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eMCNjtQBrrot0qe6iwBlGvLT4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9BCF8D-272E-4931-B967-7B2771C823BC}">
  <a:tblStyle styleId="{EA9BCF8D-272E-4931-B967-7B2771C823B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2" name="Google Shape;5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a:spLocks noGrp="1"/>
          </p:cNvSpPr>
          <p:nvPr>
            <p:ph type="pic" idx="2"/>
          </p:nvPr>
        </p:nvSpPr>
        <p:spPr>
          <a:xfrm>
            <a:off x="5183188" y="987425"/>
            <a:ext cx="6172200" cy="4873625"/>
          </a:xfrm>
          <a:prstGeom prst="rect">
            <a:avLst/>
          </a:prstGeom>
          <a:noFill/>
          <a:ln>
            <a:noFill/>
          </a:ln>
        </p:spPr>
      </p:sp>
      <p:sp>
        <p:nvSpPr>
          <p:cNvPr id="59" name="Google Shape;5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1524000" y="2142067"/>
            <a:ext cx="9144000" cy="12869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Fake Currency Identification</a:t>
            </a:r>
            <a:br>
              <a:rPr lang="en-US"/>
            </a:br>
            <a:r>
              <a:rPr lang="en-US" sz="1800"/>
              <a:t>(An Application to detect counterfeit currency)</a:t>
            </a:r>
            <a:endParaRPr sz="1800"/>
          </a:p>
        </p:txBody>
      </p:sp>
      <p:sp>
        <p:nvSpPr>
          <p:cNvPr id="80" name="Google Shape;80;p1"/>
          <p:cNvSpPr txBox="1">
            <a:spLocks noGrp="1"/>
          </p:cNvSpPr>
          <p:nvPr>
            <p:ph type="subTitle" idx="1"/>
          </p:nvPr>
        </p:nvSpPr>
        <p:spPr>
          <a:xfrm>
            <a:off x="844062" y="4190160"/>
            <a:ext cx="4384431" cy="18189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u="sng"/>
              <a:t>GUIDE NAME:</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US" sz="1800"/>
              <a:t>Mr. V.VINOTH KUMAR, B.E., M.E.</a:t>
            </a:r>
            <a:endParaRPr/>
          </a:p>
          <a:p>
            <a:pPr marL="0" lvl="0" indent="0" algn="l" rtl="0">
              <a:lnSpc>
                <a:spcPct val="90000"/>
              </a:lnSpc>
              <a:spcBef>
                <a:spcPts val="1000"/>
              </a:spcBef>
              <a:spcAft>
                <a:spcPts val="0"/>
              </a:spcAft>
              <a:buClr>
                <a:schemeClr val="dk1"/>
              </a:buClr>
              <a:buSzPts val="1800"/>
              <a:buNone/>
            </a:pPr>
            <a:r>
              <a:rPr lang="en-US" sz="1800"/>
              <a:t>ASSISTANT PROFESSOR/CSE/MNMJEC</a:t>
            </a:r>
            <a:endParaRPr/>
          </a:p>
        </p:txBody>
      </p:sp>
      <p:sp>
        <p:nvSpPr>
          <p:cNvPr id="81" name="Google Shape;81;p1"/>
          <p:cNvSpPr txBox="1"/>
          <p:nvPr/>
        </p:nvSpPr>
        <p:spPr>
          <a:xfrm>
            <a:off x="6963508" y="4162528"/>
            <a:ext cx="4881162"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Calibri"/>
                <a:ea typeface="Calibri"/>
                <a:cs typeface="Calibri"/>
                <a:sym typeface="Calibri"/>
              </a:rPr>
              <a:t>DONE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SRIRAM KARTHICK K - 311619104073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VARUN KUMAR - 311619104079</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IV year CSE/MNMJEC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Hardware Requirements</a:t>
            </a:r>
            <a:endParaRPr sz="6000"/>
          </a:p>
        </p:txBody>
      </p:sp>
      <p:sp>
        <p:nvSpPr>
          <p:cNvPr id="146" name="Google Shape;146;p24"/>
          <p:cNvSpPr txBox="1">
            <a:spLocks noGrp="1"/>
          </p:cNvSpPr>
          <p:nvPr>
            <p:ph type="body" idx="1"/>
          </p:nvPr>
        </p:nvSpPr>
        <p:spPr>
          <a:xfrm>
            <a:off x="838200" y="1850066"/>
            <a:ext cx="10515600" cy="2966485"/>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8GB RAM</a:t>
            </a:r>
            <a:endParaRPr/>
          </a:p>
          <a:p>
            <a:pPr marL="635000" lvl="0" indent="-457200" algn="just" rtl="0">
              <a:lnSpc>
                <a:spcPct val="90000"/>
              </a:lnSpc>
              <a:spcBef>
                <a:spcPts val="0"/>
              </a:spcBef>
              <a:spcAft>
                <a:spcPts val="0"/>
              </a:spcAft>
              <a:buSzPts val="2800"/>
              <a:buChar char="•"/>
            </a:pPr>
            <a:r>
              <a:rPr lang="en-US"/>
              <a:t>AMD 3600 processor or an equivalent Intel processor</a:t>
            </a:r>
            <a:endParaRPr/>
          </a:p>
          <a:p>
            <a:pPr marL="635000" lvl="0" indent="-457200" algn="just" rtl="0">
              <a:lnSpc>
                <a:spcPct val="90000"/>
              </a:lnSpc>
              <a:spcBef>
                <a:spcPts val="0"/>
              </a:spcBef>
              <a:spcAft>
                <a:spcPts val="0"/>
              </a:spcAft>
              <a:buSzPts val="2800"/>
              <a:buChar char="•"/>
            </a:pPr>
            <a:r>
              <a:rPr lang="en-US"/>
              <a:t>2GB storage capacity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Software Requirements</a:t>
            </a:r>
            <a:endParaRPr sz="6000"/>
          </a:p>
        </p:txBody>
      </p:sp>
      <p:sp>
        <p:nvSpPr>
          <p:cNvPr id="152" name="Google Shape;152;p25"/>
          <p:cNvSpPr txBox="1">
            <a:spLocks noGrp="1"/>
          </p:cNvSpPr>
          <p:nvPr>
            <p:ph type="body" idx="1"/>
          </p:nvPr>
        </p:nvSpPr>
        <p:spPr>
          <a:xfrm>
            <a:off x="838200" y="1850066"/>
            <a:ext cx="10515600" cy="3317359"/>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Python</a:t>
            </a:r>
            <a:endParaRPr/>
          </a:p>
          <a:p>
            <a:pPr marL="635000" lvl="0" indent="-457200" algn="just" rtl="0">
              <a:lnSpc>
                <a:spcPct val="90000"/>
              </a:lnSpc>
              <a:spcBef>
                <a:spcPts val="0"/>
              </a:spcBef>
              <a:spcAft>
                <a:spcPts val="0"/>
              </a:spcAft>
              <a:buSzPts val="2800"/>
              <a:buChar char="•"/>
            </a:pPr>
            <a:r>
              <a:rPr lang="en-US"/>
              <a:t>Flask</a:t>
            </a:r>
            <a:endParaRPr/>
          </a:p>
          <a:p>
            <a:pPr marL="635000" lvl="0" indent="-457200" algn="just" rtl="0">
              <a:lnSpc>
                <a:spcPct val="90000"/>
              </a:lnSpc>
              <a:spcBef>
                <a:spcPts val="0"/>
              </a:spcBef>
              <a:spcAft>
                <a:spcPts val="0"/>
              </a:spcAft>
              <a:buSzPts val="2800"/>
              <a:buChar char="•"/>
            </a:pPr>
            <a:r>
              <a:rPr lang="en-US"/>
              <a:t>Jupyter notebook</a:t>
            </a:r>
            <a:endParaRPr/>
          </a:p>
          <a:p>
            <a:pPr marL="635000" lvl="0" indent="-457200" algn="just" rtl="0">
              <a:lnSpc>
                <a:spcPct val="90000"/>
              </a:lnSpc>
              <a:spcBef>
                <a:spcPts val="0"/>
              </a:spcBef>
              <a:spcAft>
                <a:spcPts val="0"/>
              </a:spcAft>
              <a:buSzPts val="2800"/>
              <a:buChar char="•"/>
            </a:pPr>
            <a:r>
              <a:rPr lang="en-US"/>
              <a:t>Visual Studio Code</a:t>
            </a:r>
            <a:endParaRPr/>
          </a:p>
          <a:p>
            <a:pPr marL="635000" lvl="0" indent="-457200" algn="just" rtl="0">
              <a:lnSpc>
                <a:spcPct val="90000"/>
              </a:lnSpc>
              <a:spcBef>
                <a:spcPts val="0"/>
              </a:spcBef>
              <a:spcAft>
                <a:spcPts val="0"/>
              </a:spcAft>
              <a:buSzPts val="2800"/>
              <a:buChar char="•"/>
            </a:pPr>
            <a:r>
              <a:rPr lang="en-US"/>
              <a:t>Nodejs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838200" y="503349"/>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Paper References</a:t>
            </a:r>
            <a:endParaRPr sz="6000"/>
          </a:p>
        </p:txBody>
      </p:sp>
      <p:sp>
        <p:nvSpPr>
          <p:cNvPr id="158" name="Google Shape;158;p8"/>
          <p:cNvSpPr txBox="1">
            <a:spLocks noGrp="1"/>
          </p:cNvSpPr>
          <p:nvPr>
            <p:ph type="body" idx="1"/>
          </p:nvPr>
        </p:nvSpPr>
        <p:spPr>
          <a:xfrm>
            <a:off x="838200" y="1509823"/>
            <a:ext cx="10515600" cy="4844828"/>
          </a:xfrm>
          <a:prstGeom prst="rect">
            <a:avLst/>
          </a:prstGeom>
          <a:noFill/>
          <a:ln>
            <a:noFill/>
          </a:ln>
        </p:spPr>
        <p:txBody>
          <a:bodyPr spcFirstLastPara="1" wrap="square" lIns="91425" tIns="45700" rIns="91425" bIns="45700" anchor="t" anchorCtr="0">
            <a:normAutofit/>
          </a:bodyPr>
          <a:lstStyle/>
          <a:p>
            <a:pPr marL="571500" lvl="0" indent="-457200" algn="l" rtl="0">
              <a:lnSpc>
                <a:spcPct val="90000"/>
              </a:lnSpc>
              <a:spcBef>
                <a:spcPts val="1000"/>
              </a:spcBef>
              <a:spcAft>
                <a:spcPts val="0"/>
              </a:spcAft>
              <a:buSzPts val="1800"/>
              <a:buFont typeface="Arial"/>
              <a:buAutoNum type="arabicPeriod"/>
            </a:pPr>
            <a:r>
              <a:rPr lang="en-US" sz="2200" b="0" i="0" u="none" strike="noStrike" dirty="0">
                <a:latin typeface="Calibri"/>
                <a:ea typeface="Calibri"/>
                <a:cs typeface="Calibri"/>
                <a:sym typeface="Calibri"/>
              </a:rPr>
              <a:t>D. V. </a:t>
            </a:r>
            <a:r>
              <a:rPr lang="en-US" sz="2200" b="0" i="0" u="none" strike="noStrike" dirty="0" err="1">
                <a:latin typeface="Calibri"/>
                <a:ea typeface="Calibri"/>
                <a:cs typeface="Calibri"/>
                <a:sym typeface="Calibri"/>
              </a:rPr>
              <a:t>Kapare</a:t>
            </a:r>
            <a:r>
              <a:rPr lang="en-US" sz="2200" b="0" i="0" u="none" strike="noStrike" dirty="0">
                <a:latin typeface="Calibri"/>
                <a:ea typeface="Calibri"/>
                <a:cs typeface="Calibri"/>
                <a:sym typeface="Calibri"/>
              </a:rPr>
              <a:t>, S. </a:t>
            </a:r>
            <a:r>
              <a:rPr lang="en-US" sz="2200" b="0" i="0" u="none" strike="noStrike" dirty="0" err="1">
                <a:latin typeface="Calibri"/>
                <a:ea typeface="Calibri"/>
                <a:cs typeface="Calibri"/>
                <a:sym typeface="Calibri"/>
              </a:rPr>
              <a:t>Lokhande</a:t>
            </a:r>
            <a:r>
              <a:rPr lang="en-US" sz="2200" b="0" i="0" u="none" strike="noStrike" dirty="0">
                <a:latin typeface="Calibri"/>
                <a:ea typeface="Calibri"/>
                <a:cs typeface="Calibri"/>
                <a:sym typeface="Calibri"/>
              </a:rPr>
              <a:t>, and S. Kale, “Automatic Cash </a:t>
            </a:r>
            <a:r>
              <a:rPr lang="en-US" sz="2200" b="0" i="0" u="none" strike="noStrike" dirty="0" err="1">
                <a:latin typeface="Calibri"/>
                <a:ea typeface="Calibri"/>
                <a:cs typeface="Calibri"/>
                <a:sym typeface="Calibri"/>
              </a:rPr>
              <a:t>Deposite</a:t>
            </a:r>
            <a:r>
              <a:rPr lang="en-US" sz="2200" b="0" i="0" u="none" strike="noStrike" dirty="0">
                <a:latin typeface="Calibri"/>
                <a:ea typeface="Calibri"/>
                <a:cs typeface="Calibri"/>
                <a:sym typeface="Calibri"/>
              </a:rPr>
              <a:t> Machine With Currency Detection Using Fluorescent And UV Light,” vol. 3, pp. 309–311, 2020. </a:t>
            </a:r>
            <a:r>
              <a:rPr lang="en-US" sz="2000" dirty="0">
                <a:latin typeface="Calibri"/>
                <a:ea typeface="Calibri"/>
                <a:cs typeface="Calibri"/>
                <a:sym typeface="Calibri"/>
              </a:rPr>
              <a:t> </a:t>
            </a:r>
            <a:endParaRPr sz="2000" dirty="0"/>
          </a:p>
          <a:p>
            <a:pPr marL="558800" lvl="0" indent="-457200" algn="l" rtl="0">
              <a:lnSpc>
                <a:spcPct val="90000"/>
              </a:lnSpc>
              <a:spcBef>
                <a:spcPts val="0"/>
              </a:spcBef>
              <a:spcAft>
                <a:spcPts val="0"/>
              </a:spcAft>
              <a:buSzPts val="2000"/>
              <a:buFont typeface="Arial"/>
              <a:buAutoNum type="arabicPeriod"/>
            </a:pPr>
            <a:r>
              <a:rPr lang="en-US" sz="2200" dirty="0"/>
              <a:t>P. P. Binod Prasad Yadav, C. S. Patil, R. R. </a:t>
            </a:r>
            <a:r>
              <a:rPr lang="en-US" sz="2200" dirty="0" err="1"/>
              <a:t>Karhe</a:t>
            </a:r>
            <a:r>
              <a:rPr lang="en-US" sz="2200" dirty="0"/>
              <a:t>, “An automatic recognition of fake Indian paper currency note using MATLAB,” Certif. Int. J. Eng. Sci. </a:t>
            </a:r>
            <a:r>
              <a:rPr lang="en-US" sz="2200" dirty="0" err="1"/>
              <a:t>Innov</a:t>
            </a:r>
            <a:r>
              <a:rPr lang="en-US" sz="2200" dirty="0"/>
              <a:t>. Technol., vol. 9001, no. 4, pp. 2319–5967, 2020, [Online]. Available: http://www.ijesit.com/Volume 3/Issue 4/IJESIT201404_77.pdf. </a:t>
            </a:r>
            <a:r>
              <a:rPr lang="en-US" sz="2000" dirty="0"/>
              <a:t> </a:t>
            </a:r>
            <a:endParaRPr dirty="0"/>
          </a:p>
          <a:p>
            <a:pPr marL="558800" lvl="0" indent="-457200" algn="l" rtl="0">
              <a:lnSpc>
                <a:spcPct val="90000"/>
              </a:lnSpc>
              <a:spcBef>
                <a:spcPts val="0"/>
              </a:spcBef>
              <a:spcAft>
                <a:spcPts val="0"/>
              </a:spcAft>
              <a:buSzPts val="2000"/>
              <a:buFont typeface="Arial"/>
              <a:buAutoNum type="arabicPeriod"/>
            </a:pPr>
            <a:r>
              <a:rPr lang="en-US" sz="2200" dirty="0"/>
              <a:t>S. Arya and M. Sasikumar, “Fake Currency Detection,” 2019 Int. Conf. Recent Adv. </a:t>
            </a:r>
            <a:r>
              <a:rPr lang="en-US" sz="2200" dirty="0" err="1"/>
              <a:t>EnergyEfficient</a:t>
            </a:r>
            <a:r>
              <a:rPr lang="en-US" sz="2200" dirty="0"/>
              <a:t> </a:t>
            </a:r>
            <a:r>
              <a:rPr lang="en-US" sz="2200" dirty="0" err="1"/>
              <a:t>Comput.Commun</a:t>
            </a:r>
            <a:r>
              <a:rPr lang="en-US" sz="2200" dirty="0"/>
              <a:t>. ICRAECC 2019, pp.2019–2022, 2019, doi:10.1109/ICRAECC43874.2019.8994968. </a:t>
            </a:r>
            <a:endParaRPr dirty="0"/>
          </a:p>
          <a:p>
            <a:pPr marL="558800" lvl="0" indent="-457200" algn="l" rtl="0">
              <a:lnSpc>
                <a:spcPct val="90000"/>
              </a:lnSpc>
              <a:spcBef>
                <a:spcPts val="0"/>
              </a:spcBef>
              <a:spcAft>
                <a:spcPts val="0"/>
              </a:spcAft>
              <a:buSzPts val="2000"/>
              <a:buFont typeface="Arial"/>
              <a:buAutoNum type="arabicPeriod"/>
            </a:pPr>
            <a:r>
              <a:rPr lang="en-US" sz="2200" dirty="0"/>
              <a:t>A. Ghimire, S. Thapa, A. K. Jha, S. Adhikari, and A. Kumar, “Accelerating business growth with bigdata and artificial intelligence,” Proc. 4th Int. </a:t>
            </a:r>
            <a:r>
              <a:rPr lang="en-US" sz="2200" dirty="0" err="1"/>
              <a:t>Conf.IoT</a:t>
            </a:r>
            <a:r>
              <a:rPr lang="en-US" sz="2200" dirty="0"/>
              <a:t> Soc. Mobile, Anal. Cloud, ISMAC 2020, pp.441–448, 2020,doi:10.1109/ISMAC49090.2020.9243318.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p:nvPr/>
        </p:nvSpPr>
        <p:spPr>
          <a:xfrm>
            <a:off x="1959935" y="2705725"/>
            <a:ext cx="8272130"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800" b="0" i="0" u="none" strike="noStrike" cap="none">
                <a:solidFill>
                  <a:srgbClr val="000000"/>
                </a:solidFill>
                <a:latin typeface="Calibri"/>
                <a:ea typeface="Calibri"/>
                <a:cs typeface="Calibri"/>
                <a:sym typeface="Calibri"/>
              </a:rPr>
              <a:t>THANK YOU</a:t>
            </a:r>
            <a:endParaRPr sz="88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838200" y="365126"/>
            <a:ext cx="10515600" cy="1011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a:t>Abstract</a:t>
            </a:r>
            <a:endParaRPr sz="6000"/>
          </a:p>
        </p:txBody>
      </p:sp>
      <p:sp>
        <p:nvSpPr>
          <p:cNvPr id="87" name="Google Shape;87;p2"/>
          <p:cNvSpPr txBox="1">
            <a:spLocks noGrp="1"/>
          </p:cNvSpPr>
          <p:nvPr>
            <p:ph type="body" idx="1"/>
          </p:nvPr>
        </p:nvSpPr>
        <p:spPr>
          <a:xfrm>
            <a:off x="838200" y="1547446"/>
            <a:ext cx="10515600" cy="462951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720"/>
              <a:buChar char="•"/>
            </a:pPr>
            <a:r>
              <a:rPr lang="en-US" sz="2000"/>
              <a:t>The one important asset of our country is Bank currency and to create discrepancies of money miscreants introduce the fake notes which resembles to original note in the financial market. During demonetization time it is seen that so much of fake currency is floating in market.</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In general by a human being it is very difficult to identify forged note from the genuine not instead of various parameters designed for identification as many features of forged note are similar to original one.</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discriminate between fake bank currency and original note is a challenging task. So, there must be an automated system that will be available in banks or in ATM machines.</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design such an automated system there is need to design an efficient algorithm which is able to predict weather the banknote is genuine or forged bank currency as fake notes are designed with high precision.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ctrTitle"/>
          </p:nvPr>
        </p:nvSpPr>
        <p:spPr>
          <a:xfrm>
            <a:off x="1524000" y="893135"/>
            <a:ext cx="9144000" cy="18774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7000"/>
              <a:t>Base Paper Details</a:t>
            </a:r>
            <a:endParaRPr sz="7000"/>
          </a:p>
        </p:txBody>
      </p:sp>
      <p:sp>
        <p:nvSpPr>
          <p:cNvPr id="93" name="Google Shape;93;p3"/>
          <p:cNvSpPr txBox="1"/>
          <p:nvPr/>
        </p:nvSpPr>
        <p:spPr>
          <a:xfrm>
            <a:off x="2363972" y="2770543"/>
            <a:ext cx="830402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Times"/>
                <a:ea typeface="Times"/>
                <a:cs typeface="Times"/>
                <a:sym typeface="Times"/>
              </a:rPr>
              <a:t>Aman Bhatia, Vansh Kedia, Anshul Shroff, Mayand Kumar, Bickey Kumar Shah, Aryan ,</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a:ea typeface="Times"/>
                <a:cs typeface="Times"/>
                <a:sym typeface="Times"/>
              </a:rPr>
              <a:t>“</a:t>
            </a:r>
            <a:r>
              <a:rPr lang="en-US" sz="2400" b="0" i="0" u="none" strike="noStrike" cap="none">
                <a:solidFill>
                  <a:srgbClr val="000000"/>
                </a:solidFill>
                <a:latin typeface="Times New Roman"/>
                <a:ea typeface="Times New Roman"/>
                <a:cs typeface="Times New Roman"/>
                <a:sym typeface="Times New Roman"/>
              </a:rPr>
              <a:t>Fake Currency Detection with Machine Learning</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Algorithm and Image Processing</a:t>
            </a:r>
            <a:r>
              <a:rPr lang="en-US" sz="2400" b="1" i="0" u="none" strike="noStrike" cap="none">
                <a:solidFill>
                  <a:srgbClr val="000000"/>
                </a:solidFill>
                <a:latin typeface="Times"/>
                <a:ea typeface="Times"/>
                <a:cs typeface="Times"/>
                <a:sym typeface="Times"/>
              </a:rPr>
              <a:t>”, </a:t>
            </a:r>
            <a:r>
              <a:rPr lang="en-US" sz="2400" b="0" i="0" u="none" strike="noStrike" cap="none">
                <a:solidFill>
                  <a:srgbClr val="000000"/>
                </a:solidFill>
                <a:latin typeface="Calibri"/>
                <a:ea typeface="Calibri"/>
                <a:cs typeface="Calibri"/>
                <a:sym typeface="Calibri"/>
              </a:rPr>
              <a:t>DOI:10.1109/ICICCS51141.2021.9432274</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838200" y="471451"/>
            <a:ext cx="10515600" cy="8895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a:t>Literature Review</a:t>
            </a:r>
            <a:endParaRPr sz="5400"/>
          </a:p>
        </p:txBody>
      </p:sp>
      <p:sp>
        <p:nvSpPr>
          <p:cNvPr id="99" name="Google Shape;99;p21"/>
          <p:cNvSpPr txBox="1">
            <a:spLocks noGrp="1"/>
          </p:cNvSpPr>
          <p:nvPr>
            <p:ph type="body" idx="1"/>
          </p:nvPr>
        </p:nvSpPr>
        <p:spPr>
          <a:xfrm>
            <a:off x="838200" y="1602450"/>
            <a:ext cx="10515600" cy="4915307"/>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[1], In the past studies the data collected for the fake note detection was with professional cameras but in those data, accuracy seen was to be fair and good due to simple machine learning algorithms. K nearest neighbor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endParaRPr/>
          </a:p>
          <a:p>
            <a:pPr marL="457200" lvl="0" indent="-342900" algn="l" rtl="0">
              <a:lnSpc>
                <a:spcPct val="90000"/>
              </a:lnSpc>
              <a:spcBef>
                <a:spcPts val="1000"/>
              </a:spcBef>
              <a:spcAft>
                <a:spcPts val="0"/>
              </a:spcAft>
              <a:buClr>
                <a:schemeClr val="dk1"/>
              </a:buClr>
              <a:buSzPts val="1800"/>
              <a:buChar char="•"/>
            </a:pPr>
            <a:r>
              <a:rPr lang="en-US" sz="240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838200" y="866553"/>
            <a:ext cx="10515600" cy="4970721"/>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[3], In 2021 the fake note is being detected with the algorithms of efficient Machine learning, Deep convolutional neural network, and followed by image processing. It has shown the efficiency to be maximum in today's days.</a:t>
            </a:r>
            <a:endParaRPr/>
          </a:p>
          <a:p>
            <a:pPr marL="457200" lvl="0" indent="-342900" algn="l" rtl="0">
              <a:lnSpc>
                <a:spcPct val="90000"/>
              </a:lnSpc>
              <a:spcBef>
                <a:spcPts val="1000"/>
              </a:spcBef>
              <a:spcAft>
                <a:spcPts val="0"/>
              </a:spcAft>
              <a:buClr>
                <a:schemeClr val="dk1"/>
              </a:buClr>
              <a:buSzPts val="1800"/>
              <a:buChar char="•"/>
            </a:pPr>
            <a:r>
              <a:rPr lang="en-US" sz="240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a:p>
          <a:p>
            <a:pPr marL="457200" lvl="0" indent="-228600" algn="l" rtl="0">
              <a:lnSpc>
                <a:spcPct val="90000"/>
              </a:lnSpc>
              <a:spcBef>
                <a:spcPts val="1000"/>
              </a:spcBef>
              <a:spcAft>
                <a:spcPts val="0"/>
              </a:spcAft>
              <a:buClr>
                <a:schemeClr val="dk1"/>
              </a:buClr>
              <a:buSzPts val="180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567145"/>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Existing System</a:t>
            </a:r>
            <a:endParaRPr sz="6000"/>
          </a:p>
        </p:txBody>
      </p:sp>
      <p:sp>
        <p:nvSpPr>
          <p:cNvPr id="110" name="Google Shape;110;p4"/>
          <p:cNvSpPr txBox="1">
            <a:spLocks noGrp="1"/>
          </p:cNvSpPr>
          <p:nvPr>
            <p:ph type="body" idx="1"/>
          </p:nvPr>
        </p:nvSpPr>
        <p:spPr>
          <a:xfrm>
            <a:off x="838200" y="1711842"/>
            <a:ext cx="10515600" cy="446512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In the existing system, different traditional strategies and methods are available for fake currency identification based on the colors, width, and serial numbers mentioned. Processing these attributes by using digital technologies will give high false positive results leading to lower accuracy of the technology. In this system First, to classify the nationality to use certain predefined rules. Areas of significance, and then derive the denomination value. Using features such as scale, color, or script on a note, based on how distinctive the notes are in the same region.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567153"/>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Proposed System</a:t>
            </a:r>
            <a:endParaRPr sz="6000"/>
          </a:p>
        </p:txBody>
      </p:sp>
      <p:sp>
        <p:nvSpPr>
          <p:cNvPr id="116" name="Google Shape;116;p5"/>
          <p:cNvSpPr txBox="1">
            <a:spLocks noGrp="1"/>
          </p:cNvSpPr>
          <p:nvPr>
            <p:ph type="body" idx="1"/>
          </p:nvPr>
        </p:nvSpPr>
        <p:spPr>
          <a:xfrm>
            <a:off x="838200" y="1796901"/>
            <a:ext cx="10515600" cy="4380061"/>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a:t>Our proposed solution/system is to use  K-Nearest Neighbours followed by image processing. KNN has a high accuracy for data sets making it desirable to be used for the computer vision task. Data </a:t>
            </a:r>
            <a:endParaRPr/>
          </a:p>
          <a:p>
            <a:pPr marL="228600" lvl="0" indent="-50800" algn="just" rtl="0">
              <a:lnSpc>
                <a:spcPct val="90000"/>
              </a:lnSpc>
              <a:spcBef>
                <a:spcPts val="0"/>
              </a:spcBef>
              <a:spcAft>
                <a:spcPts val="0"/>
              </a:spcAft>
              <a:buClr>
                <a:schemeClr val="dk1"/>
              </a:buClr>
              <a:buSzPts val="2800"/>
              <a:buNone/>
            </a:pPr>
            <a:r>
              <a:rPr lang="en-US"/>
              <a:t>processing and data Extraction is performed by implementing machine learning algorithms and image processing to acquire the final result and accuracy. K- Nearest Neighbor by considering three </a:t>
            </a:r>
            <a:endParaRPr/>
          </a:p>
          <a:p>
            <a:pPr marL="228600" lvl="0" indent="-50800" algn="just" rtl="0">
              <a:lnSpc>
                <a:spcPct val="90000"/>
              </a:lnSpc>
              <a:spcBef>
                <a:spcPts val="0"/>
              </a:spcBef>
              <a:spcAft>
                <a:spcPts val="0"/>
              </a:spcAft>
              <a:buClr>
                <a:schemeClr val="dk1"/>
              </a:buClr>
              <a:buSzPts val="2800"/>
              <a:buNone/>
            </a:pPr>
            <a:r>
              <a:rPr lang="en-US"/>
              <a:t>train test ratio 80:20, 70:30 and 60:40 and measured their </a:t>
            </a:r>
            <a:endParaRPr/>
          </a:p>
          <a:p>
            <a:pPr marL="228600" lvl="0" indent="-50800" algn="just" rtl="0">
              <a:lnSpc>
                <a:spcPct val="90000"/>
              </a:lnSpc>
              <a:spcBef>
                <a:spcPts val="0"/>
              </a:spcBef>
              <a:spcAft>
                <a:spcPts val="0"/>
              </a:spcAft>
              <a:buClr>
                <a:schemeClr val="dk1"/>
              </a:buClr>
              <a:buSzPts val="2800"/>
              <a:buNone/>
            </a:pPr>
            <a:r>
              <a:rPr lang="en-US"/>
              <a:t>performance on the basis various quantitative analysis parameter </a:t>
            </a:r>
            <a:endParaRPr/>
          </a:p>
          <a:p>
            <a:pPr marL="228600" lvl="0" indent="-50800" algn="just" rtl="0">
              <a:lnSpc>
                <a:spcPct val="90000"/>
              </a:lnSpc>
              <a:spcBef>
                <a:spcPts val="0"/>
              </a:spcBef>
              <a:spcAft>
                <a:spcPts val="0"/>
              </a:spcAft>
              <a:buClr>
                <a:schemeClr val="dk1"/>
              </a:buClr>
              <a:buSzPts val="2800"/>
              <a:buNone/>
            </a:pPr>
            <a:r>
              <a:rPr lang="en-US"/>
              <a:t>like Precision, Accuracy, Recall, MCC, F1-Score and others. And some of Supervised Machine Learning (SML) algorithm are giving nearly 98% accuracy for particular train test ratio.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ctrTitle"/>
          </p:nvPr>
        </p:nvSpPr>
        <p:spPr>
          <a:xfrm>
            <a:off x="1545266" y="516311"/>
            <a:ext cx="9144000" cy="876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5400"/>
              <a:t>System Architecture</a:t>
            </a:r>
            <a:endParaRPr sz="5400"/>
          </a:p>
        </p:txBody>
      </p:sp>
      <p:sp>
        <p:nvSpPr>
          <p:cNvPr id="122" name="Google Shape;122;p6"/>
          <p:cNvSpPr/>
          <p:nvPr/>
        </p:nvSpPr>
        <p:spPr>
          <a:xfrm>
            <a:off x="2418194" y="1935163"/>
            <a:ext cx="355348" cy="362191"/>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txBox="1"/>
          <p:nvPr/>
        </p:nvSpPr>
        <p:spPr>
          <a:xfrm>
            <a:off x="2226714" y="2202078"/>
            <a:ext cx="738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Data Set</a:t>
            </a:r>
            <a:endParaRPr sz="1000"/>
          </a:p>
          <a:p>
            <a:pPr marL="0" lvl="0" indent="0" algn="ctr" rtl="0">
              <a:spcBef>
                <a:spcPts val="0"/>
              </a:spcBef>
              <a:spcAft>
                <a:spcPts val="0"/>
              </a:spcAft>
              <a:buNone/>
            </a:pPr>
            <a:endParaRPr sz="1000"/>
          </a:p>
        </p:txBody>
      </p:sp>
      <p:sp>
        <p:nvSpPr>
          <p:cNvPr id="124" name="Google Shape;124;p6"/>
          <p:cNvSpPr/>
          <p:nvPr/>
        </p:nvSpPr>
        <p:spPr>
          <a:xfrm>
            <a:off x="2486385" y="2514538"/>
            <a:ext cx="219000" cy="23190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117262" y="2746462"/>
            <a:ext cx="1020600" cy="439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Dataset Pre processing</a:t>
            </a:r>
            <a:endParaRPr sz="1000"/>
          </a:p>
          <a:p>
            <a:pPr marL="0" lvl="0" indent="0" algn="ctr" rtl="0">
              <a:spcBef>
                <a:spcPts val="0"/>
              </a:spcBef>
              <a:spcAft>
                <a:spcPts val="0"/>
              </a:spcAft>
              <a:buNone/>
            </a:pPr>
            <a:endParaRPr sz="1000"/>
          </a:p>
        </p:txBody>
      </p:sp>
      <p:sp>
        <p:nvSpPr>
          <p:cNvPr id="126" name="Google Shape;126;p6"/>
          <p:cNvSpPr/>
          <p:nvPr/>
        </p:nvSpPr>
        <p:spPr>
          <a:xfrm>
            <a:off x="3106162" y="2915480"/>
            <a:ext cx="415500" cy="178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512231" y="2202079"/>
            <a:ext cx="2340000" cy="15282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txBox="1"/>
          <p:nvPr/>
        </p:nvSpPr>
        <p:spPr>
          <a:xfrm>
            <a:off x="4238194" y="2202077"/>
            <a:ext cx="987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Model Building</a:t>
            </a:r>
            <a:endParaRPr sz="1000"/>
          </a:p>
        </p:txBody>
      </p:sp>
      <p:sp>
        <p:nvSpPr>
          <p:cNvPr id="129" name="Google Shape;129;p6"/>
          <p:cNvSpPr/>
          <p:nvPr/>
        </p:nvSpPr>
        <p:spPr>
          <a:xfrm>
            <a:off x="4358512" y="2694663"/>
            <a:ext cx="867300" cy="61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K-Nearest-Neighbour</a:t>
            </a:r>
            <a:endParaRPr sz="1000"/>
          </a:p>
          <a:p>
            <a:pPr marL="0" lvl="0" indent="0" algn="ctr" rtl="0">
              <a:spcBef>
                <a:spcPts val="0"/>
              </a:spcBef>
              <a:spcAft>
                <a:spcPts val="0"/>
              </a:spcAft>
              <a:buNone/>
            </a:pPr>
            <a:r>
              <a:rPr lang="en-US" sz="1000"/>
              <a:t>(KNN)</a:t>
            </a:r>
            <a:endParaRPr sz="1000"/>
          </a:p>
        </p:txBody>
      </p:sp>
      <p:sp>
        <p:nvSpPr>
          <p:cNvPr id="130" name="Google Shape;130;p6"/>
          <p:cNvSpPr/>
          <p:nvPr/>
        </p:nvSpPr>
        <p:spPr>
          <a:xfrm>
            <a:off x="6226588" y="2393238"/>
            <a:ext cx="1316400" cy="1595400"/>
          </a:xfrm>
          <a:prstGeom prst="downArrowCallout">
            <a:avLst>
              <a:gd name="adj1" fmla="val 22234"/>
              <a:gd name="adj2" fmla="val 25000"/>
              <a:gd name="adj3" fmla="val 25000"/>
              <a:gd name="adj4" fmla="val 6497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Integrate the model with framework</a:t>
            </a:r>
            <a:endParaRPr/>
          </a:p>
        </p:txBody>
      </p:sp>
      <p:sp>
        <p:nvSpPr>
          <p:cNvPr id="131" name="Google Shape;131;p6"/>
          <p:cNvSpPr/>
          <p:nvPr/>
        </p:nvSpPr>
        <p:spPr>
          <a:xfrm>
            <a:off x="7917338" y="2297338"/>
            <a:ext cx="2189100" cy="13377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Front end</a:t>
            </a:r>
            <a:endParaRPr/>
          </a:p>
        </p:txBody>
      </p:sp>
      <p:sp>
        <p:nvSpPr>
          <p:cNvPr id="132" name="Google Shape;132;p6"/>
          <p:cNvSpPr/>
          <p:nvPr/>
        </p:nvSpPr>
        <p:spPr>
          <a:xfrm>
            <a:off x="6059813" y="3988638"/>
            <a:ext cx="1695300" cy="1065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Deploy</a:t>
            </a:r>
            <a:endParaRPr/>
          </a:p>
        </p:txBody>
      </p:sp>
      <p:sp>
        <p:nvSpPr>
          <p:cNvPr id="133" name="Google Shape;133;p6"/>
          <p:cNvSpPr/>
          <p:nvPr/>
        </p:nvSpPr>
        <p:spPr>
          <a:xfrm>
            <a:off x="5831238" y="289927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7543012" y="2899263"/>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a:t>Modules</a:t>
            </a:r>
            <a:endParaRPr sz="5400"/>
          </a:p>
        </p:txBody>
      </p:sp>
      <p:graphicFrame>
        <p:nvGraphicFramePr>
          <p:cNvPr id="140" name="Google Shape;140;p23"/>
          <p:cNvGraphicFramePr/>
          <p:nvPr/>
        </p:nvGraphicFramePr>
        <p:xfrm>
          <a:off x="1020721" y="1731275"/>
          <a:ext cx="3000000" cy="3000000"/>
        </p:xfrm>
        <a:graphic>
          <a:graphicData uri="http://schemas.openxmlformats.org/drawingml/2006/table">
            <a:tbl>
              <a:tblPr firstRow="1" bandRow="1">
                <a:noFill/>
                <a:tableStyleId>{EA9BCF8D-272E-4931-B967-7B2771C823BC}</a:tableStyleId>
              </a:tblPr>
              <a:tblGrid>
                <a:gridCol w="1968900">
                  <a:extLst>
                    <a:ext uri="{9D8B030D-6E8A-4147-A177-3AD203B41FA5}">
                      <a16:colId xmlns:a16="http://schemas.microsoft.com/office/drawing/2014/main" val="20000"/>
                    </a:ext>
                  </a:extLst>
                </a:gridCol>
                <a:gridCol w="3149800">
                  <a:extLst>
                    <a:ext uri="{9D8B030D-6E8A-4147-A177-3AD203B41FA5}">
                      <a16:colId xmlns:a16="http://schemas.microsoft.com/office/drawing/2014/main" val="20001"/>
                    </a:ext>
                  </a:extLst>
                </a:gridCol>
                <a:gridCol w="2559350">
                  <a:extLst>
                    <a:ext uri="{9D8B030D-6E8A-4147-A177-3AD203B41FA5}">
                      <a16:colId xmlns:a16="http://schemas.microsoft.com/office/drawing/2014/main" val="20002"/>
                    </a:ext>
                  </a:extLst>
                </a:gridCol>
                <a:gridCol w="2559350">
                  <a:extLst>
                    <a:ext uri="{9D8B030D-6E8A-4147-A177-3AD203B41FA5}">
                      <a16:colId xmlns:a16="http://schemas.microsoft.com/office/drawing/2014/main" val="20003"/>
                    </a:ext>
                  </a:extLst>
                </a:gridCol>
              </a:tblGrid>
              <a:tr h="38460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Sprint</a:t>
                      </a:r>
                      <a:endParaRPr sz="1800" b="1"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Functional Requirement</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Task</a:t>
                      </a:r>
                      <a:endParaRPr sz="1800" u="none" strike="noStrike" cap="none">
                        <a:solidFill>
                          <a:schemeClr val="dk1"/>
                        </a:solidFill>
                      </a:endParaRPr>
                    </a:p>
                  </a:txBody>
                  <a:tcPr marL="91450" marR="91450" marT="45725" marB="45725">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Start Date</a:t>
                      </a:r>
                      <a:endParaRPr sz="1800" u="none" strike="noStrike" cap="none">
                        <a:solidFill>
                          <a:schemeClr val="dk1"/>
                        </a:solidFill>
                      </a:endParaRPr>
                    </a:p>
                  </a:txBody>
                  <a:tcPr marL="91450" marR="91450" marT="45725" marB="45725">
                    <a:solidFill>
                      <a:schemeClr val="accent5"/>
                    </a:solidFill>
                  </a:tcPr>
                </a:tc>
                <a:extLst>
                  <a:ext uri="{0D108BD9-81ED-4DB2-BD59-A6C34878D82A}">
                    <a16:rowId xmlns:a16="http://schemas.microsoft.com/office/drawing/2014/main" val="10000"/>
                  </a:ext>
                </a:extLst>
              </a:tr>
              <a:tr h="619725">
                <a:tc>
                  <a:txBody>
                    <a:bodyPr/>
                    <a:lstStyle/>
                    <a:p>
                      <a:pPr marL="0" marR="0" lvl="0" indent="0" algn="ctr" rtl="0">
                        <a:lnSpc>
                          <a:spcPct val="100000"/>
                        </a:lnSpc>
                        <a:spcBef>
                          <a:spcPts val="0"/>
                        </a:spcBef>
                        <a:spcAft>
                          <a:spcPts val="0"/>
                        </a:spcAft>
                        <a:buNone/>
                      </a:pPr>
                      <a:r>
                        <a:rPr lang="en-US" sz="1800" u="none" strike="noStrike" cap="none"/>
                        <a:t>Sprint 1</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Data collection(leaf images)</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Collecting raw images of paddy leaves</a:t>
                      </a:r>
                      <a:endParaRPr sz="18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1"/>
                  </a:ext>
                </a:extLst>
              </a:tr>
              <a:tr h="619725">
                <a:tc>
                  <a:txBody>
                    <a:bodyPr/>
                    <a:lstStyle/>
                    <a:p>
                      <a:pPr marL="0" marR="0" lvl="0" indent="0" algn="ctr" rtl="0">
                        <a:lnSpc>
                          <a:spcPct val="100000"/>
                        </a:lnSpc>
                        <a:spcBef>
                          <a:spcPts val="0"/>
                        </a:spcBef>
                        <a:spcAft>
                          <a:spcPts val="0"/>
                        </a:spcAft>
                        <a:buNone/>
                      </a:pPr>
                      <a:r>
                        <a:rPr lang="en-US" sz="1800" u="none" strike="noStrike" cap="none"/>
                        <a:t>Sprint 2</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Processing images</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Scaling the images for effective utilization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24/02/2023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2"/>
                  </a:ext>
                </a:extLst>
              </a:tr>
              <a:tr h="619725">
                <a:tc>
                  <a:txBody>
                    <a:bodyPr/>
                    <a:lstStyle/>
                    <a:p>
                      <a:pPr marL="0" marR="0" lvl="0" indent="0" algn="ctr" rtl="0">
                        <a:lnSpc>
                          <a:spcPct val="100000"/>
                        </a:lnSpc>
                        <a:spcBef>
                          <a:spcPts val="0"/>
                        </a:spcBef>
                        <a:spcAft>
                          <a:spcPts val="0"/>
                        </a:spcAft>
                        <a:buNone/>
                      </a:pPr>
                      <a:r>
                        <a:rPr lang="en-US" sz="1800" u="none" strike="noStrike" cap="none"/>
                        <a:t>Sprint 3</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Model building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Choosing the best model for better accuracy</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03/03/2023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3"/>
                  </a:ext>
                </a:extLst>
              </a:tr>
              <a:tr h="619725">
                <a:tc>
                  <a:txBody>
                    <a:bodyPr/>
                    <a:lstStyle/>
                    <a:p>
                      <a:pPr marL="0" marR="0" lvl="0" indent="0" algn="ctr" rtl="0">
                        <a:lnSpc>
                          <a:spcPct val="100000"/>
                        </a:lnSpc>
                        <a:spcBef>
                          <a:spcPts val="0"/>
                        </a:spcBef>
                        <a:spcAft>
                          <a:spcPts val="0"/>
                        </a:spcAft>
                        <a:buNone/>
                      </a:pPr>
                      <a:r>
                        <a:rPr lang="en-US" sz="1800" u="none" strike="noStrike" cap="none"/>
                        <a:t>Sprint 4</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Training &amp; Testing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Model will be trained and tested numerous times</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17/03/2023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4"/>
                  </a:ext>
                </a:extLst>
              </a:tr>
              <a:tr h="619725">
                <a:tc>
                  <a:txBody>
                    <a:bodyPr/>
                    <a:lstStyle/>
                    <a:p>
                      <a:pPr marL="0" marR="0" lvl="0" indent="0" algn="ctr" rtl="0">
                        <a:lnSpc>
                          <a:spcPct val="100000"/>
                        </a:lnSpc>
                        <a:spcBef>
                          <a:spcPts val="0"/>
                        </a:spcBef>
                        <a:spcAft>
                          <a:spcPts val="0"/>
                        </a:spcAft>
                        <a:buNone/>
                      </a:pPr>
                      <a:r>
                        <a:rPr lang="en-US" sz="1800" u="none" strike="noStrike" cap="none"/>
                        <a:t>Sprint 5</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App building</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Integrating the model with the mobile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24/03/2023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5"/>
                  </a:ext>
                </a:extLst>
              </a:tr>
              <a:tr h="619725">
                <a:tc>
                  <a:txBody>
                    <a:bodyPr/>
                    <a:lstStyle/>
                    <a:p>
                      <a:pPr marL="0" marR="0" lvl="0" indent="0" algn="ctr" rtl="0">
                        <a:lnSpc>
                          <a:spcPct val="100000"/>
                        </a:lnSpc>
                        <a:spcBef>
                          <a:spcPts val="0"/>
                        </a:spcBef>
                        <a:spcAft>
                          <a:spcPts val="0"/>
                        </a:spcAft>
                        <a:buNone/>
                      </a:pPr>
                      <a:r>
                        <a:rPr lang="en-US" sz="1800" u="none" strike="noStrike" cap="none"/>
                        <a:t>Sprint 6</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800" u="none" strike="noStrike" cap="none"/>
                        <a:t>Deploy the web app</a:t>
                      </a:r>
                      <a:endParaRPr sz="1800" u="none" strike="noStrike" cap="none"/>
                    </a:p>
                  </a:txBody>
                  <a:tcPr marL="91450" marR="91450" marT="45725" marB="45725" anchor="ctr">
                    <a:solidFill>
                      <a:schemeClr val="accent5"/>
                    </a:solidFill>
                  </a:tcPr>
                </a:tc>
                <a:tc>
                  <a:txBody>
                    <a:bodyPr/>
                    <a:lstStyle/>
                    <a:p>
                      <a:pPr marL="0" marR="0" lvl="0" indent="0" algn="l" rtl="0">
                        <a:lnSpc>
                          <a:spcPct val="100000"/>
                        </a:lnSpc>
                        <a:spcBef>
                          <a:spcPts val="0"/>
                        </a:spcBef>
                        <a:spcAft>
                          <a:spcPts val="0"/>
                        </a:spcAft>
                        <a:buNone/>
                      </a:pPr>
                      <a:r>
                        <a:rPr lang="en-US" sz="1600" u="none" strike="noStrike" cap="none"/>
                        <a:t>Making the model available to the users through a application</a:t>
                      </a:r>
                      <a:endParaRPr sz="1600" u="none" strike="noStrike" cap="none"/>
                    </a:p>
                  </a:txBody>
                  <a:tcPr marL="91450" marR="91450" marT="45725" marB="45725" anchor="ctr">
                    <a:solidFill>
                      <a:schemeClr val="accent5"/>
                    </a:solidFill>
                  </a:tcPr>
                </a:tc>
                <a:tc>
                  <a:txBody>
                    <a:bodyPr/>
                    <a:lstStyle/>
                    <a:p>
                      <a:pPr marL="0" marR="0" lvl="0" indent="0" algn="ctr" rtl="0">
                        <a:lnSpc>
                          <a:spcPct val="100000"/>
                        </a:lnSpc>
                        <a:spcBef>
                          <a:spcPts val="0"/>
                        </a:spcBef>
                        <a:spcAft>
                          <a:spcPts val="0"/>
                        </a:spcAft>
                        <a:buNone/>
                      </a:pPr>
                      <a:r>
                        <a:rPr lang="en-US" sz="1800" u="none" strike="noStrike" cap="none"/>
                        <a:t>31/03/2023</a:t>
                      </a:r>
                      <a:endParaRPr sz="1800" u="none" strike="noStrike" cap="none"/>
                    </a:p>
                  </a:txBody>
                  <a:tcPr marL="91450" marR="91450" marT="45725" marB="45725" anchor="ctr">
                    <a:solidFill>
                      <a:schemeClr val="accent5"/>
                    </a:solidFill>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1144</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vt:lpstr>
      <vt:lpstr>Times New Roman</vt:lpstr>
      <vt:lpstr>Office Theme</vt:lpstr>
      <vt:lpstr>Fake Currency Identification (An Application to detect counterfeit currency)</vt:lpstr>
      <vt:lpstr>Abstract</vt:lpstr>
      <vt:lpstr>Base Paper Details</vt:lpstr>
      <vt:lpstr>Literature Review</vt:lpstr>
      <vt:lpstr>PowerPoint Presentation</vt:lpstr>
      <vt:lpstr>Existing System</vt:lpstr>
      <vt:lpstr>Proposed System</vt:lpstr>
      <vt:lpstr>System Architecture</vt:lpstr>
      <vt:lpstr>Modules</vt:lpstr>
      <vt:lpstr>Hardware Requirements</vt:lpstr>
      <vt:lpstr>Software Requirements</vt:lpstr>
      <vt:lpstr>Paper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Identification (An Application to detect counterfeit currency)</dc:title>
  <dc:creator>User</dc:creator>
  <cp:lastModifiedBy>Sriram karthick</cp:lastModifiedBy>
  <cp:revision>1</cp:revision>
  <dcterms:created xsi:type="dcterms:W3CDTF">2023-01-30T14:11:45Z</dcterms:created>
  <dcterms:modified xsi:type="dcterms:W3CDTF">2023-02-16T18:04:29Z</dcterms:modified>
</cp:coreProperties>
</file>