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8" r:id="rId3"/>
    <p:sldId id="257" r:id="rId4"/>
    <p:sldId id="261" r:id="rId5"/>
    <p:sldId id="262" r:id="rId6"/>
    <p:sldId id="259" r:id="rId7"/>
    <p:sldId id="260" r:id="rId8"/>
    <p:sldId id="274" r:id="rId9"/>
    <p:sldId id="275" r:id="rId10"/>
    <p:sldId id="263" r:id="rId11"/>
    <p:sldId id="264" r:id="rId12"/>
    <p:sldId id="276" r:id="rId13"/>
    <p:sldId id="270" r:id="rId14"/>
    <p:sldId id="271" r:id="rId15"/>
    <p:sldId id="265" r:id="rId16"/>
    <p:sldId id="266" r:id="rId17"/>
    <p:sldId id="267" r:id="rId18"/>
    <p:sldId id="26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B/43COq52bOFiCQ0Kf1DjMl6q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1FC83F-78A8-4D6F-A3F0-7781150E8C83}">
  <a:tblStyle styleId="{061FC83F-78A8-4D6F-A3F0-7781150E8C8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2" name="Google Shape;52;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8"/>
          <p:cNvSpPr>
            <a:spLocks noGrp="1"/>
          </p:cNvSpPr>
          <p:nvPr>
            <p:ph type="pic" idx="2"/>
          </p:nvPr>
        </p:nvSpPr>
        <p:spPr>
          <a:xfrm>
            <a:off x="5183188" y="987425"/>
            <a:ext cx="6172200" cy="4873625"/>
          </a:xfrm>
          <a:prstGeom prst="rect">
            <a:avLst/>
          </a:prstGeom>
          <a:noFill/>
          <a:ln>
            <a:noFill/>
          </a:ln>
        </p:spPr>
      </p:sp>
      <p:sp>
        <p:nvSpPr>
          <p:cNvPr id="59" name="Google Shape;59;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txBox="1">
            <a:spLocks noGrp="1"/>
          </p:cNvSpPr>
          <p:nvPr>
            <p:ph type="ctrTitle"/>
          </p:nvPr>
        </p:nvSpPr>
        <p:spPr>
          <a:xfrm>
            <a:off x="1524000" y="2142067"/>
            <a:ext cx="9144000" cy="12869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Fake Currency Identification</a:t>
            </a:r>
            <a:br>
              <a:rPr lang="en-US"/>
            </a:br>
            <a:r>
              <a:rPr lang="en-US" sz="1800"/>
              <a:t>(An Application to detect counterfeit currency)</a:t>
            </a:r>
            <a:endParaRPr sz="1800"/>
          </a:p>
        </p:txBody>
      </p:sp>
      <p:sp>
        <p:nvSpPr>
          <p:cNvPr id="80" name="Google Shape;80;p1"/>
          <p:cNvSpPr txBox="1">
            <a:spLocks noGrp="1"/>
          </p:cNvSpPr>
          <p:nvPr>
            <p:ph type="subTitle" idx="1"/>
          </p:nvPr>
        </p:nvSpPr>
        <p:spPr>
          <a:xfrm>
            <a:off x="844062" y="4190160"/>
            <a:ext cx="4384431" cy="18189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u="sng"/>
              <a:t>GUIDE NAME:</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US" sz="1800"/>
              <a:t>Mr. V.VINOTH KUMAR, B.E., M.E.</a:t>
            </a:r>
            <a:endParaRPr/>
          </a:p>
          <a:p>
            <a:pPr marL="0" lvl="0" indent="0" algn="l" rtl="0">
              <a:lnSpc>
                <a:spcPct val="90000"/>
              </a:lnSpc>
              <a:spcBef>
                <a:spcPts val="1000"/>
              </a:spcBef>
              <a:spcAft>
                <a:spcPts val="0"/>
              </a:spcAft>
              <a:buClr>
                <a:schemeClr val="dk1"/>
              </a:buClr>
              <a:buSzPts val="1800"/>
              <a:buNone/>
            </a:pPr>
            <a:r>
              <a:rPr lang="en-US" sz="1800"/>
              <a:t>ASSISTANT PROFESSOR/CSE/MNMJEC</a:t>
            </a:r>
            <a:endParaRPr/>
          </a:p>
        </p:txBody>
      </p:sp>
      <p:sp>
        <p:nvSpPr>
          <p:cNvPr id="81" name="Google Shape;81;p1"/>
          <p:cNvSpPr txBox="1"/>
          <p:nvPr/>
        </p:nvSpPr>
        <p:spPr>
          <a:xfrm>
            <a:off x="6963508" y="4162528"/>
            <a:ext cx="4881162"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sng" strike="noStrike" cap="none">
                <a:solidFill>
                  <a:schemeClr val="dk1"/>
                </a:solidFill>
                <a:latin typeface="Calibri"/>
                <a:ea typeface="Calibri"/>
                <a:cs typeface="Calibri"/>
                <a:sym typeface="Calibri"/>
              </a:rPr>
              <a:t>DONE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SRIRAM KARTHICK K - 311619104073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VARUN KUMAR - 311619104079</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IV year CSE/MNMJEC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ctrTitle"/>
          </p:nvPr>
        </p:nvSpPr>
        <p:spPr>
          <a:xfrm>
            <a:off x="1545266" y="516311"/>
            <a:ext cx="9144000" cy="876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5400"/>
              <a:t>System Architecture</a:t>
            </a:r>
            <a:endParaRPr sz="5400"/>
          </a:p>
        </p:txBody>
      </p:sp>
      <p:sp>
        <p:nvSpPr>
          <p:cNvPr id="122" name="Google Shape;122;p6"/>
          <p:cNvSpPr/>
          <p:nvPr/>
        </p:nvSpPr>
        <p:spPr>
          <a:xfrm>
            <a:off x="2418194" y="1935163"/>
            <a:ext cx="355348" cy="362191"/>
          </a:xfrm>
          <a:prstGeom prst="flowChartMagneticDisk">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2226714" y="2202078"/>
            <a:ext cx="738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Data Set</a:t>
            </a:r>
            <a:endParaRPr sz="1000"/>
          </a:p>
          <a:p>
            <a:pPr marL="0" lvl="0" indent="0" algn="ctr" rtl="0">
              <a:spcBef>
                <a:spcPts val="0"/>
              </a:spcBef>
              <a:spcAft>
                <a:spcPts val="0"/>
              </a:spcAft>
              <a:buNone/>
            </a:pPr>
            <a:endParaRPr sz="1000"/>
          </a:p>
        </p:txBody>
      </p:sp>
      <p:sp>
        <p:nvSpPr>
          <p:cNvPr id="124" name="Google Shape;124;p6"/>
          <p:cNvSpPr/>
          <p:nvPr/>
        </p:nvSpPr>
        <p:spPr>
          <a:xfrm>
            <a:off x="2486385" y="2514538"/>
            <a:ext cx="219000" cy="2319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117262" y="2746462"/>
            <a:ext cx="1020600" cy="43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Dataset Pre processing</a:t>
            </a:r>
            <a:endParaRPr sz="1000"/>
          </a:p>
          <a:p>
            <a:pPr marL="0" lvl="0" indent="0" algn="ctr" rtl="0">
              <a:spcBef>
                <a:spcPts val="0"/>
              </a:spcBef>
              <a:spcAft>
                <a:spcPts val="0"/>
              </a:spcAft>
              <a:buNone/>
            </a:pPr>
            <a:endParaRPr sz="1000"/>
          </a:p>
        </p:txBody>
      </p:sp>
      <p:sp>
        <p:nvSpPr>
          <p:cNvPr id="126" name="Google Shape;126;p6"/>
          <p:cNvSpPr/>
          <p:nvPr/>
        </p:nvSpPr>
        <p:spPr>
          <a:xfrm>
            <a:off x="3106162" y="2915480"/>
            <a:ext cx="415500" cy="178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3512231" y="2202079"/>
            <a:ext cx="2340000" cy="15282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txBox="1"/>
          <p:nvPr/>
        </p:nvSpPr>
        <p:spPr>
          <a:xfrm>
            <a:off x="4238194" y="2202077"/>
            <a:ext cx="987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t>Model Building</a:t>
            </a:r>
            <a:endParaRPr sz="1000"/>
          </a:p>
        </p:txBody>
      </p:sp>
      <p:sp>
        <p:nvSpPr>
          <p:cNvPr id="129" name="Google Shape;129;p6"/>
          <p:cNvSpPr/>
          <p:nvPr/>
        </p:nvSpPr>
        <p:spPr>
          <a:xfrm>
            <a:off x="4358512" y="2694663"/>
            <a:ext cx="867300" cy="619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K-Nearest-Neighbour</a:t>
            </a:r>
            <a:endParaRPr sz="1000"/>
          </a:p>
          <a:p>
            <a:pPr marL="0" lvl="0" indent="0" algn="ctr" rtl="0">
              <a:spcBef>
                <a:spcPts val="0"/>
              </a:spcBef>
              <a:spcAft>
                <a:spcPts val="0"/>
              </a:spcAft>
              <a:buNone/>
            </a:pPr>
            <a:r>
              <a:rPr lang="en-US" sz="1000"/>
              <a:t>(KNN)</a:t>
            </a:r>
            <a:endParaRPr sz="1000"/>
          </a:p>
        </p:txBody>
      </p:sp>
      <p:sp>
        <p:nvSpPr>
          <p:cNvPr id="130" name="Google Shape;130;p6"/>
          <p:cNvSpPr/>
          <p:nvPr/>
        </p:nvSpPr>
        <p:spPr>
          <a:xfrm>
            <a:off x="6226588" y="2393238"/>
            <a:ext cx="1316400" cy="1595400"/>
          </a:xfrm>
          <a:prstGeom prst="downArrowCallout">
            <a:avLst>
              <a:gd name="adj1" fmla="val 22234"/>
              <a:gd name="adj2" fmla="val 25000"/>
              <a:gd name="adj3" fmla="val 25000"/>
              <a:gd name="adj4" fmla="val 6497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Integrate the model with framework</a:t>
            </a:r>
            <a:endParaRPr/>
          </a:p>
        </p:txBody>
      </p:sp>
      <p:sp>
        <p:nvSpPr>
          <p:cNvPr id="131" name="Google Shape;131;p6"/>
          <p:cNvSpPr/>
          <p:nvPr/>
        </p:nvSpPr>
        <p:spPr>
          <a:xfrm>
            <a:off x="7917350" y="1587422"/>
            <a:ext cx="2189100" cy="291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Frontend</a:t>
            </a:r>
            <a:endParaRPr>
              <a:solidFill>
                <a:schemeClr val="dk1"/>
              </a:solidFill>
            </a:endParaRPr>
          </a:p>
          <a:p>
            <a:pPr marL="0" lvl="0" indent="0" algn="ctr" rtl="0">
              <a:spcBef>
                <a:spcPts val="0"/>
              </a:spcBef>
              <a:spcAft>
                <a:spcPts val="0"/>
              </a:spcAft>
              <a:buNone/>
            </a:pPr>
            <a:endParaRPr/>
          </a:p>
        </p:txBody>
      </p:sp>
      <p:sp>
        <p:nvSpPr>
          <p:cNvPr id="132" name="Google Shape;132;p6"/>
          <p:cNvSpPr/>
          <p:nvPr/>
        </p:nvSpPr>
        <p:spPr>
          <a:xfrm>
            <a:off x="6059813" y="3988638"/>
            <a:ext cx="1695300" cy="10659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Deploy</a:t>
            </a:r>
            <a:endParaRPr/>
          </a:p>
        </p:txBody>
      </p:sp>
      <p:sp>
        <p:nvSpPr>
          <p:cNvPr id="133" name="Google Shape;133;p6"/>
          <p:cNvSpPr/>
          <p:nvPr/>
        </p:nvSpPr>
        <p:spPr>
          <a:xfrm>
            <a:off x="5831238" y="289927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7543012" y="3085638"/>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061200" y="2905800"/>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Web Communication</a:t>
            </a:r>
            <a:endParaRPr/>
          </a:p>
        </p:txBody>
      </p:sp>
      <p:sp>
        <p:nvSpPr>
          <p:cNvPr id="136" name="Google Shape;136;p6"/>
          <p:cNvSpPr/>
          <p:nvPr/>
        </p:nvSpPr>
        <p:spPr>
          <a:xfrm>
            <a:off x="8061200" y="1935175"/>
            <a:ext cx="1901400" cy="57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Camera</a:t>
            </a:r>
            <a:endParaRPr/>
          </a:p>
        </p:txBody>
      </p:sp>
      <p:sp>
        <p:nvSpPr>
          <p:cNvPr id="137" name="Google Shape;137;p6"/>
          <p:cNvSpPr/>
          <p:nvPr/>
        </p:nvSpPr>
        <p:spPr>
          <a:xfrm rot="-5400000" flipH="1">
            <a:off x="8804162" y="2607913"/>
            <a:ext cx="415500" cy="2106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Modules</a:t>
            </a:r>
            <a:endParaRPr sz="5400" dirty="0"/>
          </a:p>
        </p:txBody>
      </p:sp>
      <p:graphicFrame>
        <p:nvGraphicFramePr>
          <p:cNvPr id="143" name="Google Shape;143;p23"/>
          <p:cNvGraphicFramePr/>
          <p:nvPr>
            <p:extLst>
              <p:ext uri="{D42A27DB-BD31-4B8C-83A1-F6EECF244321}">
                <p14:modId xmlns:p14="http://schemas.microsoft.com/office/powerpoint/2010/main" val="267449497"/>
              </p:ext>
            </p:extLst>
          </p:nvPr>
        </p:nvGraphicFramePr>
        <p:xfrm>
          <a:off x="1020721" y="1731275"/>
          <a:ext cx="10237400" cy="4326560"/>
        </p:xfrm>
        <a:graphic>
          <a:graphicData uri="http://schemas.openxmlformats.org/drawingml/2006/table">
            <a:tbl>
              <a:tblPr firstRow="1" bandRow="1">
                <a:tableStyleId>{061FC83F-78A8-4D6F-A3F0-7781150E8C83}</a:tableStyleId>
              </a:tblPr>
              <a:tblGrid>
                <a:gridCol w="1968900">
                  <a:extLst>
                    <a:ext uri="{9D8B030D-6E8A-4147-A177-3AD203B41FA5}">
                      <a16:colId xmlns:a16="http://schemas.microsoft.com/office/drawing/2014/main" val="20000"/>
                    </a:ext>
                  </a:extLst>
                </a:gridCol>
                <a:gridCol w="3149800">
                  <a:extLst>
                    <a:ext uri="{9D8B030D-6E8A-4147-A177-3AD203B41FA5}">
                      <a16:colId xmlns:a16="http://schemas.microsoft.com/office/drawing/2014/main" val="20001"/>
                    </a:ext>
                  </a:extLst>
                </a:gridCol>
                <a:gridCol w="2559350">
                  <a:extLst>
                    <a:ext uri="{9D8B030D-6E8A-4147-A177-3AD203B41FA5}">
                      <a16:colId xmlns:a16="http://schemas.microsoft.com/office/drawing/2014/main" val="20002"/>
                    </a:ext>
                  </a:extLst>
                </a:gridCol>
                <a:gridCol w="2559350">
                  <a:extLst>
                    <a:ext uri="{9D8B030D-6E8A-4147-A177-3AD203B41FA5}">
                      <a16:colId xmlns:a16="http://schemas.microsoft.com/office/drawing/2014/main" val="20003"/>
                    </a:ext>
                  </a:extLst>
                </a:gridCol>
              </a:tblGrid>
              <a:tr h="384600">
                <a:tc>
                  <a:txBody>
                    <a:bodyPr/>
                    <a:lstStyle/>
                    <a:p>
                      <a:pPr marL="0" marR="0" lvl="0" indent="0" algn="ctr" rtl="0">
                        <a:lnSpc>
                          <a:spcPct val="100000"/>
                        </a:lnSpc>
                        <a:spcBef>
                          <a:spcPts val="0"/>
                        </a:spcBef>
                        <a:spcAft>
                          <a:spcPts val="0"/>
                        </a:spcAft>
                        <a:buNone/>
                      </a:pPr>
                      <a:r>
                        <a:rPr lang="en-US" sz="1800" b="1" u="none" strike="noStrike" cap="none" dirty="0">
                          <a:solidFill>
                            <a:schemeClr val="dk1"/>
                          </a:solidFill>
                        </a:rPr>
                        <a:t>Sprint</a:t>
                      </a:r>
                      <a:endParaRPr sz="1800" b="1" u="none" strike="noStrike" cap="none" dirty="0">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Functional Requirement</a:t>
                      </a:r>
                      <a:endParaRPr sz="180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Task</a:t>
                      </a:r>
                      <a:endParaRPr sz="180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Start Date</a:t>
                      </a:r>
                      <a:endParaRPr sz="18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619725">
                <a:tc>
                  <a:txBody>
                    <a:bodyPr/>
                    <a:lstStyle/>
                    <a:p>
                      <a:pPr marL="0" marR="0" lvl="0" indent="0" algn="ctr" rtl="0">
                        <a:lnSpc>
                          <a:spcPct val="100000"/>
                        </a:lnSpc>
                        <a:spcBef>
                          <a:spcPts val="0"/>
                        </a:spcBef>
                        <a:spcAft>
                          <a:spcPts val="0"/>
                        </a:spcAft>
                        <a:buNone/>
                      </a:pPr>
                      <a:r>
                        <a:rPr lang="en-US" sz="1800" dirty="0"/>
                        <a:t>Module 1</a:t>
                      </a:r>
                      <a:endParaRPr sz="1800"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800" u="none" strike="noStrike" cap="none" dirty="0"/>
                        <a:t>Data collection</a:t>
                      </a:r>
                      <a:endParaRPr sz="1800" u="none" strike="noStrike" cap="none" dirty="0"/>
                    </a:p>
                    <a:p>
                      <a:pPr marL="0" marR="0" lvl="0" indent="0" algn="l" rtl="0">
                        <a:lnSpc>
                          <a:spcPct val="100000"/>
                        </a:lnSpc>
                        <a:spcBef>
                          <a:spcPts val="0"/>
                        </a:spcBef>
                        <a:spcAft>
                          <a:spcPts val="0"/>
                        </a:spcAft>
                        <a:buNone/>
                      </a:pPr>
                      <a:r>
                        <a:rPr lang="en-US" sz="1800" dirty="0"/>
                        <a:t>(Currency Notes)</a:t>
                      </a:r>
                      <a:endParaRPr sz="1800"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t>Collecting raw images of </a:t>
                      </a:r>
                      <a:r>
                        <a:rPr lang="en-US" sz="1600" dirty="0"/>
                        <a:t>currency notes</a:t>
                      </a:r>
                      <a:endParaRPr sz="18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dirty="0"/>
                        <a:t>17/02/2023</a:t>
                      </a:r>
                      <a:endParaRPr sz="1800" u="none" strike="noStrike" cap="none" dirty="0"/>
                    </a:p>
                  </a:txBody>
                  <a:tcPr marL="91450" marR="91450" marT="45725" marB="45725" anchor="ctr"/>
                </a:tc>
                <a:extLst>
                  <a:ext uri="{0D108BD9-81ED-4DB2-BD59-A6C34878D82A}">
                    <a16:rowId xmlns:a16="http://schemas.microsoft.com/office/drawing/2014/main" val="10001"/>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2</a:t>
                      </a:r>
                      <a:endParaRPr sz="1800"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800" u="none" strike="noStrike" cap="none" dirty="0"/>
                        <a:t>Processing data </a:t>
                      </a:r>
                      <a:endParaRPr sz="1800"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t>Scaling the data for effective utilization</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dirty="0"/>
                        <a:t>24/02/2023</a:t>
                      </a:r>
                      <a:endParaRPr sz="1800" u="none" strike="noStrike" cap="none" dirty="0"/>
                    </a:p>
                  </a:txBody>
                  <a:tcPr marL="91450" marR="91450" marT="45725" marB="45725" anchor="ctr"/>
                </a:tc>
                <a:extLst>
                  <a:ext uri="{0D108BD9-81ED-4DB2-BD59-A6C34878D82A}">
                    <a16:rowId xmlns:a16="http://schemas.microsoft.com/office/drawing/2014/main" val="10002"/>
                  </a:ext>
                </a:extLst>
              </a:tr>
              <a:tr h="619725">
                <a:tc>
                  <a:txBody>
                    <a:bodyPr/>
                    <a:lstStyle/>
                    <a:p>
                      <a:pPr marL="0" marR="0" lvl="0" indent="0" algn="ctr" rtl="0">
                        <a:lnSpc>
                          <a:spcPct val="100000"/>
                        </a:lnSpc>
                        <a:spcBef>
                          <a:spcPts val="0"/>
                        </a:spcBef>
                        <a:spcAft>
                          <a:spcPts val="0"/>
                        </a:spcAft>
                        <a:buNone/>
                      </a:pPr>
                      <a:r>
                        <a:rPr lang="en-US" sz="1800" dirty="0"/>
                        <a:t>Module </a:t>
                      </a:r>
                      <a:r>
                        <a:rPr lang="en-US" sz="1800" u="none" strike="noStrike" cap="none" dirty="0"/>
                        <a:t>3</a:t>
                      </a:r>
                      <a:endParaRPr sz="1800"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800" u="none" strike="noStrike" cap="none" dirty="0"/>
                        <a:t>Model building</a:t>
                      </a:r>
                      <a:endParaRPr sz="1800"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t>Choosing the best model for better accuracy</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dirty="0"/>
                        <a:t>03/03/2023</a:t>
                      </a:r>
                      <a:endParaRPr sz="1800" u="none" strike="noStrike" cap="none" dirty="0"/>
                    </a:p>
                  </a:txBody>
                  <a:tcPr marL="91450" marR="91450" marT="45725" marB="45725" anchor="ctr"/>
                </a:tc>
                <a:extLst>
                  <a:ext uri="{0D108BD9-81ED-4DB2-BD59-A6C34878D82A}">
                    <a16:rowId xmlns:a16="http://schemas.microsoft.com/office/drawing/2014/main" val="10003"/>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4</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None/>
                      </a:pPr>
                      <a:r>
                        <a:rPr lang="en-US" sz="1800" u="none" strike="noStrike" cap="none" dirty="0"/>
                        <a:t>Training &amp; Testing</a:t>
                      </a:r>
                      <a:endParaRPr sz="1800"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t>Model will be trained and tested numerous times</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dirty="0"/>
                        <a:t>17/03/2023</a:t>
                      </a:r>
                      <a:endParaRPr sz="1800" u="none" strike="noStrike" cap="none" dirty="0"/>
                    </a:p>
                  </a:txBody>
                  <a:tcPr marL="91450" marR="91450" marT="45725" marB="45725" anchor="ctr"/>
                </a:tc>
                <a:extLst>
                  <a:ext uri="{0D108BD9-81ED-4DB2-BD59-A6C34878D82A}">
                    <a16:rowId xmlns:a16="http://schemas.microsoft.com/office/drawing/2014/main" val="10004"/>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5</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None/>
                      </a:pPr>
                      <a:r>
                        <a:rPr lang="en-US" sz="1800" u="none" strike="noStrike" cap="none" dirty="0"/>
                        <a:t>App building</a:t>
                      </a:r>
                      <a:endParaRPr sz="1800"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t>Integrating the model with the mobile application</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dirty="0"/>
                        <a:t>24/03/2023</a:t>
                      </a:r>
                      <a:endParaRPr sz="1800" u="none" strike="noStrike" cap="none" dirty="0"/>
                    </a:p>
                  </a:txBody>
                  <a:tcPr marL="91450" marR="91450" marT="45725" marB="45725" anchor="ctr"/>
                </a:tc>
                <a:extLst>
                  <a:ext uri="{0D108BD9-81ED-4DB2-BD59-A6C34878D82A}">
                    <a16:rowId xmlns:a16="http://schemas.microsoft.com/office/drawing/2014/main" val="10005"/>
                  </a:ext>
                </a:extLst>
              </a:tr>
              <a:tr h="619725">
                <a:tc>
                  <a:txBody>
                    <a:bodyPr/>
                    <a:lstStyle/>
                    <a:p>
                      <a:pPr marL="0" marR="0" lvl="0" indent="0" algn="ctr" rtl="0">
                        <a:lnSpc>
                          <a:spcPct val="100000"/>
                        </a:lnSpc>
                        <a:spcBef>
                          <a:spcPts val="0"/>
                        </a:spcBef>
                        <a:spcAft>
                          <a:spcPts val="0"/>
                        </a:spcAft>
                        <a:buNone/>
                      </a:pPr>
                      <a:r>
                        <a:rPr lang="en-US" sz="1800"/>
                        <a:t>Module </a:t>
                      </a:r>
                      <a:r>
                        <a:rPr lang="en-US" sz="1800" u="none" strike="noStrike" cap="none"/>
                        <a:t>6</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None/>
                      </a:pPr>
                      <a:r>
                        <a:rPr lang="en-US" sz="1800" u="none" strike="noStrike" cap="none"/>
                        <a:t>Deploy the web app</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t>Making the model available to the users through a application</a:t>
                      </a:r>
                      <a:endParaRPr sz="1600" u="none" strike="noStrike" cap="none" dirty="0"/>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dirty="0"/>
                        <a:t>31/03/2023</a:t>
                      </a:r>
                      <a:endParaRPr sz="1800" u="none" strike="noStrike" cap="none" dirty="0"/>
                    </a:p>
                  </a:txBody>
                  <a:tcPr marL="91450" marR="91450" marT="45725" marB="457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FE6-7766-56A9-803A-F44F971BFDBB}"/>
              </a:ext>
            </a:extLst>
          </p:cNvPr>
          <p:cNvSpPr>
            <a:spLocks noGrp="1"/>
          </p:cNvSpPr>
          <p:nvPr>
            <p:ph type="title"/>
          </p:nvPr>
        </p:nvSpPr>
        <p:spPr/>
        <p:txBody>
          <a:bodyPr/>
          <a:lstStyle/>
          <a:p>
            <a:r>
              <a:rPr lang="en-US" dirty="0"/>
              <a:t>% of Work Completed</a:t>
            </a:r>
            <a:endParaRPr lang="en-IN" dirty="0"/>
          </a:p>
        </p:txBody>
      </p:sp>
      <p:sp>
        <p:nvSpPr>
          <p:cNvPr id="3" name="Text Placeholder 2">
            <a:extLst>
              <a:ext uri="{FF2B5EF4-FFF2-40B4-BE49-F238E27FC236}">
                <a16:creationId xmlns:a16="http://schemas.microsoft.com/office/drawing/2014/main" id="{E5CBA071-6E75-1673-E8F5-F467EB45CB86}"/>
              </a:ext>
            </a:extLst>
          </p:cNvPr>
          <p:cNvSpPr>
            <a:spLocks noGrp="1"/>
          </p:cNvSpPr>
          <p:nvPr>
            <p:ph type="body" idx="1"/>
          </p:nvPr>
        </p:nvSpPr>
        <p:spPr/>
        <p:txBody>
          <a:bodyPr/>
          <a:lstStyle/>
          <a:p>
            <a:r>
              <a:rPr lang="en-US" dirty="0"/>
              <a:t>Completion of work is:- 30%</a:t>
            </a:r>
            <a:endParaRPr lang="en-IN" dirty="0"/>
          </a:p>
        </p:txBody>
      </p:sp>
    </p:spTree>
    <p:extLst>
      <p:ext uri="{BB962C8B-B14F-4D97-AF65-F5344CB8AC3E}">
        <p14:creationId xmlns:p14="http://schemas.microsoft.com/office/powerpoint/2010/main" val="156967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8B200614-B4A7-17F1-28C0-A1BA57F3AB45}"/>
              </a:ext>
            </a:extLst>
          </p:cNvPr>
          <p:cNvSpPr txBox="1">
            <a:spLocks/>
          </p:cNvSpPr>
          <p:nvPr/>
        </p:nvSpPr>
        <p:spPr>
          <a:xfrm>
            <a:off x="838200" y="450189"/>
            <a:ext cx="10515600"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Use case Diagram</a:t>
            </a:r>
          </a:p>
        </p:txBody>
      </p:sp>
      <p:pic>
        <p:nvPicPr>
          <p:cNvPr id="10" name="Picture 9">
            <a:extLst>
              <a:ext uri="{FF2B5EF4-FFF2-40B4-BE49-F238E27FC236}">
                <a16:creationId xmlns:a16="http://schemas.microsoft.com/office/drawing/2014/main" id="{06EB64E3-0B77-C7B9-BC52-5EE01C2FAC01}"/>
              </a:ext>
            </a:extLst>
          </p:cNvPr>
          <p:cNvPicPr>
            <a:picLocks noChangeAspect="1"/>
          </p:cNvPicPr>
          <p:nvPr/>
        </p:nvPicPr>
        <p:blipFill>
          <a:blip r:embed="rId2"/>
          <a:stretch>
            <a:fillRect/>
          </a:stretch>
        </p:blipFill>
        <p:spPr>
          <a:xfrm>
            <a:off x="6096000" y="1456660"/>
            <a:ext cx="4696571" cy="4984957"/>
          </a:xfrm>
          <a:prstGeom prst="rect">
            <a:avLst/>
          </a:prstGeom>
        </p:spPr>
      </p:pic>
      <p:pic>
        <p:nvPicPr>
          <p:cNvPr id="14" name="Picture 13">
            <a:extLst>
              <a:ext uri="{FF2B5EF4-FFF2-40B4-BE49-F238E27FC236}">
                <a16:creationId xmlns:a16="http://schemas.microsoft.com/office/drawing/2014/main" id="{3B621B68-8872-8BA2-6EFD-243221F41A88}"/>
              </a:ext>
            </a:extLst>
          </p:cNvPr>
          <p:cNvPicPr>
            <a:picLocks noChangeAspect="1"/>
          </p:cNvPicPr>
          <p:nvPr/>
        </p:nvPicPr>
        <p:blipFill>
          <a:blip r:embed="rId3"/>
          <a:stretch>
            <a:fillRect/>
          </a:stretch>
        </p:blipFill>
        <p:spPr>
          <a:xfrm>
            <a:off x="1023598" y="1452648"/>
            <a:ext cx="4358027" cy="3952704"/>
          </a:xfrm>
          <a:prstGeom prst="rect">
            <a:avLst/>
          </a:prstGeom>
        </p:spPr>
      </p:pic>
    </p:spTree>
    <p:extLst>
      <p:ext uri="{BB962C8B-B14F-4D97-AF65-F5344CB8AC3E}">
        <p14:creationId xmlns:p14="http://schemas.microsoft.com/office/powerpoint/2010/main" val="133009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2;p23">
            <a:extLst>
              <a:ext uri="{FF2B5EF4-FFF2-40B4-BE49-F238E27FC236}">
                <a16:creationId xmlns:a16="http://schemas.microsoft.com/office/drawing/2014/main" id="{D8415C91-CB67-91C2-C950-36C00A800724}"/>
              </a:ext>
            </a:extLst>
          </p:cNvPr>
          <p:cNvSpPr txBox="1">
            <a:spLocks/>
          </p:cNvSpPr>
          <p:nvPr/>
        </p:nvSpPr>
        <p:spPr>
          <a:xfrm>
            <a:off x="866775" y="2925764"/>
            <a:ext cx="5705475" cy="100647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1800"/>
            </a:pPr>
            <a:r>
              <a:rPr lang="en-US" sz="5400" dirty="0"/>
              <a:t>Activity Diagram</a:t>
            </a:r>
          </a:p>
        </p:txBody>
      </p:sp>
      <p:pic>
        <p:nvPicPr>
          <p:cNvPr id="6" name="Picture 5">
            <a:extLst>
              <a:ext uri="{FF2B5EF4-FFF2-40B4-BE49-F238E27FC236}">
                <a16:creationId xmlns:a16="http://schemas.microsoft.com/office/drawing/2014/main" id="{54E8B994-614A-170D-2093-20A266ABA4B6}"/>
              </a:ext>
            </a:extLst>
          </p:cNvPr>
          <p:cNvPicPr>
            <a:picLocks noChangeAspect="1"/>
          </p:cNvPicPr>
          <p:nvPr/>
        </p:nvPicPr>
        <p:blipFill>
          <a:blip r:embed="rId2"/>
          <a:stretch>
            <a:fillRect/>
          </a:stretch>
        </p:blipFill>
        <p:spPr>
          <a:xfrm>
            <a:off x="6981825" y="161794"/>
            <a:ext cx="4080059" cy="6534409"/>
          </a:xfrm>
          <a:prstGeom prst="rect">
            <a:avLst/>
          </a:prstGeom>
        </p:spPr>
      </p:pic>
    </p:spTree>
    <p:extLst>
      <p:ext uri="{BB962C8B-B14F-4D97-AF65-F5344CB8AC3E}">
        <p14:creationId xmlns:p14="http://schemas.microsoft.com/office/powerpoint/2010/main" val="158607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Hardware Requirements</a:t>
            </a:r>
            <a:endParaRPr sz="6000"/>
          </a:p>
        </p:txBody>
      </p:sp>
      <p:sp>
        <p:nvSpPr>
          <p:cNvPr id="149" name="Google Shape;149;p24"/>
          <p:cNvSpPr txBox="1">
            <a:spLocks noGrp="1"/>
          </p:cNvSpPr>
          <p:nvPr>
            <p:ph type="body" idx="1"/>
          </p:nvPr>
        </p:nvSpPr>
        <p:spPr>
          <a:xfrm>
            <a:off x="838200" y="1850066"/>
            <a:ext cx="10515600" cy="2966485"/>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dirty="0"/>
              <a:t>8GB RAM</a:t>
            </a:r>
            <a:endParaRPr dirty="0"/>
          </a:p>
          <a:p>
            <a:pPr marL="635000" lvl="0" indent="-457200" algn="just" rtl="0">
              <a:lnSpc>
                <a:spcPct val="90000"/>
              </a:lnSpc>
              <a:spcBef>
                <a:spcPts val="0"/>
              </a:spcBef>
              <a:spcAft>
                <a:spcPts val="0"/>
              </a:spcAft>
              <a:buSzPts val="2800"/>
              <a:buChar char="•"/>
            </a:pPr>
            <a:r>
              <a:rPr lang="en-US" dirty="0"/>
              <a:t>AMD 3600 processor or an equivalent Intel processor</a:t>
            </a:r>
            <a:endParaRPr dirty="0"/>
          </a:p>
          <a:p>
            <a:pPr marL="635000" lvl="0" indent="-457200" algn="just" rtl="0">
              <a:lnSpc>
                <a:spcPct val="90000"/>
              </a:lnSpc>
              <a:spcBef>
                <a:spcPts val="0"/>
              </a:spcBef>
              <a:spcAft>
                <a:spcPts val="0"/>
              </a:spcAft>
              <a:buSzPts val="2800"/>
              <a:buChar char="•"/>
            </a:pPr>
            <a:r>
              <a:rPr lang="en-US" dirty="0"/>
              <a:t>2GB storage capacity</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599052"/>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Software Requirements</a:t>
            </a:r>
            <a:endParaRPr sz="6000"/>
          </a:p>
        </p:txBody>
      </p:sp>
      <p:sp>
        <p:nvSpPr>
          <p:cNvPr id="155" name="Google Shape;155;p25"/>
          <p:cNvSpPr txBox="1">
            <a:spLocks noGrp="1"/>
          </p:cNvSpPr>
          <p:nvPr>
            <p:ph type="body" idx="1"/>
          </p:nvPr>
        </p:nvSpPr>
        <p:spPr>
          <a:xfrm>
            <a:off x="838200" y="1850066"/>
            <a:ext cx="10515600" cy="3317359"/>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SzPts val="2800"/>
              <a:buChar char="•"/>
            </a:pPr>
            <a:r>
              <a:rPr lang="en-US"/>
              <a:t>Python</a:t>
            </a:r>
            <a:endParaRPr/>
          </a:p>
          <a:p>
            <a:pPr marL="635000" lvl="0" indent="-457200" algn="just" rtl="0">
              <a:lnSpc>
                <a:spcPct val="90000"/>
              </a:lnSpc>
              <a:spcBef>
                <a:spcPts val="0"/>
              </a:spcBef>
              <a:spcAft>
                <a:spcPts val="0"/>
              </a:spcAft>
              <a:buSzPts val="2800"/>
              <a:buChar char="•"/>
            </a:pPr>
            <a:r>
              <a:rPr lang="en-US"/>
              <a:t>Flask</a:t>
            </a:r>
            <a:endParaRPr/>
          </a:p>
          <a:p>
            <a:pPr marL="635000" lvl="0" indent="-457200" algn="just" rtl="0">
              <a:lnSpc>
                <a:spcPct val="90000"/>
              </a:lnSpc>
              <a:spcBef>
                <a:spcPts val="0"/>
              </a:spcBef>
              <a:spcAft>
                <a:spcPts val="0"/>
              </a:spcAft>
              <a:buSzPts val="2800"/>
              <a:buChar char="•"/>
            </a:pPr>
            <a:r>
              <a:rPr lang="en-US"/>
              <a:t>Jupyter notebook</a:t>
            </a:r>
            <a:endParaRPr/>
          </a:p>
          <a:p>
            <a:pPr marL="635000" lvl="0" indent="-457200" algn="just" rtl="0">
              <a:lnSpc>
                <a:spcPct val="90000"/>
              </a:lnSpc>
              <a:spcBef>
                <a:spcPts val="0"/>
              </a:spcBef>
              <a:spcAft>
                <a:spcPts val="0"/>
              </a:spcAft>
              <a:buSzPts val="2800"/>
              <a:buChar char="•"/>
            </a:pPr>
            <a:r>
              <a:rPr lang="en-US"/>
              <a:t>Visual Studio Code</a:t>
            </a:r>
            <a:endParaRPr/>
          </a:p>
          <a:p>
            <a:pPr marL="635000" lvl="0" indent="-457200" algn="just" rtl="0">
              <a:lnSpc>
                <a:spcPct val="90000"/>
              </a:lnSpc>
              <a:spcBef>
                <a:spcPts val="0"/>
              </a:spcBef>
              <a:spcAft>
                <a:spcPts val="0"/>
              </a:spcAft>
              <a:buSzPts val="2800"/>
              <a:buChar char="•"/>
            </a:pPr>
            <a:r>
              <a:rPr lang="en-US"/>
              <a:t>Nodejs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38200" y="503349"/>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Paper References</a:t>
            </a:r>
            <a:endParaRPr sz="6000"/>
          </a:p>
        </p:txBody>
      </p:sp>
      <p:sp>
        <p:nvSpPr>
          <p:cNvPr id="161" name="Google Shape;161;p8"/>
          <p:cNvSpPr txBox="1">
            <a:spLocks noGrp="1"/>
          </p:cNvSpPr>
          <p:nvPr>
            <p:ph type="body" idx="1"/>
          </p:nvPr>
        </p:nvSpPr>
        <p:spPr>
          <a:xfrm>
            <a:off x="838200" y="1509823"/>
            <a:ext cx="10515600" cy="4844828"/>
          </a:xfrm>
          <a:prstGeom prst="rect">
            <a:avLst/>
          </a:prstGeom>
          <a:noFill/>
          <a:ln>
            <a:noFill/>
          </a:ln>
        </p:spPr>
        <p:txBody>
          <a:bodyPr spcFirstLastPara="1" wrap="square" lIns="91425" tIns="45700" rIns="91425" bIns="45700" anchor="t" anchorCtr="0">
            <a:normAutofit/>
          </a:bodyPr>
          <a:lstStyle/>
          <a:p>
            <a:pPr marL="571500" lvl="0" indent="-457200" algn="l" rtl="0">
              <a:lnSpc>
                <a:spcPct val="90000"/>
              </a:lnSpc>
              <a:spcBef>
                <a:spcPts val="1000"/>
              </a:spcBef>
              <a:spcAft>
                <a:spcPts val="0"/>
              </a:spcAft>
              <a:buSzPts val="1800"/>
              <a:buFont typeface="Arial"/>
              <a:buAutoNum type="arabicPeriod"/>
            </a:pPr>
            <a:r>
              <a:rPr lang="en-US" sz="2200" b="0" i="0" u="none" strike="noStrike">
                <a:latin typeface="Calibri"/>
                <a:ea typeface="Calibri"/>
                <a:cs typeface="Calibri"/>
                <a:sym typeface="Calibri"/>
              </a:rPr>
              <a:t>D. V. Kapare, S. Lokhande, and S. Kale, “Automatic Cash Deposite Machine With Currency Detection Using Fluorescent And UV Light,” vol. 3, pp. 309–311, 2020. </a:t>
            </a:r>
            <a:r>
              <a:rPr lang="en-US" sz="2000">
                <a:latin typeface="Calibri"/>
                <a:ea typeface="Calibri"/>
                <a:cs typeface="Calibri"/>
                <a:sym typeface="Calibri"/>
              </a:rPr>
              <a:t> </a:t>
            </a:r>
            <a:endParaRPr sz="2000"/>
          </a:p>
          <a:p>
            <a:pPr marL="558800" lvl="0" indent="-457200" algn="l" rtl="0">
              <a:lnSpc>
                <a:spcPct val="90000"/>
              </a:lnSpc>
              <a:spcBef>
                <a:spcPts val="0"/>
              </a:spcBef>
              <a:spcAft>
                <a:spcPts val="0"/>
              </a:spcAft>
              <a:buSzPts val="2000"/>
              <a:buFont typeface="Arial"/>
              <a:buAutoNum type="arabicPeriod"/>
            </a:pPr>
            <a:r>
              <a:rPr lang="en-US" sz="2200"/>
              <a:t>P. P. Binod Prasad Yadav, C. S. Patil, R. R. Karhe, “An automatic recognition of fake Indian paper currency note using MATLAB,” Certif. Int. J. Eng. Sci. Innov. Technol., vol. 9001, no. 4, pp. 2319–5967, 2020, [Online]. Available: http://www.ijesit.com/Volume 3/Issue 4/IJESIT201404_77.pdf. </a:t>
            </a:r>
            <a:r>
              <a:rPr lang="en-US" sz="2000"/>
              <a:t> </a:t>
            </a:r>
            <a:endParaRPr/>
          </a:p>
          <a:p>
            <a:pPr marL="558800" lvl="0" indent="-457200" algn="l" rtl="0">
              <a:lnSpc>
                <a:spcPct val="90000"/>
              </a:lnSpc>
              <a:spcBef>
                <a:spcPts val="0"/>
              </a:spcBef>
              <a:spcAft>
                <a:spcPts val="0"/>
              </a:spcAft>
              <a:buSzPts val="2000"/>
              <a:buFont typeface="Arial"/>
              <a:buAutoNum type="arabicPeriod"/>
            </a:pPr>
            <a:r>
              <a:rPr lang="en-US" sz="2200"/>
              <a:t>S. Arya and M. Sasikumar, “Fake CurrencyDetection,” 2019 Int. Conf. Recent Adv. EnergyEfficient Comput. Commun. ICRAECC 2019, pp.2019–2022, 2019, doi:10.1109/ICRAECC43874.2019.8994968. </a:t>
            </a:r>
            <a:endParaRPr/>
          </a:p>
          <a:p>
            <a:pPr marL="558800" lvl="0" indent="-457200" algn="l" rtl="0">
              <a:lnSpc>
                <a:spcPct val="90000"/>
              </a:lnSpc>
              <a:spcBef>
                <a:spcPts val="0"/>
              </a:spcBef>
              <a:spcAft>
                <a:spcPts val="0"/>
              </a:spcAft>
              <a:buSzPts val="2000"/>
              <a:buFont typeface="Arial"/>
              <a:buAutoNum type="arabicPeriod"/>
            </a:pPr>
            <a:r>
              <a:rPr lang="en-US" sz="2200"/>
              <a:t>A. Ghimire, S. Thapa, A. K. Jha, S. Adhikari, and A. Kumar, “Accelerating business growth with bigdata and artificial intelligence,” Proc. 4th Int. Conf.IoT Soc. Mobile, Anal. Cloud, ISMAC 2020, pp.441–448, 2020,doi:10.1109/ISMAC49090.2020.9243318.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1959935" y="2705725"/>
            <a:ext cx="8272130"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800" b="0" i="0" u="none" strike="noStrike" cap="none">
                <a:solidFill>
                  <a:srgbClr val="000000"/>
                </a:solidFill>
                <a:latin typeface="Calibri"/>
                <a:ea typeface="Calibri"/>
                <a:cs typeface="Calibri"/>
                <a:sym typeface="Calibri"/>
              </a:rPr>
              <a:t>THANK YOU</a:t>
            </a:r>
            <a:endParaRPr sz="8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ctrTitle"/>
          </p:nvPr>
        </p:nvSpPr>
        <p:spPr>
          <a:xfrm>
            <a:off x="1524000" y="893135"/>
            <a:ext cx="9144000" cy="18774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7000"/>
              <a:t>Base Paper Details</a:t>
            </a:r>
            <a:endParaRPr sz="7000"/>
          </a:p>
        </p:txBody>
      </p:sp>
      <p:sp>
        <p:nvSpPr>
          <p:cNvPr id="93" name="Google Shape;93;p3"/>
          <p:cNvSpPr txBox="1"/>
          <p:nvPr/>
        </p:nvSpPr>
        <p:spPr>
          <a:xfrm>
            <a:off x="2363972" y="2770543"/>
            <a:ext cx="830402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Aman Bhatia, </a:t>
            </a:r>
            <a:r>
              <a:rPr lang="en-US" sz="2400" b="0" i="0" u="none" strike="noStrike" cap="none" dirty="0" err="1">
                <a:solidFill>
                  <a:srgbClr val="000000"/>
                </a:solidFill>
                <a:latin typeface="Times"/>
                <a:ea typeface="Times"/>
                <a:cs typeface="Times"/>
                <a:sym typeface="Times"/>
              </a:rPr>
              <a:t>Vansh</a:t>
            </a:r>
            <a:r>
              <a:rPr lang="en-US" sz="2400" b="0" i="0" u="none" strike="noStrike" cap="none" dirty="0">
                <a:solidFill>
                  <a:srgbClr val="000000"/>
                </a:solidFill>
                <a:latin typeface="Times"/>
                <a:ea typeface="Times"/>
                <a:cs typeface="Times"/>
                <a:sym typeface="Times"/>
              </a:rPr>
              <a:t> </a:t>
            </a:r>
            <a:r>
              <a:rPr lang="en-US" sz="2400" b="0" i="0" u="none" strike="noStrike" cap="none" dirty="0" err="1">
                <a:solidFill>
                  <a:srgbClr val="000000"/>
                </a:solidFill>
                <a:latin typeface="Times"/>
                <a:ea typeface="Times"/>
                <a:cs typeface="Times"/>
                <a:sym typeface="Times"/>
              </a:rPr>
              <a:t>Kedia</a:t>
            </a:r>
            <a:r>
              <a:rPr lang="en-US" sz="2400" b="0" i="0" u="none" strike="noStrike" cap="none" dirty="0">
                <a:solidFill>
                  <a:srgbClr val="000000"/>
                </a:solidFill>
                <a:latin typeface="Times"/>
                <a:ea typeface="Times"/>
                <a:cs typeface="Times"/>
                <a:sym typeface="Times"/>
              </a:rPr>
              <a:t>, Anshul Shroff, </a:t>
            </a:r>
            <a:r>
              <a:rPr lang="en-US" sz="2400" b="0" i="0" u="none" strike="noStrike" cap="none" dirty="0" err="1">
                <a:solidFill>
                  <a:srgbClr val="000000"/>
                </a:solidFill>
                <a:latin typeface="Times"/>
                <a:ea typeface="Times"/>
                <a:cs typeface="Times"/>
                <a:sym typeface="Times"/>
              </a:rPr>
              <a:t>Mayand</a:t>
            </a:r>
            <a:r>
              <a:rPr lang="en-US" sz="2400" b="0" i="0" u="none" strike="noStrike" cap="none" dirty="0">
                <a:solidFill>
                  <a:srgbClr val="000000"/>
                </a:solidFill>
                <a:latin typeface="Times"/>
                <a:ea typeface="Times"/>
                <a:cs typeface="Times"/>
                <a:sym typeface="Times"/>
              </a:rPr>
              <a:t> Kumar, </a:t>
            </a:r>
            <a:r>
              <a:rPr lang="en-US" sz="2400" b="0" i="0" u="none" strike="noStrike" cap="none" dirty="0" err="1">
                <a:solidFill>
                  <a:srgbClr val="000000"/>
                </a:solidFill>
                <a:latin typeface="Times"/>
                <a:ea typeface="Times"/>
                <a:cs typeface="Times"/>
                <a:sym typeface="Times"/>
              </a:rPr>
              <a:t>Bickey</a:t>
            </a:r>
            <a:r>
              <a:rPr lang="en-US" sz="2400" b="0" i="0" u="none" strike="noStrike" cap="none" dirty="0">
                <a:solidFill>
                  <a:srgbClr val="000000"/>
                </a:solidFill>
                <a:latin typeface="Times"/>
                <a:ea typeface="Times"/>
                <a:cs typeface="Times"/>
                <a:sym typeface="Times"/>
              </a:rPr>
              <a:t> Kumar Shah, Aryan ,</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a:ea typeface="Times"/>
                <a:cs typeface="Times"/>
                <a:sym typeface="Times"/>
              </a:rPr>
              <a:t>“</a:t>
            </a:r>
            <a:r>
              <a:rPr lang="en-US" sz="2400" b="0" i="0" u="none" strike="noStrike" cap="none" dirty="0">
                <a:solidFill>
                  <a:srgbClr val="000000"/>
                </a:solidFill>
                <a:latin typeface="Times New Roman"/>
                <a:ea typeface="Times New Roman"/>
                <a:cs typeface="Times New Roman"/>
                <a:sym typeface="Times New Roman"/>
              </a:rPr>
              <a:t>Fake Currency Detection with Machine Learning</a:t>
            </a:r>
            <a:endParaRPr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Algorithm and Image Processing</a:t>
            </a:r>
            <a:r>
              <a:rPr lang="en-US" sz="2400" b="1" i="0" u="none" strike="noStrike" cap="none" dirty="0">
                <a:solidFill>
                  <a:srgbClr val="000000"/>
                </a:solidFill>
                <a:latin typeface="Times"/>
                <a:ea typeface="Times"/>
                <a:cs typeface="Times"/>
                <a:sym typeface="Times"/>
              </a:rPr>
              <a:t>”, </a:t>
            </a:r>
            <a:r>
              <a:rPr lang="en-US" sz="2400" b="0" i="0" u="none" strike="noStrike" cap="none" dirty="0">
                <a:solidFill>
                  <a:srgbClr val="000000"/>
                </a:solidFill>
                <a:latin typeface="Calibri"/>
                <a:ea typeface="Calibri"/>
                <a:cs typeface="Calibri"/>
                <a:sym typeface="Calibri"/>
              </a:rPr>
              <a:t>DOI:10.1109/ICICCS51141.2021.9432274</a:t>
            </a: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838200" y="365126"/>
            <a:ext cx="10515600" cy="1011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a:t>Abstract</a:t>
            </a:r>
            <a:endParaRPr sz="6000"/>
          </a:p>
        </p:txBody>
      </p:sp>
      <p:sp>
        <p:nvSpPr>
          <p:cNvPr id="87" name="Google Shape;87;p2"/>
          <p:cNvSpPr txBox="1">
            <a:spLocks noGrp="1"/>
          </p:cNvSpPr>
          <p:nvPr>
            <p:ph type="body" idx="1"/>
          </p:nvPr>
        </p:nvSpPr>
        <p:spPr>
          <a:xfrm>
            <a:off x="838200" y="1547446"/>
            <a:ext cx="10515600" cy="462951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en-US" sz="2000"/>
              <a:t>The one important asset of our country is Bank currency and to create discrepancies of money miscreants introduce the fake notes which resembles to original note in the financial market. During demonetization time it is seen that so much of fake currency is floating in market.</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In general by a human being it is very difficult to identify forged note from the genuine not instead of various parameters designed for identification as many features of forged note are similar to original one.</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discriminate between fake bank currency and original note is a challenging task. So, there must be an automated system that will be available in banks or in ATM machines.</a:t>
            </a:r>
            <a:endParaRPr/>
          </a:p>
          <a:p>
            <a:pPr marL="342900" lvl="0" indent="-170180" algn="l" rtl="0">
              <a:lnSpc>
                <a:spcPct val="100000"/>
              </a:lnSpc>
              <a:spcBef>
                <a:spcPts val="0"/>
              </a:spcBef>
              <a:spcAft>
                <a:spcPts val="0"/>
              </a:spcAft>
              <a:buSzPts val="2720"/>
              <a:buNone/>
            </a:pPr>
            <a:endParaRPr sz="2000"/>
          </a:p>
          <a:p>
            <a:pPr marL="342900" lvl="0" indent="-342900" algn="l" rtl="0">
              <a:lnSpc>
                <a:spcPct val="100000"/>
              </a:lnSpc>
              <a:spcBef>
                <a:spcPts val="0"/>
              </a:spcBef>
              <a:spcAft>
                <a:spcPts val="0"/>
              </a:spcAft>
              <a:buSzPts val="2720"/>
              <a:buChar char="•"/>
            </a:pPr>
            <a:r>
              <a:rPr lang="en-US" sz="2000"/>
              <a:t>To design such an automated system there is need to design an efficient algorithm which is able to predict weather the banknote is genuine or forged bank currency as fake notes are designed with high precision.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567145"/>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Existing System</a:t>
            </a:r>
            <a:endParaRPr sz="6000"/>
          </a:p>
        </p:txBody>
      </p:sp>
      <p:sp>
        <p:nvSpPr>
          <p:cNvPr id="110" name="Google Shape;110;p4"/>
          <p:cNvSpPr txBox="1">
            <a:spLocks noGrp="1"/>
          </p:cNvSpPr>
          <p:nvPr>
            <p:ph type="body" idx="1"/>
          </p:nvPr>
        </p:nvSpPr>
        <p:spPr>
          <a:xfrm>
            <a:off x="838200" y="1711842"/>
            <a:ext cx="10515600" cy="446512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a:t>In the existing system, different traditional strategies and methods are available for fake currency identification based on the colors, width, and serial numbers mentioned. Processing these attributes by using digital technologies will give high false positive results leading to lower accuracy of the technology. In this system First, to classify the nationality to use certain predefined rules. Areas of significance, and then derive the denomination value. Using features such as scale, color, or script on a note, based on how distinctive the notes are in the same region.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567153"/>
            <a:ext cx="10515600" cy="7703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6000"/>
              <a:t>Proposed System</a:t>
            </a:r>
            <a:endParaRPr sz="6000"/>
          </a:p>
        </p:txBody>
      </p:sp>
      <p:sp>
        <p:nvSpPr>
          <p:cNvPr id="116" name="Google Shape;116;p5"/>
          <p:cNvSpPr txBox="1">
            <a:spLocks noGrp="1"/>
          </p:cNvSpPr>
          <p:nvPr>
            <p:ph type="body" idx="1"/>
          </p:nvPr>
        </p:nvSpPr>
        <p:spPr>
          <a:xfrm>
            <a:off x="838200" y="1796901"/>
            <a:ext cx="10515600" cy="4380061"/>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a:t>Our proposed solution/system is to use  K-Nearest Neighbours followed by image processing. KNN has a high accuracy for data sets making it desirable to be used for the computer vision task. Data </a:t>
            </a:r>
            <a:endParaRPr/>
          </a:p>
          <a:p>
            <a:pPr marL="228600" lvl="0" indent="-50800" algn="just" rtl="0">
              <a:lnSpc>
                <a:spcPct val="90000"/>
              </a:lnSpc>
              <a:spcBef>
                <a:spcPts val="0"/>
              </a:spcBef>
              <a:spcAft>
                <a:spcPts val="0"/>
              </a:spcAft>
              <a:buClr>
                <a:schemeClr val="dk1"/>
              </a:buClr>
              <a:buSzPts val="2800"/>
              <a:buNone/>
            </a:pPr>
            <a:r>
              <a:rPr lang="en-US"/>
              <a:t>processing and data Extraction is performed by implementing machine learning algorithms and image processing to acquire the final result and accuracy. K- Nearest Neighbor by considering three </a:t>
            </a:r>
            <a:endParaRPr/>
          </a:p>
          <a:p>
            <a:pPr marL="228600" lvl="0" indent="-50800" algn="just" rtl="0">
              <a:lnSpc>
                <a:spcPct val="90000"/>
              </a:lnSpc>
              <a:spcBef>
                <a:spcPts val="0"/>
              </a:spcBef>
              <a:spcAft>
                <a:spcPts val="0"/>
              </a:spcAft>
              <a:buClr>
                <a:schemeClr val="dk1"/>
              </a:buClr>
              <a:buSzPts val="2800"/>
              <a:buNone/>
            </a:pPr>
            <a:r>
              <a:rPr lang="en-US"/>
              <a:t>train test ratio 80:20, 70:30 and 60:40 and measured their </a:t>
            </a:r>
            <a:endParaRPr/>
          </a:p>
          <a:p>
            <a:pPr marL="228600" lvl="0" indent="-50800" algn="just" rtl="0">
              <a:lnSpc>
                <a:spcPct val="90000"/>
              </a:lnSpc>
              <a:spcBef>
                <a:spcPts val="0"/>
              </a:spcBef>
              <a:spcAft>
                <a:spcPts val="0"/>
              </a:spcAft>
              <a:buClr>
                <a:schemeClr val="dk1"/>
              </a:buClr>
              <a:buSzPts val="2800"/>
              <a:buNone/>
            </a:pPr>
            <a:r>
              <a:rPr lang="en-US"/>
              <a:t>performance on the basis various quantitative analysis parameter </a:t>
            </a:r>
            <a:endParaRPr/>
          </a:p>
          <a:p>
            <a:pPr marL="228600" lvl="0" indent="-50800" algn="just" rtl="0">
              <a:lnSpc>
                <a:spcPct val="90000"/>
              </a:lnSpc>
              <a:spcBef>
                <a:spcPts val="0"/>
              </a:spcBef>
              <a:spcAft>
                <a:spcPts val="0"/>
              </a:spcAft>
              <a:buClr>
                <a:schemeClr val="dk1"/>
              </a:buClr>
              <a:buSzPts val="2800"/>
              <a:buNone/>
            </a:pPr>
            <a:r>
              <a:rPr lang="en-US"/>
              <a:t>like Precision, Accuracy, Recall, MCC, F1-Score and others. And some of Supervised Machine Learning (SML) algorithm are giving nearly 98% accuracy for particular train test ratio.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8200" y="471451"/>
            <a:ext cx="10515600" cy="8895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5400" dirty="0"/>
              <a:t>Literature Review</a:t>
            </a:r>
            <a:endParaRPr sz="5400" dirty="0"/>
          </a:p>
        </p:txBody>
      </p:sp>
      <p:sp>
        <p:nvSpPr>
          <p:cNvPr id="99" name="Google Shape;99;p21"/>
          <p:cNvSpPr txBox="1">
            <a:spLocks noGrp="1"/>
          </p:cNvSpPr>
          <p:nvPr>
            <p:ph type="body" idx="1"/>
          </p:nvPr>
        </p:nvSpPr>
        <p:spPr>
          <a:xfrm>
            <a:off x="838200" y="1602450"/>
            <a:ext cx="10515600" cy="4915307"/>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[1], In the past studies the data collected for the fake note detection was with professional cameras but in those data, accuracy seen was to be fair and good due to simple machine learning algorithms. K nearest neighbor algorithms were used traditionally for the detection of fake notes. Systems were getting slower when the data size became large. After that system came across to classify the precision and recognition rate with some enhancement in Machine learning algorithms and deep learning concepts</a:t>
            </a:r>
            <a:endParaRPr/>
          </a:p>
          <a:p>
            <a:pPr marL="457200" lvl="0" indent="-342900" algn="l" rtl="0">
              <a:lnSpc>
                <a:spcPct val="90000"/>
              </a:lnSpc>
              <a:spcBef>
                <a:spcPts val="1000"/>
              </a:spcBef>
              <a:spcAft>
                <a:spcPts val="0"/>
              </a:spcAft>
              <a:buClr>
                <a:schemeClr val="dk1"/>
              </a:buClr>
              <a:buSzPts val="1800"/>
              <a:buChar char="•"/>
            </a:pPr>
            <a:r>
              <a:rPr lang="en-US" sz="2400"/>
              <a:t>In [2], Due to high and large data sets, data sets were getting distorted, and the precision was not effective a lot though it was 98%. All of these detections were carried out earlier only with open cv and python but time and again with modern deep learning techniques data were collected with the count of 100 images per denomination and then measured.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838200" y="866553"/>
            <a:ext cx="10515600" cy="4970721"/>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a:t>In [3], In 2021 the fake note is being detected with the algorithms of efficient Machine learning, Deep convolutional neural network, and followed by image processing. It has shown the efficiency to be maximum in today's days.</a:t>
            </a:r>
            <a:endParaRPr/>
          </a:p>
          <a:p>
            <a:pPr marL="457200" lvl="0" indent="-342900" algn="l" rtl="0">
              <a:lnSpc>
                <a:spcPct val="90000"/>
              </a:lnSpc>
              <a:spcBef>
                <a:spcPts val="1000"/>
              </a:spcBef>
              <a:spcAft>
                <a:spcPts val="0"/>
              </a:spcAft>
              <a:buClr>
                <a:schemeClr val="dk1"/>
              </a:buClr>
              <a:buSzPts val="1800"/>
              <a:buChar char="•"/>
            </a:pPr>
            <a:r>
              <a:rPr lang="en-US" sz="2400"/>
              <a:t>In [4], Accuracy of training and testing sets were measured. This brings the chain type efficiency that elongates to a larger value in comparison to other techniques. Concept of the transfer learning was used in the system. The noise was also captured, and this was another problem due to which much more advancement was required. After that, a Convolutional neural network came into the measurement for the error elimination. Loss trends were generally analyzed concerning training loss (TL) and validation loss (VL). Accuracy trends were generally analyzed by training accuracy (TA).</a:t>
            </a:r>
            <a:endParaRPr/>
          </a:p>
          <a:p>
            <a:pPr marL="457200" lvl="0" indent="-228600" algn="l" rtl="0">
              <a:lnSpc>
                <a:spcPct val="90000"/>
              </a:lnSpc>
              <a:spcBef>
                <a:spcPts val="1000"/>
              </a:spcBef>
              <a:spcAft>
                <a:spcPts val="0"/>
              </a:spcAft>
              <a:buClr>
                <a:schemeClr val="dk1"/>
              </a:buClr>
              <a:buSzPts val="18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0E23-4354-1D73-F840-A38F8DC1DEF5}"/>
              </a:ext>
            </a:extLst>
          </p:cNvPr>
          <p:cNvSpPr>
            <a:spLocks noGrp="1"/>
          </p:cNvSpPr>
          <p:nvPr>
            <p:ph type="title"/>
          </p:nvPr>
        </p:nvSpPr>
        <p:spPr/>
        <p:txBody>
          <a:bodyPr>
            <a:normAutofit/>
          </a:bodyPr>
          <a:lstStyle/>
          <a:p>
            <a:pPr algn="ctr"/>
            <a:r>
              <a:rPr lang="en-US" sz="5400" dirty="0"/>
              <a:t>INTRODUCTION</a:t>
            </a:r>
            <a:endParaRPr lang="en-IN" sz="5400" dirty="0"/>
          </a:p>
        </p:txBody>
      </p:sp>
      <p:sp>
        <p:nvSpPr>
          <p:cNvPr id="3" name="Text Placeholder 2">
            <a:extLst>
              <a:ext uri="{FF2B5EF4-FFF2-40B4-BE49-F238E27FC236}">
                <a16:creationId xmlns:a16="http://schemas.microsoft.com/office/drawing/2014/main" id="{22DA1A53-DB16-A7A8-8B07-B795BC60D0E3}"/>
              </a:ext>
            </a:extLst>
          </p:cNvPr>
          <p:cNvSpPr>
            <a:spLocks noGrp="1"/>
          </p:cNvSpPr>
          <p:nvPr>
            <p:ph type="body" idx="1"/>
          </p:nvPr>
        </p:nvSpPr>
        <p:spPr/>
        <p:txBody>
          <a:bodyPr>
            <a:normAutofit fontScale="92500" lnSpcReduction="20000"/>
          </a:bodyPr>
          <a:lstStyle/>
          <a:p>
            <a:r>
              <a:rPr lang="en-US" dirty="0"/>
              <a:t>In this century where the majority of people are aware of technology and how it works, many of them indulge in unlawful activities. One of such activities is the production of fake currency which is practiced to deceive people. In this proposal, it is focused on this illegitimate practice and try to bring forward a solution for it. According to a survey, the maximum number of cases of counterfeit in India still relate to fake currency, There were 132 cases of counterfeit currency in 2018, which shot up 37 percent to 181 in 2019. In Order to stop this fraudulent activity, a system is proposed that can be integrated into electronic devices that will detect the fake note as soon as it is scanned by the device. Some of the techniques which are considered are used previously and include KNN which will be utilized in the proposed system with enhanced accuracy. K-nearest neighbors (KNN) is an algorithm that stores all the available data and classifies a new data point based on the similarity. </a:t>
            </a:r>
            <a:endParaRPr lang="en-IN" dirty="0"/>
          </a:p>
        </p:txBody>
      </p:sp>
    </p:spTree>
    <p:extLst>
      <p:ext uri="{BB962C8B-B14F-4D97-AF65-F5344CB8AC3E}">
        <p14:creationId xmlns:p14="http://schemas.microsoft.com/office/powerpoint/2010/main" val="288483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7E3997-5173-808D-54BF-8DC0DA7A8091}"/>
              </a:ext>
            </a:extLst>
          </p:cNvPr>
          <p:cNvSpPr>
            <a:spLocks noGrp="1"/>
          </p:cNvSpPr>
          <p:nvPr>
            <p:ph type="body" idx="1"/>
          </p:nvPr>
        </p:nvSpPr>
        <p:spPr>
          <a:xfrm>
            <a:off x="838200" y="612742"/>
            <a:ext cx="10515600" cy="5564221"/>
          </a:xfrm>
        </p:spPr>
        <p:txBody>
          <a:bodyPr>
            <a:normAutofit fontScale="92500" lnSpcReduction="10000"/>
          </a:bodyPr>
          <a:lstStyle/>
          <a:p>
            <a:pPr marL="114300" indent="0">
              <a:buNone/>
            </a:pPr>
            <a:r>
              <a:rPr lang="en-US" dirty="0"/>
              <a:t>In this straight strategy, some errors and drawbacks were observed that was not making the system and fake identification method more efficient. </a:t>
            </a:r>
          </a:p>
          <a:p>
            <a:r>
              <a:rPr lang="en-US" dirty="0"/>
              <a:t>motion blur problem,  </a:t>
            </a:r>
          </a:p>
          <a:p>
            <a:r>
              <a:rPr lang="en-US" dirty="0"/>
              <a:t>Noise imposed by image capture instrument </a:t>
            </a:r>
          </a:p>
          <a:p>
            <a:r>
              <a:rPr lang="en-US" dirty="0"/>
              <a:t>Less efficient feature extraction technique </a:t>
            </a:r>
          </a:p>
          <a:p>
            <a:pPr marL="114300" indent="0">
              <a:buNone/>
            </a:pPr>
            <a:r>
              <a:rPr lang="en-US" dirty="0"/>
              <a:t>Due to such problems faced in the major cases the concept for the implementation of image processing works, which purify the entities like shape, color, serial numbers in the form of images and brings more distinction and efficiency in the implementation and work was introduced. As the data set is small this KNN algorithm suits best for the system and high performance measures scores are expected for the same. Fake currency detection system not only reduces the circulation of counterfeit currency but also provides encouragement to the dealers to accept/make payment through cash, refrains people from circulating fake notes and also ensures proper flow of currency in economy. </a:t>
            </a:r>
            <a:endParaRPr lang="en-IN" dirty="0"/>
          </a:p>
        </p:txBody>
      </p:sp>
    </p:spTree>
    <p:extLst>
      <p:ext uri="{BB962C8B-B14F-4D97-AF65-F5344CB8AC3E}">
        <p14:creationId xmlns:p14="http://schemas.microsoft.com/office/powerpoint/2010/main" val="11589381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1506</Words>
  <Application>Microsoft Office PowerPoint</Application>
  <PresentationFormat>Widescreen</PresentationFormat>
  <Paragraphs>103</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vt:lpstr>
      <vt:lpstr>Times New Roman</vt:lpstr>
      <vt:lpstr>Office Theme</vt:lpstr>
      <vt:lpstr>Fake Currency Identification (An Application to detect counterfeit currency)</vt:lpstr>
      <vt:lpstr>Base Paper Details</vt:lpstr>
      <vt:lpstr>Abstract</vt:lpstr>
      <vt:lpstr>Existing System</vt:lpstr>
      <vt:lpstr>Proposed System</vt:lpstr>
      <vt:lpstr>Literature Review</vt:lpstr>
      <vt:lpstr>PowerPoint Presentation</vt:lpstr>
      <vt:lpstr>INTRODUCTION</vt:lpstr>
      <vt:lpstr>PowerPoint Presentation</vt:lpstr>
      <vt:lpstr>System Architecture</vt:lpstr>
      <vt:lpstr>Modules</vt:lpstr>
      <vt:lpstr>% of Work Completed</vt:lpstr>
      <vt:lpstr>PowerPoint Presentation</vt:lpstr>
      <vt:lpstr>PowerPoint Presentation</vt:lpstr>
      <vt:lpstr>Hardware Requirements</vt:lpstr>
      <vt:lpstr>Software Requirements</vt:lpstr>
      <vt:lpstr>Paper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Identification (An Application to detect counterfeit currency)</dc:title>
  <dc:creator>User</dc:creator>
  <cp:lastModifiedBy>VARUNKUMAR</cp:lastModifiedBy>
  <cp:revision>9</cp:revision>
  <dcterms:created xsi:type="dcterms:W3CDTF">2023-01-30T14:11:45Z</dcterms:created>
  <dcterms:modified xsi:type="dcterms:W3CDTF">2023-02-28T08:19:03Z</dcterms:modified>
</cp:coreProperties>
</file>