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4" r:id="rId4"/>
    <p:sldId id="283" r:id="rId5"/>
    <p:sldId id="261" r:id="rId6"/>
    <p:sldId id="262" r:id="rId7"/>
    <p:sldId id="265" r:id="rId8"/>
    <p:sldId id="275" r:id="rId9"/>
    <p:sldId id="266" r:id="rId10"/>
    <p:sldId id="282" r:id="rId11"/>
    <p:sldId id="267" r:id="rId12"/>
    <p:sldId id="276" r:id="rId13"/>
    <p:sldId id="258" r:id="rId14"/>
    <p:sldId id="259" r:id="rId15"/>
    <p:sldId id="263" r:id="rId16"/>
    <p:sldId id="281" r:id="rId17"/>
    <p:sldId id="260" r:id="rId18"/>
    <p:sldId id="277" r:id="rId19"/>
    <p:sldId id="279" r:id="rId20"/>
    <p:sldId id="269" r:id="rId21"/>
    <p:sldId id="280" r:id="rId22"/>
    <p:sldId id="288" r:id="rId23"/>
    <p:sldId id="271" r:id="rId24"/>
    <p:sldId id="272" r:id="rId25"/>
    <p:sldId id="273"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19" d="100"/>
          <a:sy n="119"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2F703-3A0C-4B76-842C-5B4F959ED0CC}" type="datetimeFigureOut">
              <a:rPr lang="en-IN" smtClean="0"/>
              <a:t>08-04-2023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429E0-14D6-480F-BED7-45FFD87FF9AB}" type="slidenum">
              <a:rPr lang="en-IN" smtClean="0"/>
              <a:t>‹#›</a:t>
            </a:fld>
            <a:endParaRPr lang="en-IN"/>
          </a:p>
        </p:txBody>
      </p:sp>
    </p:spTree>
    <p:extLst>
      <p:ext uri="{BB962C8B-B14F-4D97-AF65-F5344CB8AC3E}">
        <p14:creationId xmlns:p14="http://schemas.microsoft.com/office/powerpoint/2010/main" val="429343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DFE7-EE6A-6BFD-9F48-4B2AEF0CC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0A7115-FA5B-C454-EB5A-CA6D12BA3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190A0D-6612-9387-C5D5-5C48B8E0F597}"/>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F980876E-EB41-D065-1411-FA169DD4B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08F97A-87B0-3488-C041-F7846651B67A}"/>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3999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D00C-90B8-F52D-2683-055446A0FE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C010F-7A32-D529-7D01-CB8511EE19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382C4-E008-9760-45A2-B9CF5AF8E9C6}"/>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2B21C9C1-C7DE-E91E-CC5E-AB9A3E6C0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5A5D1-4BAA-1FED-565D-D5AFCBBE38FF}"/>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204043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988EC-1989-1EE7-413E-A8F4114A67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3FB251-1500-A256-7E5F-43B1DC76E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C6A0E-270D-4710-D564-1BB68A1CA131}"/>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91ED929F-ADFE-25DE-D33E-BDCA4EBE7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70268-E021-2AC2-3A78-7F67934BE5D6}"/>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365727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3C98-CEAB-4BF1-FE01-DFF331EC67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8DBC98-AA7E-2619-95F7-748FE74F8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39AD7-286C-374D-D968-245195394E2A}"/>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2C06D5EF-B3A1-E5AF-1982-F80F0926B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47048-EB1C-890F-3FD1-06466478ACA5}"/>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189271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B311-1E3B-3FD3-8A50-EBF6AB559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7488DE-D565-4148-06AC-767CF6A10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AFD95C-0628-1B2A-575C-152EFB62CC6B}"/>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56C35498-A3F2-D8A0-8649-874F439DE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F0D47-83A2-0A89-2EF2-E7F350EC9D35}"/>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213575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62CA-B56A-52D4-A2D2-48D50010B5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293528-D78A-2083-6A5A-198783D0D4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0B62C5-1A76-5E43-9F9A-EEBCD418C9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C206B7-14F8-B2A0-6856-56060B88C235}"/>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6" name="Footer Placeholder 5">
            <a:extLst>
              <a:ext uri="{FF2B5EF4-FFF2-40B4-BE49-F238E27FC236}">
                <a16:creationId xmlns:a16="http://schemas.microsoft.com/office/drawing/2014/main" id="{97807133-DD8C-61B6-F121-6036AA5710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F352C6-42D5-0857-4BDF-A2B832163462}"/>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349040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2DC3-413F-5912-0A5B-08F4EF079A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7F83DD-50DC-D79F-A77A-5A4AAE35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BBBBB-25A9-7C2C-9035-CBFCE87D94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1EB0F4-3970-4F38-2410-2CCBBA557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1D1B1-0ECA-4B86-25D2-BE16CA7226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EB4F9C-7043-BA52-1A9F-8A31A3553AF3}"/>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8" name="Footer Placeholder 7">
            <a:extLst>
              <a:ext uri="{FF2B5EF4-FFF2-40B4-BE49-F238E27FC236}">
                <a16:creationId xmlns:a16="http://schemas.microsoft.com/office/drawing/2014/main" id="{5829288C-295F-CB1B-42FE-410C1745A1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E78F23-356E-D464-E5D7-A94290D8FB7F}"/>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288208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488E-BB86-5485-04CF-DCFC6D9BEE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7908E-FA2F-39C7-3E74-003102295C26}"/>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4" name="Footer Placeholder 3">
            <a:extLst>
              <a:ext uri="{FF2B5EF4-FFF2-40B4-BE49-F238E27FC236}">
                <a16:creationId xmlns:a16="http://schemas.microsoft.com/office/drawing/2014/main" id="{BFACB32E-A722-B6FD-5730-069CA1DC58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3AB90E-5251-9240-2060-F59D3ADB937A}"/>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128218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D3A944-BE47-9B38-571F-35BB6C30DBF0}"/>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3" name="Footer Placeholder 2">
            <a:extLst>
              <a:ext uri="{FF2B5EF4-FFF2-40B4-BE49-F238E27FC236}">
                <a16:creationId xmlns:a16="http://schemas.microsoft.com/office/drawing/2014/main" id="{0EEBB03E-D5D9-D4C3-CE78-7835506151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EF25AC-364C-3BDD-ED44-DE98FB3286DE}"/>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65605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87E9-A34C-7130-A054-B7568DCC8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F2C28B-3DD9-A45C-585D-EED1E2E51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31068C-F97C-CA58-1089-487C683BD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1C220-AC73-0858-031D-33AD5493FC79}"/>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6" name="Footer Placeholder 5">
            <a:extLst>
              <a:ext uri="{FF2B5EF4-FFF2-40B4-BE49-F238E27FC236}">
                <a16:creationId xmlns:a16="http://schemas.microsoft.com/office/drawing/2014/main" id="{460456DF-5BD5-641C-C8AF-53860A765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563404-C279-0485-6BD6-9DC87A23D1FE}"/>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121778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E793-FF98-E2E1-B45C-5DE8AD213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6146B2-1261-5F3F-C202-20E03E8CD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8907EE-CBB6-0271-150C-00AAF3E9E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A5908-A702-D6DB-A00F-C357694EE255}"/>
              </a:ext>
            </a:extLst>
          </p:cNvPr>
          <p:cNvSpPr>
            <a:spLocks noGrp="1"/>
          </p:cNvSpPr>
          <p:nvPr>
            <p:ph type="dt" sz="half" idx="10"/>
          </p:nvPr>
        </p:nvSpPr>
        <p:spPr/>
        <p:txBody>
          <a:bodyPr/>
          <a:lstStyle/>
          <a:p>
            <a:fld id="{D5DC4EB4-ED70-49FB-8850-0103B0B35EC7}" type="datetimeFigureOut">
              <a:rPr lang="en-IN" smtClean="0"/>
              <a:t>08-04-2023</a:t>
            </a:fld>
            <a:endParaRPr lang="en-IN"/>
          </a:p>
        </p:txBody>
      </p:sp>
      <p:sp>
        <p:nvSpPr>
          <p:cNvPr id="6" name="Footer Placeholder 5">
            <a:extLst>
              <a:ext uri="{FF2B5EF4-FFF2-40B4-BE49-F238E27FC236}">
                <a16:creationId xmlns:a16="http://schemas.microsoft.com/office/drawing/2014/main" id="{8F02AF96-7EB5-A646-D54C-FC607C87A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51CD46-E67F-7ACD-847F-40EAC0D72680}"/>
              </a:ext>
            </a:extLst>
          </p:cNvPr>
          <p:cNvSpPr>
            <a:spLocks noGrp="1"/>
          </p:cNvSpPr>
          <p:nvPr>
            <p:ph type="sldNum" sz="quarter" idx="12"/>
          </p:nvPr>
        </p:nvSpPr>
        <p:spPr/>
        <p:txBody>
          <a:bodyPr/>
          <a:lstStyle/>
          <a:p>
            <a:fld id="{B086A007-D8B1-42D5-91BD-B10255285AF1}" type="slidenum">
              <a:rPr lang="en-IN" smtClean="0"/>
              <a:t>‹#›</a:t>
            </a:fld>
            <a:endParaRPr lang="en-IN"/>
          </a:p>
        </p:txBody>
      </p:sp>
    </p:spTree>
    <p:extLst>
      <p:ext uri="{BB962C8B-B14F-4D97-AF65-F5344CB8AC3E}">
        <p14:creationId xmlns:p14="http://schemas.microsoft.com/office/powerpoint/2010/main" val="214170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6B944-088C-B992-174D-B94838F63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B3AB93-0465-F953-F533-7D6444170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5AB48-9C28-AE22-5179-D31627135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C4EB4-ED70-49FB-8850-0103B0B35EC7}" type="datetimeFigureOut">
              <a:rPr lang="en-IN" smtClean="0"/>
              <a:t>08-04-2023</a:t>
            </a:fld>
            <a:endParaRPr lang="en-IN"/>
          </a:p>
        </p:txBody>
      </p:sp>
      <p:sp>
        <p:nvSpPr>
          <p:cNvPr id="5" name="Footer Placeholder 4">
            <a:extLst>
              <a:ext uri="{FF2B5EF4-FFF2-40B4-BE49-F238E27FC236}">
                <a16:creationId xmlns:a16="http://schemas.microsoft.com/office/drawing/2014/main" id="{6C18F4A5-3A5B-8CA5-6639-D9595D883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AED19-4042-30D0-B198-6A0DD4EB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6A007-D8B1-42D5-91BD-B10255285AF1}" type="slidenum">
              <a:rPr lang="en-IN" smtClean="0"/>
              <a:t>‹#›</a:t>
            </a:fld>
            <a:endParaRPr lang="en-IN"/>
          </a:p>
        </p:txBody>
      </p:sp>
    </p:spTree>
    <p:extLst>
      <p:ext uri="{BB962C8B-B14F-4D97-AF65-F5344CB8AC3E}">
        <p14:creationId xmlns:p14="http://schemas.microsoft.com/office/powerpoint/2010/main" val="15329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225E-A058-F4F1-AA15-BE58575D2AFA}"/>
              </a:ext>
            </a:extLst>
          </p:cNvPr>
          <p:cNvSpPr>
            <a:spLocks noGrp="1"/>
          </p:cNvSpPr>
          <p:nvPr>
            <p:ph type="ctrTitle"/>
          </p:nvPr>
        </p:nvSpPr>
        <p:spPr/>
        <p:txBody>
          <a:bodyPr>
            <a:noAutofit/>
          </a:bodyPr>
          <a:lstStyle/>
          <a:p>
            <a:r>
              <a:rPr lang="en-US" sz="4800" dirty="0"/>
              <a:t>Fake Currency Detection</a:t>
            </a:r>
            <a:br>
              <a:rPr lang="en-US" sz="2800" dirty="0"/>
            </a:br>
            <a:r>
              <a:rPr lang="en-US" sz="2800" dirty="0"/>
              <a:t>(An Application to detect counterfeit currency)</a:t>
            </a:r>
            <a:endParaRPr lang="en-IN" sz="2800" dirty="0"/>
          </a:p>
        </p:txBody>
      </p:sp>
      <p:sp>
        <p:nvSpPr>
          <p:cNvPr id="3" name="Subtitle 2">
            <a:extLst>
              <a:ext uri="{FF2B5EF4-FFF2-40B4-BE49-F238E27FC236}">
                <a16:creationId xmlns:a16="http://schemas.microsoft.com/office/drawing/2014/main" id="{AAB3A82B-9103-9742-8345-84642F7D82E9}"/>
              </a:ext>
            </a:extLst>
          </p:cNvPr>
          <p:cNvSpPr>
            <a:spLocks noGrp="1"/>
          </p:cNvSpPr>
          <p:nvPr>
            <p:ph type="subTitle" idx="1"/>
          </p:nvPr>
        </p:nvSpPr>
        <p:spPr>
          <a:xfrm>
            <a:off x="6714565" y="3853050"/>
            <a:ext cx="4563035" cy="1655762"/>
          </a:xfrm>
        </p:spPr>
        <p:txBody>
          <a:bodyPr>
            <a:normAutofit fontScale="92500" lnSpcReduction="10000"/>
          </a:bodyPr>
          <a:lstStyle/>
          <a:p>
            <a:pPr marL="0" marR="0" lvl="0" indent="0" algn="l" rtl="0">
              <a:lnSpc>
                <a:spcPct val="100000"/>
              </a:lnSpc>
              <a:spcBef>
                <a:spcPts val="0"/>
              </a:spcBef>
              <a:spcAft>
                <a:spcPts val="0"/>
              </a:spcAft>
              <a:buClr>
                <a:srgbClr val="000000"/>
              </a:buClr>
              <a:buSzPts val="2400"/>
              <a:buFont typeface="Arial"/>
              <a:buNone/>
            </a:pPr>
            <a:r>
              <a:rPr lang="en-US" sz="2200" b="1" i="0" u="sng" strike="noStrike" cap="none" dirty="0">
                <a:solidFill>
                  <a:schemeClr val="dk1"/>
                </a:solidFill>
                <a:latin typeface="Calibri"/>
                <a:ea typeface="Calibri"/>
                <a:cs typeface="Calibri"/>
                <a:sym typeface="Calibri"/>
              </a:rPr>
              <a:t>DONE BY:</a:t>
            </a:r>
            <a:endParaRPr lang="en-US"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dirty="0">
                <a:solidFill>
                  <a:schemeClr val="dk1"/>
                </a:solidFill>
                <a:latin typeface="Calibri"/>
                <a:ea typeface="Calibri"/>
                <a:cs typeface="Calibri"/>
                <a:sym typeface="Calibri"/>
              </a:rPr>
              <a:t>SRIRAM KARTHICK K - 311619104073</a:t>
            </a: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dirty="0">
                <a:solidFill>
                  <a:schemeClr val="dk1"/>
                </a:solidFill>
                <a:latin typeface="Calibri"/>
                <a:ea typeface="Calibri"/>
                <a:cs typeface="Calibri"/>
                <a:sym typeface="Calibri"/>
              </a:rPr>
              <a:t>VARUN KUMAR - 311619104079</a:t>
            </a: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dirty="0">
                <a:solidFill>
                  <a:schemeClr val="dk1"/>
                </a:solidFill>
                <a:latin typeface="Calibri"/>
                <a:ea typeface="Calibri"/>
                <a:cs typeface="Calibri"/>
                <a:sym typeface="Calibri"/>
              </a:rPr>
              <a:t>IV year CSE/MNMJEC</a:t>
            </a:r>
            <a:endParaRPr lang="en-US" sz="18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EC72576B-93A8-0E63-2712-AE026C9C4820}"/>
              </a:ext>
            </a:extLst>
          </p:cNvPr>
          <p:cNvSpPr txBox="1"/>
          <p:nvPr/>
        </p:nvSpPr>
        <p:spPr>
          <a:xfrm>
            <a:off x="1667436" y="4034562"/>
            <a:ext cx="6096000" cy="1501950"/>
          </a:xfrm>
          <a:prstGeom prst="rect">
            <a:avLst/>
          </a:prstGeom>
          <a:noFill/>
        </p:spPr>
        <p:txBody>
          <a:bodyPr wrap="square">
            <a:spAutoFit/>
          </a:bodyPr>
          <a:lstStyle/>
          <a:p>
            <a:pPr marL="0" lvl="0" indent="0" algn="l" rtl="0">
              <a:lnSpc>
                <a:spcPct val="90000"/>
              </a:lnSpc>
              <a:spcBef>
                <a:spcPts val="0"/>
              </a:spcBef>
              <a:spcAft>
                <a:spcPts val="0"/>
              </a:spcAft>
              <a:buClr>
                <a:schemeClr val="dk1"/>
              </a:buClr>
              <a:buSzPts val="2400"/>
              <a:buNone/>
            </a:pPr>
            <a:r>
              <a:rPr lang="en-US" sz="2000" b="1" u="sng" dirty="0"/>
              <a:t>GUIDE NAME:</a:t>
            </a:r>
            <a:endParaRPr lang="en-US" sz="2000" dirty="0"/>
          </a:p>
          <a:p>
            <a:pPr marL="0" lvl="0" indent="0" algn="l" rtl="0">
              <a:lnSpc>
                <a:spcPct val="90000"/>
              </a:lnSpc>
              <a:spcBef>
                <a:spcPts val="1000"/>
              </a:spcBef>
              <a:spcAft>
                <a:spcPts val="0"/>
              </a:spcAft>
              <a:buClr>
                <a:schemeClr val="dk1"/>
              </a:buClr>
              <a:buSzPts val="1800"/>
              <a:buNone/>
            </a:pPr>
            <a:endParaRPr lang="en-US" sz="1800" dirty="0"/>
          </a:p>
          <a:p>
            <a:pPr marL="0" lvl="0" indent="0" algn="l" rtl="0">
              <a:lnSpc>
                <a:spcPct val="90000"/>
              </a:lnSpc>
              <a:spcBef>
                <a:spcPts val="1000"/>
              </a:spcBef>
              <a:spcAft>
                <a:spcPts val="0"/>
              </a:spcAft>
              <a:buClr>
                <a:schemeClr val="dk1"/>
              </a:buClr>
              <a:buSzPts val="1800"/>
              <a:buNone/>
            </a:pPr>
            <a:r>
              <a:rPr lang="en-US" sz="1800" dirty="0"/>
              <a:t>Mr. V.VINOTH KUMAR, B.E., M.E.</a:t>
            </a:r>
            <a:endParaRPr lang="en-US" dirty="0"/>
          </a:p>
          <a:p>
            <a:pPr marL="0" lvl="0" indent="0" algn="l" rtl="0">
              <a:lnSpc>
                <a:spcPct val="90000"/>
              </a:lnSpc>
              <a:spcBef>
                <a:spcPts val="1000"/>
              </a:spcBef>
              <a:spcAft>
                <a:spcPts val="0"/>
              </a:spcAft>
              <a:buClr>
                <a:schemeClr val="dk1"/>
              </a:buClr>
              <a:buSzPts val="1800"/>
              <a:buNone/>
            </a:pPr>
            <a:r>
              <a:rPr lang="en-US" sz="1800" dirty="0"/>
              <a:t>ASSISTANT PROFESSOR/CSE/MNMJEC</a:t>
            </a:r>
            <a:endParaRPr lang="en-US" dirty="0"/>
          </a:p>
        </p:txBody>
      </p:sp>
    </p:spTree>
    <p:extLst>
      <p:ext uri="{BB962C8B-B14F-4D97-AF65-F5344CB8AC3E}">
        <p14:creationId xmlns:p14="http://schemas.microsoft.com/office/powerpoint/2010/main" val="315564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1000"/>
              </a:spcBef>
              <a:spcAft>
                <a:spcPts val="0"/>
              </a:spcAft>
              <a:buClr>
                <a:schemeClr val="dk1"/>
              </a:buClr>
              <a:buSzPts val="1800"/>
              <a:buChar char="•"/>
            </a:pPr>
            <a:r>
              <a:rPr lang="en-US" sz="2200" dirty="0"/>
              <a:t>In [3], In 2021 the fake note is being detected with the algorithms of efficient Machine learning, Deep convolutional neural network, and followed by image processing. It has shown the efficiency to be maximum in today's days.</a:t>
            </a:r>
            <a:endParaRPr sz="2200" dirty="0"/>
          </a:p>
          <a:p>
            <a:pPr marL="457200" lvl="0" indent="-342900" algn="just" rtl="0">
              <a:lnSpc>
                <a:spcPct val="100000"/>
              </a:lnSpc>
              <a:spcBef>
                <a:spcPts val="1000"/>
              </a:spcBef>
              <a:spcAft>
                <a:spcPts val="0"/>
              </a:spcAft>
              <a:buClr>
                <a:schemeClr val="dk1"/>
              </a:buClr>
              <a:buSzPts val="1800"/>
              <a:buChar char="•"/>
            </a:pPr>
            <a:r>
              <a:rPr lang="en-US" sz="2200" dirty="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DD9D-6B50-0894-A899-31B8CA42FD64}"/>
              </a:ext>
            </a:extLst>
          </p:cNvPr>
          <p:cNvSpPr>
            <a:spLocks noGrp="1"/>
          </p:cNvSpPr>
          <p:nvPr>
            <p:ph type="title"/>
          </p:nvPr>
        </p:nvSpPr>
        <p:spPr/>
        <p:txBody>
          <a:bodyPr/>
          <a:lstStyle/>
          <a:p>
            <a:pPr algn="ctr"/>
            <a:r>
              <a:rPr lang="en-US" b="1" dirty="0"/>
              <a:t>5. Introduction</a:t>
            </a:r>
            <a:endParaRPr lang="en-IN" b="1" dirty="0"/>
          </a:p>
        </p:txBody>
      </p:sp>
      <p:sp>
        <p:nvSpPr>
          <p:cNvPr id="3" name="Content Placeholder 2">
            <a:extLst>
              <a:ext uri="{FF2B5EF4-FFF2-40B4-BE49-F238E27FC236}">
                <a16:creationId xmlns:a16="http://schemas.microsoft.com/office/drawing/2014/main" id="{9F48EDA9-0441-3200-0D94-4716FCDCE15B}"/>
              </a:ext>
            </a:extLst>
          </p:cNvPr>
          <p:cNvSpPr>
            <a:spLocks noGrp="1"/>
          </p:cNvSpPr>
          <p:nvPr>
            <p:ph idx="1"/>
          </p:nvPr>
        </p:nvSpPr>
        <p:spPr/>
        <p:txBody>
          <a:bodyPr>
            <a:normAutofit lnSpcReduction="10000"/>
          </a:bodyPr>
          <a:lstStyle/>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A fake currency detection using machine learning algorithms and image processing techniques. The objective of this study is to develop an efficient and accurate method to detect counterfeit banknotes using Convolutional Neural Network (CNN) and image processing. The proposed system was trained and tested on a dataset of 400 banknote images captured using mobile phones, with a resolution of 512*720 pixels.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Fake currency is a significant problem worldwide, and it is essential to detect counterfeit banknotes as early as possible to prevent financial losses. With the advancements in machine learning and computer vision, automated detection of counterfeit currency has become feasible. In this paper, we explore the use of deep learning techniques to classify banknotes as genuine or fake.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proposed system utilizes a </a:t>
            </a:r>
            <a:r>
              <a:rPr lang="en-IN" sz="2000" b="1" kern="100" dirty="0">
                <a:effectLst/>
                <a:latin typeface="Calibri" panose="020F0502020204030204" pitchFamily="34" charset="0"/>
                <a:ea typeface="Calibri" panose="020F0502020204030204" pitchFamily="34" charset="0"/>
                <a:cs typeface="Calibri" panose="020F0502020204030204" pitchFamily="34" charset="0"/>
              </a:rPr>
              <a:t>Convolutional Neural Network</a:t>
            </a:r>
            <a:r>
              <a:rPr lang="en-IN" sz="2000" kern="100" dirty="0">
                <a:effectLst/>
                <a:latin typeface="Calibri" panose="020F0502020204030204" pitchFamily="34" charset="0"/>
                <a:ea typeface="Calibri" panose="020F0502020204030204" pitchFamily="34" charset="0"/>
                <a:cs typeface="Calibri" panose="020F0502020204030204" pitchFamily="34" charset="0"/>
              </a:rPr>
              <a:t>, which is a deep learning algorithm commonly used in image classification tasks. In addition, we employed various image processing techniques such as image pre-processing, feature extraction, and dimensionality reduction to enhance the performance of the system.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IN" sz="2000" dirty="0"/>
          </a:p>
        </p:txBody>
      </p:sp>
    </p:spTree>
    <p:extLst>
      <p:ext uri="{BB962C8B-B14F-4D97-AF65-F5344CB8AC3E}">
        <p14:creationId xmlns:p14="http://schemas.microsoft.com/office/powerpoint/2010/main" val="64475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D170F-41C8-82C7-6A4F-D3AED54E7310}"/>
              </a:ext>
            </a:extLst>
          </p:cNvPr>
          <p:cNvSpPr>
            <a:spLocks noGrp="1"/>
          </p:cNvSpPr>
          <p:nvPr>
            <p:ph idx="1"/>
          </p:nvPr>
        </p:nvSpPr>
        <p:spPr>
          <a:xfrm>
            <a:off x="838200" y="609600"/>
            <a:ext cx="10515600" cy="5567363"/>
          </a:xfrm>
        </p:spPr>
        <p:txBody>
          <a:bodyPr/>
          <a:lstStyle/>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Our experimental results demonstrate that the proposed method achieved an accuracy of 75%, which outperforms existing methods for fake currency detection. We also conducted a comparative analysis of different deep learning models and evaluated the performance of our system on a real-time dataset.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r>
              <a:rPr lang="en-IN" sz="2000" kern="100" dirty="0">
                <a:effectLst/>
                <a:latin typeface="Calibri" panose="020F0502020204030204" pitchFamily="34" charset="0"/>
                <a:ea typeface="Calibri" panose="020F0502020204030204" pitchFamily="34" charset="0"/>
                <a:cs typeface="Calibri" panose="020F0502020204030204" pitchFamily="34" charset="0"/>
              </a:rPr>
              <a:t>In conclusion, the proposed method provides a promising solution for detecting counterfeit banknotes using machine learning algorithms and image processing techniques. This approach can be further enhanced with a larger and more diverse dataset, which can lead to improved accuracy and robustness of the system.</a:t>
            </a:r>
            <a:endParaRPr lang="en-IN" dirty="0"/>
          </a:p>
        </p:txBody>
      </p:sp>
    </p:spTree>
    <p:extLst>
      <p:ext uri="{BB962C8B-B14F-4D97-AF65-F5344CB8AC3E}">
        <p14:creationId xmlns:p14="http://schemas.microsoft.com/office/powerpoint/2010/main" val="291357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9C3E-57DB-6EAD-D4EF-1B6DBA7E5FFB}"/>
              </a:ext>
            </a:extLst>
          </p:cNvPr>
          <p:cNvSpPr>
            <a:spLocks noGrp="1"/>
          </p:cNvSpPr>
          <p:nvPr>
            <p:ph type="title"/>
          </p:nvPr>
        </p:nvSpPr>
        <p:spPr/>
        <p:txBody>
          <a:bodyPr/>
          <a:lstStyle/>
          <a:p>
            <a:pPr algn="ctr"/>
            <a:r>
              <a:rPr lang="en-US" sz="4400" b="1" dirty="0"/>
              <a:t>6.1 Hardware Requirements</a:t>
            </a:r>
            <a:endParaRPr lang="en-IN" b="1" dirty="0"/>
          </a:p>
        </p:txBody>
      </p:sp>
      <p:sp>
        <p:nvSpPr>
          <p:cNvPr id="3" name="Content Placeholder 2">
            <a:extLst>
              <a:ext uri="{FF2B5EF4-FFF2-40B4-BE49-F238E27FC236}">
                <a16:creationId xmlns:a16="http://schemas.microsoft.com/office/drawing/2014/main" id="{56032AFD-AE5C-C19A-E259-8376A0E6CE60}"/>
              </a:ext>
            </a:extLst>
          </p:cNvPr>
          <p:cNvSpPr>
            <a:spLocks noGrp="1"/>
          </p:cNvSpPr>
          <p:nvPr>
            <p:ph idx="1"/>
          </p:nvPr>
        </p:nvSpPr>
        <p:spPr/>
        <p:txBody>
          <a:bodyPr/>
          <a:lstStyle/>
          <a:p>
            <a:pPr marL="635000" lvl="0" indent="-457200" algn="just" rtl="0">
              <a:lnSpc>
                <a:spcPct val="90000"/>
              </a:lnSpc>
              <a:spcBef>
                <a:spcPts val="0"/>
              </a:spcBef>
              <a:spcAft>
                <a:spcPts val="0"/>
              </a:spcAft>
              <a:buSzPts val="2800"/>
              <a:buChar char="•"/>
            </a:pPr>
            <a:r>
              <a:rPr lang="en-US" dirty="0"/>
              <a:t>8GB RAM</a:t>
            </a:r>
          </a:p>
          <a:p>
            <a:pPr marL="635000" lvl="0" indent="-457200" algn="just" rtl="0">
              <a:lnSpc>
                <a:spcPct val="90000"/>
              </a:lnSpc>
              <a:spcBef>
                <a:spcPts val="0"/>
              </a:spcBef>
              <a:spcAft>
                <a:spcPts val="0"/>
              </a:spcAft>
              <a:buSzPts val="2800"/>
              <a:buChar char="•"/>
            </a:pPr>
            <a:r>
              <a:rPr lang="en-US" dirty="0"/>
              <a:t>AMD 3600 processor or an equivalent Intel processor</a:t>
            </a:r>
          </a:p>
          <a:p>
            <a:pPr marL="635000" lvl="0" indent="-457200" algn="just" rtl="0">
              <a:lnSpc>
                <a:spcPct val="90000"/>
              </a:lnSpc>
              <a:spcBef>
                <a:spcPts val="0"/>
              </a:spcBef>
              <a:spcAft>
                <a:spcPts val="0"/>
              </a:spcAft>
              <a:buSzPts val="2800"/>
              <a:buChar char="•"/>
            </a:pPr>
            <a:r>
              <a:rPr lang="en-US" dirty="0"/>
              <a:t>GPU of 4gb</a:t>
            </a:r>
          </a:p>
          <a:p>
            <a:pPr marL="635000" lvl="0" indent="-457200" algn="just" rtl="0">
              <a:lnSpc>
                <a:spcPct val="90000"/>
              </a:lnSpc>
              <a:spcBef>
                <a:spcPts val="0"/>
              </a:spcBef>
              <a:spcAft>
                <a:spcPts val="0"/>
              </a:spcAft>
              <a:buSzPts val="2800"/>
              <a:buChar char="•"/>
            </a:pPr>
            <a:r>
              <a:rPr lang="en-US" dirty="0"/>
              <a:t>2GB storage capacity</a:t>
            </a:r>
          </a:p>
        </p:txBody>
      </p:sp>
    </p:spTree>
    <p:extLst>
      <p:ext uri="{BB962C8B-B14F-4D97-AF65-F5344CB8AC3E}">
        <p14:creationId xmlns:p14="http://schemas.microsoft.com/office/powerpoint/2010/main" val="232972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9657-F2DB-3C4E-9325-AF379D14EE55}"/>
              </a:ext>
            </a:extLst>
          </p:cNvPr>
          <p:cNvSpPr>
            <a:spLocks noGrp="1"/>
          </p:cNvSpPr>
          <p:nvPr>
            <p:ph type="title"/>
          </p:nvPr>
        </p:nvSpPr>
        <p:spPr/>
        <p:txBody>
          <a:bodyPr/>
          <a:lstStyle/>
          <a:p>
            <a:pPr algn="ctr"/>
            <a:r>
              <a:rPr lang="en-US" sz="4400" b="1" dirty="0"/>
              <a:t>6.2 Software Requirements</a:t>
            </a:r>
            <a:endParaRPr lang="en-IN" b="1" dirty="0"/>
          </a:p>
        </p:txBody>
      </p:sp>
      <p:sp>
        <p:nvSpPr>
          <p:cNvPr id="3" name="Content Placeholder 2">
            <a:extLst>
              <a:ext uri="{FF2B5EF4-FFF2-40B4-BE49-F238E27FC236}">
                <a16:creationId xmlns:a16="http://schemas.microsoft.com/office/drawing/2014/main" id="{147461B8-184D-F129-BBB0-5558BE3E8741}"/>
              </a:ext>
            </a:extLst>
          </p:cNvPr>
          <p:cNvSpPr>
            <a:spLocks noGrp="1"/>
          </p:cNvSpPr>
          <p:nvPr>
            <p:ph idx="1"/>
          </p:nvPr>
        </p:nvSpPr>
        <p:spPr/>
        <p:txBody>
          <a:bodyPr/>
          <a:lstStyle/>
          <a:p>
            <a:pPr marL="635000" lvl="0" indent="-457200" algn="just" rtl="0">
              <a:lnSpc>
                <a:spcPct val="90000"/>
              </a:lnSpc>
              <a:spcBef>
                <a:spcPts val="0"/>
              </a:spcBef>
              <a:spcAft>
                <a:spcPts val="0"/>
              </a:spcAft>
              <a:buSzPts val="2800"/>
              <a:buChar char="•"/>
            </a:pPr>
            <a:r>
              <a:rPr lang="en-US" dirty="0"/>
              <a:t>Python</a:t>
            </a:r>
          </a:p>
          <a:p>
            <a:pPr marL="635000" lvl="0" indent="-457200" algn="just" rtl="0">
              <a:lnSpc>
                <a:spcPct val="90000"/>
              </a:lnSpc>
              <a:spcBef>
                <a:spcPts val="0"/>
              </a:spcBef>
              <a:spcAft>
                <a:spcPts val="0"/>
              </a:spcAft>
              <a:buSzPts val="2800"/>
              <a:buChar char="•"/>
            </a:pPr>
            <a:r>
              <a:rPr lang="en-US" dirty="0"/>
              <a:t>Jupyter Notebook</a:t>
            </a:r>
          </a:p>
          <a:p>
            <a:pPr marL="635000" lvl="0" indent="-457200" algn="just" rtl="0">
              <a:lnSpc>
                <a:spcPct val="90000"/>
              </a:lnSpc>
              <a:spcBef>
                <a:spcPts val="0"/>
              </a:spcBef>
              <a:spcAft>
                <a:spcPts val="0"/>
              </a:spcAft>
              <a:buSzPts val="2800"/>
              <a:buChar char="•"/>
            </a:pPr>
            <a:r>
              <a:rPr lang="en-US" dirty="0"/>
              <a:t>Visual Studio Code</a:t>
            </a:r>
          </a:p>
          <a:p>
            <a:pPr marL="635000" lvl="0" indent="-457200" algn="just" rtl="0">
              <a:lnSpc>
                <a:spcPct val="90000"/>
              </a:lnSpc>
              <a:spcBef>
                <a:spcPts val="0"/>
              </a:spcBef>
              <a:spcAft>
                <a:spcPts val="0"/>
              </a:spcAft>
              <a:buSzPts val="2800"/>
              <a:buChar char="•"/>
            </a:pPr>
            <a:r>
              <a:rPr lang="en-US" dirty="0"/>
              <a:t>Nodejs</a:t>
            </a:r>
          </a:p>
          <a:p>
            <a:pPr marL="635000" lvl="0" indent="-457200" algn="just" rtl="0">
              <a:lnSpc>
                <a:spcPct val="90000"/>
              </a:lnSpc>
              <a:spcBef>
                <a:spcPts val="0"/>
              </a:spcBef>
              <a:spcAft>
                <a:spcPts val="0"/>
              </a:spcAft>
              <a:buSzPts val="2800"/>
              <a:buChar char="•"/>
            </a:pPr>
            <a:r>
              <a:rPr lang="en-US" dirty="0"/>
              <a:t>Android Studio</a:t>
            </a:r>
          </a:p>
          <a:p>
            <a:pPr marL="0" indent="0">
              <a:buNone/>
            </a:pPr>
            <a:endParaRPr lang="en-IN" dirty="0"/>
          </a:p>
        </p:txBody>
      </p:sp>
    </p:spTree>
    <p:extLst>
      <p:ext uri="{BB962C8B-B14F-4D97-AF65-F5344CB8AC3E}">
        <p14:creationId xmlns:p14="http://schemas.microsoft.com/office/powerpoint/2010/main" val="80564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ctrTitle"/>
          </p:nvPr>
        </p:nvSpPr>
        <p:spPr>
          <a:xfrm>
            <a:off x="900953" y="296558"/>
            <a:ext cx="10390094" cy="734162"/>
          </a:xfrm>
          <a:prstGeom prst="rect">
            <a:avLst/>
          </a:prstGeom>
          <a:noFill/>
          <a:ln>
            <a:noFill/>
          </a:ln>
        </p:spPr>
        <p:txBody>
          <a:bodyPr spcFirstLastPara="1" wrap="square" lIns="91425" tIns="45700" rIns="91425" bIns="45700" anchor="b" anchorCtr="0">
            <a:normAutofit/>
          </a:bodyPr>
          <a:lstStyle/>
          <a:p>
            <a:pPr marL="0" lvl="0" indent="0" rtl="0">
              <a:lnSpc>
                <a:spcPct val="90000"/>
              </a:lnSpc>
              <a:spcBef>
                <a:spcPts val="0"/>
              </a:spcBef>
              <a:spcAft>
                <a:spcPts val="0"/>
              </a:spcAft>
              <a:buClr>
                <a:schemeClr val="dk1"/>
              </a:buClr>
              <a:buSzPts val="6000"/>
              <a:buFont typeface="Calibri"/>
              <a:buNone/>
            </a:pPr>
            <a:r>
              <a:rPr lang="en-US" sz="4400" b="1" dirty="0"/>
              <a:t>7. System Architecture Design</a:t>
            </a:r>
          </a:p>
        </p:txBody>
      </p:sp>
      <p:sp>
        <p:nvSpPr>
          <p:cNvPr id="3" name="TextBox 2">
            <a:extLst>
              <a:ext uri="{FF2B5EF4-FFF2-40B4-BE49-F238E27FC236}">
                <a16:creationId xmlns:a16="http://schemas.microsoft.com/office/drawing/2014/main" id="{A3100AB3-4268-0C61-643F-74E1534B0310}"/>
              </a:ext>
            </a:extLst>
          </p:cNvPr>
          <p:cNvSpPr txBox="1"/>
          <p:nvPr/>
        </p:nvSpPr>
        <p:spPr>
          <a:xfrm>
            <a:off x="3048000" y="5536767"/>
            <a:ext cx="6096000" cy="464871"/>
          </a:xfrm>
          <a:prstGeom prst="rect">
            <a:avLst/>
          </a:prstGeom>
          <a:noFill/>
        </p:spPr>
        <p:txBody>
          <a:bodyPr wrap="square">
            <a:spAutoFit/>
          </a:bodyPr>
          <a:lstStyle/>
          <a:p>
            <a:pPr algn="ctr">
              <a:lnSpc>
                <a:spcPct val="150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Fig 7.1 shows that the system architecture of the project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ylinder 1">
            <a:extLst>
              <a:ext uri="{FF2B5EF4-FFF2-40B4-BE49-F238E27FC236}">
                <a16:creationId xmlns:a16="http://schemas.microsoft.com/office/drawing/2014/main" id="{E8A95BBC-C7B0-1655-3F6A-05BD58D3B445}"/>
              </a:ext>
            </a:extLst>
          </p:cNvPr>
          <p:cNvSpPr/>
          <p:nvPr/>
        </p:nvSpPr>
        <p:spPr>
          <a:xfrm>
            <a:off x="973353" y="872304"/>
            <a:ext cx="1066800" cy="734162"/>
          </a:xfrm>
          <a:prstGeom prst="can">
            <a:avLst/>
          </a:prstGeom>
          <a:solidFill>
            <a:schemeClr val="bg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solidFill>
                  <a:schemeClr val="tx1"/>
                </a:solidFill>
              </a:rPr>
              <a:t>Dataset of raw currency image</a:t>
            </a:r>
            <a:endParaRPr lang="en-IN" sz="1050" dirty="0">
              <a:solidFill>
                <a:schemeClr val="tx1"/>
              </a:solidFill>
            </a:endParaRPr>
          </a:p>
        </p:txBody>
      </p:sp>
      <p:sp>
        <p:nvSpPr>
          <p:cNvPr id="5" name="Rectangle 4">
            <a:extLst>
              <a:ext uri="{FF2B5EF4-FFF2-40B4-BE49-F238E27FC236}">
                <a16:creationId xmlns:a16="http://schemas.microsoft.com/office/drawing/2014/main" id="{195E6B3A-721C-FBE7-54BB-7247AA8E41C8}"/>
              </a:ext>
            </a:extLst>
          </p:cNvPr>
          <p:cNvSpPr/>
          <p:nvPr/>
        </p:nvSpPr>
        <p:spPr>
          <a:xfrm>
            <a:off x="347500" y="1985210"/>
            <a:ext cx="2173705" cy="2887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49B31D0-7D17-DB16-D8D8-428FE6F34597}"/>
              </a:ext>
            </a:extLst>
          </p:cNvPr>
          <p:cNvSpPr txBox="1"/>
          <p:nvPr/>
        </p:nvSpPr>
        <p:spPr>
          <a:xfrm>
            <a:off x="580109" y="2087828"/>
            <a:ext cx="1708485" cy="276999"/>
          </a:xfrm>
          <a:prstGeom prst="rect">
            <a:avLst/>
          </a:prstGeom>
          <a:noFill/>
          <a:ln>
            <a:noFill/>
          </a:ln>
        </p:spPr>
        <p:txBody>
          <a:bodyPr wrap="square" rtlCol="0">
            <a:spAutoFit/>
          </a:bodyPr>
          <a:lstStyle/>
          <a:p>
            <a:pPr algn="ctr"/>
            <a:r>
              <a:rPr lang="en-US" sz="1200" dirty="0"/>
              <a:t>Dataset pre-processing </a:t>
            </a:r>
            <a:endParaRPr lang="en-IN" sz="1200" dirty="0"/>
          </a:p>
        </p:txBody>
      </p:sp>
      <p:sp>
        <p:nvSpPr>
          <p:cNvPr id="9" name="TextBox 8">
            <a:extLst>
              <a:ext uri="{FF2B5EF4-FFF2-40B4-BE49-F238E27FC236}">
                <a16:creationId xmlns:a16="http://schemas.microsoft.com/office/drawing/2014/main" id="{64E21A30-5F48-1F9A-D9D1-75128ED25BB2}"/>
              </a:ext>
            </a:extLst>
          </p:cNvPr>
          <p:cNvSpPr txBox="1"/>
          <p:nvPr/>
        </p:nvSpPr>
        <p:spPr>
          <a:xfrm>
            <a:off x="553450" y="2593389"/>
            <a:ext cx="1708485" cy="276999"/>
          </a:xfrm>
          <a:prstGeom prst="rect">
            <a:avLst/>
          </a:prstGeom>
          <a:noFill/>
          <a:ln>
            <a:solidFill>
              <a:schemeClr val="tx1"/>
            </a:solidFill>
          </a:ln>
        </p:spPr>
        <p:txBody>
          <a:bodyPr wrap="square" rtlCol="0">
            <a:spAutoFit/>
          </a:bodyPr>
          <a:lstStyle/>
          <a:p>
            <a:pPr algn="ctr"/>
            <a:r>
              <a:rPr lang="en-US" sz="1200" dirty="0"/>
              <a:t>Cropping of Image</a:t>
            </a:r>
            <a:endParaRPr lang="en-IN" sz="1200" dirty="0"/>
          </a:p>
        </p:txBody>
      </p:sp>
      <p:sp>
        <p:nvSpPr>
          <p:cNvPr id="10" name="TextBox 9">
            <a:extLst>
              <a:ext uri="{FF2B5EF4-FFF2-40B4-BE49-F238E27FC236}">
                <a16:creationId xmlns:a16="http://schemas.microsoft.com/office/drawing/2014/main" id="{14C7EA70-74F2-8CA9-5026-82AF9279BBB2}"/>
              </a:ext>
            </a:extLst>
          </p:cNvPr>
          <p:cNvSpPr txBox="1"/>
          <p:nvPr/>
        </p:nvSpPr>
        <p:spPr>
          <a:xfrm>
            <a:off x="553733" y="3089028"/>
            <a:ext cx="1708485" cy="276999"/>
          </a:xfrm>
          <a:prstGeom prst="rect">
            <a:avLst/>
          </a:prstGeom>
          <a:noFill/>
          <a:ln>
            <a:solidFill>
              <a:schemeClr val="tx1"/>
            </a:solidFill>
          </a:ln>
        </p:spPr>
        <p:txBody>
          <a:bodyPr wrap="square" rtlCol="0">
            <a:spAutoFit/>
          </a:bodyPr>
          <a:lstStyle/>
          <a:p>
            <a:pPr algn="ctr"/>
            <a:r>
              <a:rPr lang="en-US" sz="1200" dirty="0"/>
              <a:t>Scaling up of data</a:t>
            </a:r>
            <a:endParaRPr lang="en-IN" sz="1200" dirty="0"/>
          </a:p>
        </p:txBody>
      </p:sp>
      <p:sp>
        <p:nvSpPr>
          <p:cNvPr id="11" name="TextBox 10">
            <a:extLst>
              <a:ext uri="{FF2B5EF4-FFF2-40B4-BE49-F238E27FC236}">
                <a16:creationId xmlns:a16="http://schemas.microsoft.com/office/drawing/2014/main" id="{9BBC4B55-6614-44F7-A8DA-B46646F21286}"/>
              </a:ext>
            </a:extLst>
          </p:cNvPr>
          <p:cNvSpPr txBox="1"/>
          <p:nvPr/>
        </p:nvSpPr>
        <p:spPr>
          <a:xfrm>
            <a:off x="547226" y="3584667"/>
            <a:ext cx="1708485" cy="461665"/>
          </a:xfrm>
          <a:prstGeom prst="rect">
            <a:avLst/>
          </a:prstGeom>
          <a:noFill/>
          <a:ln>
            <a:solidFill>
              <a:schemeClr val="tx1"/>
            </a:solidFill>
          </a:ln>
        </p:spPr>
        <p:txBody>
          <a:bodyPr wrap="square" rtlCol="0">
            <a:spAutoFit/>
          </a:bodyPr>
          <a:lstStyle/>
          <a:p>
            <a:pPr algn="ctr"/>
            <a:r>
              <a:rPr lang="en-US" sz="1200" dirty="0"/>
              <a:t>Converting Image into array</a:t>
            </a:r>
            <a:endParaRPr lang="en-IN" sz="1200" dirty="0"/>
          </a:p>
        </p:txBody>
      </p:sp>
      <p:sp>
        <p:nvSpPr>
          <p:cNvPr id="12" name="Rectangle 11">
            <a:extLst>
              <a:ext uri="{FF2B5EF4-FFF2-40B4-BE49-F238E27FC236}">
                <a16:creationId xmlns:a16="http://schemas.microsoft.com/office/drawing/2014/main" id="{76646A14-EE4F-635B-360E-7014BF3E42EC}"/>
              </a:ext>
            </a:extLst>
          </p:cNvPr>
          <p:cNvSpPr/>
          <p:nvPr/>
        </p:nvSpPr>
        <p:spPr>
          <a:xfrm>
            <a:off x="3140433" y="2349534"/>
            <a:ext cx="4323347" cy="21777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FA8EF029-4133-00B2-5C68-6427267188E7}"/>
              </a:ext>
            </a:extLst>
          </p:cNvPr>
          <p:cNvSpPr/>
          <p:nvPr/>
        </p:nvSpPr>
        <p:spPr>
          <a:xfrm>
            <a:off x="3328743" y="3062426"/>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3CC4F1E-9238-0402-75D7-A9970E689083}"/>
              </a:ext>
            </a:extLst>
          </p:cNvPr>
          <p:cNvSpPr/>
          <p:nvPr/>
        </p:nvSpPr>
        <p:spPr>
          <a:xfrm>
            <a:off x="3404935" y="3128207"/>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4503C89F-2F8A-3376-6847-73F3B3941270}"/>
              </a:ext>
            </a:extLst>
          </p:cNvPr>
          <p:cNvSpPr/>
          <p:nvPr/>
        </p:nvSpPr>
        <p:spPr>
          <a:xfrm>
            <a:off x="3481127" y="3213171"/>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CE3944F-B2E0-B513-2275-BF18EDF9703D}"/>
              </a:ext>
            </a:extLst>
          </p:cNvPr>
          <p:cNvSpPr/>
          <p:nvPr/>
        </p:nvSpPr>
        <p:spPr>
          <a:xfrm>
            <a:off x="4425550" y="2876683"/>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FF0620D4-5CD5-CBB8-D324-11419E1027D7}"/>
              </a:ext>
            </a:extLst>
          </p:cNvPr>
          <p:cNvSpPr/>
          <p:nvPr/>
        </p:nvSpPr>
        <p:spPr>
          <a:xfrm>
            <a:off x="4501742" y="2942464"/>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EFAC3DD8-E559-B0D6-CA8A-F18C74D33B56}"/>
              </a:ext>
            </a:extLst>
          </p:cNvPr>
          <p:cNvSpPr/>
          <p:nvPr/>
        </p:nvSpPr>
        <p:spPr>
          <a:xfrm>
            <a:off x="4577934" y="3027428"/>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ECBE3A2F-5434-5013-37B4-80BBD9CA69F3}"/>
              </a:ext>
            </a:extLst>
          </p:cNvPr>
          <p:cNvSpPr/>
          <p:nvPr/>
        </p:nvSpPr>
        <p:spPr>
          <a:xfrm>
            <a:off x="4644629" y="3090999"/>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065E157-BE31-ED59-DA67-DE1CBFFB6FA7}"/>
              </a:ext>
            </a:extLst>
          </p:cNvPr>
          <p:cNvSpPr/>
          <p:nvPr/>
        </p:nvSpPr>
        <p:spPr>
          <a:xfrm>
            <a:off x="4720821" y="3156780"/>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DC08988-062A-C8F7-0EF4-07D353A0E294}"/>
              </a:ext>
            </a:extLst>
          </p:cNvPr>
          <p:cNvSpPr/>
          <p:nvPr/>
        </p:nvSpPr>
        <p:spPr>
          <a:xfrm>
            <a:off x="4797013" y="3241744"/>
            <a:ext cx="581286" cy="581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8FE4B7E-3D79-1848-081B-0C2201EC0A46}"/>
              </a:ext>
            </a:extLst>
          </p:cNvPr>
          <p:cNvSpPr/>
          <p:nvPr/>
        </p:nvSpPr>
        <p:spPr>
          <a:xfrm>
            <a:off x="5943602" y="2675915"/>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16906F27-B80F-BD94-BAB2-8A7A735B8A09}"/>
              </a:ext>
            </a:extLst>
          </p:cNvPr>
          <p:cNvSpPr/>
          <p:nvPr/>
        </p:nvSpPr>
        <p:spPr>
          <a:xfrm>
            <a:off x="5943602" y="2796706"/>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DE3B1EC5-5FD2-82A0-81B5-59AE415BB73F}"/>
              </a:ext>
            </a:extLst>
          </p:cNvPr>
          <p:cNvSpPr/>
          <p:nvPr/>
        </p:nvSpPr>
        <p:spPr>
          <a:xfrm>
            <a:off x="5943602" y="2915919"/>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035099A6-2871-D9AB-54E6-FF5FB90782BD}"/>
              </a:ext>
            </a:extLst>
          </p:cNvPr>
          <p:cNvSpPr/>
          <p:nvPr/>
        </p:nvSpPr>
        <p:spPr>
          <a:xfrm>
            <a:off x="5943602" y="3032732"/>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7D8C132C-2BE7-168F-CB1D-0E439D7CBE95}"/>
              </a:ext>
            </a:extLst>
          </p:cNvPr>
          <p:cNvSpPr/>
          <p:nvPr/>
        </p:nvSpPr>
        <p:spPr>
          <a:xfrm>
            <a:off x="5943602" y="3155098"/>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30CE90D8-02F7-29AC-E981-3A2298C58BF2}"/>
              </a:ext>
            </a:extLst>
          </p:cNvPr>
          <p:cNvSpPr/>
          <p:nvPr/>
        </p:nvSpPr>
        <p:spPr>
          <a:xfrm>
            <a:off x="5943602" y="3276918"/>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3FBB92EC-CD4B-5D1F-7E0C-7F9028ABB17E}"/>
              </a:ext>
            </a:extLst>
          </p:cNvPr>
          <p:cNvSpPr/>
          <p:nvPr/>
        </p:nvSpPr>
        <p:spPr>
          <a:xfrm>
            <a:off x="5943602" y="3395813"/>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A7E10E5-971D-B95E-80EA-0D7D9EAB0092}"/>
              </a:ext>
            </a:extLst>
          </p:cNvPr>
          <p:cNvSpPr/>
          <p:nvPr/>
        </p:nvSpPr>
        <p:spPr>
          <a:xfrm>
            <a:off x="5943602" y="3517735"/>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E8A7C9FE-E8B7-4354-6500-481D57736F68}"/>
              </a:ext>
            </a:extLst>
          </p:cNvPr>
          <p:cNvSpPr/>
          <p:nvPr/>
        </p:nvSpPr>
        <p:spPr>
          <a:xfrm>
            <a:off x="5943602" y="3639653"/>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45818E4E-FA50-D81F-908D-F43C1DB7E01A}"/>
              </a:ext>
            </a:extLst>
          </p:cNvPr>
          <p:cNvSpPr/>
          <p:nvPr/>
        </p:nvSpPr>
        <p:spPr>
          <a:xfrm>
            <a:off x="5943602" y="3761573"/>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0F253A43-85C7-3F18-8B6A-213AC795D1CC}"/>
              </a:ext>
            </a:extLst>
          </p:cNvPr>
          <p:cNvSpPr/>
          <p:nvPr/>
        </p:nvSpPr>
        <p:spPr>
          <a:xfrm>
            <a:off x="5943602" y="3883491"/>
            <a:ext cx="121920" cy="121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DE92CC65-3006-7FA0-5A9C-947C32CF9B82}"/>
              </a:ext>
            </a:extLst>
          </p:cNvPr>
          <p:cNvSpPr/>
          <p:nvPr/>
        </p:nvSpPr>
        <p:spPr>
          <a:xfrm>
            <a:off x="6695684" y="2939346"/>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3ACCEAF6-7543-F902-10D7-5CF6FF8A5AED}"/>
              </a:ext>
            </a:extLst>
          </p:cNvPr>
          <p:cNvSpPr/>
          <p:nvPr/>
        </p:nvSpPr>
        <p:spPr>
          <a:xfrm>
            <a:off x="6695684" y="3060137"/>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84F5B0EC-AABB-E5FC-25E3-6B5BBFFC89DD}"/>
              </a:ext>
            </a:extLst>
          </p:cNvPr>
          <p:cNvSpPr/>
          <p:nvPr/>
        </p:nvSpPr>
        <p:spPr>
          <a:xfrm>
            <a:off x="6695684" y="3179350"/>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196FD397-911F-8981-F61B-6EC34DF33B11}"/>
              </a:ext>
            </a:extLst>
          </p:cNvPr>
          <p:cNvSpPr/>
          <p:nvPr/>
        </p:nvSpPr>
        <p:spPr>
          <a:xfrm>
            <a:off x="6695684" y="3296163"/>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F8931432-0249-7212-B59B-89624BDB7124}"/>
              </a:ext>
            </a:extLst>
          </p:cNvPr>
          <p:cNvSpPr/>
          <p:nvPr/>
        </p:nvSpPr>
        <p:spPr>
          <a:xfrm>
            <a:off x="6695684" y="3418529"/>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CDCF0842-3B22-BF88-D839-DFCEB798D177}"/>
              </a:ext>
            </a:extLst>
          </p:cNvPr>
          <p:cNvSpPr/>
          <p:nvPr/>
        </p:nvSpPr>
        <p:spPr>
          <a:xfrm>
            <a:off x="6695684" y="3540349"/>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51BCF74D-3EB1-F2FC-AE3C-AD71B61A6649}"/>
              </a:ext>
            </a:extLst>
          </p:cNvPr>
          <p:cNvSpPr/>
          <p:nvPr/>
        </p:nvSpPr>
        <p:spPr>
          <a:xfrm>
            <a:off x="6695684" y="3661605"/>
            <a:ext cx="119275" cy="132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Connector 56">
            <a:extLst>
              <a:ext uri="{FF2B5EF4-FFF2-40B4-BE49-F238E27FC236}">
                <a16:creationId xmlns:a16="http://schemas.microsoft.com/office/drawing/2014/main" id="{CE172FA2-2D84-CDE6-0827-0C8984DAB6A4}"/>
              </a:ext>
            </a:extLst>
          </p:cNvPr>
          <p:cNvCxnSpPr/>
          <p:nvPr/>
        </p:nvCxnSpPr>
        <p:spPr>
          <a:xfrm flipV="1">
            <a:off x="3771770" y="3523750"/>
            <a:ext cx="1276480" cy="67291"/>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58" name="Straight Connector 57">
            <a:extLst>
              <a:ext uri="{FF2B5EF4-FFF2-40B4-BE49-F238E27FC236}">
                <a16:creationId xmlns:a16="http://schemas.microsoft.com/office/drawing/2014/main" id="{ED7EA582-CE18-84E3-FDBD-ABB548AC0DC8}"/>
              </a:ext>
            </a:extLst>
          </p:cNvPr>
          <p:cNvCxnSpPr>
            <a:cxnSpLocks/>
            <a:stCxn id="16" idx="3"/>
            <a:endCxn id="22" idx="1"/>
          </p:cNvCxnSpPr>
          <p:nvPr/>
        </p:nvCxnSpPr>
        <p:spPr>
          <a:xfrm flipV="1">
            <a:off x="4062413" y="3447423"/>
            <a:ext cx="658408" cy="56391"/>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A0E200E8-EB44-E195-97F4-6F7460DD6FEA}"/>
              </a:ext>
            </a:extLst>
          </p:cNvPr>
          <p:cNvCxnSpPr>
            <a:cxnSpLocks/>
            <a:endCxn id="21" idx="1"/>
          </p:cNvCxnSpPr>
          <p:nvPr/>
        </p:nvCxnSpPr>
        <p:spPr>
          <a:xfrm flipV="1">
            <a:off x="4071292" y="3381642"/>
            <a:ext cx="573337" cy="27618"/>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65" name="Straight Connector 64">
            <a:extLst>
              <a:ext uri="{FF2B5EF4-FFF2-40B4-BE49-F238E27FC236}">
                <a16:creationId xmlns:a16="http://schemas.microsoft.com/office/drawing/2014/main" id="{BAA8FFB5-3B52-0A7F-D98C-DBA491D61AFA}"/>
              </a:ext>
            </a:extLst>
          </p:cNvPr>
          <p:cNvCxnSpPr>
            <a:cxnSpLocks/>
          </p:cNvCxnSpPr>
          <p:nvPr/>
        </p:nvCxnSpPr>
        <p:spPr>
          <a:xfrm flipV="1">
            <a:off x="4004597" y="3188975"/>
            <a:ext cx="573337" cy="27618"/>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D6F3B9E8-776B-C246-2E96-804B8900AF9A}"/>
              </a:ext>
            </a:extLst>
          </p:cNvPr>
          <p:cNvCxnSpPr>
            <a:cxnSpLocks/>
            <a:endCxn id="35" idx="2"/>
          </p:cNvCxnSpPr>
          <p:nvPr/>
        </p:nvCxnSpPr>
        <p:spPr>
          <a:xfrm>
            <a:off x="4792385" y="3822455"/>
            <a:ext cx="1212177" cy="182956"/>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74" name="Straight Connector 73">
            <a:extLst>
              <a:ext uri="{FF2B5EF4-FFF2-40B4-BE49-F238E27FC236}">
                <a16:creationId xmlns:a16="http://schemas.microsoft.com/office/drawing/2014/main" id="{D0C1D827-E9F6-B076-965A-5C14B097C0D6}"/>
              </a:ext>
            </a:extLst>
          </p:cNvPr>
          <p:cNvCxnSpPr>
            <a:cxnSpLocks/>
          </p:cNvCxnSpPr>
          <p:nvPr/>
        </p:nvCxnSpPr>
        <p:spPr>
          <a:xfrm>
            <a:off x="5378299" y="3822455"/>
            <a:ext cx="565303" cy="182956"/>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FEACEFB4-4BE7-AD11-C36D-82164E5C1DFC}"/>
              </a:ext>
            </a:extLst>
          </p:cNvPr>
          <p:cNvCxnSpPr>
            <a:cxnSpLocks/>
            <a:endCxn id="24" idx="0"/>
          </p:cNvCxnSpPr>
          <p:nvPr/>
        </p:nvCxnSpPr>
        <p:spPr>
          <a:xfrm flipV="1">
            <a:off x="4425550" y="2675915"/>
            <a:ext cx="1579012" cy="206884"/>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82" name="Straight Connector 81">
            <a:extLst>
              <a:ext uri="{FF2B5EF4-FFF2-40B4-BE49-F238E27FC236}">
                <a16:creationId xmlns:a16="http://schemas.microsoft.com/office/drawing/2014/main" id="{A391BCAF-9412-9703-A774-5103FFF12015}"/>
              </a:ext>
            </a:extLst>
          </p:cNvPr>
          <p:cNvCxnSpPr>
            <a:cxnSpLocks/>
            <a:endCxn id="24" idx="0"/>
          </p:cNvCxnSpPr>
          <p:nvPr/>
        </p:nvCxnSpPr>
        <p:spPr>
          <a:xfrm flipV="1">
            <a:off x="5006836" y="2675915"/>
            <a:ext cx="997726" cy="200768"/>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A8C4C430-9AEC-7FD7-107B-6C3EE6670687}"/>
              </a:ext>
            </a:extLst>
          </p:cNvPr>
          <p:cNvCxnSpPr>
            <a:cxnSpLocks/>
          </p:cNvCxnSpPr>
          <p:nvPr/>
        </p:nvCxnSpPr>
        <p:spPr>
          <a:xfrm flipV="1">
            <a:off x="6065522" y="3794442"/>
            <a:ext cx="630162" cy="210969"/>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93" name="Straight Connector 92">
            <a:extLst>
              <a:ext uri="{FF2B5EF4-FFF2-40B4-BE49-F238E27FC236}">
                <a16:creationId xmlns:a16="http://schemas.microsoft.com/office/drawing/2014/main" id="{A4ABD255-E811-A07E-B490-4DE673C9DE11}"/>
              </a:ext>
            </a:extLst>
          </p:cNvPr>
          <p:cNvCxnSpPr>
            <a:cxnSpLocks/>
          </p:cNvCxnSpPr>
          <p:nvPr/>
        </p:nvCxnSpPr>
        <p:spPr>
          <a:xfrm>
            <a:off x="6073529" y="2675915"/>
            <a:ext cx="611221" cy="263431"/>
          </a:xfrm>
          <a:prstGeom prst="line">
            <a:avLst/>
          </a:prstGeom>
          <a:ln>
            <a:solidFill>
              <a:schemeClr val="tx1"/>
            </a:solidFill>
            <a:prstDash val="sysDot"/>
          </a:ln>
        </p:spPr>
        <p:style>
          <a:lnRef idx="1">
            <a:schemeClr val="accent6"/>
          </a:lnRef>
          <a:fillRef idx="0">
            <a:schemeClr val="accent6"/>
          </a:fillRef>
          <a:effectRef idx="0">
            <a:schemeClr val="accent6"/>
          </a:effectRef>
          <a:fontRef idx="minor">
            <a:schemeClr val="tx1"/>
          </a:fontRef>
        </p:style>
      </p:cxnSp>
      <p:cxnSp>
        <p:nvCxnSpPr>
          <p:cNvPr id="99" name="Straight Connector 98">
            <a:extLst>
              <a:ext uri="{FF2B5EF4-FFF2-40B4-BE49-F238E27FC236}">
                <a16:creationId xmlns:a16="http://schemas.microsoft.com/office/drawing/2014/main" id="{DB21E073-C44C-7B5E-4177-84F85F39BC67}"/>
              </a:ext>
            </a:extLst>
          </p:cNvPr>
          <p:cNvCxnSpPr>
            <a:cxnSpLocks/>
          </p:cNvCxnSpPr>
          <p:nvPr/>
        </p:nvCxnSpPr>
        <p:spPr>
          <a:xfrm>
            <a:off x="6806197" y="3424901"/>
            <a:ext cx="366925" cy="3153"/>
          </a:xfrm>
          <a:prstGeom prst="line">
            <a:avLst/>
          </a:prstGeom>
          <a:ln>
            <a:solidFill>
              <a:schemeClr val="tx1"/>
            </a:solidFill>
            <a:prstDash val="solid"/>
          </a:ln>
        </p:spPr>
        <p:style>
          <a:lnRef idx="1">
            <a:schemeClr val="accent6"/>
          </a:lnRef>
          <a:fillRef idx="0">
            <a:schemeClr val="accent6"/>
          </a:fillRef>
          <a:effectRef idx="0">
            <a:schemeClr val="accent6"/>
          </a:effectRef>
          <a:fontRef idx="minor">
            <a:schemeClr val="tx1"/>
          </a:fontRef>
        </p:style>
      </p:cxnSp>
      <p:sp>
        <p:nvSpPr>
          <p:cNvPr id="103" name="TextBox 102">
            <a:extLst>
              <a:ext uri="{FF2B5EF4-FFF2-40B4-BE49-F238E27FC236}">
                <a16:creationId xmlns:a16="http://schemas.microsoft.com/office/drawing/2014/main" id="{2D62239D-58D6-61EE-8F95-73B961628530}"/>
              </a:ext>
            </a:extLst>
          </p:cNvPr>
          <p:cNvSpPr txBox="1"/>
          <p:nvPr/>
        </p:nvSpPr>
        <p:spPr>
          <a:xfrm>
            <a:off x="3328743" y="3873047"/>
            <a:ext cx="742548" cy="169277"/>
          </a:xfrm>
          <a:prstGeom prst="rect">
            <a:avLst/>
          </a:prstGeom>
          <a:noFill/>
          <a:ln>
            <a:noFill/>
          </a:ln>
        </p:spPr>
        <p:txBody>
          <a:bodyPr wrap="square" rtlCol="0">
            <a:spAutoFit/>
          </a:bodyPr>
          <a:lstStyle/>
          <a:p>
            <a:r>
              <a:rPr lang="en-US" sz="500" dirty="0"/>
              <a:t>Convolutional +ReLU</a:t>
            </a:r>
            <a:endParaRPr lang="en-IN" sz="500" dirty="0"/>
          </a:p>
        </p:txBody>
      </p:sp>
      <p:sp>
        <p:nvSpPr>
          <p:cNvPr id="104" name="TextBox 103">
            <a:extLst>
              <a:ext uri="{FF2B5EF4-FFF2-40B4-BE49-F238E27FC236}">
                <a16:creationId xmlns:a16="http://schemas.microsoft.com/office/drawing/2014/main" id="{B159B0F0-E8B4-ABB3-8B0E-31FE8B1CCEB3}"/>
              </a:ext>
            </a:extLst>
          </p:cNvPr>
          <p:cNvSpPr txBox="1"/>
          <p:nvPr/>
        </p:nvSpPr>
        <p:spPr>
          <a:xfrm>
            <a:off x="4577934" y="3888414"/>
            <a:ext cx="742548" cy="169277"/>
          </a:xfrm>
          <a:prstGeom prst="rect">
            <a:avLst/>
          </a:prstGeom>
          <a:noFill/>
          <a:ln>
            <a:noFill/>
          </a:ln>
        </p:spPr>
        <p:txBody>
          <a:bodyPr wrap="square" rtlCol="0">
            <a:spAutoFit/>
          </a:bodyPr>
          <a:lstStyle/>
          <a:p>
            <a:r>
              <a:rPr lang="en-US" sz="500" dirty="0"/>
              <a:t>Pooling layer</a:t>
            </a:r>
            <a:endParaRPr lang="en-IN" sz="500" dirty="0"/>
          </a:p>
        </p:txBody>
      </p:sp>
      <p:sp>
        <p:nvSpPr>
          <p:cNvPr id="105" name="Rectangle 104">
            <a:extLst>
              <a:ext uri="{FF2B5EF4-FFF2-40B4-BE49-F238E27FC236}">
                <a16:creationId xmlns:a16="http://schemas.microsoft.com/office/drawing/2014/main" id="{7F543E55-3EED-727A-D362-220164B40765}"/>
              </a:ext>
            </a:extLst>
          </p:cNvPr>
          <p:cNvSpPr/>
          <p:nvPr/>
        </p:nvSpPr>
        <p:spPr>
          <a:xfrm>
            <a:off x="7100946" y="3211297"/>
            <a:ext cx="307975" cy="4293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a:extLst>
              <a:ext uri="{FF2B5EF4-FFF2-40B4-BE49-F238E27FC236}">
                <a16:creationId xmlns:a16="http://schemas.microsoft.com/office/drawing/2014/main" id="{AB039113-3708-D6EC-F744-0798596FA44B}"/>
              </a:ext>
            </a:extLst>
          </p:cNvPr>
          <p:cNvSpPr txBox="1"/>
          <p:nvPr/>
        </p:nvSpPr>
        <p:spPr>
          <a:xfrm>
            <a:off x="5636591" y="4089800"/>
            <a:ext cx="742548" cy="169277"/>
          </a:xfrm>
          <a:prstGeom prst="rect">
            <a:avLst/>
          </a:prstGeom>
          <a:noFill/>
          <a:ln>
            <a:noFill/>
          </a:ln>
        </p:spPr>
        <p:txBody>
          <a:bodyPr wrap="square" rtlCol="0">
            <a:spAutoFit/>
          </a:bodyPr>
          <a:lstStyle/>
          <a:p>
            <a:pPr algn="ctr"/>
            <a:r>
              <a:rPr lang="en-US" sz="500" dirty="0"/>
              <a:t>Flatten layer</a:t>
            </a:r>
            <a:endParaRPr lang="en-IN" sz="500" dirty="0"/>
          </a:p>
        </p:txBody>
      </p:sp>
      <p:sp>
        <p:nvSpPr>
          <p:cNvPr id="107" name="TextBox 106">
            <a:extLst>
              <a:ext uri="{FF2B5EF4-FFF2-40B4-BE49-F238E27FC236}">
                <a16:creationId xmlns:a16="http://schemas.microsoft.com/office/drawing/2014/main" id="{B8565340-2038-CF0B-74A3-BAD0B4E66079}"/>
              </a:ext>
            </a:extLst>
          </p:cNvPr>
          <p:cNvSpPr txBox="1"/>
          <p:nvPr/>
        </p:nvSpPr>
        <p:spPr>
          <a:xfrm>
            <a:off x="6409596" y="3902748"/>
            <a:ext cx="742548" cy="169277"/>
          </a:xfrm>
          <a:prstGeom prst="rect">
            <a:avLst/>
          </a:prstGeom>
          <a:noFill/>
          <a:ln>
            <a:noFill/>
          </a:ln>
        </p:spPr>
        <p:txBody>
          <a:bodyPr wrap="square" rtlCol="0">
            <a:spAutoFit/>
          </a:bodyPr>
          <a:lstStyle/>
          <a:p>
            <a:pPr algn="ctr"/>
            <a:r>
              <a:rPr lang="en-US" sz="500" dirty="0"/>
              <a:t>Dense Layer</a:t>
            </a:r>
            <a:endParaRPr lang="en-IN" sz="500" dirty="0"/>
          </a:p>
        </p:txBody>
      </p:sp>
      <p:sp>
        <p:nvSpPr>
          <p:cNvPr id="108" name="TextBox 107">
            <a:extLst>
              <a:ext uri="{FF2B5EF4-FFF2-40B4-BE49-F238E27FC236}">
                <a16:creationId xmlns:a16="http://schemas.microsoft.com/office/drawing/2014/main" id="{69B5E123-4722-C917-ACE7-64D80F890747}"/>
              </a:ext>
            </a:extLst>
          </p:cNvPr>
          <p:cNvSpPr txBox="1"/>
          <p:nvPr/>
        </p:nvSpPr>
        <p:spPr>
          <a:xfrm>
            <a:off x="7004958" y="3657616"/>
            <a:ext cx="499953" cy="169277"/>
          </a:xfrm>
          <a:prstGeom prst="rect">
            <a:avLst/>
          </a:prstGeom>
          <a:noFill/>
          <a:ln>
            <a:noFill/>
          </a:ln>
        </p:spPr>
        <p:txBody>
          <a:bodyPr wrap="square" rtlCol="0">
            <a:spAutoFit/>
          </a:bodyPr>
          <a:lstStyle/>
          <a:p>
            <a:pPr algn="ctr"/>
            <a:r>
              <a:rPr lang="en-US" sz="500" dirty="0"/>
              <a:t>Output</a:t>
            </a:r>
            <a:endParaRPr lang="en-IN" sz="500" dirty="0"/>
          </a:p>
        </p:txBody>
      </p:sp>
      <p:sp>
        <p:nvSpPr>
          <p:cNvPr id="109" name="TextBox 108">
            <a:extLst>
              <a:ext uri="{FF2B5EF4-FFF2-40B4-BE49-F238E27FC236}">
                <a16:creationId xmlns:a16="http://schemas.microsoft.com/office/drawing/2014/main" id="{79679F80-4B77-DE3C-6762-54594F317767}"/>
              </a:ext>
            </a:extLst>
          </p:cNvPr>
          <p:cNvSpPr txBox="1"/>
          <p:nvPr/>
        </p:nvSpPr>
        <p:spPr>
          <a:xfrm>
            <a:off x="3839072" y="2376465"/>
            <a:ext cx="2834884" cy="276999"/>
          </a:xfrm>
          <a:prstGeom prst="rect">
            <a:avLst/>
          </a:prstGeom>
          <a:noFill/>
          <a:ln>
            <a:noFill/>
          </a:ln>
        </p:spPr>
        <p:txBody>
          <a:bodyPr wrap="square" rtlCol="0">
            <a:spAutoFit/>
          </a:bodyPr>
          <a:lstStyle/>
          <a:p>
            <a:pPr algn="ctr"/>
            <a:r>
              <a:rPr lang="en-US" sz="1200" dirty="0"/>
              <a:t>Model Building</a:t>
            </a:r>
            <a:endParaRPr lang="en-IN" sz="1200" dirty="0"/>
          </a:p>
        </p:txBody>
      </p:sp>
      <p:sp>
        <p:nvSpPr>
          <p:cNvPr id="110" name="TextBox 109">
            <a:extLst>
              <a:ext uri="{FF2B5EF4-FFF2-40B4-BE49-F238E27FC236}">
                <a16:creationId xmlns:a16="http://schemas.microsoft.com/office/drawing/2014/main" id="{A9099AD2-424B-DB9E-677A-F928CA9C8D3D}"/>
              </a:ext>
            </a:extLst>
          </p:cNvPr>
          <p:cNvSpPr txBox="1"/>
          <p:nvPr/>
        </p:nvSpPr>
        <p:spPr>
          <a:xfrm>
            <a:off x="4039938" y="4235544"/>
            <a:ext cx="2308110" cy="276999"/>
          </a:xfrm>
          <a:prstGeom prst="rect">
            <a:avLst/>
          </a:prstGeom>
          <a:noFill/>
          <a:ln>
            <a:noFill/>
          </a:ln>
        </p:spPr>
        <p:txBody>
          <a:bodyPr wrap="square" rtlCol="0">
            <a:spAutoFit/>
          </a:bodyPr>
          <a:lstStyle/>
          <a:p>
            <a:pPr algn="ctr"/>
            <a:r>
              <a:rPr lang="en-US" sz="1200" dirty="0"/>
              <a:t>Convolutional Neural Network</a:t>
            </a:r>
            <a:endParaRPr lang="en-IN" sz="1200" dirty="0"/>
          </a:p>
        </p:txBody>
      </p:sp>
      <p:sp>
        <p:nvSpPr>
          <p:cNvPr id="111" name="TextBox 110">
            <a:extLst>
              <a:ext uri="{FF2B5EF4-FFF2-40B4-BE49-F238E27FC236}">
                <a16:creationId xmlns:a16="http://schemas.microsoft.com/office/drawing/2014/main" id="{45FEA35F-B0C4-905F-F83B-E8568C14CA0B}"/>
              </a:ext>
            </a:extLst>
          </p:cNvPr>
          <p:cNvSpPr txBox="1"/>
          <p:nvPr/>
        </p:nvSpPr>
        <p:spPr>
          <a:xfrm>
            <a:off x="7172710" y="3179350"/>
            <a:ext cx="139244" cy="184666"/>
          </a:xfrm>
          <a:prstGeom prst="rect">
            <a:avLst/>
          </a:prstGeom>
          <a:noFill/>
          <a:ln>
            <a:solidFill>
              <a:schemeClr val="tx1"/>
            </a:solidFill>
          </a:ln>
        </p:spPr>
        <p:txBody>
          <a:bodyPr wrap="square" rtlCol="0">
            <a:spAutoFit/>
          </a:bodyPr>
          <a:lstStyle/>
          <a:p>
            <a:r>
              <a:rPr lang="en-US" sz="600" dirty="0"/>
              <a:t>1</a:t>
            </a:r>
            <a:endParaRPr lang="en-IN" sz="600" dirty="0"/>
          </a:p>
        </p:txBody>
      </p:sp>
      <p:sp>
        <p:nvSpPr>
          <p:cNvPr id="112" name="TextBox 111">
            <a:extLst>
              <a:ext uri="{FF2B5EF4-FFF2-40B4-BE49-F238E27FC236}">
                <a16:creationId xmlns:a16="http://schemas.microsoft.com/office/drawing/2014/main" id="{C45DC569-87ED-B11D-F131-045EB8DE7F1F}"/>
              </a:ext>
            </a:extLst>
          </p:cNvPr>
          <p:cNvSpPr txBox="1"/>
          <p:nvPr/>
        </p:nvSpPr>
        <p:spPr>
          <a:xfrm>
            <a:off x="7185311" y="3502980"/>
            <a:ext cx="139244" cy="184666"/>
          </a:xfrm>
          <a:prstGeom prst="rect">
            <a:avLst/>
          </a:prstGeom>
          <a:noFill/>
          <a:ln>
            <a:solidFill>
              <a:schemeClr val="tx1"/>
            </a:solidFill>
          </a:ln>
        </p:spPr>
        <p:txBody>
          <a:bodyPr wrap="square" rtlCol="0">
            <a:spAutoFit/>
          </a:bodyPr>
          <a:lstStyle/>
          <a:p>
            <a:r>
              <a:rPr lang="en-US" sz="600" dirty="0"/>
              <a:t>0</a:t>
            </a:r>
            <a:endParaRPr lang="en-IN" sz="600" dirty="0"/>
          </a:p>
        </p:txBody>
      </p:sp>
      <p:sp>
        <p:nvSpPr>
          <p:cNvPr id="113" name="TextBox 112">
            <a:extLst>
              <a:ext uri="{FF2B5EF4-FFF2-40B4-BE49-F238E27FC236}">
                <a16:creationId xmlns:a16="http://schemas.microsoft.com/office/drawing/2014/main" id="{35020DAB-5B1E-0AC0-B11D-4A38B5D5580E}"/>
              </a:ext>
            </a:extLst>
          </p:cNvPr>
          <p:cNvSpPr txBox="1"/>
          <p:nvPr/>
        </p:nvSpPr>
        <p:spPr>
          <a:xfrm>
            <a:off x="547226" y="4262450"/>
            <a:ext cx="1708485" cy="276999"/>
          </a:xfrm>
          <a:prstGeom prst="rect">
            <a:avLst/>
          </a:prstGeom>
          <a:noFill/>
          <a:ln>
            <a:solidFill>
              <a:schemeClr val="tx1"/>
            </a:solidFill>
          </a:ln>
        </p:spPr>
        <p:txBody>
          <a:bodyPr wrap="square" rtlCol="0">
            <a:spAutoFit/>
          </a:bodyPr>
          <a:lstStyle/>
          <a:p>
            <a:pPr algn="ctr"/>
            <a:r>
              <a:rPr lang="en-US" sz="1200" dirty="0"/>
              <a:t>Splitting of data</a:t>
            </a:r>
            <a:endParaRPr lang="en-IN" sz="1200" dirty="0"/>
          </a:p>
        </p:txBody>
      </p:sp>
      <p:sp>
        <p:nvSpPr>
          <p:cNvPr id="114" name="Rectangle 113">
            <a:extLst>
              <a:ext uri="{FF2B5EF4-FFF2-40B4-BE49-F238E27FC236}">
                <a16:creationId xmlns:a16="http://schemas.microsoft.com/office/drawing/2014/main" id="{42A462E8-E118-D8C5-BF30-18DA2D0B4AF0}"/>
              </a:ext>
            </a:extLst>
          </p:cNvPr>
          <p:cNvSpPr/>
          <p:nvPr/>
        </p:nvSpPr>
        <p:spPr>
          <a:xfrm>
            <a:off x="10347873" y="1984876"/>
            <a:ext cx="1497317" cy="222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114">
            <a:extLst>
              <a:ext uri="{FF2B5EF4-FFF2-40B4-BE49-F238E27FC236}">
                <a16:creationId xmlns:a16="http://schemas.microsoft.com/office/drawing/2014/main" id="{EAAA6BF5-C1A3-2E88-C037-5B77D1544B8E}"/>
              </a:ext>
            </a:extLst>
          </p:cNvPr>
          <p:cNvSpPr/>
          <p:nvPr/>
        </p:nvSpPr>
        <p:spPr>
          <a:xfrm>
            <a:off x="10474068" y="2168444"/>
            <a:ext cx="1237913" cy="334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Camera</a:t>
            </a:r>
            <a:endParaRPr lang="en-IN" sz="1400" dirty="0">
              <a:solidFill>
                <a:schemeClr val="tx1"/>
              </a:solidFill>
            </a:endParaRPr>
          </a:p>
        </p:txBody>
      </p:sp>
      <p:sp>
        <p:nvSpPr>
          <p:cNvPr id="116" name="Rectangle 115">
            <a:extLst>
              <a:ext uri="{FF2B5EF4-FFF2-40B4-BE49-F238E27FC236}">
                <a16:creationId xmlns:a16="http://schemas.microsoft.com/office/drawing/2014/main" id="{094AE65F-0524-2318-EF51-7A7A84CED70F}"/>
              </a:ext>
            </a:extLst>
          </p:cNvPr>
          <p:cNvSpPr/>
          <p:nvPr/>
        </p:nvSpPr>
        <p:spPr>
          <a:xfrm>
            <a:off x="10474068" y="2691792"/>
            <a:ext cx="1237913" cy="3607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Capturing image</a:t>
            </a:r>
            <a:endParaRPr lang="en-IN" sz="1050" dirty="0">
              <a:solidFill>
                <a:schemeClr val="tx1"/>
              </a:solidFill>
            </a:endParaRPr>
          </a:p>
        </p:txBody>
      </p:sp>
      <p:sp>
        <p:nvSpPr>
          <p:cNvPr id="117" name="Rectangle 116">
            <a:extLst>
              <a:ext uri="{FF2B5EF4-FFF2-40B4-BE49-F238E27FC236}">
                <a16:creationId xmlns:a16="http://schemas.microsoft.com/office/drawing/2014/main" id="{08D7F951-3A99-8318-12E0-78C33FE67A27}"/>
              </a:ext>
            </a:extLst>
          </p:cNvPr>
          <p:cNvSpPr/>
          <p:nvPr/>
        </p:nvSpPr>
        <p:spPr>
          <a:xfrm>
            <a:off x="10474067" y="3252263"/>
            <a:ext cx="1237913" cy="3607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Web Communication</a:t>
            </a:r>
            <a:endParaRPr lang="en-IN" sz="900" dirty="0">
              <a:solidFill>
                <a:schemeClr val="tx1"/>
              </a:solidFill>
            </a:endParaRPr>
          </a:p>
        </p:txBody>
      </p:sp>
      <p:sp>
        <p:nvSpPr>
          <p:cNvPr id="118" name="Rectangle 117">
            <a:extLst>
              <a:ext uri="{FF2B5EF4-FFF2-40B4-BE49-F238E27FC236}">
                <a16:creationId xmlns:a16="http://schemas.microsoft.com/office/drawing/2014/main" id="{7BD89729-0777-BC95-7948-F15FCCA9D443}"/>
              </a:ext>
            </a:extLst>
          </p:cNvPr>
          <p:cNvSpPr/>
          <p:nvPr/>
        </p:nvSpPr>
        <p:spPr>
          <a:xfrm>
            <a:off x="10474066" y="3828366"/>
            <a:ext cx="1237913" cy="2764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Output</a:t>
            </a:r>
            <a:endParaRPr lang="en-IN" sz="1200" dirty="0">
              <a:solidFill>
                <a:schemeClr val="tx1"/>
              </a:solidFill>
            </a:endParaRPr>
          </a:p>
        </p:txBody>
      </p:sp>
      <p:sp>
        <p:nvSpPr>
          <p:cNvPr id="119" name="Rectangle 118">
            <a:extLst>
              <a:ext uri="{FF2B5EF4-FFF2-40B4-BE49-F238E27FC236}">
                <a16:creationId xmlns:a16="http://schemas.microsoft.com/office/drawing/2014/main" id="{9E1B6630-A68C-9B8F-2CD3-480F3D14F657}"/>
              </a:ext>
            </a:extLst>
          </p:cNvPr>
          <p:cNvSpPr/>
          <p:nvPr/>
        </p:nvSpPr>
        <p:spPr>
          <a:xfrm>
            <a:off x="8144151" y="3209297"/>
            <a:ext cx="1574293" cy="4515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Middleware</a:t>
            </a:r>
            <a:endParaRPr lang="en-IN" dirty="0">
              <a:solidFill>
                <a:schemeClr val="tx1"/>
              </a:solidFill>
            </a:endParaRPr>
          </a:p>
        </p:txBody>
      </p:sp>
      <p:cxnSp>
        <p:nvCxnSpPr>
          <p:cNvPr id="122" name="Straight Arrow Connector 121">
            <a:extLst>
              <a:ext uri="{FF2B5EF4-FFF2-40B4-BE49-F238E27FC236}">
                <a16:creationId xmlns:a16="http://schemas.microsoft.com/office/drawing/2014/main" id="{6967D798-4EC7-9476-B0EE-023C8CF5D93A}"/>
              </a:ext>
            </a:extLst>
          </p:cNvPr>
          <p:cNvCxnSpPr>
            <a:stCxn id="2" idx="3"/>
          </p:cNvCxnSpPr>
          <p:nvPr/>
        </p:nvCxnSpPr>
        <p:spPr>
          <a:xfrm>
            <a:off x="1506753" y="1606466"/>
            <a:ext cx="2007" cy="3787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88322BBF-00E2-F52E-E125-9845CCB62A9D}"/>
              </a:ext>
            </a:extLst>
          </p:cNvPr>
          <p:cNvCxnSpPr>
            <a:cxnSpLocks/>
            <a:stCxn id="9" idx="2"/>
            <a:endCxn id="10" idx="0"/>
          </p:cNvCxnSpPr>
          <p:nvPr/>
        </p:nvCxnSpPr>
        <p:spPr>
          <a:xfrm>
            <a:off x="1407693" y="2870388"/>
            <a:ext cx="283" cy="218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D67C682-1FA1-47A4-C58B-3965D8B7B73A}"/>
              </a:ext>
            </a:extLst>
          </p:cNvPr>
          <p:cNvCxnSpPr>
            <a:cxnSpLocks/>
          </p:cNvCxnSpPr>
          <p:nvPr/>
        </p:nvCxnSpPr>
        <p:spPr>
          <a:xfrm>
            <a:off x="1420415" y="3362581"/>
            <a:ext cx="283" cy="218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EC7E5FB-BBA4-16DE-56BF-AF9F18787A25}"/>
              </a:ext>
            </a:extLst>
          </p:cNvPr>
          <p:cNvCxnSpPr>
            <a:cxnSpLocks/>
          </p:cNvCxnSpPr>
          <p:nvPr/>
        </p:nvCxnSpPr>
        <p:spPr>
          <a:xfrm>
            <a:off x="1420132" y="4040437"/>
            <a:ext cx="283" cy="218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48C0703C-7163-2E5B-49B8-66F3C19CAF68}"/>
              </a:ext>
            </a:extLst>
          </p:cNvPr>
          <p:cNvCxnSpPr>
            <a:cxnSpLocks/>
            <a:stCxn id="5" idx="3"/>
            <a:endCxn id="15" idx="1"/>
          </p:cNvCxnSpPr>
          <p:nvPr/>
        </p:nvCxnSpPr>
        <p:spPr>
          <a:xfrm flipV="1">
            <a:off x="2521205" y="3418850"/>
            <a:ext cx="883730" cy="10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DE40B283-512A-933B-BB6F-50EC13D5D7C2}"/>
              </a:ext>
            </a:extLst>
          </p:cNvPr>
          <p:cNvCxnSpPr>
            <a:stCxn id="105" idx="3"/>
            <a:endCxn id="119" idx="1"/>
          </p:cNvCxnSpPr>
          <p:nvPr/>
        </p:nvCxnSpPr>
        <p:spPr>
          <a:xfrm>
            <a:off x="7408921" y="3425979"/>
            <a:ext cx="735230" cy="9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A02B3EF-3076-6436-E171-5A90304D9C50}"/>
              </a:ext>
            </a:extLst>
          </p:cNvPr>
          <p:cNvCxnSpPr>
            <a:cxnSpLocks/>
            <a:stCxn id="119" idx="3"/>
            <a:endCxn id="117" idx="1"/>
          </p:cNvCxnSpPr>
          <p:nvPr/>
        </p:nvCxnSpPr>
        <p:spPr>
          <a:xfrm flipV="1">
            <a:off x="9718444" y="3432652"/>
            <a:ext cx="755623" cy="240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ED6C91C-14B2-FE08-F5A7-5F1E50ACA9E4}"/>
              </a:ext>
            </a:extLst>
          </p:cNvPr>
          <p:cNvCxnSpPr>
            <a:cxnSpLocks/>
            <a:stCxn id="115" idx="2"/>
            <a:endCxn id="116" idx="0"/>
          </p:cNvCxnSpPr>
          <p:nvPr/>
        </p:nvCxnSpPr>
        <p:spPr>
          <a:xfrm>
            <a:off x="11093025" y="2503153"/>
            <a:ext cx="0" cy="188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53B3D72-2BA3-A716-A06D-DF2E84B17657}"/>
              </a:ext>
            </a:extLst>
          </p:cNvPr>
          <p:cNvCxnSpPr>
            <a:cxnSpLocks/>
          </p:cNvCxnSpPr>
          <p:nvPr/>
        </p:nvCxnSpPr>
        <p:spPr>
          <a:xfrm>
            <a:off x="11115250" y="3051130"/>
            <a:ext cx="0" cy="188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87EFC05-568B-7FE5-9C81-C9934457AF38}"/>
              </a:ext>
            </a:extLst>
          </p:cNvPr>
          <p:cNvCxnSpPr>
            <a:cxnSpLocks/>
            <a:stCxn id="117" idx="2"/>
            <a:endCxn id="118" idx="0"/>
          </p:cNvCxnSpPr>
          <p:nvPr/>
        </p:nvCxnSpPr>
        <p:spPr>
          <a:xfrm flipH="1">
            <a:off x="11093023" y="3613040"/>
            <a:ext cx="1" cy="215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77F9E-5E16-F87B-C1EE-5565E20A6EE5}"/>
              </a:ext>
            </a:extLst>
          </p:cNvPr>
          <p:cNvSpPr>
            <a:spLocks noGrp="1"/>
          </p:cNvSpPr>
          <p:nvPr>
            <p:ph idx="1"/>
          </p:nvPr>
        </p:nvSpPr>
        <p:spPr>
          <a:xfrm>
            <a:off x="838200" y="998385"/>
            <a:ext cx="10515600" cy="4861229"/>
          </a:xfrm>
        </p:spPr>
        <p:txBody>
          <a:bodyPr>
            <a:noAutofit/>
          </a:bodyPr>
          <a:lstStyle/>
          <a:p>
            <a:pPr algn="just">
              <a:lnSpc>
                <a:spcPct val="100000"/>
              </a:lnSpc>
            </a:pPr>
            <a:r>
              <a:rPr lang="en-IN" sz="2200" kern="100" dirty="0">
                <a:effectLst/>
                <a:latin typeface="Calibri" panose="020F0502020204030204" pitchFamily="34" charset="0"/>
                <a:ea typeface="Calibri" panose="020F0502020204030204" pitchFamily="34" charset="0"/>
                <a:cs typeface="Calibri" panose="020F0502020204030204" pitchFamily="34" charset="0"/>
              </a:rPr>
              <a:t>Fig </a:t>
            </a:r>
            <a:r>
              <a:rPr lang="en-IN" sz="2200" kern="100" dirty="0">
                <a:latin typeface="Calibri" panose="020F0502020204030204" pitchFamily="34" charset="0"/>
                <a:ea typeface="Calibri" panose="020F0502020204030204" pitchFamily="34" charset="0"/>
                <a:cs typeface="Calibri" panose="020F0502020204030204" pitchFamily="34" charset="0"/>
              </a:rPr>
              <a:t>7.</a:t>
            </a:r>
            <a:r>
              <a:rPr lang="en-IN" sz="2200" kern="100" dirty="0">
                <a:effectLst/>
                <a:latin typeface="Calibri" panose="020F0502020204030204" pitchFamily="34" charset="0"/>
                <a:ea typeface="Calibri" panose="020F0502020204030204" pitchFamily="34" charset="0"/>
                <a:cs typeface="Calibri" panose="020F0502020204030204" pitchFamily="34" charset="0"/>
              </a:rPr>
              <a:t>1 shows that the system architecture of the project.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Dataset of 800 banknote images, each of size 512*720 pixels.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Preprocessing of images to enhance quality and remove noise.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Building a CNN model to classify images as genuine or fake.</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Developing an application with Android Studio for frontend and Node.js for backend.</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r>
              <a:rPr lang="en-US" sz="2200" kern="100" dirty="0">
                <a:effectLst/>
                <a:latin typeface="Calibri" panose="020F0502020204030204" pitchFamily="34" charset="0"/>
                <a:ea typeface="Calibri" panose="020F0502020204030204" pitchFamily="34" charset="0"/>
                <a:cs typeface="Calibri" panose="020F0502020204030204" pitchFamily="34" charset="0"/>
              </a:rPr>
              <a:t>Web communication used to enable communication between frontend and backend.</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User uploads banknote image through GUI on mobile device. Frontend sends image to backend using web communication.</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Backend processes image using CNN model. Classification result is returned to frontend.</a:t>
            </a:r>
            <a:r>
              <a:rPr lang="en-IN" sz="2200" kern="1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pPr>
            <a:r>
              <a:rPr lang="en-US" sz="2200" kern="100" dirty="0">
                <a:effectLst/>
                <a:latin typeface="Calibri" panose="020F0502020204030204" pitchFamily="34" charset="0"/>
                <a:ea typeface="Calibri" panose="020F0502020204030204" pitchFamily="34" charset="0"/>
                <a:cs typeface="Calibri" panose="020F0502020204030204" pitchFamily="34" charset="0"/>
              </a:rPr>
              <a:t>System can detect counterfeit banknotes using machine learning and image processing techniques.</a:t>
            </a:r>
            <a:endParaRPr lang="en-IN" sz="2200" dirty="0"/>
          </a:p>
        </p:txBody>
      </p:sp>
    </p:spTree>
    <p:extLst>
      <p:ext uri="{BB962C8B-B14F-4D97-AF65-F5344CB8AC3E}">
        <p14:creationId xmlns:p14="http://schemas.microsoft.com/office/powerpoint/2010/main" val="29721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84BB-84E0-4926-F5D2-D2A238AB944D}"/>
              </a:ext>
            </a:extLst>
          </p:cNvPr>
          <p:cNvSpPr>
            <a:spLocks noGrp="1"/>
          </p:cNvSpPr>
          <p:nvPr>
            <p:ph type="title"/>
          </p:nvPr>
        </p:nvSpPr>
        <p:spPr/>
        <p:txBody>
          <a:bodyPr/>
          <a:lstStyle/>
          <a:p>
            <a:pPr algn="ctr"/>
            <a:r>
              <a:rPr lang="en-US" sz="4400" b="1" dirty="0"/>
              <a:t>    8. Modules</a:t>
            </a:r>
            <a:endParaRPr lang="en-IN" b="1" dirty="0"/>
          </a:p>
        </p:txBody>
      </p:sp>
      <p:sp>
        <p:nvSpPr>
          <p:cNvPr id="3" name="Content Placeholder 2">
            <a:extLst>
              <a:ext uri="{FF2B5EF4-FFF2-40B4-BE49-F238E27FC236}">
                <a16:creationId xmlns:a16="http://schemas.microsoft.com/office/drawing/2014/main" id="{86082A5B-3F48-CC99-3DC9-A0EB24AAE7DB}"/>
              </a:ext>
            </a:extLst>
          </p:cNvPr>
          <p:cNvSpPr>
            <a:spLocks noGrp="1"/>
          </p:cNvSpPr>
          <p:nvPr>
            <p:ph idx="1"/>
          </p:nvPr>
        </p:nvSpPr>
        <p:spPr/>
        <p:txBody>
          <a:bodyPr>
            <a:normAutofit fontScale="85000" lnSpcReduction="10000"/>
          </a:bodyPr>
          <a:lstStyle/>
          <a:p>
            <a:pPr algn="just"/>
            <a:r>
              <a:rPr lang="en-US" sz="2200" b="1" kern="100" dirty="0">
                <a:effectLst/>
                <a:latin typeface="Calibri" panose="020F0502020204030204" pitchFamily="34" charset="0"/>
                <a:ea typeface="Calibri" panose="020F0502020204030204" pitchFamily="34" charset="0"/>
                <a:cs typeface="Calibri" panose="020F0502020204030204" pitchFamily="34" charset="0"/>
              </a:rPr>
              <a:t>Data Collection</a:t>
            </a: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is the first step for creating an unbiased model. The quality of the dataset is as important as the quantity of the dataset, as bias can be induced easily. The crucial part of data collection is feature selection, involves choosing the most relevant features from the raw data. </a:t>
            </a: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is important because using irrelevant or redundant features can negatively impact the performance of the machine learning models. </a:t>
            </a: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Techniques such as correlation analysis, mutual information, and recursive feature elimination can be used for feature selection. </a:t>
            </a:r>
          </a:p>
          <a:p>
            <a:pPr marL="457200" lvl="1" indent="0" algn="jus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200" b="1" kern="100" dirty="0">
                <a:effectLst/>
                <a:latin typeface="Calibri" panose="020F0502020204030204" pitchFamily="34" charset="0"/>
                <a:ea typeface="Calibri" panose="020F0502020204030204" pitchFamily="34" charset="0"/>
                <a:cs typeface="Calibri" panose="020F0502020204030204" pitchFamily="34" charset="0"/>
              </a:rPr>
              <a:t>DATA PRE-PROCESSING</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involves cleaning, normalizing, and transforming the raw data to make it suitable for analysis. The main techniques used in data preprocessing are data cleaning, data transformation, and feature engineering. </a:t>
            </a:r>
          </a:p>
          <a:p>
            <a:pPr marL="800100" lvl="1" indent="-342900" algn="just">
              <a:lnSpc>
                <a:spcPct val="120000"/>
              </a:lnSpc>
              <a:buFont typeface="+mj-lt"/>
              <a:buAutoNum type="arabicPeriod"/>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step helps to improve the accuracy of the model which we are training. This process is done in order to remove redundancy and in appropriate data.</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368478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D789D-618D-C60E-E624-09880333EBE4}"/>
              </a:ext>
            </a:extLst>
          </p:cNvPr>
          <p:cNvSpPr>
            <a:spLocks noGrp="1"/>
          </p:cNvSpPr>
          <p:nvPr>
            <p:ph idx="1"/>
          </p:nvPr>
        </p:nvSpPr>
        <p:spPr>
          <a:xfrm>
            <a:off x="838200" y="484094"/>
            <a:ext cx="10515600" cy="5692869"/>
          </a:xfrm>
        </p:spPr>
        <p:txBody>
          <a:bodyPr>
            <a:normAutofit lnSpcReduction="10000"/>
          </a:bodyPr>
          <a:lstStyle/>
          <a:p>
            <a:r>
              <a:rPr lang="en-US" sz="2000" b="1" kern="100" dirty="0">
                <a:effectLst/>
                <a:latin typeface="Calibri" panose="020F0502020204030204" pitchFamily="34" charset="0"/>
                <a:ea typeface="Calibri" panose="020F0502020204030204" pitchFamily="34" charset="0"/>
                <a:cs typeface="Calibri" panose="020F0502020204030204" pitchFamily="34" charset="0"/>
              </a:rPr>
              <a:t>MODEL BUILDING</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In this module the main part is choosing the appropriate algorithm for finding the fake currency from the properties of the image which is given. </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our project we have concluded to use Convolutional Neural Network detect the fake currency, as CNN algorithm keep adding new data to the dataset, the prediction is adjusted without having to retrain a new model. So It is easy to keep the model up to date.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kern="100" dirty="0">
                <a:effectLst/>
                <a:latin typeface="Calibri" panose="020F0502020204030204" pitchFamily="34" charset="0"/>
                <a:ea typeface="Calibri" panose="020F0502020204030204" pitchFamily="34" charset="0"/>
                <a:cs typeface="Calibri" panose="020F0502020204030204" pitchFamily="34" charset="0"/>
              </a:rPr>
              <a:t>TRAINING AND TESTING</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process involves many iteration of model training with the data which we have cleaned in the previous steps until the model stabilizes and produces accurate results. </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Testing is the process of evaluating these results to obtain a unbiased model. If the model is biased the data set should be normalized properly.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kern="100" dirty="0">
                <a:effectLst/>
                <a:latin typeface="Calibri" panose="020F0502020204030204" pitchFamily="34" charset="0"/>
                <a:ea typeface="Calibri" panose="020F0502020204030204" pitchFamily="34" charset="0"/>
                <a:cs typeface="Calibri" panose="020F0502020204030204" pitchFamily="34" charset="0"/>
              </a:rPr>
              <a:t>APP BUILDING</a:t>
            </a: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In this step the model which we have built is integrated with the mobile application with the help of Application programmable interface, and the application is tested for any errors which may occur due to communication failure.</a:t>
            </a:r>
          </a:p>
          <a:p>
            <a:r>
              <a:rPr lang="en-US" sz="2000" b="1" kern="100" dirty="0">
                <a:effectLst/>
                <a:latin typeface="Calibri" panose="020F0502020204030204" pitchFamily="34" charset="0"/>
                <a:ea typeface="Calibri" panose="020F0502020204030204" pitchFamily="34" charset="0"/>
                <a:cs typeface="Calibri" panose="020F0502020204030204" pitchFamily="34" charset="0"/>
              </a:rPr>
              <a:t>DEPLOY THE APPLICATION</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0000"/>
              </a:lnSpc>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is the final step which is to deploy the application in the web.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9682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52AEBDD-8388-B142-9C4F-8EECCE306457}"/>
              </a:ext>
            </a:extLst>
          </p:cNvPr>
          <p:cNvGraphicFramePr>
            <a:graphicFrameLocks noGrp="1"/>
          </p:cNvGraphicFramePr>
          <p:nvPr>
            <p:ph idx="1"/>
            <p:extLst>
              <p:ext uri="{D42A27DB-BD31-4B8C-83A1-F6EECF244321}">
                <p14:modId xmlns:p14="http://schemas.microsoft.com/office/powerpoint/2010/main" val="860820105"/>
              </p:ext>
            </p:extLst>
          </p:nvPr>
        </p:nvGraphicFramePr>
        <p:xfrm>
          <a:off x="838200" y="1825625"/>
          <a:ext cx="10515597" cy="369829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386679683"/>
                    </a:ext>
                  </a:extLst>
                </a:gridCol>
                <a:gridCol w="3505199">
                  <a:extLst>
                    <a:ext uri="{9D8B030D-6E8A-4147-A177-3AD203B41FA5}">
                      <a16:colId xmlns:a16="http://schemas.microsoft.com/office/drawing/2014/main" val="3799100610"/>
                    </a:ext>
                  </a:extLst>
                </a:gridCol>
                <a:gridCol w="3505199">
                  <a:extLst>
                    <a:ext uri="{9D8B030D-6E8A-4147-A177-3AD203B41FA5}">
                      <a16:colId xmlns:a16="http://schemas.microsoft.com/office/drawing/2014/main" val="3607654911"/>
                    </a:ext>
                  </a:extLst>
                </a:gridCol>
              </a:tblGrid>
              <a:tr h="370840">
                <a:tc>
                  <a:txBody>
                    <a:bodyPr/>
                    <a:lstStyle/>
                    <a:p>
                      <a:pPr marL="0" marR="0" lvl="0" indent="0" algn="ctr" rtl="0">
                        <a:lnSpc>
                          <a:spcPct val="100000"/>
                        </a:lnSpc>
                        <a:spcBef>
                          <a:spcPts val="0"/>
                        </a:spcBef>
                        <a:spcAft>
                          <a:spcPts val="0"/>
                        </a:spcAft>
                        <a:buNone/>
                      </a:pPr>
                      <a:r>
                        <a:rPr lang="en-US" sz="1800" b="1" u="none" strike="noStrike" cap="none" dirty="0">
                          <a:solidFill>
                            <a:schemeClr val="dk1"/>
                          </a:solidFill>
                        </a:rPr>
                        <a:t>Modules</a:t>
                      </a:r>
                      <a:endParaRPr sz="1800" b="1" u="none" strike="noStrike" cap="none" dirty="0">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Functional Requirement</a:t>
                      </a:r>
                      <a:endParaRPr sz="1800" b="1"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Task</a:t>
                      </a:r>
                      <a:endParaRPr sz="1800" b="1" u="none" strike="noStrike" cap="none">
                        <a:solidFill>
                          <a:schemeClr val="dk1"/>
                        </a:solidFill>
                      </a:endParaRPr>
                    </a:p>
                  </a:txBody>
                  <a:tcPr marL="91450" marR="91450" marT="45725" marB="45725"/>
                </a:tc>
                <a:extLst>
                  <a:ext uri="{0D108BD9-81ED-4DB2-BD59-A6C34878D82A}">
                    <a16:rowId xmlns:a16="http://schemas.microsoft.com/office/drawing/2014/main" val="1171155910"/>
                  </a:ext>
                </a:extLst>
              </a:tr>
              <a:tr h="370840">
                <a:tc>
                  <a:txBody>
                    <a:bodyPr/>
                    <a:lstStyle/>
                    <a:p>
                      <a:pPr marL="0" marR="0" lvl="0" indent="0" algn="ctr" rtl="0">
                        <a:lnSpc>
                          <a:spcPct val="100000"/>
                        </a:lnSpc>
                        <a:spcBef>
                          <a:spcPts val="0"/>
                        </a:spcBef>
                        <a:spcAft>
                          <a:spcPts val="0"/>
                        </a:spcAft>
                        <a:buNone/>
                      </a:pPr>
                      <a:r>
                        <a:rPr lang="en-US" sz="1800" b="1" dirty="0"/>
                        <a:t>Module 1</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Data collection</a:t>
                      </a:r>
                      <a:endParaRPr sz="1800" b="1" u="none" strike="noStrike" cap="none" dirty="0"/>
                    </a:p>
                    <a:p>
                      <a:pPr marL="0" marR="0" lvl="0" indent="0" algn="ctr" rtl="0">
                        <a:lnSpc>
                          <a:spcPct val="100000"/>
                        </a:lnSpc>
                        <a:spcBef>
                          <a:spcPts val="0"/>
                        </a:spcBef>
                        <a:spcAft>
                          <a:spcPts val="0"/>
                        </a:spcAft>
                        <a:buNone/>
                      </a:pPr>
                      <a:r>
                        <a:rPr lang="en-US" sz="1800" b="1" dirty="0"/>
                        <a:t>(Currency Notes)</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Collecting raw images of </a:t>
                      </a:r>
                      <a:r>
                        <a:rPr lang="en-US" sz="1600" b="1" dirty="0"/>
                        <a:t>currency notes</a:t>
                      </a:r>
                      <a:endParaRPr sz="1800" b="1" u="none" strike="noStrike" cap="none" dirty="0"/>
                    </a:p>
                  </a:txBody>
                  <a:tcPr marL="91450" marR="91450" marT="45725" marB="45725" anchor="ctr"/>
                </a:tc>
                <a:extLst>
                  <a:ext uri="{0D108BD9-81ED-4DB2-BD59-A6C34878D82A}">
                    <a16:rowId xmlns:a16="http://schemas.microsoft.com/office/drawing/2014/main" val="3430419811"/>
                  </a:ext>
                </a:extLst>
              </a:tr>
              <a:tr h="370840">
                <a:tc>
                  <a:txBody>
                    <a:bodyPr/>
                    <a:lstStyle/>
                    <a:p>
                      <a:pPr marL="0" marR="0" lvl="0" indent="0" algn="ctr" rtl="0">
                        <a:lnSpc>
                          <a:spcPct val="100000"/>
                        </a:lnSpc>
                        <a:spcBef>
                          <a:spcPts val="0"/>
                        </a:spcBef>
                        <a:spcAft>
                          <a:spcPts val="0"/>
                        </a:spcAft>
                        <a:buNone/>
                      </a:pPr>
                      <a:r>
                        <a:rPr lang="en-US" sz="1800" b="1" dirty="0"/>
                        <a:t>Module </a:t>
                      </a:r>
                      <a:r>
                        <a:rPr lang="en-US" sz="1800" b="1" u="none" strike="noStrike" cap="none" dirty="0"/>
                        <a:t>2</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Data Pre -processing</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Scaling the data for effective utilization</a:t>
                      </a:r>
                      <a:endParaRPr sz="1600" b="1" u="none" strike="noStrike" cap="none" dirty="0"/>
                    </a:p>
                  </a:txBody>
                  <a:tcPr marL="91450" marR="91450" marT="45725" marB="45725" anchor="ctr"/>
                </a:tc>
                <a:extLst>
                  <a:ext uri="{0D108BD9-81ED-4DB2-BD59-A6C34878D82A}">
                    <a16:rowId xmlns:a16="http://schemas.microsoft.com/office/drawing/2014/main" val="415280369"/>
                  </a:ext>
                </a:extLst>
              </a:tr>
              <a:tr h="370840">
                <a:tc>
                  <a:txBody>
                    <a:bodyPr/>
                    <a:lstStyle/>
                    <a:p>
                      <a:pPr marL="0" marR="0" lvl="0" indent="0" algn="ctr" rtl="0">
                        <a:lnSpc>
                          <a:spcPct val="100000"/>
                        </a:lnSpc>
                        <a:spcBef>
                          <a:spcPts val="0"/>
                        </a:spcBef>
                        <a:spcAft>
                          <a:spcPts val="0"/>
                        </a:spcAft>
                        <a:buNone/>
                      </a:pPr>
                      <a:r>
                        <a:rPr lang="en-US" sz="1800" b="1" dirty="0"/>
                        <a:t>Module </a:t>
                      </a:r>
                      <a:r>
                        <a:rPr lang="en-US" sz="1800" b="1" u="none" strike="noStrike" cap="none" dirty="0"/>
                        <a:t>3</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Model building</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Choosing the best model for better accuracy</a:t>
                      </a:r>
                      <a:endParaRPr sz="1600" b="1" u="none" strike="noStrike" cap="none" dirty="0"/>
                    </a:p>
                  </a:txBody>
                  <a:tcPr marL="91450" marR="91450" marT="45725" marB="45725" anchor="ctr"/>
                </a:tc>
                <a:extLst>
                  <a:ext uri="{0D108BD9-81ED-4DB2-BD59-A6C34878D82A}">
                    <a16:rowId xmlns:a16="http://schemas.microsoft.com/office/drawing/2014/main" val="2293264838"/>
                  </a:ext>
                </a:extLst>
              </a:tr>
              <a:tr h="370840">
                <a:tc>
                  <a:txBody>
                    <a:bodyPr/>
                    <a:lstStyle/>
                    <a:p>
                      <a:pPr marL="0" marR="0" lvl="0" indent="0" algn="ctr" rtl="0">
                        <a:lnSpc>
                          <a:spcPct val="100000"/>
                        </a:lnSpc>
                        <a:spcBef>
                          <a:spcPts val="0"/>
                        </a:spcBef>
                        <a:spcAft>
                          <a:spcPts val="0"/>
                        </a:spcAft>
                        <a:buNone/>
                      </a:pPr>
                      <a:r>
                        <a:rPr lang="en-US" sz="1800" b="1"/>
                        <a:t>Module </a:t>
                      </a:r>
                      <a:r>
                        <a:rPr lang="en-US" sz="1800" b="1" u="none" strike="noStrike" cap="none"/>
                        <a:t>4</a:t>
                      </a:r>
                      <a:endParaRPr sz="18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Training &amp; Testing</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Model will be trained and tested numerous times</a:t>
                      </a:r>
                      <a:endParaRPr sz="1600" b="1" u="none" strike="noStrike" cap="none" dirty="0"/>
                    </a:p>
                  </a:txBody>
                  <a:tcPr marL="91450" marR="91450" marT="45725" marB="45725" anchor="ctr"/>
                </a:tc>
                <a:extLst>
                  <a:ext uri="{0D108BD9-81ED-4DB2-BD59-A6C34878D82A}">
                    <a16:rowId xmlns:a16="http://schemas.microsoft.com/office/drawing/2014/main" val="1503718629"/>
                  </a:ext>
                </a:extLst>
              </a:tr>
              <a:tr h="370840">
                <a:tc>
                  <a:txBody>
                    <a:bodyPr/>
                    <a:lstStyle/>
                    <a:p>
                      <a:pPr marL="0" marR="0" lvl="0" indent="0" algn="ctr" rtl="0">
                        <a:lnSpc>
                          <a:spcPct val="100000"/>
                        </a:lnSpc>
                        <a:spcBef>
                          <a:spcPts val="0"/>
                        </a:spcBef>
                        <a:spcAft>
                          <a:spcPts val="0"/>
                        </a:spcAft>
                        <a:buNone/>
                      </a:pPr>
                      <a:r>
                        <a:rPr lang="en-US" sz="1800" b="1" dirty="0"/>
                        <a:t>Module </a:t>
                      </a:r>
                      <a:r>
                        <a:rPr lang="en-US" sz="1800" b="1" u="none" strike="noStrike" cap="none" dirty="0"/>
                        <a:t>5</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App building</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Integrating the model with the mobile application</a:t>
                      </a:r>
                      <a:endParaRPr sz="1600" b="1" u="none" strike="noStrike" cap="none" dirty="0"/>
                    </a:p>
                  </a:txBody>
                  <a:tcPr marL="91450" marR="91450" marT="45725" marB="45725" anchor="ctr"/>
                </a:tc>
                <a:extLst>
                  <a:ext uri="{0D108BD9-81ED-4DB2-BD59-A6C34878D82A}">
                    <a16:rowId xmlns:a16="http://schemas.microsoft.com/office/drawing/2014/main" val="3672205277"/>
                  </a:ext>
                </a:extLst>
              </a:tr>
              <a:tr h="370840">
                <a:tc>
                  <a:txBody>
                    <a:bodyPr/>
                    <a:lstStyle/>
                    <a:p>
                      <a:pPr marL="0" marR="0" lvl="0" indent="0" algn="ctr" rtl="0">
                        <a:lnSpc>
                          <a:spcPct val="100000"/>
                        </a:lnSpc>
                        <a:spcBef>
                          <a:spcPts val="0"/>
                        </a:spcBef>
                        <a:spcAft>
                          <a:spcPts val="0"/>
                        </a:spcAft>
                        <a:buNone/>
                      </a:pPr>
                      <a:r>
                        <a:rPr lang="en-US" sz="1800" b="1" dirty="0"/>
                        <a:t>Module </a:t>
                      </a:r>
                      <a:r>
                        <a:rPr lang="en-US" sz="1800" b="1" u="none" strike="noStrike" cap="none" dirty="0"/>
                        <a:t>6</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b="1" u="none" strike="noStrike" cap="none" dirty="0"/>
                        <a:t>Deploy the app</a:t>
                      </a:r>
                      <a:endParaRPr sz="18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600" b="1" u="none" strike="noStrike" cap="none" dirty="0"/>
                        <a:t>Making the model available to the users through a application</a:t>
                      </a:r>
                      <a:endParaRPr sz="1600" b="1" u="none" strike="noStrike" cap="none" dirty="0"/>
                    </a:p>
                  </a:txBody>
                  <a:tcPr marL="91450" marR="91450" marT="45725" marB="45725" anchor="ctr"/>
                </a:tc>
                <a:extLst>
                  <a:ext uri="{0D108BD9-81ED-4DB2-BD59-A6C34878D82A}">
                    <a16:rowId xmlns:a16="http://schemas.microsoft.com/office/drawing/2014/main" val="3727424597"/>
                  </a:ext>
                </a:extLst>
              </a:tr>
            </a:tbl>
          </a:graphicData>
        </a:graphic>
      </p:graphicFrame>
    </p:spTree>
    <p:extLst>
      <p:ext uri="{BB962C8B-B14F-4D97-AF65-F5344CB8AC3E}">
        <p14:creationId xmlns:p14="http://schemas.microsoft.com/office/powerpoint/2010/main" val="147396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D91E-E651-BA58-638A-2B70A2C79991}"/>
              </a:ext>
            </a:extLst>
          </p:cNvPr>
          <p:cNvSpPr>
            <a:spLocks noGrp="1"/>
          </p:cNvSpPr>
          <p:nvPr>
            <p:ph type="title"/>
          </p:nvPr>
        </p:nvSpPr>
        <p:spPr>
          <a:xfrm>
            <a:off x="838200" y="216658"/>
            <a:ext cx="10515600" cy="802105"/>
          </a:xfrm>
        </p:spPr>
        <p:txBody>
          <a:bodyPr/>
          <a:lstStyle/>
          <a:p>
            <a:pPr algn="ctr"/>
            <a:r>
              <a:rPr lang="en-US" b="1" dirty="0"/>
              <a:t>Table of Contents</a:t>
            </a:r>
            <a:endParaRPr lang="en-IN" b="1" dirty="0"/>
          </a:p>
        </p:txBody>
      </p:sp>
      <p:graphicFrame>
        <p:nvGraphicFramePr>
          <p:cNvPr id="5" name="Table 5">
            <a:extLst>
              <a:ext uri="{FF2B5EF4-FFF2-40B4-BE49-F238E27FC236}">
                <a16:creationId xmlns:a16="http://schemas.microsoft.com/office/drawing/2014/main" id="{41A0D20E-D6E7-E328-4235-402068FAA126}"/>
              </a:ext>
            </a:extLst>
          </p:cNvPr>
          <p:cNvGraphicFramePr>
            <a:graphicFrameLocks noGrp="1"/>
          </p:cNvGraphicFramePr>
          <p:nvPr>
            <p:extLst>
              <p:ext uri="{D42A27DB-BD31-4B8C-83A1-F6EECF244321}">
                <p14:modId xmlns:p14="http://schemas.microsoft.com/office/powerpoint/2010/main" val="1157067479"/>
              </p:ext>
            </p:extLst>
          </p:nvPr>
        </p:nvGraphicFramePr>
        <p:xfrm>
          <a:off x="2032000" y="1034894"/>
          <a:ext cx="8128000" cy="519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8029251"/>
                    </a:ext>
                  </a:extLst>
                </a:gridCol>
                <a:gridCol w="4064000">
                  <a:extLst>
                    <a:ext uri="{9D8B030D-6E8A-4147-A177-3AD203B41FA5}">
                      <a16:colId xmlns:a16="http://schemas.microsoft.com/office/drawing/2014/main" val="2020112211"/>
                    </a:ext>
                  </a:extLst>
                </a:gridCol>
              </a:tblGrid>
              <a:tr h="370840">
                <a:tc>
                  <a:txBody>
                    <a:bodyPr/>
                    <a:lstStyle/>
                    <a:p>
                      <a:pPr algn="ctr"/>
                      <a:r>
                        <a:rPr lang="en-US" dirty="0"/>
                        <a:t>S.NO</a:t>
                      </a:r>
                      <a:endParaRPr lang="en-IN" dirty="0"/>
                    </a:p>
                  </a:txBody>
                  <a:tcPr/>
                </a:tc>
                <a:tc>
                  <a:txBody>
                    <a:bodyPr/>
                    <a:lstStyle/>
                    <a:p>
                      <a:pPr algn="ctr"/>
                      <a:r>
                        <a:rPr lang="en-US" dirty="0"/>
                        <a:t>CONTENT</a:t>
                      </a:r>
                      <a:endParaRPr lang="en-IN" dirty="0"/>
                    </a:p>
                  </a:txBody>
                  <a:tcPr/>
                </a:tc>
                <a:extLst>
                  <a:ext uri="{0D108BD9-81ED-4DB2-BD59-A6C34878D82A}">
                    <a16:rowId xmlns:a16="http://schemas.microsoft.com/office/drawing/2014/main" val="3018401708"/>
                  </a:ext>
                </a:extLst>
              </a:tr>
              <a:tr h="370840">
                <a:tc>
                  <a:txBody>
                    <a:bodyPr/>
                    <a:lstStyle/>
                    <a:p>
                      <a:pPr algn="ctr"/>
                      <a:r>
                        <a:rPr lang="en-US" dirty="0"/>
                        <a:t>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Abstract</a:t>
                      </a:r>
                    </a:p>
                  </a:txBody>
                  <a:tcPr/>
                </a:tc>
                <a:extLst>
                  <a:ext uri="{0D108BD9-81ED-4DB2-BD59-A6C34878D82A}">
                    <a16:rowId xmlns:a16="http://schemas.microsoft.com/office/drawing/2014/main" val="2834255714"/>
                  </a:ext>
                </a:extLst>
              </a:tr>
              <a:tr h="370840">
                <a:tc>
                  <a:txBody>
                    <a:bodyPr/>
                    <a:lstStyle/>
                    <a:p>
                      <a:pPr algn="ctr"/>
                      <a:r>
                        <a:rPr lang="en-US" dirty="0"/>
                        <a:t>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Existing System</a:t>
                      </a:r>
                    </a:p>
                  </a:txBody>
                  <a:tcPr/>
                </a:tc>
                <a:extLst>
                  <a:ext uri="{0D108BD9-81ED-4DB2-BD59-A6C34878D82A}">
                    <a16:rowId xmlns:a16="http://schemas.microsoft.com/office/drawing/2014/main" val="782199660"/>
                  </a:ext>
                </a:extLst>
              </a:tr>
              <a:tr h="370840">
                <a:tc>
                  <a:txBody>
                    <a:bodyPr/>
                    <a:lstStyle/>
                    <a:p>
                      <a:pPr algn="ctr"/>
                      <a:r>
                        <a:rPr lang="en-US" dirty="0"/>
                        <a:t>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Proposed System</a:t>
                      </a:r>
                    </a:p>
                  </a:txBody>
                  <a:tcPr/>
                </a:tc>
                <a:extLst>
                  <a:ext uri="{0D108BD9-81ED-4DB2-BD59-A6C34878D82A}">
                    <a16:rowId xmlns:a16="http://schemas.microsoft.com/office/drawing/2014/main" val="1472485208"/>
                  </a:ext>
                </a:extLst>
              </a:tr>
              <a:tr h="370840">
                <a:tc>
                  <a:txBody>
                    <a:bodyPr/>
                    <a:lstStyle/>
                    <a:p>
                      <a:pPr algn="ctr"/>
                      <a:r>
                        <a:rPr lang="en-US" dirty="0"/>
                        <a:t>4</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Literature Survey</a:t>
                      </a:r>
                    </a:p>
                  </a:txBody>
                  <a:tcPr/>
                </a:tc>
                <a:extLst>
                  <a:ext uri="{0D108BD9-81ED-4DB2-BD59-A6C34878D82A}">
                    <a16:rowId xmlns:a16="http://schemas.microsoft.com/office/drawing/2014/main" val="2726068224"/>
                  </a:ext>
                </a:extLst>
              </a:tr>
              <a:tr h="370840">
                <a:tc>
                  <a:txBody>
                    <a:bodyPr/>
                    <a:lstStyle/>
                    <a:p>
                      <a:pPr algn="ctr"/>
                      <a:r>
                        <a:rPr lang="en-US" dirty="0"/>
                        <a:t>5</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Introduction</a:t>
                      </a:r>
                    </a:p>
                  </a:txBody>
                  <a:tcPr/>
                </a:tc>
                <a:extLst>
                  <a:ext uri="{0D108BD9-81ED-4DB2-BD59-A6C34878D82A}">
                    <a16:rowId xmlns:a16="http://schemas.microsoft.com/office/drawing/2014/main" val="1112877571"/>
                  </a:ext>
                </a:extLst>
              </a:tr>
              <a:tr h="370840">
                <a:tc>
                  <a:txBody>
                    <a:bodyPr/>
                    <a:lstStyle/>
                    <a:p>
                      <a:pPr algn="ctr"/>
                      <a:r>
                        <a:rPr lang="en-US" dirty="0"/>
                        <a:t>6.1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Hardware Requirements</a:t>
                      </a:r>
                    </a:p>
                  </a:txBody>
                  <a:tcPr/>
                </a:tc>
                <a:extLst>
                  <a:ext uri="{0D108BD9-81ED-4DB2-BD59-A6C34878D82A}">
                    <a16:rowId xmlns:a16="http://schemas.microsoft.com/office/drawing/2014/main" val="3884823898"/>
                  </a:ext>
                </a:extLst>
              </a:tr>
              <a:tr h="370840">
                <a:tc>
                  <a:txBody>
                    <a:bodyPr/>
                    <a:lstStyle/>
                    <a:p>
                      <a:pPr algn="ctr"/>
                      <a:r>
                        <a:rPr lang="en-US" dirty="0"/>
                        <a:t>6.2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Software Requirements</a:t>
                      </a:r>
                    </a:p>
                  </a:txBody>
                  <a:tcPr/>
                </a:tc>
                <a:extLst>
                  <a:ext uri="{0D108BD9-81ED-4DB2-BD59-A6C34878D82A}">
                    <a16:rowId xmlns:a16="http://schemas.microsoft.com/office/drawing/2014/main" val="2770662275"/>
                  </a:ext>
                </a:extLst>
              </a:tr>
              <a:tr h="370840">
                <a:tc>
                  <a:txBody>
                    <a:bodyPr/>
                    <a:lstStyle/>
                    <a:p>
                      <a:pPr algn="ctr"/>
                      <a:r>
                        <a:rPr lang="en-US" dirty="0"/>
                        <a:t>7</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System Architecture Design</a:t>
                      </a:r>
                    </a:p>
                  </a:txBody>
                  <a:tcPr/>
                </a:tc>
                <a:extLst>
                  <a:ext uri="{0D108BD9-81ED-4DB2-BD59-A6C34878D82A}">
                    <a16:rowId xmlns:a16="http://schemas.microsoft.com/office/drawing/2014/main" val="1780626134"/>
                  </a:ext>
                </a:extLst>
              </a:tr>
              <a:tr h="370840">
                <a:tc>
                  <a:txBody>
                    <a:bodyPr/>
                    <a:lstStyle/>
                    <a:p>
                      <a:pPr algn="ctr"/>
                      <a:r>
                        <a:rPr lang="en-US" dirty="0"/>
                        <a:t>8</a:t>
                      </a:r>
                      <a:endParaRPr lang="en-IN" dirty="0"/>
                    </a:p>
                  </a:txBody>
                  <a:tcPr/>
                </a:tc>
                <a:tc>
                  <a:txBody>
                    <a:bodyPr/>
                    <a:lstStyle/>
                    <a:p>
                      <a:pPr algn="ctr"/>
                      <a:r>
                        <a:rPr lang="en-IN" dirty="0"/>
                        <a:t>Modules</a:t>
                      </a:r>
                    </a:p>
                  </a:txBody>
                  <a:tcPr/>
                </a:tc>
                <a:extLst>
                  <a:ext uri="{0D108BD9-81ED-4DB2-BD59-A6C34878D82A}">
                    <a16:rowId xmlns:a16="http://schemas.microsoft.com/office/drawing/2014/main" val="3547174629"/>
                  </a:ext>
                </a:extLst>
              </a:tr>
              <a:tr h="370840">
                <a:tc>
                  <a:txBody>
                    <a:bodyPr/>
                    <a:lstStyle/>
                    <a:p>
                      <a:pPr algn="ctr"/>
                      <a:r>
                        <a:rPr lang="en-US" dirty="0"/>
                        <a:t>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Use Case Diagram and Activity Diagram</a:t>
                      </a:r>
                    </a:p>
                  </a:txBody>
                  <a:tcPr/>
                </a:tc>
                <a:extLst>
                  <a:ext uri="{0D108BD9-81ED-4DB2-BD59-A6C34878D82A}">
                    <a16:rowId xmlns:a16="http://schemas.microsoft.com/office/drawing/2014/main" val="281556258"/>
                  </a:ext>
                </a:extLst>
              </a:tr>
              <a:tr h="370840">
                <a:tc>
                  <a:txBody>
                    <a:bodyPr/>
                    <a:lstStyle/>
                    <a:p>
                      <a:pPr algn="ctr"/>
                      <a:r>
                        <a:rPr lang="en-US" dirty="0"/>
                        <a:t>10</a:t>
                      </a:r>
                      <a:endParaRPr lang="en-IN" dirty="0"/>
                    </a:p>
                  </a:txBody>
                  <a:tcPr/>
                </a:tc>
                <a:tc>
                  <a:txBody>
                    <a:bodyPr/>
                    <a:lstStyle/>
                    <a:p>
                      <a:pPr algn="ctr"/>
                      <a:r>
                        <a:rPr lang="en-IN" dirty="0"/>
                        <a:t>Code</a:t>
                      </a:r>
                    </a:p>
                  </a:txBody>
                  <a:tcPr/>
                </a:tc>
                <a:extLst>
                  <a:ext uri="{0D108BD9-81ED-4DB2-BD59-A6C34878D82A}">
                    <a16:rowId xmlns:a16="http://schemas.microsoft.com/office/drawing/2014/main" val="3629851964"/>
                  </a:ext>
                </a:extLst>
              </a:tr>
              <a:tr h="370840">
                <a:tc>
                  <a:txBody>
                    <a:bodyPr/>
                    <a:lstStyle/>
                    <a:p>
                      <a:pPr algn="ctr"/>
                      <a:r>
                        <a:rPr lang="en-US" dirty="0"/>
                        <a:t>11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Result and Analysis</a:t>
                      </a:r>
                    </a:p>
                  </a:txBody>
                  <a:tcPr/>
                </a:tc>
                <a:extLst>
                  <a:ext uri="{0D108BD9-81ED-4DB2-BD59-A6C34878D82A}">
                    <a16:rowId xmlns:a16="http://schemas.microsoft.com/office/drawing/2014/main" val="2299211713"/>
                  </a:ext>
                </a:extLst>
              </a:tr>
              <a:tr h="370840">
                <a:tc>
                  <a:txBody>
                    <a:bodyPr/>
                    <a:lstStyle/>
                    <a:p>
                      <a:pPr algn="ctr"/>
                      <a:r>
                        <a:rPr lang="en-US" dirty="0"/>
                        <a:t>12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Conclusion and Future Enhancement</a:t>
                      </a:r>
                    </a:p>
                  </a:txBody>
                  <a:tcPr/>
                </a:tc>
                <a:extLst>
                  <a:ext uri="{0D108BD9-81ED-4DB2-BD59-A6C34878D82A}">
                    <a16:rowId xmlns:a16="http://schemas.microsoft.com/office/drawing/2014/main" val="3829113524"/>
                  </a:ext>
                </a:extLst>
              </a:tr>
            </a:tbl>
          </a:graphicData>
        </a:graphic>
      </p:graphicFrame>
    </p:spTree>
    <p:extLst>
      <p:ext uri="{BB962C8B-B14F-4D97-AF65-F5344CB8AC3E}">
        <p14:creationId xmlns:p14="http://schemas.microsoft.com/office/powerpoint/2010/main" val="17274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6B38-8B22-AAD0-6BCB-0C7614E61879}"/>
              </a:ext>
            </a:extLst>
          </p:cNvPr>
          <p:cNvSpPr>
            <a:spLocks noGrp="1"/>
          </p:cNvSpPr>
          <p:nvPr>
            <p:ph type="title"/>
          </p:nvPr>
        </p:nvSpPr>
        <p:spPr>
          <a:xfrm>
            <a:off x="838200" y="356297"/>
            <a:ext cx="10515600" cy="947397"/>
          </a:xfrm>
        </p:spPr>
        <p:txBody>
          <a:bodyPr>
            <a:noAutofit/>
          </a:bodyPr>
          <a:lstStyle/>
          <a:p>
            <a:pPr algn="ctr"/>
            <a:br>
              <a:rPr lang="en-IN" b="1" dirty="0"/>
            </a:br>
            <a:r>
              <a:rPr lang="en-IN" b="1" dirty="0"/>
              <a:t>9. Use Case Diagram</a:t>
            </a:r>
            <a:br>
              <a:rPr lang="en-IN" b="1" dirty="0"/>
            </a:br>
            <a:endParaRPr lang="en-IN" b="1" dirty="0"/>
          </a:p>
        </p:txBody>
      </p:sp>
      <p:pic>
        <p:nvPicPr>
          <p:cNvPr id="4" name="Content Placeholder 3">
            <a:extLst>
              <a:ext uri="{FF2B5EF4-FFF2-40B4-BE49-F238E27FC236}">
                <a16:creationId xmlns:a16="http://schemas.microsoft.com/office/drawing/2014/main" id="{126F5A56-5707-0987-03E3-F097C0DE6D27}"/>
              </a:ext>
            </a:extLst>
          </p:cNvPr>
          <p:cNvPicPr>
            <a:picLocks noGrp="1" noChangeAspect="1"/>
          </p:cNvPicPr>
          <p:nvPr>
            <p:ph idx="1"/>
          </p:nvPr>
        </p:nvPicPr>
        <p:blipFill>
          <a:blip r:embed="rId2"/>
          <a:stretch>
            <a:fillRect/>
          </a:stretch>
        </p:blipFill>
        <p:spPr>
          <a:xfrm>
            <a:off x="936753" y="1690688"/>
            <a:ext cx="4867954" cy="4191585"/>
          </a:xfrm>
          <a:prstGeom prst="rect">
            <a:avLst/>
          </a:prstGeom>
        </p:spPr>
      </p:pic>
      <p:pic>
        <p:nvPicPr>
          <p:cNvPr id="5" name="Picture 4">
            <a:extLst>
              <a:ext uri="{FF2B5EF4-FFF2-40B4-BE49-F238E27FC236}">
                <a16:creationId xmlns:a16="http://schemas.microsoft.com/office/drawing/2014/main" id="{D9CBB9E6-00EE-3386-BEF2-D7ACBD4E1394}"/>
              </a:ext>
            </a:extLst>
          </p:cNvPr>
          <p:cNvPicPr>
            <a:picLocks noChangeAspect="1"/>
          </p:cNvPicPr>
          <p:nvPr/>
        </p:nvPicPr>
        <p:blipFill>
          <a:blip r:embed="rId3"/>
          <a:stretch>
            <a:fillRect/>
          </a:stretch>
        </p:blipFill>
        <p:spPr>
          <a:xfrm>
            <a:off x="6657229" y="1280669"/>
            <a:ext cx="4696571" cy="4984957"/>
          </a:xfrm>
          <a:prstGeom prst="rect">
            <a:avLst/>
          </a:prstGeom>
        </p:spPr>
      </p:pic>
      <p:sp>
        <p:nvSpPr>
          <p:cNvPr id="6" name="TextBox 5">
            <a:extLst>
              <a:ext uri="{FF2B5EF4-FFF2-40B4-BE49-F238E27FC236}">
                <a16:creationId xmlns:a16="http://schemas.microsoft.com/office/drawing/2014/main" id="{9F3B4307-A2B3-65FE-22A5-356BFD9977B9}"/>
              </a:ext>
            </a:extLst>
          </p:cNvPr>
          <p:cNvSpPr txBox="1"/>
          <p:nvPr/>
        </p:nvSpPr>
        <p:spPr>
          <a:xfrm>
            <a:off x="0" y="6369898"/>
            <a:ext cx="6096000" cy="464871"/>
          </a:xfrm>
          <a:prstGeom prst="rect">
            <a:avLst/>
          </a:prstGeom>
          <a:noFill/>
        </p:spPr>
        <p:txBody>
          <a:bodyPr wrap="square">
            <a:spAutoFit/>
          </a:bodyPr>
          <a:lstStyle/>
          <a:p>
            <a:pPr algn="ctr">
              <a:lnSpc>
                <a:spcPct val="150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Fig </a:t>
            </a:r>
            <a:r>
              <a:rPr lang="en-IN" kern="100" dirty="0">
                <a:latin typeface="Calibri" panose="020F0502020204030204" pitchFamily="34" charset="0"/>
                <a:ea typeface="Calibri" panose="020F0502020204030204" pitchFamily="34" charset="0"/>
                <a:cs typeface="Calibri" panose="020F0502020204030204" pitchFamily="34" charset="0"/>
              </a:rPr>
              <a:t>9</a:t>
            </a:r>
            <a:r>
              <a:rPr lang="en-IN" sz="1800" kern="100" dirty="0">
                <a:effectLst/>
                <a:latin typeface="Calibri" panose="020F0502020204030204" pitchFamily="34" charset="0"/>
                <a:ea typeface="Calibri" panose="020F0502020204030204" pitchFamily="34" charset="0"/>
                <a:cs typeface="Calibri" panose="020F0502020204030204" pitchFamily="34" charset="0"/>
              </a:rPr>
              <a:t>.1.1 Use Case Diagram Application Frontend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0D373C7-7E1D-D802-B389-A82559D1687C}"/>
              </a:ext>
            </a:extLst>
          </p:cNvPr>
          <p:cNvSpPr txBox="1"/>
          <p:nvPr/>
        </p:nvSpPr>
        <p:spPr>
          <a:xfrm>
            <a:off x="6096000" y="6369898"/>
            <a:ext cx="6096000" cy="464871"/>
          </a:xfrm>
          <a:prstGeom prst="rect">
            <a:avLst/>
          </a:prstGeom>
          <a:noFill/>
        </p:spPr>
        <p:txBody>
          <a:bodyPr wrap="square">
            <a:spAutoFit/>
          </a:bodyPr>
          <a:lstStyle/>
          <a:p>
            <a:pPr algn="ctr">
              <a:lnSpc>
                <a:spcPct val="150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Fig </a:t>
            </a:r>
            <a:r>
              <a:rPr lang="en-IN" kern="100" dirty="0">
                <a:latin typeface="Calibri" panose="020F0502020204030204" pitchFamily="34" charset="0"/>
                <a:ea typeface="Calibri" panose="020F0502020204030204" pitchFamily="34" charset="0"/>
                <a:cs typeface="Calibri" panose="020F0502020204030204" pitchFamily="34" charset="0"/>
              </a:rPr>
              <a:t>9</a:t>
            </a:r>
            <a:r>
              <a:rPr lang="en-IN" sz="1800" kern="100" dirty="0">
                <a:effectLst/>
                <a:latin typeface="Calibri" panose="020F0502020204030204" pitchFamily="34" charset="0"/>
                <a:ea typeface="Calibri" panose="020F0502020204030204" pitchFamily="34" charset="0"/>
                <a:cs typeface="Calibri" panose="020F0502020204030204" pitchFamily="34" charset="0"/>
              </a:rPr>
              <a:t>.1.2 Use Case Diagram Application Backend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2205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D8415C91-CB67-91C2-C950-36C00A800724}"/>
              </a:ext>
            </a:extLst>
          </p:cNvPr>
          <p:cNvSpPr txBox="1">
            <a:spLocks/>
          </p:cNvSpPr>
          <p:nvPr/>
        </p:nvSpPr>
        <p:spPr>
          <a:xfrm>
            <a:off x="866775" y="2925764"/>
            <a:ext cx="5705475"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4400" dirty="0"/>
              <a:t>Activity Diagram</a:t>
            </a:r>
          </a:p>
        </p:txBody>
      </p:sp>
      <p:pic>
        <p:nvPicPr>
          <p:cNvPr id="6" name="Picture 5">
            <a:extLst>
              <a:ext uri="{FF2B5EF4-FFF2-40B4-BE49-F238E27FC236}">
                <a16:creationId xmlns:a16="http://schemas.microsoft.com/office/drawing/2014/main" id="{54E8B994-614A-170D-2093-20A266ABA4B6}"/>
              </a:ext>
            </a:extLst>
          </p:cNvPr>
          <p:cNvPicPr>
            <a:picLocks noChangeAspect="1"/>
          </p:cNvPicPr>
          <p:nvPr/>
        </p:nvPicPr>
        <p:blipFill>
          <a:blip r:embed="rId2"/>
          <a:stretch>
            <a:fillRect/>
          </a:stretch>
        </p:blipFill>
        <p:spPr>
          <a:xfrm>
            <a:off x="6981825" y="161795"/>
            <a:ext cx="4031080" cy="5845974"/>
          </a:xfrm>
          <a:prstGeom prst="rect">
            <a:avLst/>
          </a:prstGeom>
        </p:spPr>
      </p:pic>
      <p:sp>
        <p:nvSpPr>
          <p:cNvPr id="4" name="TextBox 3">
            <a:extLst>
              <a:ext uri="{FF2B5EF4-FFF2-40B4-BE49-F238E27FC236}">
                <a16:creationId xmlns:a16="http://schemas.microsoft.com/office/drawing/2014/main" id="{FAC77805-E928-F1B2-A2D7-19FDB34116CE}"/>
              </a:ext>
            </a:extLst>
          </p:cNvPr>
          <p:cNvSpPr txBox="1"/>
          <p:nvPr/>
        </p:nvSpPr>
        <p:spPr>
          <a:xfrm>
            <a:off x="5949365" y="6007769"/>
            <a:ext cx="6096000" cy="464871"/>
          </a:xfrm>
          <a:prstGeom prst="rect">
            <a:avLst/>
          </a:prstGeom>
          <a:noFill/>
        </p:spPr>
        <p:txBody>
          <a:bodyPr wrap="square">
            <a:spAutoFit/>
          </a:bodyPr>
          <a:lstStyle/>
          <a:p>
            <a:pPr algn="ctr">
              <a:lnSpc>
                <a:spcPct val="150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Fig </a:t>
            </a:r>
            <a:r>
              <a:rPr lang="en-IN" kern="100" dirty="0">
                <a:latin typeface="Calibri" panose="020F0502020204030204" pitchFamily="34" charset="0"/>
                <a:ea typeface="Calibri" panose="020F0502020204030204" pitchFamily="34" charset="0"/>
                <a:cs typeface="Calibri" panose="020F0502020204030204" pitchFamily="34" charset="0"/>
              </a:rPr>
              <a:t>9</a:t>
            </a:r>
            <a:r>
              <a:rPr lang="en-IN" sz="1800" kern="100" dirty="0">
                <a:effectLst/>
                <a:latin typeface="Calibri" panose="020F0502020204030204" pitchFamily="34" charset="0"/>
                <a:ea typeface="Calibri" panose="020F0502020204030204" pitchFamily="34" charset="0"/>
                <a:cs typeface="Calibri" panose="020F0502020204030204" pitchFamily="34" charset="0"/>
              </a:rPr>
              <a:t>.2 Activity Diagram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07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34B6-DBB5-9739-BB41-157DFA7AEC56}"/>
              </a:ext>
            </a:extLst>
          </p:cNvPr>
          <p:cNvSpPr>
            <a:spLocks noGrp="1"/>
          </p:cNvSpPr>
          <p:nvPr>
            <p:ph type="title"/>
          </p:nvPr>
        </p:nvSpPr>
        <p:spPr/>
        <p:txBody>
          <a:bodyPr/>
          <a:lstStyle/>
          <a:p>
            <a:pPr algn="ctr"/>
            <a:r>
              <a:rPr lang="en-US" b="1" dirty="0"/>
              <a:t>10. Code</a:t>
            </a:r>
            <a:endParaRPr lang="en-IN" b="1" dirty="0"/>
          </a:p>
        </p:txBody>
      </p:sp>
      <p:sp>
        <p:nvSpPr>
          <p:cNvPr id="3" name="Content Placeholder 2">
            <a:extLst>
              <a:ext uri="{FF2B5EF4-FFF2-40B4-BE49-F238E27FC236}">
                <a16:creationId xmlns:a16="http://schemas.microsoft.com/office/drawing/2014/main" id="{C5059BA1-A8E6-490E-ED9F-3B919A9F7437}"/>
              </a:ext>
            </a:extLst>
          </p:cNvPr>
          <p:cNvSpPr>
            <a:spLocks noGrp="1"/>
          </p:cNvSpPr>
          <p:nvPr>
            <p:ph idx="1"/>
          </p:nvPr>
        </p:nvSpPr>
        <p:spPr/>
        <p:txBody>
          <a:bodyPr/>
          <a:lstStyle/>
          <a:p>
            <a:endParaRPr lang="en-IN" b="1" dirty="0"/>
          </a:p>
        </p:txBody>
      </p:sp>
    </p:spTree>
    <p:extLst>
      <p:ext uri="{BB962C8B-B14F-4D97-AF65-F5344CB8AC3E}">
        <p14:creationId xmlns:p14="http://schemas.microsoft.com/office/powerpoint/2010/main" val="2979801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4A25-2042-4445-A3E6-EC4F9CD8C374}"/>
              </a:ext>
            </a:extLst>
          </p:cNvPr>
          <p:cNvSpPr>
            <a:spLocks noGrp="1"/>
          </p:cNvSpPr>
          <p:nvPr>
            <p:ph type="title"/>
          </p:nvPr>
        </p:nvSpPr>
        <p:spPr/>
        <p:txBody>
          <a:bodyPr>
            <a:normAutofit/>
          </a:bodyPr>
          <a:lstStyle/>
          <a:p>
            <a:pPr algn="ctr"/>
            <a:r>
              <a:rPr lang="en-IN" b="1" dirty="0"/>
              <a:t>11. Result and Analysis</a:t>
            </a:r>
          </a:p>
        </p:txBody>
      </p:sp>
      <p:pic>
        <p:nvPicPr>
          <p:cNvPr id="4" name="Content Placeholder 3">
            <a:extLst>
              <a:ext uri="{FF2B5EF4-FFF2-40B4-BE49-F238E27FC236}">
                <a16:creationId xmlns:a16="http://schemas.microsoft.com/office/drawing/2014/main" id="{61022708-49A9-D127-3FE5-AC54F8E614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4880" y="2091822"/>
            <a:ext cx="3976849" cy="2989622"/>
          </a:xfrm>
          <a:prstGeom prst="rect">
            <a:avLst/>
          </a:prstGeom>
          <a:noFill/>
        </p:spPr>
      </p:pic>
      <p:pic>
        <p:nvPicPr>
          <p:cNvPr id="5" name="Picture 4" descr="Diagram&#10;&#10;Description automatically generated">
            <a:extLst>
              <a:ext uri="{FF2B5EF4-FFF2-40B4-BE49-F238E27FC236}">
                <a16:creationId xmlns:a16="http://schemas.microsoft.com/office/drawing/2014/main" id="{BA8334A6-8BD2-7477-B817-2EF265513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231" y="2261070"/>
            <a:ext cx="4569569" cy="2713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34504EB4-910A-A53E-DFEF-9AA993E07332}"/>
              </a:ext>
            </a:extLst>
          </p:cNvPr>
          <p:cNvSpPr txBox="1"/>
          <p:nvPr/>
        </p:nvSpPr>
        <p:spPr>
          <a:xfrm>
            <a:off x="1443317" y="5231554"/>
            <a:ext cx="6096000" cy="464871"/>
          </a:xfrm>
          <a:prstGeom prst="rect">
            <a:avLst/>
          </a:prstGeom>
          <a:noFill/>
        </p:spPr>
        <p:txBody>
          <a:bodyPr wrap="square">
            <a:spAutoFit/>
          </a:bodyPr>
          <a:lstStyle/>
          <a:p>
            <a:pPr algn="just">
              <a:lnSpc>
                <a:spcPct val="150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Fig 11.1 Loss graph of the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3FAE32C-C163-5318-09B6-1BFFB66CC762}"/>
              </a:ext>
            </a:extLst>
          </p:cNvPr>
          <p:cNvSpPr txBox="1"/>
          <p:nvPr/>
        </p:nvSpPr>
        <p:spPr>
          <a:xfrm>
            <a:off x="7288306" y="5159835"/>
            <a:ext cx="6096000" cy="464871"/>
          </a:xfrm>
          <a:prstGeom prst="rect">
            <a:avLst/>
          </a:prstGeom>
          <a:noFill/>
        </p:spPr>
        <p:txBody>
          <a:bodyPr wrap="square">
            <a:spAutoFit/>
          </a:bodyPr>
          <a:lstStyle/>
          <a:p>
            <a:pPr algn="just">
              <a:lnSpc>
                <a:spcPct val="150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Fig 11.2 Accuracy graph of the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469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83B9-BC94-16CE-4739-6D6FA4A44E18}"/>
              </a:ext>
            </a:extLst>
          </p:cNvPr>
          <p:cNvSpPr>
            <a:spLocks noGrp="1"/>
          </p:cNvSpPr>
          <p:nvPr>
            <p:ph type="title"/>
          </p:nvPr>
        </p:nvSpPr>
        <p:spPr/>
        <p:txBody>
          <a:bodyPr>
            <a:normAutofit fontScale="90000"/>
          </a:bodyPr>
          <a:lstStyle/>
          <a:p>
            <a:pPr algn="ctr"/>
            <a:br>
              <a:rPr lang="en-IN" dirty="0"/>
            </a:br>
            <a:r>
              <a:rPr lang="en-IN" sz="4900" b="1" dirty="0"/>
              <a:t>12. Conclusion</a:t>
            </a:r>
            <a:br>
              <a:rPr lang="en-IN" dirty="0"/>
            </a:br>
            <a:endParaRPr lang="en-IN" dirty="0"/>
          </a:p>
        </p:txBody>
      </p:sp>
      <p:sp>
        <p:nvSpPr>
          <p:cNvPr id="3" name="Content Placeholder 2">
            <a:extLst>
              <a:ext uri="{FF2B5EF4-FFF2-40B4-BE49-F238E27FC236}">
                <a16:creationId xmlns:a16="http://schemas.microsoft.com/office/drawing/2014/main" id="{F8EFB1C1-C9C0-2537-ED4F-2F6CED6552C2}"/>
              </a:ext>
            </a:extLst>
          </p:cNvPr>
          <p:cNvSpPr>
            <a:spLocks noGrp="1"/>
          </p:cNvSpPr>
          <p:nvPr>
            <p:ph idx="1"/>
          </p:nvPr>
        </p:nvSpPr>
        <p:spPr/>
        <p:txBody>
          <a:bodyPr>
            <a:normAutofit/>
          </a:bodyPr>
          <a:lstStyle/>
          <a:p>
            <a:pPr>
              <a:lnSpc>
                <a:spcPct val="100000"/>
              </a:lnSpc>
            </a:pPr>
            <a:r>
              <a:rPr lang="en-US" sz="2000" b="0" i="0" dirty="0">
                <a:effectLst/>
                <a:latin typeface="Söhne"/>
              </a:rPr>
              <a:t>In conclusion, image processing and machine learning techniques, particularly using convolutional neural networks (CNN), can be effective in detecting fake currency. By training a CNN model with a dataset of genuine and fake currency images, the model can learn to identify patterns and features that distinguish real from counterfeit bills. </a:t>
            </a:r>
          </a:p>
          <a:p>
            <a:pPr>
              <a:lnSpc>
                <a:spcPct val="100000"/>
              </a:lnSpc>
            </a:pPr>
            <a:r>
              <a:rPr lang="en-US" sz="2000" b="0" i="0" dirty="0">
                <a:effectLst/>
                <a:latin typeface="Söhne"/>
              </a:rPr>
              <a:t>This can be achieved by extracting relevant features from the currency images and feeding them into the CNN model, which can then learn to classify the bills as genuine or fake. The effectiveness of the model can be further enhanced by incorporating additional features such as texture, watermark, and micro-printing.</a:t>
            </a:r>
          </a:p>
          <a:p>
            <a:pPr>
              <a:lnSpc>
                <a:spcPct val="100000"/>
              </a:lnSpc>
            </a:pPr>
            <a:r>
              <a:rPr lang="en-US" sz="2000" b="0" i="0" dirty="0">
                <a:effectLst/>
                <a:latin typeface="Söhne"/>
              </a:rPr>
              <a:t>Overall, utilizing image processing and machine learning techniques can provide a reliable and efficient solution for detecting fake currency, which can help prevent economic fraud and ensure the integrity of financial transactions. </a:t>
            </a:r>
          </a:p>
          <a:p>
            <a:pPr>
              <a:lnSpc>
                <a:spcPct val="100000"/>
              </a:lnSpc>
            </a:pPr>
            <a:r>
              <a:rPr lang="en-US" sz="2000" b="0" i="0" dirty="0">
                <a:effectLst/>
                <a:latin typeface="Söhne"/>
              </a:rPr>
              <a:t>The accuracy which can have achieved 75%.</a:t>
            </a:r>
            <a:endParaRPr lang="en-IN" sz="2000" dirty="0"/>
          </a:p>
        </p:txBody>
      </p:sp>
    </p:spTree>
    <p:extLst>
      <p:ext uri="{BB962C8B-B14F-4D97-AF65-F5344CB8AC3E}">
        <p14:creationId xmlns:p14="http://schemas.microsoft.com/office/powerpoint/2010/main" val="2162669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76FD-B205-1BB6-7DA3-3267482DBFB5}"/>
              </a:ext>
            </a:extLst>
          </p:cNvPr>
          <p:cNvSpPr>
            <a:spLocks noGrp="1"/>
          </p:cNvSpPr>
          <p:nvPr>
            <p:ph type="title"/>
          </p:nvPr>
        </p:nvSpPr>
        <p:spPr/>
        <p:txBody>
          <a:bodyPr>
            <a:normAutofit/>
          </a:bodyPr>
          <a:lstStyle/>
          <a:p>
            <a:pPr algn="ctr"/>
            <a:r>
              <a:rPr lang="en-IN" b="1" dirty="0"/>
              <a:t>Future Enhancement</a:t>
            </a:r>
          </a:p>
        </p:txBody>
      </p:sp>
      <p:sp>
        <p:nvSpPr>
          <p:cNvPr id="3" name="Content Placeholder 2">
            <a:extLst>
              <a:ext uri="{FF2B5EF4-FFF2-40B4-BE49-F238E27FC236}">
                <a16:creationId xmlns:a16="http://schemas.microsoft.com/office/drawing/2014/main" id="{9D4EEA80-C0A8-DC83-074C-C86B7562D2A3}"/>
              </a:ext>
            </a:extLst>
          </p:cNvPr>
          <p:cNvSpPr>
            <a:spLocks noGrp="1"/>
          </p:cNvSpPr>
          <p:nvPr>
            <p:ph idx="1"/>
          </p:nvPr>
        </p:nvSpPr>
        <p:spPr>
          <a:xfrm>
            <a:off x="838200" y="1785520"/>
            <a:ext cx="10515600" cy="4351338"/>
          </a:xfrm>
        </p:spPr>
        <p:txBody>
          <a:bodyPr>
            <a:normAutofit/>
          </a:bodyPr>
          <a:lstStyle/>
          <a:p>
            <a:pPr algn="l">
              <a:lnSpc>
                <a:spcPct val="100000"/>
              </a:lnSpc>
              <a:buFont typeface="+mj-lt"/>
              <a:buAutoNum type="arabicPeriod"/>
            </a:pPr>
            <a:r>
              <a:rPr lang="en-US" sz="1800" b="0" i="0" dirty="0">
                <a:effectLst/>
                <a:latin typeface="Söhne"/>
              </a:rPr>
              <a:t>Multi-modal detection: Instead of relying solely on image processing, the system could incorporate additional modalities, such as audio or vibration, to detect fake currency. For example, a counterfeit bill may produce a different sound or vibration when tapped or swiped than a genuine bill.</a:t>
            </a:r>
          </a:p>
          <a:p>
            <a:pPr algn="l">
              <a:lnSpc>
                <a:spcPct val="100000"/>
              </a:lnSpc>
              <a:buFont typeface="+mj-lt"/>
              <a:buAutoNum type="arabicPeriod"/>
            </a:pPr>
            <a:r>
              <a:rPr lang="en-US" sz="1800" b="0" i="0" dirty="0">
                <a:effectLst/>
                <a:latin typeface="Söhne"/>
              </a:rPr>
              <a:t>Explainable AI: To increase transparency and trust in the system, the machine learning model could be designed to provide explanations or justifications for its predictions. This would help users understand why a particular bill was flagged as fake, and could also aid in debugging and improving the model.</a:t>
            </a:r>
          </a:p>
          <a:p>
            <a:pPr algn="l">
              <a:lnSpc>
                <a:spcPct val="100000"/>
              </a:lnSpc>
              <a:buFont typeface="+mj-lt"/>
              <a:buAutoNum type="arabicPeriod"/>
            </a:pPr>
            <a:r>
              <a:rPr lang="en-US" sz="1800" b="0" i="0" dirty="0">
                <a:effectLst/>
                <a:latin typeface="Söhne"/>
              </a:rPr>
              <a:t>Few-shot learning: Currently, a large amount of labeled data is required to train a machine learning model for fake currency detection. Few-shot learning techniques could reduce this requirement by enabling the model to learn from only a few examples.</a:t>
            </a:r>
          </a:p>
          <a:p>
            <a:pPr algn="l">
              <a:lnSpc>
                <a:spcPct val="100000"/>
              </a:lnSpc>
              <a:buFont typeface="+mj-lt"/>
              <a:buAutoNum type="arabicPeriod"/>
            </a:pPr>
            <a:r>
              <a:rPr lang="en-US" sz="1800" b="0" i="0" dirty="0">
                <a:effectLst/>
                <a:latin typeface="Söhne"/>
              </a:rPr>
              <a:t>Privacy-preserving techniques: To protect user privacy, the system could incorporate techniques such as federated learning or differential privacy, which enable the model to be trained on distributed data without revealing sensitive information. </a:t>
            </a:r>
          </a:p>
        </p:txBody>
      </p:sp>
    </p:spTree>
    <p:extLst>
      <p:ext uri="{BB962C8B-B14F-4D97-AF65-F5344CB8AC3E}">
        <p14:creationId xmlns:p14="http://schemas.microsoft.com/office/powerpoint/2010/main" val="1915300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03F8-4533-374D-1E83-4A1B67AFDA39}"/>
              </a:ext>
            </a:extLst>
          </p:cNvPr>
          <p:cNvSpPr>
            <a:spLocks noGrp="1"/>
          </p:cNvSpPr>
          <p:nvPr>
            <p:ph type="title"/>
          </p:nvPr>
        </p:nvSpPr>
        <p:spPr/>
        <p:txBody>
          <a:bodyPr/>
          <a:lstStyle/>
          <a:p>
            <a:pPr algn="ctr"/>
            <a:r>
              <a:rPr lang="en-US" b="1" dirty="0"/>
              <a:t>Reference Paper</a:t>
            </a:r>
            <a:endParaRPr lang="en-IN" b="1" dirty="0"/>
          </a:p>
        </p:txBody>
      </p:sp>
      <p:sp>
        <p:nvSpPr>
          <p:cNvPr id="3" name="Content Placeholder 2">
            <a:extLst>
              <a:ext uri="{FF2B5EF4-FFF2-40B4-BE49-F238E27FC236}">
                <a16:creationId xmlns:a16="http://schemas.microsoft.com/office/drawing/2014/main" id="{0A9C035A-0E10-6FF1-B474-605C03177743}"/>
              </a:ext>
            </a:extLst>
          </p:cNvPr>
          <p:cNvSpPr>
            <a:spLocks noGrp="1"/>
          </p:cNvSpPr>
          <p:nvPr>
            <p:ph idx="1"/>
          </p:nvPr>
        </p:nvSpPr>
        <p:spPr/>
        <p:txBody>
          <a:bodyPr>
            <a:normAutofit lnSpcReduction="10000"/>
          </a:bodyPr>
          <a:lstStyle/>
          <a:p>
            <a:pPr marL="342900" lvl="0" indent="-342900" algn="just">
              <a:lnSpc>
                <a:spcPct val="150000"/>
              </a:lnSpc>
              <a:buSzPts val="1400"/>
              <a:buFont typeface="+mj-lt"/>
              <a:buAutoNum type="arabicPeriod"/>
            </a:pP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V.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Kapare</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S.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Lokhande</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and S. Kale, “Automatic Cash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Deposite</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Machine With Currency Detection Using Fluorescent And UV Light,” vol. 3, pp. 309–311, 2020.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400"/>
              <a:buFont typeface="+mj-lt"/>
              <a:buAutoNum type="arabicPeriod"/>
            </a:pP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P. P. Binod Prasad Yadav, C. S. Patil, R. R.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Karhe</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“An automatic recognition of fake Indian paper currency note using MATLAB,” Certif. Int. J. Eng. Sci.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Innov</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Technol., vol. 9001, no. 4, pp. 2319–5967, 2020, [Online]. Available: http://www.ijesit.com/Volume 3/Issue 4/IJESIT201404_77.pdf.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400"/>
              <a:buFont typeface="+mj-lt"/>
              <a:buAutoNum type="arabicPeriod"/>
            </a:pP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S. Arya and M. Sasikumar, “Fake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CurrencyDetection</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2019 Int. Conf. Recent Adv. Energy Efficient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Comput</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Commun</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ICRAECC 2019, pp.2019–2022, 2019, </a:t>
            </a:r>
            <a:r>
              <a:rPr lang="en-US" sz="1800" kern="10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doi</a:t>
            </a:r>
            <a:r>
              <a:rPr lang="en-US" sz="1800" kern="10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10.1109 /ICRAECC43874.2019.8994968.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400"/>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A. Ghimire, S. Thapa, A. K. Jha, S. Adhikari, and A. Kumar, “Accelerating business growth with bigdata and artificial intelligence,” Proc. 4th Int.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Conf.IoT</a:t>
            </a:r>
            <a:r>
              <a:rPr lang="en-US" sz="1800" kern="100" dirty="0">
                <a:effectLst/>
                <a:latin typeface="Calibri" panose="020F0502020204030204" pitchFamily="34" charset="0"/>
                <a:ea typeface="Calibri" panose="020F0502020204030204" pitchFamily="34" charset="0"/>
                <a:cs typeface="Calibri" panose="020F0502020204030204" pitchFamily="34" charset="0"/>
              </a:rPr>
              <a:t> Soc. Mobile, Anal. Cloud, ISMAC 2020, pp.441–448, 2020,doi:10.1109/ISMAC49090.2020.9243318a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648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07578-D7B3-BFD9-9464-9FE1AA94D395}"/>
              </a:ext>
            </a:extLst>
          </p:cNvPr>
          <p:cNvSpPr>
            <a:spLocks noGrp="1"/>
          </p:cNvSpPr>
          <p:nvPr>
            <p:ph idx="1"/>
          </p:nvPr>
        </p:nvSpPr>
        <p:spPr>
          <a:xfrm>
            <a:off x="838200" y="717176"/>
            <a:ext cx="10515600" cy="5459787"/>
          </a:xfrm>
        </p:spPr>
        <p:txBody>
          <a:bodyPr>
            <a:normAutofit lnSpcReduction="10000"/>
          </a:bodyPr>
          <a:lstStyle/>
          <a:p>
            <a:pPr marL="342900" indent="-342900" algn="just">
              <a:lnSpc>
                <a:spcPct val="150000"/>
              </a:lnSpc>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Fake Indian Currency Note [Online].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Available:https</a:t>
            </a:r>
            <a:r>
              <a:rPr lang="en-IN" sz="1800" kern="100" dirty="0">
                <a:effectLst/>
                <a:latin typeface="Calibri" panose="020F0502020204030204" pitchFamily="34" charset="0"/>
                <a:ea typeface="Calibri" panose="020F0502020204030204" pitchFamily="34" charset="0"/>
                <a:cs typeface="Calibri" panose="020F0502020204030204" pitchFamily="34" charset="0"/>
              </a:rPr>
              <a:t>://en.wikipedia.org/wiki/</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Fake_Indian_currency_note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 Chinmay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Bhurke</a:t>
            </a:r>
            <a:r>
              <a:rPr lang="en-IN" sz="1800" kern="100" dirty="0">
                <a:effectLst/>
                <a:latin typeface="Calibri" panose="020F0502020204030204" pitchFamily="34" charset="0"/>
                <a:ea typeface="Calibri" panose="020F0502020204030204" pitchFamily="34" charset="0"/>
                <a:cs typeface="Calibri" panose="020F0502020204030204" pitchFamily="34" charset="0"/>
              </a:rPr>
              <a:t>, Meghana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Sirdeshmukh</a:t>
            </a:r>
            <a:r>
              <a:rPr lang="en-IN" sz="1800" kern="100" dirty="0">
                <a:effectLst/>
                <a:latin typeface="Calibri" panose="020F0502020204030204" pitchFamily="34" charset="0"/>
                <a:ea typeface="Calibri" panose="020F0502020204030204" pitchFamily="34" charset="0"/>
                <a:cs typeface="Calibri" panose="020F0502020204030204" pitchFamily="34" charset="0"/>
              </a:rPr>
              <a:t>, Prof. Mrs.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M.S.Kanitkar</a:t>
            </a:r>
            <a:r>
              <a:rPr lang="en-IN" sz="1800" kern="100" dirty="0">
                <a:effectLst/>
                <a:latin typeface="Calibri" panose="020F0502020204030204" pitchFamily="34" charset="0"/>
                <a:ea typeface="Calibri" panose="020F0502020204030204" pitchFamily="34" charset="0"/>
                <a:cs typeface="Calibri" panose="020F0502020204030204" pitchFamily="34" charset="0"/>
              </a:rPr>
              <a:t>, ―Currency Recognition Using Image Processing International Journal of Innovative Research in Computer and Communication Engineering, Vol. 3, Issue 5, May 2015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Trupti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Pathrabe</a:t>
            </a:r>
            <a:r>
              <a:rPr lang="en-IN" sz="1800" kern="100" dirty="0">
                <a:effectLst/>
                <a:latin typeface="Calibri" panose="020F0502020204030204" pitchFamily="34" charset="0"/>
                <a:ea typeface="Calibri" panose="020F0502020204030204" pitchFamily="34" charset="0"/>
                <a:cs typeface="Calibri" panose="020F0502020204030204" pitchFamily="34" charset="0"/>
              </a:rPr>
              <a:t> G and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Swapnili</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Karmore</a:t>
            </a:r>
            <a:r>
              <a:rPr lang="en-IN" sz="1800" kern="100" dirty="0">
                <a:effectLst/>
                <a:latin typeface="Calibri" panose="020F0502020204030204" pitchFamily="34" charset="0"/>
                <a:ea typeface="Calibri" panose="020F0502020204030204" pitchFamily="34" charset="0"/>
                <a:cs typeface="Calibri" panose="020F0502020204030204" pitchFamily="34" charset="0"/>
              </a:rPr>
              <a:t> 2011 Int. J.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CompTrends</a:t>
            </a:r>
            <a:r>
              <a:rPr lang="en-IN" sz="1800" kern="100" dirty="0">
                <a:effectLst/>
                <a:latin typeface="Calibri" panose="020F0502020204030204" pitchFamily="34" charset="0"/>
                <a:ea typeface="Calibri" panose="020F0502020204030204" pitchFamily="34" charset="0"/>
                <a:cs typeface="Calibri" panose="020F0502020204030204" pitchFamily="34" charset="0"/>
              </a:rPr>
              <a:t> Tech 152-156</a:t>
            </a:r>
          </a:p>
          <a:p>
            <a:pPr marL="342900" indent="-342900" algn="just">
              <a:lnSpc>
                <a:spcPct val="150000"/>
              </a:lnSpc>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Eshita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Pilania</a:t>
            </a:r>
            <a:r>
              <a:rPr lang="en-IN" sz="1800" kern="100" dirty="0">
                <a:effectLst/>
                <a:latin typeface="Calibri" panose="020F0502020204030204" pitchFamily="34" charset="0"/>
                <a:ea typeface="Calibri" panose="020F0502020204030204" pitchFamily="34" charset="0"/>
                <a:cs typeface="Calibri" panose="020F0502020204030204" pitchFamily="34" charset="0"/>
              </a:rPr>
              <a:t>, Bhavika Arora, ―Recognition of Fake Currency Based on Security Thread Feature of Currency‖ International Journal Of Engineering And Computer Science, ISSN: 2319-7242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P. Julia Grace, Ph.D., 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Sheema</a:t>
            </a:r>
            <a:r>
              <a:rPr lang="en-IN" sz="1800" kern="100" dirty="0">
                <a:effectLst/>
                <a:latin typeface="Calibri" panose="020F0502020204030204" pitchFamily="34" charset="0"/>
                <a:ea typeface="Calibri" panose="020F0502020204030204" pitchFamily="34" charset="0"/>
                <a:cs typeface="Calibri" panose="020F0502020204030204" pitchFamily="34" charset="0"/>
              </a:rPr>
              <a:t>, ―A survey on Fake Indian Paper Currency Identification System‖ Grace et al., International Journal of Advanced Research in Computer Science and Software Engineering 6(7), July- 2016, pp. 340-345 ISSN: 2277 128X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SzPts val="1400"/>
              <a:buFont typeface="+mj-lt"/>
              <a:buAutoNum type="arabicPeriod" startAt="5"/>
            </a:pPr>
            <a:r>
              <a:rPr lang="en-IN" sz="1800" kern="100" dirty="0">
                <a:effectLst/>
                <a:latin typeface="Calibri" panose="020F0502020204030204" pitchFamily="34" charset="0"/>
                <a:ea typeface="Calibri" panose="020F0502020204030204" pitchFamily="34" charset="0"/>
                <a:cs typeface="Calibri" panose="020F0502020204030204" pitchFamily="34" charset="0"/>
              </a:rPr>
              <a:t>Komal Vora, Ami Shah, Jay Mehta, ―A Review Paper on Currency Recognition System‖ International Journal of Computer Applications (0975 – 8887), Volume 115 – No. 20, April 2015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182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FED8-2F14-6D95-8FB8-C106817E7A41}"/>
              </a:ext>
            </a:extLst>
          </p:cNvPr>
          <p:cNvSpPr>
            <a:spLocks noGrp="1"/>
          </p:cNvSpPr>
          <p:nvPr>
            <p:ph type="title"/>
          </p:nvPr>
        </p:nvSpPr>
        <p:spPr/>
        <p:txBody>
          <a:bodyPr/>
          <a:lstStyle/>
          <a:p>
            <a:pPr algn="ctr"/>
            <a:r>
              <a:rPr lang="en-IN" b="1" dirty="0"/>
              <a:t>List of Figures</a:t>
            </a:r>
          </a:p>
        </p:txBody>
      </p:sp>
      <p:graphicFrame>
        <p:nvGraphicFramePr>
          <p:cNvPr id="3" name="Table 5">
            <a:extLst>
              <a:ext uri="{FF2B5EF4-FFF2-40B4-BE49-F238E27FC236}">
                <a16:creationId xmlns:a16="http://schemas.microsoft.com/office/drawing/2014/main" id="{3D99A851-9940-968A-F8E6-B3F7B58AF92C}"/>
              </a:ext>
            </a:extLst>
          </p:cNvPr>
          <p:cNvGraphicFramePr>
            <a:graphicFrameLocks noGrp="1"/>
          </p:cNvGraphicFramePr>
          <p:nvPr>
            <p:extLst>
              <p:ext uri="{D42A27DB-BD31-4B8C-83A1-F6EECF244321}">
                <p14:modId xmlns:p14="http://schemas.microsoft.com/office/powerpoint/2010/main" val="3376219271"/>
              </p:ext>
            </p:extLst>
          </p:nvPr>
        </p:nvGraphicFramePr>
        <p:xfrm>
          <a:off x="2032000" y="268732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8029251"/>
                    </a:ext>
                  </a:extLst>
                </a:gridCol>
                <a:gridCol w="4064000">
                  <a:extLst>
                    <a:ext uri="{9D8B030D-6E8A-4147-A177-3AD203B41FA5}">
                      <a16:colId xmlns:a16="http://schemas.microsoft.com/office/drawing/2014/main" val="2020112211"/>
                    </a:ext>
                  </a:extLst>
                </a:gridCol>
              </a:tblGrid>
              <a:tr h="370840">
                <a:tc>
                  <a:txBody>
                    <a:bodyPr/>
                    <a:lstStyle/>
                    <a:p>
                      <a:pPr algn="ctr"/>
                      <a:r>
                        <a:rPr lang="en-US" dirty="0"/>
                        <a:t>S.NO</a:t>
                      </a:r>
                      <a:endParaRPr lang="en-IN" dirty="0"/>
                    </a:p>
                  </a:txBody>
                  <a:tcPr/>
                </a:tc>
                <a:tc>
                  <a:txBody>
                    <a:bodyPr/>
                    <a:lstStyle/>
                    <a:p>
                      <a:pPr algn="ctr"/>
                      <a:r>
                        <a:rPr lang="en-US" dirty="0"/>
                        <a:t>CONTENT</a:t>
                      </a:r>
                      <a:endParaRPr lang="en-IN" dirty="0"/>
                    </a:p>
                  </a:txBody>
                  <a:tcPr/>
                </a:tc>
                <a:extLst>
                  <a:ext uri="{0D108BD9-81ED-4DB2-BD59-A6C34878D82A}">
                    <a16:rowId xmlns:a16="http://schemas.microsoft.com/office/drawing/2014/main" val="3018401708"/>
                  </a:ext>
                </a:extLst>
              </a:tr>
              <a:tr h="370840">
                <a:tc>
                  <a:txBody>
                    <a:bodyPr/>
                    <a:lstStyle/>
                    <a:p>
                      <a:pPr algn="ctr"/>
                      <a:r>
                        <a:rPr lang="en-US" dirty="0"/>
                        <a:t>7.1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System Architecture</a:t>
                      </a:r>
                    </a:p>
                  </a:txBody>
                  <a:tcPr/>
                </a:tc>
                <a:extLst>
                  <a:ext uri="{0D108BD9-81ED-4DB2-BD59-A6C34878D82A}">
                    <a16:rowId xmlns:a16="http://schemas.microsoft.com/office/drawing/2014/main" val="2834255714"/>
                  </a:ext>
                </a:extLst>
              </a:tr>
              <a:tr h="370840">
                <a:tc>
                  <a:txBody>
                    <a:bodyPr/>
                    <a:lstStyle/>
                    <a:p>
                      <a:pPr algn="ctr"/>
                      <a:r>
                        <a:rPr lang="en-US" dirty="0"/>
                        <a:t>9.1.1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Use Case Diagram (Application Frontend)</a:t>
                      </a:r>
                      <a:endParaRPr lang="en-IN" dirty="0"/>
                    </a:p>
                  </a:txBody>
                  <a:tcPr/>
                </a:tc>
                <a:extLst>
                  <a:ext uri="{0D108BD9-81ED-4DB2-BD59-A6C34878D82A}">
                    <a16:rowId xmlns:a16="http://schemas.microsoft.com/office/drawing/2014/main" val="1006248066"/>
                  </a:ext>
                </a:extLst>
              </a:tr>
              <a:tr h="370840">
                <a:tc>
                  <a:txBody>
                    <a:bodyPr/>
                    <a:lstStyle/>
                    <a:p>
                      <a:pPr algn="ctr"/>
                      <a:r>
                        <a:rPr lang="en-US" dirty="0"/>
                        <a:t>9.1.2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Use Case Diagram (Application Backend)</a:t>
                      </a:r>
                      <a:endParaRPr lang="en-IN" dirty="0"/>
                    </a:p>
                  </a:txBody>
                  <a:tcPr/>
                </a:tc>
                <a:extLst>
                  <a:ext uri="{0D108BD9-81ED-4DB2-BD59-A6C34878D82A}">
                    <a16:rowId xmlns:a16="http://schemas.microsoft.com/office/drawing/2014/main" val="392871504"/>
                  </a:ext>
                </a:extLst>
              </a:tr>
              <a:tr h="370840">
                <a:tc>
                  <a:txBody>
                    <a:bodyPr/>
                    <a:lstStyle/>
                    <a:p>
                      <a:pPr algn="ctr"/>
                      <a:r>
                        <a:rPr lang="en-US" dirty="0"/>
                        <a:t>9.2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Activity Diagram</a:t>
                      </a:r>
                      <a:endParaRPr lang="en-IN" dirty="0"/>
                    </a:p>
                  </a:txBody>
                  <a:tcPr/>
                </a:tc>
                <a:extLst>
                  <a:ext uri="{0D108BD9-81ED-4DB2-BD59-A6C34878D82A}">
                    <a16:rowId xmlns:a16="http://schemas.microsoft.com/office/drawing/2014/main" val="561566878"/>
                  </a:ext>
                </a:extLst>
              </a:tr>
              <a:tr h="370840">
                <a:tc>
                  <a:txBody>
                    <a:bodyPr/>
                    <a:lstStyle/>
                    <a:p>
                      <a:pPr algn="ctr"/>
                      <a:r>
                        <a:rPr lang="en-US" dirty="0"/>
                        <a:t>11.1</a:t>
                      </a:r>
                      <a:endParaRPr lang="en-IN" dirty="0"/>
                    </a:p>
                  </a:txBody>
                  <a:tcPr/>
                </a:tc>
                <a:tc>
                  <a:txBody>
                    <a:bodyPr/>
                    <a:lstStyle/>
                    <a:p>
                      <a:pPr algn="ctr"/>
                      <a:r>
                        <a:rPr lang="en-IN" dirty="0"/>
                        <a:t>Loss Graph of the model</a:t>
                      </a:r>
                    </a:p>
                  </a:txBody>
                  <a:tcPr/>
                </a:tc>
                <a:extLst>
                  <a:ext uri="{0D108BD9-81ED-4DB2-BD59-A6C34878D82A}">
                    <a16:rowId xmlns:a16="http://schemas.microsoft.com/office/drawing/2014/main" val="782199660"/>
                  </a:ext>
                </a:extLst>
              </a:tr>
              <a:tr h="370840">
                <a:tc>
                  <a:txBody>
                    <a:bodyPr/>
                    <a:lstStyle/>
                    <a:p>
                      <a:pPr algn="ctr"/>
                      <a:r>
                        <a:rPr lang="en-US" dirty="0"/>
                        <a:t>11.2</a:t>
                      </a:r>
                      <a:endParaRPr lang="en-IN" dirty="0"/>
                    </a:p>
                  </a:txBody>
                  <a:tcPr/>
                </a:tc>
                <a:tc>
                  <a:txBody>
                    <a:bodyPr/>
                    <a:lstStyle/>
                    <a:p>
                      <a:pPr algn="ctr"/>
                      <a:r>
                        <a:rPr lang="en-IN" dirty="0"/>
                        <a:t>Accuracy of the model</a:t>
                      </a:r>
                    </a:p>
                  </a:txBody>
                  <a:tcPr/>
                </a:tc>
                <a:extLst>
                  <a:ext uri="{0D108BD9-81ED-4DB2-BD59-A6C34878D82A}">
                    <a16:rowId xmlns:a16="http://schemas.microsoft.com/office/drawing/2014/main" val="1472485208"/>
                  </a:ext>
                </a:extLst>
              </a:tr>
            </a:tbl>
          </a:graphicData>
        </a:graphic>
      </p:graphicFrame>
    </p:spTree>
    <p:extLst>
      <p:ext uri="{BB962C8B-B14F-4D97-AF65-F5344CB8AC3E}">
        <p14:creationId xmlns:p14="http://schemas.microsoft.com/office/powerpoint/2010/main" val="184671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941261"/>
            <a:ext cx="9144000" cy="69503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4400" b="1" dirty="0"/>
              <a:t>Base Paper Details</a:t>
            </a:r>
            <a:endParaRPr sz="4400" b="1" dirty="0"/>
          </a:p>
        </p:txBody>
      </p:sp>
      <p:sp>
        <p:nvSpPr>
          <p:cNvPr id="93" name="Google Shape;93;p3"/>
          <p:cNvSpPr txBox="1"/>
          <p:nvPr/>
        </p:nvSpPr>
        <p:spPr>
          <a:xfrm>
            <a:off x="2983831" y="2282879"/>
            <a:ext cx="6224337" cy="19389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i="0" u="none" strike="noStrike" cap="none" dirty="0">
                <a:solidFill>
                  <a:srgbClr val="000000"/>
                </a:solidFill>
                <a:latin typeface="Times"/>
                <a:ea typeface="Times"/>
                <a:cs typeface="Times"/>
                <a:sym typeface="Times"/>
              </a:rPr>
              <a:t>Aman Bhatia, Vansh </a:t>
            </a:r>
            <a:r>
              <a:rPr lang="en-US" sz="2400" i="0" u="none" strike="noStrike" cap="none" dirty="0" err="1">
                <a:solidFill>
                  <a:srgbClr val="000000"/>
                </a:solidFill>
                <a:latin typeface="Times"/>
                <a:ea typeface="Times"/>
                <a:cs typeface="Times"/>
                <a:sym typeface="Times"/>
              </a:rPr>
              <a:t>Kedia</a:t>
            </a:r>
            <a:r>
              <a:rPr lang="en-US" sz="2400" i="0" u="none" strike="noStrike" cap="none" dirty="0">
                <a:solidFill>
                  <a:srgbClr val="000000"/>
                </a:solidFill>
                <a:latin typeface="Times"/>
                <a:ea typeface="Times"/>
                <a:cs typeface="Times"/>
                <a:sym typeface="Times"/>
              </a:rPr>
              <a:t>, Anshul Shroff, </a:t>
            </a:r>
            <a:r>
              <a:rPr lang="en-US" sz="2400" i="0" u="none" strike="noStrike" cap="none" dirty="0" err="1">
                <a:solidFill>
                  <a:srgbClr val="000000"/>
                </a:solidFill>
                <a:latin typeface="Times"/>
                <a:ea typeface="Times"/>
                <a:cs typeface="Times"/>
                <a:sym typeface="Times"/>
              </a:rPr>
              <a:t>Mayand</a:t>
            </a:r>
            <a:r>
              <a:rPr lang="en-US" sz="2400" i="0" u="none" strike="noStrike" cap="none" dirty="0">
                <a:solidFill>
                  <a:srgbClr val="000000"/>
                </a:solidFill>
                <a:latin typeface="Times"/>
                <a:ea typeface="Times"/>
                <a:cs typeface="Times"/>
                <a:sym typeface="Times"/>
              </a:rPr>
              <a:t> Kumar, </a:t>
            </a:r>
            <a:r>
              <a:rPr lang="en-US" sz="2400" i="0" u="none" strike="noStrike" cap="none" dirty="0" err="1">
                <a:solidFill>
                  <a:srgbClr val="000000"/>
                </a:solidFill>
                <a:latin typeface="Times"/>
                <a:ea typeface="Times"/>
                <a:cs typeface="Times"/>
                <a:sym typeface="Times"/>
              </a:rPr>
              <a:t>Bickey</a:t>
            </a:r>
            <a:r>
              <a:rPr lang="en-US" sz="2400" i="0" u="none" strike="noStrike" cap="none" dirty="0">
                <a:solidFill>
                  <a:srgbClr val="000000"/>
                </a:solidFill>
                <a:latin typeface="Times"/>
                <a:ea typeface="Times"/>
                <a:cs typeface="Times"/>
                <a:sym typeface="Times"/>
              </a:rPr>
              <a:t> Kumar Shah, Aryan,</a:t>
            </a:r>
          </a:p>
          <a:p>
            <a:pPr marL="0" marR="0" lvl="0" indent="0" algn="just" rtl="0">
              <a:lnSpc>
                <a:spcPct val="100000"/>
              </a:lnSpc>
              <a:spcBef>
                <a:spcPts val="0"/>
              </a:spcBef>
              <a:spcAft>
                <a:spcPts val="0"/>
              </a:spcAft>
              <a:buNone/>
            </a:pPr>
            <a:r>
              <a:rPr lang="en-US" sz="2400" i="0" u="none" strike="noStrike" cap="none" dirty="0">
                <a:solidFill>
                  <a:srgbClr val="000000"/>
                </a:solidFill>
                <a:latin typeface="Times"/>
                <a:ea typeface="Times"/>
                <a:cs typeface="Times"/>
                <a:sym typeface="Times"/>
              </a:rPr>
              <a:t>“</a:t>
            </a:r>
            <a:r>
              <a:rPr lang="en-US" sz="2400" i="0" u="none" strike="noStrike" cap="none" dirty="0">
                <a:solidFill>
                  <a:srgbClr val="000000"/>
                </a:solidFill>
                <a:latin typeface="Times New Roman"/>
                <a:ea typeface="Times New Roman"/>
                <a:cs typeface="Times New Roman"/>
                <a:sym typeface="Times New Roman"/>
              </a:rPr>
              <a:t>Fake Currency Detection with Machine Learning Algorithm and Image Processing</a:t>
            </a:r>
            <a:r>
              <a:rPr lang="en-US" sz="2400" i="0" u="none" strike="noStrike" cap="none" dirty="0">
                <a:solidFill>
                  <a:srgbClr val="000000"/>
                </a:solidFill>
                <a:latin typeface="Times"/>
                <a:ea typeface="Times"/>
                <a:cs typeface="Times"/>
                <a:sym typeface="Times"/>
              </a:rPr>
              <a:t>”, </a:t>
            </a:r>
            <a:r>
              <a:rPr lang="en-US" sz="2400" i="0" u="none" strike="noStrike" cap="none" dirty="0">
                <a:solidFill>
                  <a:srgbClr val="000000"/>
                </a:solidFill>
                <a:latin typeface="Calibri"/>
                <a:ea typeface="Calibri"/>
                <a:cs typeface="Calibri"/>
                <a:sym typeface="Calibri"/>
              </a:rPr>
              <a:t>DOI:10.1109/ICICCS51141.2021.9432274</a:t>
            </a:r>
            <a:endParaRPr sz="240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B396-2C16-E4B4-E31E-0EEC9BB71FCE}"/>
              </a:ext>
            </a:extLst>
          </p:cNvPr>
          <p:cNvSpPr>
            <a:spLocks noGrp="1"/>
          </p:cNvSpPr>
          <p:nvPr>
            <p:ph type="title"/>
          </p:nvPr>
        </p:nvSpPr>
        <p:spPr/>
        <p:txBody>
          <a:bodyPr/>
          <a:lstStyle/>
          <a:p>
            <a:pPr algn="ctr"/>
            <a:r>
              <a:rPr lang="en-US" b="1" dirty="0"/>
              <a:t>1. Abstract</a:t>
            </a:r>
            <a:endParaRPr lang="en-IN" b="1" dirty="0"/>
          </a:p>
        </p:txBody>
      </p:sp>
      <p:sp>
        <p:nvSpPr>
          <p:cNvPr id="3" name="Content Placeholder 2">
            <a:extLst>
              <a:ext uri="{FF2B5EF4-FFF2-40B4-BE49-F238E27FC236}">
                <a16:creationId xmlns:a16="http://schemas.microsoft.com/office/drawing/2014/main" id="{A8DD19E9-A9CB-D2A7-8D2D-06463FDA29C4}"/>
              </a:ext>
            </a:extLst>
          </p:cNvPr>
          <p:cNvSpPr>
            <a:spLocks noGrp="1"/>
          </p:cNvSpPr>
          <p:nvPr>
            <p:ph idx="1"/>
          </p:nvPr>
        </p:nvSpPr>
        <p:spPr/>
        <p:txBody>
          <a:bodyPr>
            <a:noAutofit/>
          </a:bodyPr>
          <a:lstStyle/>
          <a:p>
            <a:pPr algn="just">
              <a:lnSpc>
                <a:spcPct val="100000"/>
              </a:lnSpc>
              <a:spcAft>
                <a:spcPts val="800"/>
              </a:spcAft>
            </a:pPr>
            <a:r>
              <a:rPr lang="en-IN" sz="1900" kern="100" dirty="0">
                <a:effectLst/>
                <a:ea typeface="Calibri" panose="020F0502020204030204" pitchFamily="34" charset="0"/>
                <a:cs typeface="Calibri" panose="020F0502020204030204" pitchFamily="34" charset="0"/>
              </a:rPr>
              <a:t>Fake currency detection using image processing and Machine learning techniques, specifically </a:t>
            </a:r>
            <a:r>
              <a:rPr lang="en-IN" sz="1900" b="1" kern="100" dirty="0">
                <a:effectLst/>
                <a:ea typeface="Calibri" panose="020F0502020204030204" pitchFamily="34" charset="0"/>
                <a:cs typeface="Calibri" panose="020F0502020204030204" pitchFamily="34" charset="0"/>
              </a:rPr>
              <a:t>Convolutional Neural Network (CNN)</a:t>
            </a:r>
            <a:r>
              <a:rPr lang="en-IN" sz="1900" kern="100" dirty="0">
                <a:effectLst/>
                <a:ea typeface="Calibri" panose="020F0502020204030204" pitchFamily="34" charset="0"/>
                <a:cs typeface="Calibri" panose="020F0502020204030204" pitchFamily="34" charset="0"/>
              </a:rPr>
              <a:t> algorithm, for detecting fake currency in India. </a:t>
            </a:r>
          </a:p>
          <a:p>
            <a:pPr algn="just">
              <a:lnSpc>
                <a:spcPct val="100000"/>
              </a:lnSpc>
              <a:spcAft>
                <a:spcPts val="800"/>
              </a:spcAft>
            </a:pPr>
            <a:r>
              <a:rPr lang="en-IN" sz="1900" kern="100" dirty="0">
                <a:effectLst/>
                <a:ea typeface="Calibri" panose="020F0502020204030204" pitchFamily="34" charset="0"/>
                <a:cs typeface="Calibri" panose="020F0502020204030204" pitchFamily="34" charset="0"/>
              </a:rPr>
              <a:t>The proposed approach utilizes image processing techniques to extract features from currency images and then applies CNN algorithm to classify the authenticity of currency notes.</a:t>
            </a:r>
          </a:p>
          <a:p>
            <a:pPr algn="just">
              <a:lnSpc>
                <a:spcPct val="100000"/>
              </a:lnSpc>
              <a:spcAft>
                <a:spcPts val="800"/>
              </a:spcAft>
            </a:pPr>
            <a:r>
              <a:rPr lang="en-IN" sz="1900" kern="100" dirty="0">
                <a:effectLst/>
                <a:ea typeface="Calibri" panose="020F0502020204030204" pitchFamily="34" charset="0"/>
                <a:cs typeface="Calibri" panose="020F0502020204030204" pitchFamily="34" charset="0"/>
              </a:rPr>
              <a:t> </a:t>
            </a:r>
            <a:r>
              <a:rPr lang="en-US" sz="1900" i="0" dirty="0">
                <a:effectLst/>
              </a:rPr>
              <a:t>A CNN is a kind of network architecture for deep learning algorithms and is specifically used for image recognition and tasks that involve the processing of pixel data. </a:t>
            </a:r>
          </a:p>
          <a:p>
            <a:pPr algn="just">
              <a:lnSpc>
                <a:spcPct val="100000"/>
              </a:lnSpc>
              <a:spcAft>
                <a:spcPts val="800"/>
              </a:spcAft>
            </a:pPr>
            <a:r>
              <a:rPr lang="en-US" sz="1900" dirty="0"/>
              <a:t>In the dataset we can collect the dataset of 100 and 50 notes of fake currency and Real currency notes.</a:t>
            </a:r>
          </a:p>
          <a:p>
            <a:pPr algn="just">
              <a:lnSpc>
                <a:spcPct val="100000"/>
              </a:lnSpc>
              <a:spcAft>
                <a:spcPts val="800"/>
              </a:spcAft>
            </a:pPr>
            <a:r>
              <a:rPr lang="en-IN" sz="1900" dirty="0">
                <a:effectLst/>
                <a:latin typeface="Calibri" panose="020F0502020204030204" pitchFamily="34" charset="0"/>
                <a:ea typeface="Calibri" panose="020F0502020204030204" pitchFamily="34" charset="0"/>
              </a:rPr>
              <a:t>The proposed approach shows promising results and can be further improved by incorporating additional features and refining the training process</a:t>
            </a:r>
            <a:endParaRPr lang="en-US" sz="1900" i="0" dirty="0">
              <a:effectLst/>
            </a:endParaRPr>
          </a:p>
          <a:p>
            <a:pPr algn="just">
              <a:lnSpc>
                <a:spcPct val="100000"/>
              </a:lnSpc>
              <a:spcAft>
                <a:spcPts val="800"/>
              </a:spcAft>
            </a:pPr>
            <a:r>
              <a:rPr lang="en-IN" sz="1900" kern="100" dirty="0">
                <a:effectLst/>
                <a:ea typeface="Calibri" panose="020F0502020204030204" pitchFamily="34" charset="0"/>
                <a:cs typeface="Calibri" panose="020F0502020204030204" pitchFamily="34" charset="0"/>
              </a:rPr>
              <a:t>The accuracy which we have achieved is 75%.</a:t>
            </a:r>
            <a:endParaRPr lang="en-IN" sz="19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643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D594-4B6C-76F2-5072-55D442219D9D}"/>
              </a:ext>
            </a:extLst>
          </p:cNvPr>
          <p:cNvSpPr>
            <a:spLocks noGrp="1"/>
          </p:cNvSpPr>
          <p:nvPr>
            <p:ph type="title"/>
          </p:nvPr>
        </p:nvSpPr>
        <p:spPr/>
        <p:txBody>
          <a:bodyPr>
            <a:noAutofit/>
          </a:bodyPr>
          <a:lstStyle/>
          <a:p>
            <a:pPr algn="ctr"/>
            <a:br>
              <a:rPr lang="en-US" dirty="0"/>
            </a:br>
            <a:r>
              <a:rPr lang="en-US" b="1" dirty="0"/>
              <a:t>2. Existing System</a:t>
            </a:r>
            <a:br>
              <a:rPr lang="en-US" dirty="0"/>
            </a:br>
            <a:endParaRPr lang="en-IN" dirty="0"/>
          </a:p>
        </p:txBody>
      </p:sp>
      <p:sp>
        <p:nvSpPr>
          <p:cNvPr id="3" name="Content Placeholder 2">
            <a:extLst>
              <a:ext uri="{FF2B5EF4-FFF2-40B4-BE49-F238E27FC236}">
                <a16:creationId xmlns:a16="http://schemas.microsoft.com/office/drawing/2014/main" id="{359FCBA0-05E6-845E-F0C2-B4679FE845F6}"/>
              </a:ext>
            </a:extLst>
          </p:cNvPr>
          <p:cNvSpPr>
            <a:spLocks noGrp="1"/>
          </p:cNvSpPr>
          <p:nvPr>
            <p:ph idx="1"/>
          </p:nvPr>
        </p:nvSpPr>
        <p:spPr/>
        <p:txBody>
          <a:bodyPr>
            <a:normAutofit lnSpcReduction="10000"/>
          </a:bodyPr>
          <a:lstStyle/>
          <a:p>
            <a:pPr algn="just">
              <a:lnSpc>
                <a:spcPct val="100000"/>
              </a:lnSpc>
              <a:spcBef>
                <a:spcPts val="0"/>
              </a:spcBef>
              <a:buSzPts val="2800"/>
            </a:pPr>
            <a:r>
              <a:rPr lang="en-US" sz="2400" dirty="0"/>
              <a:t>In the existing system, different traditional strategies and methods are available for fake currency identification based on the colors, width, and serial numbers mentioned. </a:t>
            </a:r>
          </a:p>
          <a:p>
            <a:pPr algn="just">
              <a:lnSpc>
                <a:spcPct val="100000"/>
              </a:lnSpc>
              <a:spcBef>
                <a:spcPts val="0"/>
              </a:spcBef>
              <a:buSzPts val="2800"/>
            </a:pPr>
            <a:endParaRPr lang="en-US" sz="2400" dirty="0"/>
          </a:p>
          <a:p>
            <a:pPr algn="just">
              <a:lnSpc>
                <a:spcPct val="100000"/>
              </a:lnSpc>
              <a:spcBef>
                <a:spcPts val="0"/>
              </a:spcBef>
              <a:buSzPts val="2800"/>
            </a:pPr>
            <a:r>
              <a:rPr lang="en-US" sz="2400" dirty="0"/>
              <a:t>Processing these attributes by using digital technologies will give high false positive results leading to lower accuracy of the technology. </a:t>
            </a:r>
          </a:p>
          <a:p>
            <a:pPr algn="just">
              <a:lnSpc>
                <a:spcPct val="100000"/>
              </a:lnSpc>
              <a:spcBef>
                <a:spcPts val="0"/>
              </a:spcBef>
              <a:buSzPts val="2800"/>
            </a:pPr>
            <a:endParaRPr lang="en-US" sz="2400" dirty="0"/>
          </a:p>
          <a:p>
            <a:pPr algn="just">
              <a:lnSpc>
                <a:spcPct val="100000"/>
              </a:lnSpc>
              <a:spcBef>
                <a:spcPts val="0"/>
              </a:spcBef>
              <a:buSzPts val="2800"/>
            </a:pPr>
            <a:r>
              <a:rPr lang="en-US" sz="2400" dirty="0"/>
              <a:t>In this system First, to classify the nationality to use certain predefined rules. Areas of significance, and then derive the denomination value. </a:t>
            </a:r>
          </a:p>
          <a:p>
            <a:pPr algn="just">
              <a:lnSpc>
                <a:spcPct val="100000"/>
              </a:lnSpc>
              <a:spcBef>
                <a:spcPts val="0"/>
              </a:spcBef>
              <a:buSzPts val="2800"/>
            </a:pPr>
            <a:endParaRPr lang="en-US" sz="2400" dirty="0"/>
          </a:p>
          <a:p>
            <a:pPr algn="just">
              <a:lnSpc>
                <a:spcPct val="100000"/>
              </a:lnSpc>
              <a:spcBef>
                <a:spcPts val="0"/>
              </a:spcBef>
              <a:buSzPts val="2800"/>
            </a:pPr>
            <a:r>
              <a:rPr lang="en-US" sz="2400" dirty="0"/>
              <a:t>Using features such as scale, color, or script on a note, based on how distinctive the notes are in the same region.</a:t>
            </a:r>
          </a:p>
        </p:txBody>
      </p:sp>
    </p:spTree>
    <p:extLst>
      <p:ext uri="{BB962C8B-B14F-4D97-AF65-F5344CB8AC3E}">
        <p14:creationId xmlns:p14="http://schemas.microsoft.com/office/powerpoint/2010/main" val="238468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4EA7-D6BD-76B3-08C7-A62B59A7B4C3}"/>
              </a:ext>
            </a:extLst>
          </p:cNvPr>
          <p:cNvSpPr>
            <a:spLocks noGrp="1"/>
          </p:cNvSpPr>
          <p:nvPr>
            <p:ph type="title"/>
          </p:nvPr>
        </p:nvSpPr>
        <p:spPr/>
        <p:txBody>
          <a:bodyPr>
            <a:noAutofit/>
          </a:bodyPr>
          <a:lstStyle/>
          <a:p>
            <a:pPr algn="ctr"/>
            <a:br>
              <a:rPr lang="en-US" b="1" dirty="0"/>
            </a:br>
            <a:br>
              <a:rPr lang="en-US" b="1" dirty="0"/>
            </a:br>
            <a:r>
              <a:rPr lang="en-US" b="1" dirty="0"/>
              <a:t>3. Proposed System</a:t>
            </a: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19F11F4-1A14-AB31-D6C2-CC33D653A560}"/>
              </a:ext>
            </a:extLst>
          </p:cNvPr>
          <p:cNvSpPr>
            <a:spLocks noGrp="1"/>
          </p:cNvSpPr>
          <p:nvPr>
            <p:ph idx="1"/>
          </p:nvPr>
        </p:nvSpPr>
        <p:spPr/>
        <p:txBody>
          <a:bodyPr>
            <a:noAutofit/>
          </a:bodyPr>
          <a:lstStyle/>
          <a:p>
            <a:pPr algn="just">
              <a:lnSpc>
                <a:spcPct val="100000"/>
              </a:lnSpc>
            </a:pPr>
            <a:r>
              <a:rPr lang="en-US" sz="2200" dirty="0"/>
              <a:t>Our proposed solution/system is to use </a:t>
            </a:r>
            <a:r>
              <a:rPr lang="en-US" sz="2200" b="1" dirty="0"/>
              <a:t>Convolutional Neural Network</a:t>
            </a:r>
            <a:r>
              <a:rPr lang="en-US" sz="2200" dirty="0"/>
              <a:t> (</a:t>
            </a:r>
            <a:r>
              <a:rPr lang="en-US" sz="2200" b="1" dirty="0"/>
              <a:t>CNN</a:t>
            </a:r>
            <a:r>
              <a:rPr lang="en-US" sz="2200" dirty="0"/>
              <a:t>).</a:t>
            </a:r>
          </a:p>
          <a:p>
            <a:pPr algn="just">
              <a:lnSpc>
                <a:spcPct val="100000"/>
              </a:lnSpc>
            </a:pPr>
            <a:r>
              <a:rPr lang="en-US" sz="2200" i="0" dirty="0">
                <a:effectLst/>
              </a:rPr>
              <a:t>A CNN is a kind of network architecture for deep learning algorithms and is specifically used for image recognition and tasks that involve the processing of pixel data. </a:t>
            </a:r>
          </a:p>
          <a:p>
            <a:pPr algn="just">
              <a:lnSpc>
                <a:spcPct val="100000"/>
              </a:lnSpc>
            </a:pPr>
            <a:r>
              <a:rPr lang="en-US" sz="2200" i="0" dirty="0">
                <a:effectLst/>
              </a:rPr>
              <a:t>Convolutional Neural Networks </a:t>
            </a:r>
            <a:r>
              <a:rPr lang="en-US" sz="2200" b="0" i="0" dirty="0">
                <a:effectLst/>
              </a:rPr>
              <a:t>(CNNs) are a popular choice for image processing tasks like fake currency detection for several reasons:</a:t>
            </a:r>
          </a:p>
          <a:p>
            <a:pPr marL="514350" indent="-514350" algn="just">
              <a:lnSpc>
                <a:spcPct val="100000"/>
              </a:lnSpc>
              <a:buFont typeface="+mj-lt"/>
              <a:buAutoNum type="arabicPeriod"/>
            </a:pPr>
            <a:r>
              <a:rPr lang="en-US" sz="2200" b="1" i="0" dirty="0">
                <a:effectLst/>
              </a:rPr>
              <a:t>Local feature extraction</a:t>
            </a:r>
          </a:p>
          <a:p>
            <a:pPr marL="914400" lvl="1" indent="-457200" algn="just">
              <a:lnSpc>
                <a:spcPct val="100000"/>
              </a:lnSpc>
              <a:buFont typeface="+mj-lt"/>
              <a:buAutoNum type="alphaUcPeriod"/>
            </a:pPr>
            <a:r>
              <a:rPr lang="en-US" sz="2200" b="0" i="0" dirty="0">
                <a:effectLst/>
              </a:rPr>
              <a:t>CNNs is a model which is designed to perform local feature extraction by applying a set of filters or convolutional kernels on the input image. </a:t>
            </a:r>
          </a:p>
          <a:p>
            <a:pPr marL="914400" lvl="1" indent="-457200" algn="just">
              <a:lnSpc>
                <a:spcPct val="100000"/>
              </a:lnSpc>
              <a:buFont typeface="+mj-lt"/>
              <a:buAutoNum type="alphaUcPeriod"/>
            </a:pPr>
            <a:r>
              <a:rPr lang="en-US" sz="2200" b="0" i="0" dirty="0">
                <a:effectLst/>
              </a:rPr>
              <a:t>This helps in capturing the spatial relationships between different pixels in an image and identifying local patterns or features that are important for detecting fake currency.</a:t>
            </a:r>
          </a:p>
        </p:txBody>
      </p:sp>
    </p:spTree>
    <p:extLst>
      <p:ext uri="{BB962C8B-B14F-4D97-AF65-F5344CB8AC3E}">
        <p14:creationId xmlns:p14="http://schemas.microsoft.com/office/powerpoint/2010/main" val="175229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02BA2-520D-9F91-3669-758C446E9C62}"/>
              </a:ext>
            </a:extLst>
          </p:cNvPr>
          <p:cNvSpPr>
            <a:spLocks noGrp="1"/>
          </p:cNvSpPr>
          <p:nvPr>
            <p:ph idx="1"/>
          </p:nvPr>
        </p:nvSpPr>
        <p:spPr>
          <a:xfrm>
            <a:off x="838200" y="573601"/>
            <a:ext cx="10515600" cy="5710798"/>
          </a:xfrm>
        </p:spPr>
        <p:txBody>
          <a:bodyPr>
            <a:noAutofit/>
          </a:bodyPr>
          <a:lstStyle/>
          <a:p>
            <a:pPr marL="457200" indent="-457200" algn="just">
              <a:lnSpc>
                <a:spcPct val="100000"/>
              </a:lnSpc>
              <a:buFont typeface="+mj-lt"/>
              <a:buAutoNum type="arabicPeriod" startAt="2"/>
            </a:pPr>
            <a:r>
              <a:rPr lang="en-US" sz="2200" b="1" i="0" dirty="0">
                <a:effectLst/>
              </a:rPr>
              <a:t>Robust to image variations</a:t>
            </a:r>
          </a:p>
          <a:p>
            <a:pPr marL="800100" lvl="1" indent="-342900" algn="just">
              <a:lnSpc>
                <a:spcPct val="100000"/>
              </a:lnSpc>
              <a:buFont typeface="+mj-lt"/>
              <a:buAutoNum type="alphaUcPeriod"/>
            </a:pPr>
            <a:r>
              <a:rPr lang="en-US" sz="2200" i="0" dirty="0">
                <a:effectLst/>
              </a:rPr>
              <a:t>CNNs are robust to variations in the input image, such as changes in lighting conditions, orientation, and scale.</a:t>
            </a:r>
          </a:p>
          <a:p>
            <a:pPr marL="800100" lvl="1" indent="-342900" algn="just">
              <a:lnSpc>
                <a:spcPct val="100000"/>
              </a:lnSpc>
              <a:buFont typeface="+mj-lt"/>
              <a:buAutoNum type="alphaUcPeriod"/>
            </a:pPr>
            <a:r>
              <a:rPr lang="en-US" sz="2200" i="0" dirty="0">
                <a:effectLst/>
              </a:rPr>
              <a:t>This is important for fake currency detection as counterfeiters often try to mimic the appearance of genuine currency, and the CNN can still identify fake notes despite such variations.</a:t>
            </a:r>
          </a:p>
          <a:p>
            <a:pPr marL="457200" indent="-457200" algn="just">
              <a:lnSpc>
                <a:spcPct val="100000"/>
              </a:lnSpc>
              <a:buFont typeface="+mj-lt"/>
              <a:buAutoNum type="arabicPeriod" startAt="3"/>
            </a:pPr>
            <a:r>
              <a:rPr lang="en-US" sz="2200" b="1" i="0" dirty="0">
                <a:effectLst/>
              </a:rPr>
              <a:t>High accuracy</a:t>
            </a:r>
          </a:p>
          <a:p>
            <a:pPr marL="800100" lvl="1" indent="-342900" algn="just">
              <a:lnSpc>
                <a:spcPct val="100000"/>
              </a:lnSpc>
              <a:buFont typeface="+mj-lt"/>
              <a:buAutoNum type="alphaUcPeriod"/>
            </a:pPr>
            <a:r>
              <a:rPr lang="en-US" sz="2200" i="0" dirty="0">
                <a:effectLst/>
              </a:rPr>
              <a:t>CNNs have been shown to achieve high accuracy in various image classification tasks, including fake currency detection.</a:t>
            </a:r>
          </a:p>
          <a:p>
            <a:pPr marL="800100" lvl="1" indent="-342900" algn="just">
              <a:lnSpc>
                <a:spcPct val="100000"/>
              </a:lnSpc>
              <a:buFont typeface="+mj-lt"/>
              <a:buAutoNum type="alphaUcPeriod"/>
            </a:pPr>
            <a:r>
              <a:rPr lang="en-US" sz="2200" i="0" dirty="0">
                <a:effectLst/>
              </a:rPr>
              <a:t>They can learn to differentiate between genuine and fake notes based on subtle differences in texture, color, and other features.</a:t>
            </a:r>
          </a:p>
          <a:p>
            <a:pPr algn="just">
              <a:lnSpc>
                <a:spcPct val="100000"/>
              </a:lnSpc>
            </a:pPr>
            <a:r>
              <a:rPr lang="en-US" sz="2200" dirty="0"/>
              <a:t>Convolutional Neural Network is trained considering three train test ratio </a:t>
            </a:r>
            <a:r>
              <a:rPr lang="en-US" sz="2200" b="1" dirty="0"/>
              <a:t>80:20, 70:30 </a:t>
            </a:r>
            <a:r>
              <a:rPr lang="en-US" sz="2200" dirty="0"/>
              <a:t>and </a:t>
            </a:r>
            <a:r>
              <a:rPr lang="en-US" sz="2200" b="1" dirty="0"/>
              <a:t>60:40</a:t>
            </a:r>
            <a:r>
              <a:rPr lang="en-US" sz="2200" dirty="0"/>
              <a:t> and measured their performance on the basis various quantitative analysis parameter like Precision, Accuracy, Recall, MCC, F1-Score and others. </a:t>
            </a:r>
          </a:p>
        </p:txBody>
      </p:sp>
    </p:spTree>
    <p:extLst>
      <p:ext uri="{BB962C8B-B14F-4D97-AF65-F5344CB8AC3E}">
        <p14:creationId xmlns:p14="http://schemas.microsoft.com/office/powerpoint/2010/main" val="62733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22B1-DFD2-65A6-8871-1386111CD280}"/>
              </a:ext>
            </a:extLst>
          </p:cNvPr>
          <p:cNvSpPr>
            <a:spLocks noGrp="1"/>
          </p:cNvSpPr>
          <p:nvPr>
            <p:ph type="title"/>
          </p:nvPr>
        </p:nvSpPr>
        <p:spPr/>
        <p:txBody>
          <a:bodyPr>
            <a:noAutofit/>
          </a:bodyPr>
          <a:lstStyle/>
          <a:p>
            <a:pPr algn="ctr"/>
            <a:br>
              <a:rPr lang="en-US" b="1" dirty="0"/>
            </a:br>
            <a:r>
              <a:rPr lang="en-US" b="1" dirty="0"/>
              <a:t>4. Literature Survey</a:t>
            </a:r>
            <a:br>
              <a:rPr lang="en-US" b="1" dirty="0"/>
            </a:br>
            <a:endParaRPr lang="en-IN" b="1" dirty="0"/>
          </a:p>
        </p:txBody>
      </p:sp>
      <p:sp>
        <p:nvSpPr>
          <p:cNvPr id="3" name="Content Placeholder 2">
            <a:extLst>
              <a:ext uri="{FF2B5EF4-FFF2-40B4-BE49-F238E27FC236}">
                <a16:creationId xmlns:a16="http://schemas.microsoft.com/office/drawing/2014/main" id="{B39ECD20-C15F-2142-5FD5-598FA6064423}"/>
              </a:ext>
            </a:extLst>
          </p:cNvPr>
          <p:cNvSpPr>
            <a:spLocks noGrp="1"/>
          </p:cNvSpPr>
          <p:nvPr>
            <p:ph idx="1"/>
          </p:nvPr>
        </p:nvSpPr>
        <p:spPr/>
        <p:txBody>
          <a:bodyPr>
            <a:normAutofit/>
          </a:bodyPr>
          <a:lstStyle/>
          <a:p>
            <a:pPr marL="457200" lvl="0" indent="-342900" algn="just" rtl="0">
              <a:lnSpc>
                <a:spcPct val="100000"/>
              </a:lnSpc>
              <a:spcBef>
                <a:spcPts val="1000"/>
              </a:spcBef>
              <a:spcAft>
                <a:spcPts val="0"/>
              </a:spcAft>
              <a:buClr>
                <a:schemeClr val="dk1"/>
              </a:buClr>
              <a:buSzPts val="1800"/>
              <a:buChar char="•"/>
            </a:pPr>
            <a:r>
              <a:rPr lang="en-US" sz="2200" dirty="0"/>
              <a:t>In [1], In the past studies the data collected for the fake note detection was with professional cameras but in those data, accuracy seen was to be fair and good due to simple machine learning algorithms. Convolutional Neural Network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p>
          <a:p>
            <a:pPr marL="457200" lvl="0" indent="-342900" algn="just" rtl="0">
              <a:lnSpc>
                <a:spcPct val="100000"/>
              </a:lnSpc>
              <a:spcBef>
                <a:spcPts val="1000"/>
              </a:spcBef>
              <a:spcAft>
                <a:spcPts val="0"/>
              </a:spcAft>
              <a:buClr>
                <a:schemeClr val="dk1"/>
              </a:buClr>
              <a:buSzPts val="1800"/>
              <a:buChar char="•"/>
            </a:pPr>
            <a:r>
              <a:rPr lang="en-US" sz="2200" dirty="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p>
          <a:p>
            <a:pPr algn="just">
              <a:lnSpc>
                <a:spcPct val="100000"/>
              </a:lnSpc>
            </a:pPr>
            <a:endParaRPr lang="en-IN" dirty="0"/>
          </a:p>
        </p:txBody>
      </p:sp>
    </p:spTree>
    <p:extLst>
      <p:ext uri="{BB962C8B-B14F-4D97-AF65-F5344CB8AC3E}">
        <p14:creationId xmlns:p14="http://schemas.microsoft.com/office/powerpoint/2010/main" val="2947276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2757</Words>
  <Application>Microsoft Office PowerPoint</Application>
  <PresentationFormat>Widescreen</PresentationFormat>
  <Paragraphs>211</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Söhne</vt:lpstr>
      <vt:lpstr>Times</vt:lpstr>
      <vt:lpstr>Times New Roman</vt:lpstr>
      <vt:lpstr>Office Theme</vt:lpstr>
      <vt:lpstr>Fake Currency Detection (An Application to detect counterfeit currency)</vt:lpstr>
      <vt:lpstr>Table of Contents</vt:lpstr>
      <vt:lpstr>List of Figures</vt:lpstr>
      <vt:lpstr>Base Paper Details</vt:lpstr>
      <vt:lpstr>1. Abstract</vt:lpstr>
      <vt:lpstr> 2. Existing System </vt:lpstr>
      <vt:lpstr>  3. Proposed System  </vt:lpstr>
      <vt:lpstr>PowerPoint Presentation</vt:lpstr>
      <vt:lpstr> 4. Literature Survey </vt:lpstr>
      <vt:lpstr>PowerPoint Presentation</vt:lpstr>
      <vt:lpstr>5. Introduction</vt:lpstr>
      <vt:lpstr>PowerPoint Presentation</vt:lpstr>
      <vt:lpstr>6.1 Hardware Requirements</vt:lpstr>
      <vt:lpstr>6.2 Software Requirements</vt:lpstr>
      <vt:lpstr>7. System Architecture Design</vt:lpstr>
      <vt:lpstr>PowerPoint Presentation</vt:lpstr>
      <vt:lpstr>    8. Modules</vt:lpstr>
      <vt:lpstr>PowerPoint Presentation</vt:lpstr>
      <vt:lpstr>PowerPoint Presentation</vt:lpstr>
      <vt:lpstr> 9. Use Case Diagram </vt:lpstr>
      <vt:lpstr>PowerPoint Presentation</vt:lpstr>
      <vt:lpstr>10. Code</vt:lpstr>
      <vt:lpstr>11. Result and Analysis</vt:lpstr>
      <vt:lpstr> 12. Conclusion </vt:lpstr>
      <vt:lpstr>Future Enhancement</vt:lpstr>
      <vt:lpstr>Reference Paper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(An Application to detect counterfeit currency)</dc:title>
  <dc:creator>VARUNKUMAR</dc:creator>
  <cp:lastModifiedBy>Sriram karthick</cp:lastModifiedBy>
  <cp:revision>51</cp:revision>
  <dcterms:created xsi:type="dcterms:W3CDTF">2023-04-06T13:43:42Z</dcterms:created>
  <dcterms:modified xsi:type="dcterms:W3CDTF">2023-04-08T08:29:11Z</dcterms:modified>
</cp:coreProperties>
</file>