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8" r:id="rId3"/>
    <p:sldId id="257" r:id="rId4"/>
    <p:sldId id="261" r:id="rId5"/>
    <p:sldId id="262" r:id="rId6"/>
    <p:sldId id="259" r:id="rId7"/>
    <p:sldId id="260" r:id="rId8"/>
    <p:sldId id="274" r:id="rId9"/>
    <p:sldId id="275" r:id="rId10"/>
    <p:sldId id="263" r:id="rId11"/>
    <p:sldId id="264" r:id="rId12"/>
    <p:sldId id="278" r:id="rId13"/>
    <p:sldId id="279" r:id="rId14"/>
    <p:sldId id="277" r:id="rId15"/>
    <p:sldId id="276" r:id="rId16"/>
    <p:sldId id="270" r:id="rId17"/>
    <p:sldId id="271" r:id="rId18"/>
    <p:sldId id="272" r:id="rId19"/>
    <p:sldId id="265" r:id="rId20"/>
    <p:sldId id="266" r:id="rId21"/>
    <p:sldId id="267" r:id="rId22"/>
    <p:sldId id="26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50" y="1587422"/>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Frontend</a:t>
            </a:r>
            <a:endParaRPr>
              <a:solidFill>
                <a:schemeClr val="dk1"/>
              </a:solidFill>
            </a:endParaRPr>
          </a:p>
          <a:p>
            <a:pPr marL="0" lvl="0" indent="0" algn="ctr" rtl="0">
              <a:spcBef>
                <a:spcPts val="0"/>
              </a:spcBef>
              <a:spcAft>
                <a:spcPts val="0"/>
              </a:spcAft>
              <a:buNone/>
            </a:pP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061200" y="2905800"/>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061200" y="193517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Camera</a:t>
            </a:r>
            <a:endParaRPr/>
          </a:p>
        </p:txBody>
      </p:sp>
      <p:sp>
        <p:nvSpPr>
          <p:cNvPr id="137" name="Google Shape;137;p6"/>
          <p:cNvSpPr/>
          <p:nvPr/>
        </p:nvSpPr>
        <p:spPr>
          <a:xfrm rot="-5400000" flipH="1">
            <a:off x="8804162" y="260791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sp>
        <p:nvSpPr>
          <p:cNvPr id="3" name="Text Placeholder 2">
            <a:extLst>
              <a:ext uri="{FF2B5EF4-FFF2-40B4-BE49-F238E27FC236}">
                <a16:creationId xmlns:a16="http://schemas.microsoft.com/office/drawing/2014/main" id="{710E5B3E-73CF-F2C4-D20A-9CC87E4AE92A}"/>
              </a:ext>
            </a:extLst>
          </p:cNvPr>
          <p:cNvSpPr>
            <a:spLocks noGrp="1"/>
          </p:cNvSpPr>
          <p:nvPr>
            <p:ph type="body" idx="1"/>
          </p:nvPr>
        </p:nvSpPr>
        <p:spPr/>
        <p:txBody>
          <a:bodyPr>
            <a:normAutofit/>
          </a:bodyPr>
          <a:lstStyle/>
          <a:p>
            <a:pPr marL="114300" indent="0" algn="just" rtl="0">
              <a:spcBef>
                <a:spcPts val="0"/>
              </a:spcBef>
              <a:spcAft>
                <a:spcPts val="0"/>
              </a:spcAft>
              <a:buNone/>
            </a:pPr>
            <a:r>
              <a:rPr lang="en-US" sz="2000" b="1" dirty="0"/>
              <a:t>Data Collection :</a:t>
            </a:r>
          </a:p>
          <a:p>
            <a:pPr marL="114300" indent="0" algn="just" rtl="0">
              <a:spcBef>
                <a:spcPts val="0"/>
              </a:spcBef>
              <a:spcAft>
                <a:spcPts val="0"/>
              </a:spcAft>
              <a:buNone/>
            </a:pPr>
            <a:endParaRPr lang="en-US" sz="2000" b="1" dirty="0"/>
          </a:p>
          <a:p>
            <a:pPr marL="114300" indent="0" algn="just" rtl="0">
              <a:spcBef>
                <a:spcPts val="0"/>
              </a:spcBef>
              <a:spcAft>
                <a:spcPts val="0"/>
              </a:spcAft>
              <a:buNone/>
            </a:pPr>
            <a:r>
              <a:rPr lang="en-US" sz="2000" b="1" dirty="0"/>
              <a:t>	</a:t>
            </a:r>
            <a:r>
              <a:rPr lang="en-US" sz="2000" dirty="0"/>
              <a:t>This is the first step for creating an unbiased model. The quality of the dataset is as important as the quantity of the dataset, as bias can be induced easily. The crucial part of data collection is feature selection, involves choosing the most relevant features from the preprocessed data. This is important because using irrelevant or redundant features can negatively impact the performance of the machine learning models. Techniques such as correlation analysis, mutual information, and recursive feature elimination can be used for feature selection.</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Data Pre-processing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involves cleaning, normalizing, and transforming the raw data to make it suitable for analysis. The main techniques used in data preprocessing are data cleaning, data transformation, and feature engineering. This step helps to improve the accuracy of the model which we are training. This process is done in order to remove redundancy and in appropriate data.</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79E5BC-1814-F416-020D-04762778275B}"/>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Model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module the main part is choosing the appropriate algorithm for finding the fake currency from the properties of the image which is given. For our project we have concluded to use K-Nearest Neighbor algorithm to detect the fake currency, as KNN algorithm keep adding new data to the dataset, the prediction is adjusted without having to retrain a new model. So It is easy to keep the model </a:t>
            </a:r>
            <a:r>
              <a:rPr lang="en-US" sz="2000" dirty="0" err="1"/>
              <a:t>upto</a:t>
            </a:r>
            <a:r>
              <a:rPr lang="en-US" sz="2000" dirty="0"/>
              <a:t> date.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Training and Testing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process involves many iteration of model training with the data which we have cleaned in the previous steps until the model stabilizes and produces accurate results. Testing is the process of evaluating these results to obtain a unbiased model. If the model is biased the data set should be normalized properly.</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buNone/>
            </a:pPr>
            <a:endParaRPr lang="en-IN" sz="2000" dirty="0"/>
          </a:p>
        </p:txBody>
      </p:sp>
    </p:spTree>
    <p:extLst>
      <p:ext uri="{BB962C8B-B14F-4D97-AF65-F5344CB8AC3E}">
        <p14:creationId xmlns:p14="http://schemas.microsoft.com/office/powerpoint/2010/main" val="350931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2B07A-03FB-8B5E-5309-740A118CFACA}"/>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App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step the model which we have built is integrated with the mobile application with the help of Application programmable interface, and the application is tested for any errors which may occur due to communication failure.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Deploy the app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is the final step which is to deploy the application in the web.</a:t>
            </a:r>
          </a:p>
          <a:p>
            <a:pPr marL="114300" indent="0" algn="just" rtl="0">
              <a:spcBef>
                <a:spcPts val="0"/>
              </a:spcBef>
              <a:spcAft>
                <a:spcPts val="0"/>
              </a:spcAft>
              <a:buNone/>
            </a:pPr>
            <a:endParaRPr lang="en-US" sz="2000" dirty="0"/>
          </a:p>
          <a:p>
            <a:pPr marL="114300" indent="0">
              <a:buNone/>
            </a:pPr>
            <a:endParaRPr lang="en-IN" sz="2000" dirty="0"/>
          </a:p>
          <a:p>
            <a:pPr marL="114300" indent="0">
              <a:buNone/>
            </a:pPr>
            <a:endParaRPr lang="en-IN" sz="2000" dirty="0"/>
          </a:p>
        </p:txBody>
      </p:sp>
    </p:spTree>
    <p:extLst>
      <p:ext uri="{BB962C8B-B14F-4D97-AF65-F5344CB8AC3E}">
        <p14:creationId xmlns:p14="http://schemas.microsoft.com/office/powerpoint/2010/main" val="32302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43;p23">
            <a:extLst>
              <a:ext uri="{FF2B5EF4-FFF2-40B4-BE49-F238E27FC236}">
                <a16:creationId xmlns:a16="http://schemas.microsoft.com/office/drawing/2014/main" id="{493CADA2-EEBB-D25F-14EB-AFD06A80459A}"/>
              </a:ext>
            </a:extLst>
          </p:cNvPr>
          <p:cNvGraphicFramePr/>
          <p:nvPr>
            <p:extLst>
              <p:ext uri="{D42A27DB-BD31-4B8C-83A1-F6EECF244321}">
                <p14:modId xmlns:p14="http://schemas.microsoft.com/office/powerpoint/2010/main" val="2990042781"/>
              </p:ext>
            </p:extLst>
          </p:nvPr>
        </p:nvGraphicFramePr>
        <p:xfrm>
          <a:off x="977300" y="1265720"/>
          <a:ext cx="10237400" cy="4326560"/>
        </p:xfrm>
        <a:graphic>
          <a:graphicData uri="http://schemas.openxmlformats.org/drawingml/2006/table">
            <a:tbl>
              <a:tblPr firstRow="1" bandRow="1">
                <a:noFill/>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Sprint</a:t>
                      </a:r>
                      <a:endParaRPr sz="1800" b="1" u="none" strike="noStrike" cap="none" dirty="0">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dirty="0"/>
                        <a:t>Module 1</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collection</a:t>
                      </a:r>
                      <a:endParaRPr sz="1800" u="none" strike="noStrike" cap="none" dirty="0"/>
                    </a:p>
                    <a:p>
                      <a:pPr marL="0" marR="0" lvl="0" indent="0" algn="l" rtl="0">
                        <a:lnSpc>
                          <a:spcPct val="100000"/>
                        </a:lnSpc>
                        <a:spcBef>
                          <a:spcPts val="0"/>
                        </a:spcBef>
                        <a:spcAft>
                          <a:spcPts val="0"/>
                        </a:spcAft>
                        <a:buNone/>
                      </a:pPr>
                      <a:r>
                        <a:rPr lang="en-US" sz="1800" dirty="0"/>
                        <a:t>(Currency Notes)</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Collecting raw images of </a:t>
                      </a:r>
                      <a:r>
                        <a:rPr lang="en-US" sz="1600" dirty="0"/>
                        <a:t>currency notes</a:t>
                      </a:r>
                      <a:endParaRPr sz="18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Pre -processing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Scaling the data for effective utilization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3</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Model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Choosing the best model for better accuracy</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Training &amp; Testing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Model will be trained and tested numerous times</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5</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App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6</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Deploy the app</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008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CBA071-6E75-1673-E8F5-F467EB45CB86}"/>
              </a:ext>
            </a:extLst>
          </p:cNvPr>
          <p:cNvSpPr>
            <a:spLocks noGrp="1"/>
          </p:cNvSpPr>
          <p:nvPr>
            <p:ph type="body" idx="1"/>
          </p:nvPr>
        </p:nvSpPr>
        <p:spPr>
          <a:xfrm>
            <a:off x="838200" y="1724025"/>
            <a:ext cx="10515600" cy="4351338"/>
          </a:xfrm>
        </p:spPr>
        <p:txBody>
          <a:bodyPr/>
          <a:lstStyle/>
          <a:p>
            <a:pPr marL="114300" indent="0">
              <a:buNone/>
            </a:pPr>
            <a:r>
              <a:rPr lang="en-US" dirty="0"/>
              <a:t>We have completed about 25% of work till now. Which includes the processes mentioned below,</a:t>
            </a:r>
          </a:p>
          <a:p>
            <a:r>
              <a:rPr lang="en-IN" sz="1800" b="0" i="0" u="none" strike="noStrike" dirty="0">
                <a:solidFill>
                  <a:srgbClr val="000000"/>
                </a:solidFill>
                <a:effectLst/>
                <a:latin typeface="Arial" panose="020B0604020202020204" pitchFamily="34" charset="0"/>
              </a:rPr>
              <a:t>finding dataset</a:t>
            </a:r>
            <a:endParaRPr lang="en-US" sz="1800" b="0" i="0" u="none" strike="noStrike"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Analysis the dataset </a:t>
            </a:r>
          </a:p>
          <a:p>
            <a:r>
              <a:rPr lang="en-US" sz="1800" dirty="0">
                <a:solidFill>
                  <a:srgbClr val="000000"/>
                </a:solidFill>
                <a:latin typeface="Arial" panose="020B0604020202020204" pitchFamily="34" charset="0"/>
              </a:rPr>
              <a:t>Cleaning the dataset</a:t>
            </a:r>
          </a:p>
          <a:p>
            <a:r>
              <a:rPr lang="en-US" sz="1800" dirty="0">
                <a:solidFill>
                  <a:srgbClr val="000000"/>
                </a:solidFill>
                <a:latin typeface="Arial" panose="020B0604020202020204" pitchFamily="34" charset="0"/>
              </a:rPr>
              <a:t>Normalizing the dataset based on the formula</a:t>
            </a:r>
          </a:p>
          <a:p>
            <a:r>
              <a:rPr lang="en-US" sz="1800" dirty="0">
                <a:solidFill>
                  <a:srgbClr val="000000"/>
                </a:solidFill>
                <a:latin typeface="Arial" panose="020B0604020202020204" pitchFamily="34" charset="0"/>
              </a:rPr>
              <a:t>Currently testing the dataset on KNN-Model and Support Vector Classifier (SVC) model</a:t>
            </a:r>
          </a:p>
        </p:txBody>
      </p:sp>
      <p:sp>
        <p:nvSpPr>
          <p:cNvPr id="7" name="Google Shape;142;p23">
            <a:extLst>
              <a:ext uri="{FF2B5EF4-FFF2-40B4-BE49-F238E27FC236}">
                <a16:creationId xmlns:a16="http://schemas.microsoft.com/office/drawing/2014/main" id="{D2175C00-593E-C16D-0994-ED883FB7BA16}"/>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Percentage of work completed</a:t>
            </a:r>
          </a:p>
        </p:txBody>
      </p:sp>
    </p:spTree>
    <p:extLst>
      <p:ext uri="{BB962C8B-B14F-4D97-AF65-F5344CB8AC3E}">
        <p14:creationId xmlns:p14="http://schemas.microsoft.com/office/powerpoint/2010/main" val="15696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BDE667B6-000A-D96A-5146-C790D5B10E3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Deviation</a:t>
            </a:r>
          </a:p>
        </p:txBody>
      </p:sp>
      <p:sp>
        <p:nvSpPr>
          <p:cNvPr id="6" name="Text Placeholder 5">
            <a:extLst>
              <a:ext uri="{FF2B5EF4-FFF2-40B4-BE49-F238E27FC236}">
                <a16:creationId xmlns:a16="http://schemas.microsoft.com/office/drawing/2014/main" id="{123A5FF2-76C1-547B-DB89-702F7A598920}"/>
              </a:ext>
            </a:extLst>
          </p:cNvPr>
          <p:cNvSpPr>
            <a:spLocks noGrp="1"/>
          </p:cNvSpPr>
          <p:nvPr>
            <p:ph type="body" idx="1"/>
          </p:nvPr>
        </p:nvSpPr>
        <p:spPr/>
        <p:txBody>
          <a:bodyPr/>
          <a:lstStyle/>
          <a:p>
            <a:pPr marL="114300" indent="0" algn="ctr">
              <a:buNone/>
            </a:pPr>
            <a:r>
              <a:rPr lang="en-US" dirty="0"/>
              <a:t>Till now we have not deviated from our base idea.</a:t>
            </a:r>
            <a:endParaRPr lang="en-IN" dirty="0"/>
          </a:p>
        </p:txBody>
      </p:sp>
    </p:spTree>
    <p:extLst>
      <p:ext uri="{BB962C8B-B14F-4D97-AF65-F5344CB8AC3E}">
        <p14:creationId xmlns:p14="http://schemas.microsoft.com/office/powerpoint/2010/main" val="420930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dirty="0"/>
              <a:t>8GB RAM</a:t>
            </a:r>
            <a:endParaRPr dirty="0"/>
          </a:p>
          <a:p>
            <a:pPr marL="635000" lvl="0" indent="-457200" algn="just" rtl="0">
              <a:lnSpc>
                <a:spcPct val="90000"/>
              </a:lnSpc>
              <a:spcBef>
                <a:spcPts val="0"/>
              </a:spcBef>
              <a:spcAft>
                <a:spcPts val="0"/>
              </a:spcAft>
              <a:buSzPts val="2800"/>
              <a:buChar char="•"/>
            </a:pPr>
            <a:r>
              <a:rPr lang="en-US" dirty="0"/>
              <a:t>AMD 3600 processor or an equivalent Intel processor</a:t>
            </a:r>
            <a:endParaRPr dirty="0"/>
          </a:p>
          <a:p>
            <a:pPr marL="635000" lvl="0" indent="-457200" algn="just" rtl="0">
              <a:lnSpc>
                <a:spcPct val="90000"/>
              </a:lnSpc>
              <a:spcBef>
                <a:spcPts val="0"/>
              </a:spcBef>
              <a:spcAft>
                <a:spcPts val="0"/>
              </a:spcAft>
              <a:buSzPts val="2800"/>
              <a:buChar char="•"/>
            </a:pPr>
            <a:r>
              <a:rPr lang="en-US" dirty="0"/>
              <a:t>2GB storage capacity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Aman Bhatia, </a:t>
            </a:r>
            <a:r>
              <a:rPr lang="en-US" sz="2400" b="0" i="0" u="none" strike="noStrike" cap="none" dirty="0" err="1">
                <a:solidFill>
                  <a:srgbClr val="000000"/>
                </a:solidFill>
                <a:latin typeface="Times"/>
                <a:ea typeface="Times"/>
                <a:cs typeface="Times"/>
                <a:sym typeface="Times"/>
              </a:rPr>
              <a:t>Vansh</a:t>
            </a:r>
            <a:r>
              <a:rPr lang="en-US" sz="2400" b="0" i="0" u="none" strike="noStrike" cap="none" dirty="0">
                <a:solidFill>
                  <a:srgbClr val="000000"/>
                </a:solidFill>
                <a:latin typeface="Times"/>
                <a:ea typeface="Times"/>
                <a:cs typeface="Times"/>
                <a:sym typeface="Times"/>
              </a:rPr>
              <a:t> </a:t>
            </a:r>
            <a:r>
              <a:rPr lang="en-US" sz="2400" b="0" i="0" u="none" strike="noStrike" cap="none" dirty="0" err="1">
                <a:solidFill>
                  <a:srgbClr val="000000"/>
                </a:solidFill>
                <a:latin typeface="Times"/>
                <a:ea typeface="Times"/>
                <a:cs typeface="Times"/>
                <a:sym typeface="Times"/>
              </a:rPr>
              <a:t>Kedia</a:t>
            </a:r>
            <a:r>
              <a:rPr lang="en-US" sz="2400" b="0" i="0" u="none" strike="noStrike" cap="none" dirty="0">
                <a:solidFill>
                  <a:srgbClr val="000000"/>
                </a:solidFill>
                <a:latin typeface="Times"/>
                <a:ea typeface="Times"/>
                <a:cs typeface="Times"/>
                <a:sym typeface="Times"/>
              </a:rPr>
              <a:t>, Anshul Shroff, </a:t>
            </a:r>
            <a:r>
              <a:rPr lang="en-US" sz="2400" b="0" i="0" u="none" strike="noStrike" cap="none" dirty="0" err="1">
                <a:solidFill>
                  <a:srgbClr val="000000"/>
                </a:solidFill>
                <a:latin typeface="Times"/>
                <a:ea typeface="Times"/>
                <a:cs typeface="Times"/>
                <a:sym typeface="Times"/>
              </a:rPr>
              <a:t>Mayand</a:t>
            </a:r>
            <a:r>
              <a:rPr lang="en-US" sz="2400" b="0" i="0" u="none" strike="noStrike" cap="none" dirty="0">
                <a:solidFill>
                  <a:srgbClr val="000000"/>
                </a:solidFill>
                <a:latin typeface="Times"/>
                <a:ea typeface="Times"/>
                <a:cs typeface="Times"/>
                <a:sym typeface="Times"/>
              </a:rPr>
              <a:t> Kumar, </a:t>
            </a:r>
            <a:r>
              <a:rPr lang="en-US" sz="2400" b="0" i="0" u="none" strike="noStrike" cap="none" dirty="0" err="1">
                <a:solidFill>
                  <a:srgbClr val="000000"/>
                </a:solidFill>
                <a:latin typeface="Times"/>
                <a:ea typeface="Times"/>
                <a:cs typeface="Times"/>
                <a:sym typeface="Times"/>
              </a:rPr>
              <a:t>Bickey</a:t>
            </a:r>
            <a:r>
              <a:rPr lang="en-US" sz="2400" b="0" i="0" u="none" strike="noStrike" cap="none" dirty="0">
                <a:solidFill>
                  <a:srgbClr val="000000"/>
                </a:solidFill>
                <a:latin typeface="Times"/>
                <a:ea typeface="Times"/>
                <a:cs typeface="Times"/>
                <a:sym typeface="Times"/>
              </a:rPr>
              <a:t> Kumar Shah, Aryan ,</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t>
            </a:r>
            <a:r>
              <a:rPr lang="en-US" sz="2400" b="0" i="0" u="none" strike="noStrike" cap="none" dirty="0">
                <a:solidFill>
                  <a:srgbClr val="000000"/>
                </a:solidFill>
                <a:latin typeface="Times New Roman"/>
                <a:ea typeface="Times New Roman"/>
                <a:cs typeface="Times New Roman"/>
                <a:sym typeface="Times New Roman"/>
              </a:rPr>
              <a:t>Fake Currency Detection with Machine Learning</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Algorithm and Image Processing</a:t>
            </a:r>
            <a:r>
              <a:rPr lang="en-US" sz="2400" b="1" i="0" u="none" strike="noStrike" cap="none" dirty="0">
                <a:solidFill>
                  <a:srgbClr val="000000"/>
                </a:solidFill>
                <a:latin typeface="Times"/>
                <a:ea typeface="Times"/>
                <a:cs typeface="Times"/>
                <a:sym typeface="Times"/>
              </a:rPr>
              <a:t>”, </a:t>
            </a:r>
            <a:r>
              <a:rPr lang="en-US" sz="2400" b="0" i="0" u="none" strike="noStrike" cap="none" dirty="0">
                <a:solidFill>
                  <a:srgbClr val="000000"/>
                </a:solidFill>
                <a:latin typeface="Calibri"/>
                <a:ea typeface="Calibri"/>
                <a:cs typeface="Calibri"/>
                <a:sym typeface="Calibri"/>
              </a:rPr>
              <a:t>DOI:10.1109/ICICCS51141.2021.9432274</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a:t>
            </a:r>
            <a:r>
              <a:rPr lang="en-US" sz="2200" dirty="0" err="1"/>
              <a:t>CurrencyDetection</a:t>
            </a:r>
            <a:r>
              <a:rPr lang="en-US" sz="2200" dirty="0"/>
              <a:t>,” 2019 Int. Conf. Recent Adv. </a:t>
            </a:r>
            <a:r>
              <a:rPr lang="en-US" sz="2200" dirty="0" err="1"/>
              <a:t>EnergyEfficient</a:t>
            </a:r>
            <a:r>
              <a:rPr lang="en-US" sz="2200" dirty="0"/>
              <a:t> </a:t>
            </a:r>
            <a:r>
              <a:rPr lang="en-US" sz="2200" dirty="0" err="1"/>
              <a:t>Comput</a:t>
            </a:r>
            <a:r>
              <a:rPr lang="en-US" sz="2200" dirty="0"/>
              <a:t>. </a:t>
            </a:r>
            <a:r>
              <a:rPr lang="en-US" sz="2200" dirty="0" err="1"/>
              <a: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Literature Review</a:t>
            </a:r>
            <a:endParaRPr sz="5400" dirty="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E23-4354-1D73-F840-A38F8DC1DEF5}"/>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Text Placeholder 2">
            <a:extLst>
              <a:ext uri="{FF2B5EF4-FFF2-40B4-BE49-F238E27FC236}">
                <a16:creationId xmlns:a16="http://schemas.microsoft.com/office/drawing/2014/main" id="{22DA1A53-DB16-A7A8-8B07-B795BC60D0E3}"/>
              </a:ext>
            </a:extLst>
          </p:cNvPr>
          <p:cNvSpPr>
            <a:spLocks noGrp="1"/>
          </p:cNvSpPr>
          <p:nvPr>
            <p:ph type="body" idx="1"/>
          </p:nvPr>
        </p:nvSpPr>
        <p:spPr/>
        <p:txBody>
          <a:bodyPr>
            <a:normAutofit fontScale="92500" lnSpcReduction="10000"/>
          </a:bodyPr>
          <a:lstStyle/>
          <a:p>
            <a:r>
              <a:rPr lang="en-US" dirty="0"/>
              <a:t>In this century where the majority of people are aware of technology and how it works, many of them indulge in unlawful activities. One of such activities is the production of fake currency which is practiced to deceive people. In this proposal, it is focused on this illegitimate practice and try to bring forward a solution for it. According to a survey, the maximum number of cases of counterfeit in India still relate to fake currency, There were 132 cases of counterfeit currency in 2018, which shot up 37 percent to 181 in 2019. In Order to stop this fraudulent activity, a system is proposed that can be integrated into mobile devices that will detect the fake note as soon as it is scanned by the device. KNN is a SML algorithm which will be utilized in the proposed system with enhanced accuracy. K-nearest neighbors (KNN) is an algorithm that stores all the available data and classifies a new data point based on the similarity. </a:t>
            </a:r>
            <a:endParaRPr lang="en-IN" dirty="0"/>
          </a:p>
        </p:txBody>
      </p:sp>
    </p:spTree>
    <p:extLst>
      <p:ext uri="{BB962C8B-B14F-4D97-AF65-F5344CB8AC3E}">
        <p14:creationId xmlns:p14="http://schemas.microsoft.com/office/powerpoint/2010/main" val="28848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E3997-5173-808D-54BF-8DC0DA7A8091}"/>
              </a:ext>
            </a:extLst>
          </p:cNvPr>
          <p:cNvSpPr>
            <a:spLocks noGrp="1"/>
          </p:cNvSpPr>
          <p:nvPr>
            <p:ph type="body" idx="1"/>
          </p:nvPr>
        </p:nvSpPr>
        <p:spPr>
          <a:xfrm>
            <a:off x="838200" y="612742"/>
            <a:ext cx="10515600" cy="5564221"/>
          </a:xfrm>
        </p:spPr>
        <p:txBody>
          <a:bodyPr>
            <a:normAutofit fontScale="92500" lnSpcReduction="10000"/>
          </a:bodyPr>
          <a:lstStyle/>
          <a:p>
            <a:pPr marL="114300" indent="0">
              <a:buNone/>
            </a:pPr>
            <a:r>
              <a:rPr lang="en-US" dirty="0"/>
              <a:t>In this straight strategy, some errors and drawbacks were observed that was not making the system and fake identification method more efficient. </a:t>
            </a:r>
          </a:p>
          <a:p>
            <a:r>
              <a:rPr lang="en-US" dirty="0"/>
              <a:t>motion blur problem,  </a:t>
            </a:r>
          </a:p>
          <a:p>
            <a:r>
              <a:rPr lang="en-US" dirty="0"/>
              <a:t>Noise imposed by image capture instrument </a:t>
            </a:r>
          </a:p>
          <a:p>
            <a:r>
              <a:rPr lang="en-US" dirty="0"/>
              <a:t>Less efficient feature extraction technique </a:t>
            </a:r>
          </a:p>
          <a:p>
            <a:pPr marL="114300" indent="0">
              <a:buNone/>
            </a:pPr>
            <a:r>
              <a:rPr lang="en-US" dirty="0"/>
              <a:t>Due to such problems faced in the major cases the concept for the implementation of image processing works, which purify the entities like shape, color, serial numbers in the form of images and brings more distinction and efficiency in the implementation and work was introduced. As the data set is small this KNN algorithm suits best for the system and high performance measures scores are expected for the same. Fake currency detection system not only reduces the circulation of counterfeit currency but also provides encouragement to the dealers to accept/make payment through cash, refrains people from circulating fake notes and also ensures proper flow of currency in economy. </a:t>
            </a:r>
            <a:endParaRPr lang="en-IN" dirty="0"/>
          </a:p>
        </p:txBody>
      </p:sp>
    </p:spTree>
    <p:extLst>
      <p:ext uri="{BB962C8B-B14F-4D97-AF65-F5344CB8AC3E}">
        <p14:creationId xmlns:p14="http://schemas.microsoft.com/office/powerpoint/2010/main" val="11589381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1924</Words>
  <Application>Microsoft Office PowerPoint</Application>
  <PresentationFormat>Widescreen</PresentationFormat>
  <Paragraphs>134</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INTRODUCTION</vt:lpstr>
      <vt:lpstr>PowerPoint Presentation</vt:lpstr>
      <vt:lpstr>System Architecture</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40</cp:revision>
  <dcterms:created xsi:type="dcterms:W3CDTF">2023-01-30T14:11:45Z</dcterms:created>
  <dcterms:modified xsi:type="dcterms:W3CDTF">2023-02-28T17:08:16Z</dcterms:modified>
</cp:coreProperties>
</file>