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8" r:id="rId3"/>
    <p:sldId id="257" r:id="rId4"/>
    <p:sldId id="261" r:id="rId5"/>
    <p:sldId id="262" r:id="rId6"/>
    <p:sldId id="259" r:id="rId7"/>
    <p:sldId id="260" r:id="rId8"/>
    <p:sldId id="273" r:id="rId9"/>
    <p:sldId id="263" r:id="rId10"/>
    <p:sldId id="264" r:id="rId11"/>
    <p:sldId id="269" r:id="rId12"/>
    <p:sldId id="270" r:id="rId13"/>
    <p:sldId id="271" r:id="rId14"/>
    <p:sldId id="272" r:id="rId15"/>
    <p:sldId id="265" r:id="rId16"/>
    <p:sldId id="266" r:id="rId17"/>
    <p:sldId id="267" r:id="rId18"/>
    <p:sldId id="26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B/43COq52bOFiCQ0Kf1DjMl6q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1FC83F-78A8-4D6F-A3F0-7781150E8C83}">
  <a:tblStyle styleId="{061FC83F-78A8-4D6F-A3F0-7781150E8C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Modules</a:t>
            </a:r>
            <a:endParaRPr sz="5400" dirty="0"/>
          </a:p>
        </p:txBody>
      </p:sp>
      <p:graphicFrame>
        <p:nvGraphicFramePr>
          <p:cNvPr id="143" name="Google Shape;143;p23"/>
          <p:cNvGraphicFramePr/>
          <p:nvPr/>
        </p:nvGraphicFramePr>
        <p:xfrm>
          <a:off x="1020721" y="1731275"/>
          <a:ext cx="10237400" cy="4326560"/>
        </p:xfrm>
        <a:graphic>
          <a:graphicData uri="http://schemas.openxmlformats.org/drawingml/2006/table">
            <a:tbl>
              <a:tblPr firstRow="1" bandRow="1">
                <a:noFill/>
                <a:tableStyleId>{061FC83F-78A8-4D6F-A3F0-7781150E8C83}</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Sprint</a:t>
                      </a:r>
                      <a:endParaRPr sz="1800" b="1"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Start Date</a:t>
                      </a:r>
                      <a:endParaRPr sz="1800" u="none" strike="noStrike" cap="none">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a:t>Module 1</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Data collection</a:t>
                      </a:r>
                      <a:endParaRPr sz="1800" u="none" strike="noStrike" cap="none"/>
                    </a:p>
                    <a:p>
                      <a:pPr marL="0" marR="0" lvl="0" indent="0" algn="l" rtl="0">
                        <a:lnSpc>
                          <a:spcPct val="100000"/>
                        </a:lnSpc>
                        <a:spcBef>
                          <a:spcPts val="0"/>
                        </a:spcBef>
                        <a:spcAft>
                          <a:spcPts val="0"/>
                        </a:spcAft>
                        <a:buNone/>
                      </a:pPr>
                      <a:r>
                        <a:rPr lang="en-US" sz="1800"/>
                        <a:t>(Currency Notes)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Collecting raw images of </a:t>
                      </a:r>
                      <a:r>
                        <a:rPr lang="en-US" sz="1600"/>
                        <a:t>currency notes</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2</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Processing images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Scaling the images for effective utilization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3</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Model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Choosing the best model for better accuracy</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4</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Training &amp; Testing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Model will be trained and tested numerous times</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5</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App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Integrating the model with the mobile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6</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Deploy the web app</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Making the model available to the users through a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31/03/2023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2;p23">
            <a:extLst>
              <a:ext uri="{FF2B5EF4-FFF2-40B4-BE49-F238E27FC236}">
                <a16:creationId xmlns:a16="http://schemas.microsoft.com/office/drawing/2014/main" id="{1D50E1F9-0F64-AFB4-9177-09555FA95BA4}"/>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Percentage of work completed</a:t>
            </a:r>
          </a:p>
        </p:txBody>
      </p:sp>
      <p:sp>
        <p:nvSpPr>
          <p:cNvPr id="3" name="Text Placeholder 2">
            <a:extLst>
              <a:ext uri="{FF2B5EF4-FFF2-40B4-BE49-F238E27FC236}">
                <a16:creationId xmlns:a16="http://schemas.microsoft.com/office/drawing/2014/main" id="{7B8D1F30-9C63-B832-965E-C3AB64DC6A07}"/>
              </a:ext>
            </a:extLst>
          </p:cNvPr>
          <p:cNvSpPr>
            <a:spLocks noGrp="1"/>
          </p:cNvSpPr>
          <p:nvPr>
            <p:ph type="body" idx="1"/>
          </p:nvPr>
        </p:nvSpPr>
        <p:spPr/>
        <p:txBody>
          <a:bodyPr/>
          <a:lstStyle/>
          <a:p>
            <a:pPr marL="114300" indent="0">
              <a:buNone/>
            </a:pPr>
            <a:r>
              <a:rPr lang="en-US" dirty="0"/>
              <a:t>We have completed about 25% of work till now. Which includes the processes mentioned below,</a:t>
            </a:r>
          </a:p>
          <a:p>
            <a:r>
              <a:rPr lang="en-IN" sz="1800" b="0" i="0" u="none" strike="noStrike" dirty="0">
                <a:solidFill>
                  <a:srgbClr val="000000"/>
                </a:solidFill>
                <a:effectLst/>
                <a:latin typeface="Arial" panose="020B0604020202020204" pitchFamily="34" charset="0"/>
              </a:rPr>
              <a:t>finding dataset</a:t>
            </a:r>
            <a:endParaRPr lang="en-US" sz="1800" b="0" i="0" u="none" strike="noStrike" dirty="0">
              <a:solidFill>
                <a:srgbClr val="000000"/>
              </a:solidFill>
              <a:effectLst/>
              <a:latin typeface="Arial" panose="020B0604020202020204" pitchFamily="34" charset="0"/>
            </a:endParaRPr>
          </a:p>
          <a:p>
            <a:r>
              <a:rPr lang="en-US" sz="1800" dirty="0">
                <a:solidFill>
                  <a:srgbClr val="000000"/>
                </a:solidFill>
                <a:latin typeface="Arial" panose="020B0604020202020204" pitchFamily="34" charset="0"/>
              </a:rPr>
              <a:t>Analysis the dataset </a:t>
            </a:r>
          </a:p>
          <a:p>
            <a:r>
              <a:rPr lang="en-US" sz="1800" dirty="0">
                <a:solidFill>
                  <a:srgbClr val="000000"/>
                </a:solidFill>
                <a:latin typeface="Arial" panose="020B0604020202020204" pitchFamily="34" charset="0"/>
              </a:rPr>
              <a:t>Cleaning the dataset</a:t>
            </a:r>
          </a:p>
          <a:p>
            <a:r>
              <a:rPr lang="en-US" sz="1800" dirty="0">
                <a:solidFill>
                  <a:srgbClr val="000000"/>
                </a:solidFill>
                <a:latin typeface="Arial" panose="020B0604020202020204" pitchFamily="34" charset="0"/>
              </a:rPr>
              <a:t>Normalizing the dataset based on the formula</a:t>
            </a:r>
          </a:p>
          <a:p>
            <a:r>
              <a:rPr lang="en-US" sz="1800" dirty="0">
                <a:solidFill>
                  <a:srgbClr val="000000"/>
                </a:solidFill>
                <a:latin typeface="Arial" panose="020B0604020202020204" pitchFamily="34" charset="0"/>
              </a:rPr>
              <a:t>Currently testing the dataset on KNN-Model and Support Vector Classifier (SVC) model</a:t>
            </a:r>
          </a:p>
        </p:txBody>
      </p:sp>
    </p:spTree>
    <p:extLst>
      <p:ext uri="{BB962C8B-B14F-4D97-AF65-F5344CB8AC3E}">
        <p14:creationId xmlns:p14="http://schemas.microsoft.com/office/powerpoint/2010/main" val="108260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8B200614-B4A7-17F1-28C0-A1BA57F3AB4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Use case Diagram</a:t>
            </a:r>
          </a:p>
        </p:txBody>
      </p:sp>
      <p:pic>
        <p:nvPicPr>
          <p:cNvPr id="10" name="Picture 9">
            <a:extLst>
              <a:ext uri="{FF2B5EF4-FFF2-40B4-BE49-F238E27FC236}">
                <a16:creationId xmlns:a16="http://schemas.microsoft.com/office/drawing/2014/main" id="{06EB64E3-0B77-C7B9-BC52-5EE01C2FAC01}"/>
              </a:ext>
            </a:extLst>
          </p:cNvPr>
          <p:cNvPicPr>
            <a:picLocks noChangeAspect="1"/>
          </p:cNvPicPr>
          <p:nvPr/>
        </p:nvPicPr>
        <p:blipFill>
          <a:blip r:embed="rId2"/>
          <a:stretch>
            <a:fillRect/>
          </a:stretch>
        </p:blipFill>
        <p:spPr>
          <a:xfrm>
            <a:off x="6096000" y="1456660"/>
            <a:ext cx="4696571" cy="4984957"/>
          </a:xfrm>
          <a:prstGeom prst="rect">
            <a:avLst/>
          </a:prstGeom>
        </p:spPr>
      </p:pic>
      <p:pic>
        <p:nvPicPr>
          <p:cNvPr id="14" name="Picture 13">
            <a:extLst>
              <a:ext uri="{FF2B5EF4-FFF2-40B4-BE49-F238E27FC236}">
                <a16:creationId xmlns:a16="http://schemas.microsoft.com/office/drawing/2014/main" id="{3B621B68-8872-8BA2-6EFD-243221F41A88}"/>
              </a:ext>
            </a:extLst>
          </p:cNvPr>
          <p:cNvPicPr>
            <a:picLocks noChangeAspect="1"/>
          </p:cNvPicPr>
          <p:nvPr/>
        </p:nvPicPr>
        <p:blipFill>
          <a:blip r:embed="rId3"/>
          <a:stretch>
            <a:fillRect/>
          </a:stretch>
        </p:blipFill>
        <p:spPr>
          <a:xfrm>
            <a:off x="1023598" y="1452648"/>
            <a:ext cx="4358027" cy="3952704"/>
          </a:xfrm>
          <a:prstGeom prst="rect">
            <a:avLst/>
          </a:prstGeom>
        </p:spPr>
      </p:pic>
    </p:spTree>
    <p:extLst>
      <p:ext uri="{BB962C8B-B14F-4D97-AF65-F5344CB8AC3E}">
        <p14:creationId xmlns:p14="http://schemas.microsoft.com/office/powerpoint/2010/main" val="133009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4"/>
            <a:ext cx="4080059" cy="6534409"/>
          </a:xfrm>
          <a:prstGeom prst="rect">
            <a:avLst/>
          </a:prstGeom>
        </p:spPr>
      </p:pic>
    </p:spTree>
    <p:extLst>
      <p:ext uri="{BB962C8B-B14F-4D97-AF65-F5344CB8AC3E}">
        <p14:creationId xmlns:p14="http://schemas.microsoft.com/office/powerpoint/2010/main" val="158607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BDE667B6-000A-D96A-5146-C790D5B10E3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Deviation</a:t>
            </a:r>
          </a:p>
        </p:txBody>
      </p:sp>
      <p:sp>
        <p:nvSpPr>
          <p:cNvPr id="6" name="Text Placeholder 5">
            <a:extLst>
              <a:ext uri="{FF2B5EF4-FFF2-40B4-BE49-F238E27FC236}">
                <a16:creationId xmlns:a16="http://schemas.microsoft.com/office/drawing/2014/main" id="{123A5FF2-76C1-547B-DB89-702F7A598920}"/>
              </a:ext>
            </a:extLst>
          </p:cNvPr>
          <p:cNvSpPr>
            <a:spLocks noGrp="1"/>
          </p:cNvSpPr>
          <p:nvPr>
            <p:ph type="body" idx="1"/>
          </p:nvPr>
        </p:nvSpPr>
        <p:spPr/>
        <p:txBody>
          <a:bodyPr/>
          <a:lstStyle/>
          <a:p>
            <a:pPr marL="114300" indent="0" algn="ctr">
              <a:buNone/>
            </a:pPr>
            <a:r>
              <a:rPr lang="en-US" dirty="0"/>
              <a:t>Till now we have not deviated from our base idea.</a:t>
            </a:r>
            <a:endParaRPr lang="en-IN" dirty="0"/>
          </a:p>
        </p:txBody>
      </p:sp>
    </p:spTree>
    <p:extLst>
      <p:ext uri="{BB962C8B-B14F-4D97-AF65-F5344CB8AC3E}">
        <p14:creationId xmlns:p14="http://schemas.microsoft.com/office/powerpoint/2010/main" val="420930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9" name="Google Shape;149;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8GB RAM</a:t>
            </a:r>
            <a:endParaRPr/>
          </a:p>
          <a:p>
            <a:pPr marL="635000" lvl="0" indent="-457200" algn="just" rtl="0">
              <a:lnSpc>
                <a:spcPct val="90000"/>
              </a:lnSpc>
              <a:spcBef>
                <a:spcPts val="0"/>
              </a:spcBef>
              <a:spcAft>
                <a:spcPts val="0"/>
              </a:spcAft>
              <a:buSzPts val="2800"/>
              <a:buChar char="•"/>
            </a:pPr>
            <a:r>
              <a:rPr lang="en-US"/>
              <a:t>AMD 3600 processor or an equivalent Intel processor</a:t>
            </a:r>
            <a:endParaRPr/>
          </a:p>
          <a:p>
            <a:pPr marL="635000" lvl="0" indent="-457200" algn="just" rtl="0">
              <a:lnSpc>
                <a:spcPct val="90000"/>
              </a:lnSpc>
              <a:spcBef>
                <a:spcPts val="0"/>
              </a:spcBef>
              <a:spcAft>
                <a:spcPts val="0"/>
              </a:spcAft>
              <a:buSzPts val="2800"/>
              <a:buChar char="•"/>
            </a:pPr>
            <a:r>
              <a:rPr lang="en-US"/>
              <a:t>2GB storage capacity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5" name="Google Shape;155;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a:p>
          <a:p>
            <a:pPr marL="635000" lvl="0" indent="-457200" algn="just" rtl="0">
              <a:lnSpc>
                <a:spcPct val="90000"/>
              </a:lnSpc>
              <a:spcBef>
                <a:spcPts val="0"/>
              </a:spcBef>
              <a:spcAft>
                <a:spcPts val="0"/>
              </a:spcAft>
              <a:buSzPts val="2800"/>
              <a:buChar char="•"/>
            </a:pPr>
            <a:r>
              <a:rPr lang="en-US"/>
              <a:t>Flask</a:t>
            </a:r>
            <a:endParaRPr/>
          </a:p>
          <a:p>
            <a:pPr marL="635000" lvl="0" indent="-457200" algn="just" rtl="0">
              <a:lnSpc>
                <a:spcPct val="90000"/>
              </a:lnSpc>
              <a:spcBef>
                <a:spcPts val="0"/>
              </a:spcBef>
              <a:spcAft>
                <a:spcPts val="0"/>
              </a:spcAft>
              <a:buSzPts val="2800"/>
              <a:buChar char="•"/>
            </a:pPr>
            <a:r>
              <a:rPr lang="en-US"/>
              <a:t>Jupyter notebook</a:t>
            </a:r>
            <a:endParaRPr/>
          </a:p>
          <a:p>
            <a:pPr marL="635000" lvl="0" indent="-457200" algn="just" rtl="0">
              <a:lnSpc>
                <a:spcPct val="90000"/>
              </a:lnSpc>
              <a:spcBef>
                <a:spcPts val="0"/>
              </a:spcBef>
              <a:spcAft>
                <a:spcPts val="0"/>
              </a:spcAft>
              <a:buSzPts val="2800"/>
              <a:buChar char="•"/>
            </a:pPr>
            <a:r>
              <a:rPr lang="en-US"/>
              <a:t>Visual Studio Code</a:t>
            </a:r>
            <a:endParaRPr/>
          </a:p>
          <a:p>
            <a:pPr marL="635000" lvl="0" indent="-457200" algn="just" rtl="0">
              <a:lnSpc>
                <a:spcPct val="90000"/>
              </a:lnSpc>
              <a:spcBef>
                <a:spcPts val="0"/>
              </a:spcBef>
              <a:spcAft>
                <a:spcPts val="0"/>
              </a:spcAft>
              <a:buSzPts val="2800"/>
              <a:buChar char="•"/>
            </a:pPr>
            <a:r>
              <a:rPr lang="en-US"/>
              <a:t>Nodejs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61" name="Google Shape;161;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a:latin typeface="Calibri"/>
                <a:ea typeface="Calibri"/>
                <a:cs typeface="Calibri"/>
                <a:sym typeface="Calibri"/>
              </a:rPr>
              <a:t>D. V. Kapare, S. Lokhande, and S. Kale, “Automatic Cash Deposite Machine With Currency Detection Using Fluorescent And UV Light,” vol. 3, pp. 309–311, 2020. </a:t>
            </a:r>
            <a:r>
              <a:rPr lang="en-US" sz="2000">
                <a:latin typeface="Calibri"/>
                <a:ea typeface="Calibri"/>
                <a:cs typeface="Calibri"/>
                <a:sym typeface="Calibri"/>
              </a:rPr>
              <a:t> </a:t>
            </a:r>
            <a:endParaRPr sz="2000"/>
          </a:p>
          <a:p>
            <a:pPr marL="558800" lvl="0" indent="-457200" algn="l" rtl="0">
              <a:lnSpc>
                <a:spcPct val="90000"/>
              </a:lnSpc>
              <a:spcBef>
                <a:spcPts val="0"/>
              </a:spcBef>
              <a:spcAft>
                <a:spcPts val="0"/>
              </a:spcAft>
              <a:buSzPts val="2000"/>
              <a:buFont typeface="Arial"/>
              <a:buAutoNum type="arabicPeriod"/>
            </a:pPr>
            <a:r>
              <a:rPr lang="en-US" sz="2200"/>
              <a:t>P. P. Binod Prasad Yadav, C. S. Patil, R. R. Karhe, “An automatic recognition of fake Indian paper currency note using MATLAB,” Certif. Int. J. Eng. Sci. Innov. Technol., vol. 9001, no. 4, pp. 2319–5967, 2020, [Online]. Available: http://www.ijesit.com/Volume 3/Issue 4/IJESIT201404_77.pdf. </a:t>
            </a:r>
            <a:r>
              <a:rPr lang="en-US" sz="2000"/>
              <a:t> </a:t>
            </a:r>
            <a:endParaRPr/>
          </a:p>
          <a:p>
            <a:pPr marL="558800" lvl="0" indent="-457200" algn="l" rtl="0">
              <a:lnSpc>
                <a:spcPct val="90000"/>
              </a:lnSpc>
              <a:spcBef>
                <a:spcPts val="0"/>
              </a:spcBef>
              <a:spcAft>
                <a:spcPts val="0"/>
              </a:spcAft>
              <a:buSzPts val="2000"/>
              <a:buFont typeface="Arial"/>
              <a:buAutoNum type="arabicPeriod"/>
            </a:pPr>
            <a:r>
              <a:rPr lang="en-US" sz="2200"/>
              <a:t>S. Arya and M. Sasikumar, “Fake CurrencyDetection,” 2019 Int. Conf. Recent Adv. EnergyEfficient Comput. Commun. ICRAECC 2019, pp.2019–2022, 2019, doi:10.1109/ICRAECC43874.2019.8994968. </a:t>
            </a:r>
            <a:endParaRPr/>
          </a:p>
          <a:p>
            <a:pPr marL="558800" lvl="0" indent="-457200" algn="l" rtl="0">
              <a:lnSpc>
                <a:spcPct val="90000"/>
              </a:lnSpc>
              <a:spcBef>
                <a:spcPts val="0"/>
              </a:spcBef>
              <a:spcAft>
                <a:spcPts val="0"/>
              </a:spcAft>
              <a:buSzPts val="2000"/>
              <a:buFont typeface="Arial"/>
              <a:buAutoNum type="arabicPeriod"/>
            </a:pPr>
            <a:r>
              <a:rPr lang="en-US" sz="2200"/>
              <a:t>A. Ghimire, S. Thapa, A. K. Jha, S. Adhikari, and A. Kumar, “Accelerating business growth with bigdata and artificial intelligence,” Proc. 4th Int. Conf.IoT Soc. Mobile, Anal. Cloud, ISMAC 2020, pp.441–448, 2020,doi:10.1109/ISMAC49090.2020.9243318.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Aman Bhatia, Vansh Kedia, Anshul Shroff, Mayand Kumar, Bickey Kumar Shah, Aryan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t>
            </a:r>
            <a:r>
              <a:rPr lang="en-US" sz="2400" b="0" i="0" u="none" strike="noStrike" cap="none">
                <a:solidFill>
                  <a:srgbClr val="000000"/>
                </a:solidFill>
                <a:latin typeface="Times New Roman"/>
                <a:ea typeface="Times New Roman"/>
                <a:cs typeface="Times New Roman"/>
                <a:sym typeface="Times New Roman"/>
              </a:rPr>
              <a:t>Fake Currency Detection with Machine Learning</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Algorithm and Image Processing</a:t>
            </a:r>
            <a:r>
              <a:rPr lang="en-US" sz="2400" b="1" i="0" u="none" strike="noStrike" cap="none">
                <a:solidFill>
                  <a:srgbClr val="000000"/>
                </a:solidFill>
                <a:latin typeface="Times"/>
                <a:ea typeface="Times"/>
                <a:cs typeface="Times"/>
                <a:sym typeface="Times"/>
              </a:rPr>
              <a:t>”, </a:t>
            </a:r>
            <a:r>
              <a:rPr lang="en-US" sz="2400" b="0" i="0" u="none" strike="noStrike" cap="none">
                <a:solidFill>
                  <a:srgbClr val="000000"/>
                </a:solidFill>
                <a:latin typeface="Calibri"/>
                <a:ea typeface="Calibri"/>
                <a:cs typeface="Calibri"/>
                <a:sym typeface="Calibri"/>
              </a:rPr>
              <a:t>DOI:10.1109/ICICCS51141.2021.9432274</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marL="228600" lvl="0" indent="-50800" algn="just" rtl="0">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marL="228600" lvl="0" indent="-50800" algn="just" rtl="0">
              <a:lnSpc>
                <a:spcPct val="90000"/>
              </a:lnSpc>
              <a:spcBef>
                <a:spcPts val="0"/>
              </a:spcBef>
              <a:spcAft>
                <a:spcPts val="0"/>
              </a:spcAft>
              <a:buClr>
                <a:schemeClr val="dk1"/>
              </a:buClr>
              <a:buSzPts val="2800"/>
              <a:buNone/>
            </a:pPr>
            <a:r>
              <a:rPr lang="en-US"/>
              <a:t>train test ratio 80:20, 70:30 and 60:40 and measured their </a:t>
            </a:r>
            <a:endParaRPr/>
          </a:p>
          <a:p>
            <a:pPr marL="228600" lvl="0" indent="-50800" algn="just" rtl="0">
              <a:lnSpc>
                <a:spcPct val="90000"/>
              </a:lnSpc>
              <a:spcBef>
                <a:spcPts val="0"/>
              </a:spcBef>
              <a:spcAft>
                <a:spcPts val="0"/>
              </a:spcAft>
              <a:buClr>
                <a:schemeClr val="dk1"/>
              </a:buClr>
              <a:buSzPts val="2800"/>
              <a:buNone/>
            </a:pPr>
            <a:r>
              <a:rPr lang="en-US"/>
              <a:t>performance on the basis various quantitative analysis parameter </a:t>
            </a:r>
            <a:endParaRPr/>
          </a:p>
          <a:p>
            <a:pPr marL="228600" lvl="0" indent="-50800" algn="just" rtl="0">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Literature Review</a:t>
            </a:r>
            <a:endParaRPr sz="540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marL="457200" lvl="0" indent="-342900" algn="l" rtl="0">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4595D5A0-8D8B-5494-C992-16D7A73726C0}"/>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b="1" dirty="0"/>
              <a:t>Introduction</a:t>
            </a:r>
          </a:p>
        </p:txBody>
      </p:sp>
    </p:spTree>
    <p:extLst>
      <p:ext uri="{BB962C8B-B14F-4D97-AF65-F5344CB8AC3E}">
        <p14:creationId xmlns:p14="http://schemas.microsoft.com/office/powerpoint/2010/main" val="223569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486385" y="2514538"/>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6" name="Google Shape;126;p6"/>
          <p:cNvSpPr/>
          <p:nvPr/>
        </p:nvSpPr>
        <p:spPr>
          <a:xfrm>
            <a:off x="3106162"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512231" y="2202079"/>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38194"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K-Nearest-Neighbour</a:t>
            </a:r>
            <a:endParaRPr sz="1000"/>
          </a:p>
          <a:p>
            <a:pPr marL="0" lvl="0" indent="0" algn="ctr" rtl="0">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Integrate the model with framework</a:t>
            </a:r>
            <a:endParaRPr/>
          </a:p>
        </p:txBody>
      </p:sp>
      <p:sp>
        <p:nvSpPr>
          <p:cNvPr id="131" name="Google Shape;131;p6"/>
          <p:cNvSpPr/>
          <p:nvPr/>
        </p:nvSpPr>
        <p:spPr>
          <a:xfrm>
            <a:off x="7917350" y="1587422"/>
            <a:ext cx="2189100" cy="291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Frontend</a:t>
            </a:r>
            <a:endParaRPr>
              <a:solidFill>
                <a:schemeClr val="dk1"/>
              </a:solidFill>
            </a:endParaRPr>
          </a:p>
          <a:p>
            <a:pPr marL="0" lvl="0" indent="0" algn="ctr" rtl="0">
              <a:spcBef>
                <a:spcPts val="0"/>
              </a:spcBef>
              <a:spcAft>
                <a:spcPts val="0"/>
              </a:spcAft>
              <a:buNone/>
            </a:pPr>
            <a:endParaRPr/>
          </a:p>
        </p:txBody>
      </p:sp>
      <p:sp>
        <p:nvSpPr>
          <p:cNvPr id="132" name="Google Shape;132;p6"/>
          <p:cNvSpPr/>
          <p:nvPr/>
        </p:nvSpPr>
        <p:spPr>
          <a:xfrm>
            <a:off x="6059813"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7543012" y="308563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061200" y="2905800"/>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Web Communication</a:t>
            </a:r>
            <a:endParaRPr/>
          </a:p>
        </p:txBody>
      </p:sp>
      <p:sp>
        <p:nvSpPr>
          <p:cNvPr id="136" name="Google Shape;136;p6"/>
          <p:cNvSpPr/>
          <p:nvPr/>
        </p:nvSpPr>
        <p:spPr>
          <a:xfrm>
            <a:off x="8061200" y="1935175"/>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Camera</a:t>
            </a:r>
            <a:endParaRPr/>
          </a:p>
        </p:txBody>
      </p:sp>
      <p:sp>
        <p:nvSpPr>
          <p:cNvPr id="137" name="Google Shape;137;p6"/>
          <p:cNvSpPr/>
          <p:nvPr/>
        </p:nvSpPr>
        <p:spPr>
          <a:xfrm rot="-5400000" flipH="1">
            <a:off x="8804162" y="2607913"/>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1214</Words>
  <Application>Microsoft Office PowerPoint</Application>
  <PresentationFormat>Widescreen</PresentationFormat>
  <Paragraphs>104</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vt:lpstr>
      <vt:lpstr>Times New Roman</vt:lpstr>
      <vt:lpstr>Office Theme</vt:lpstr>
      <vt:lpstr>Fake Currency Identification (An Application to detect counterfeit currency)</vt:lpstr>
      <vt:lpstr>Base Paper Details</vt:lpstr>
      <vt:lpstr>Abstract</vt:lpstr>
      <vt:lpstr>Existing System</vt:lpstr>
      <vt:lpstr>Proposed System</vt:lpstr>
      <vt:lpstr>Literature Review</vt:lpstr>
      <vt:lpstr>PowerPoint Presentation</vt:lpstr>
      <vt:lpstr>PowerPoint Presentation</vt:lpstr>
      <vt:lpstr>System Architecture</vt:lpstr>
      <vt:lpstr>Modules</vt:lpstr>
      <vt:lpstr>PowerPoint Presentation</vt:lpstr>
      <vt:lpstr>PowerPoint Presentation</vt:lpstr>
      <vt:lpstr>PowerPoint Presentation</vt:lpstr>
      <vt:lpstr>PowerPoint Presentation</vt:lpstr>
      <vt:lpstr>Hardware Requirements</vt:lpstr>
      <vt:lpstr>Software Requirements</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Sriram karthick</cp:lastModifiedBy>
  <cp:revision>12</cp:revision>
  <dcterms:created xsi:type="dcterms:W3CDTF">2023-01-30T14:11:45Z</dcterms:created>
  <dcterms:modified xsi:type="dcterms:W3CDTF">2023-02-28T15:24:50Z</dcterms:modified>
</cp:coreProperties>
</file>