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8FDC-5853-DB3F-6FD4-1BD2848E4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3BB22-AF70-DCF2-5EB4-17F86E43D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4A634-2E3B-41F4-6876-9C0F6200B5C6}"/>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709EB965-C98F-5BB2-7594-377976928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85FAF-82A2-E2E2-4F33-1214E2957D9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5983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1F3A-BDB2-AFAD-9F43-0989D7B47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8FC7B-7D1C-203F-8C4A-D7878DD5D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3ED71-63C4-45D7-A06C-9126042B59F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13311F40-6D5A-1FE5-A258-51700CADB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E88FF-CE18-59E9-05FE-10564BAE6F7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96052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3B251-5724-462D-7F54-99BC92EA7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BB8DC-1B72-3EC4-5FD3-83C3D9F4F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232FC-9517-74B0-AC14-4D3C2392BE5E}"/>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3DFBC776-94A6-0B65-837F-47A7971B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18E5E-F5BC-02AA-775A-4CC75130EDF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2049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E6D-85DA-7088-FD29-EB7FCA3CB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8FA0-F056-CEC9-E214-BC44D05A2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28519-C642-53CB-EB8E-9DF0411B0D0D}"/>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4D55D0A-5637-02CE-1E9E-5D3AFEB39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192A1-39CD-AF26-2F49-3D85FCFF33A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74543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D0BC-3186-FBE2-53C2-4773B7418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A802-A721-7BF3-E0D7-7C44D224B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DBBE5-197B-5A51-9EAB-0BE41852A370}"/>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2F05A2C-2E6A-5CE7-6518-C62AE3957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94EE5-DE47-FE75-A58C-FECF96CA5E68}"/>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0683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B7B-1797-D3A8-8B1E-55CE079A7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2F8C8-6A5A-82AA-6C1C-2BEFA6EC4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AA7F7-B9A2-9D62-B948-469E99743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67A644-BF37-AFA2-DFE2-A6F3774CE80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9F832532-4DD9-BE48-4FD9-CCEC142F3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1DB54-1E65-A76F-63D2-BDC42D1E2B87}"/>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2125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2D09-7412-9483-A008-70485B77BB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69E27-A137-A205-C196-A36427826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23CC3-72ED-B784-DAEB-2E4922ED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628CF-AD0E-A8AB-AE82-F7C8F59AF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2020D-BDA2-1E0F-F467-094E13EBF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AA41D8-1966-F813-960D-ED7D7A11F2E7}"/>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8" name="Footer Placeholder 7">
            <a:extLst>
              <a:ext uri="{FF2B5EF4-FFF2-40B4-BE49-F238E27FC236}">
                <a16:creationId xmlns:a16="http://schemas.microsoft.com/office/drawing/2014/main" id="{8FCD861E-AF14-B499-8491-B04ED08F8D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BF1457-F64E-12C5-9E2A-684D82C8A74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1885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0AB4-204B-0B74-545F-2F63B8CA1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AC768-8001-3B9D-CCEB-F09A3D55529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4" name="Footer Placeholder 3">
            <a:extLst>
              <a:ext uri="{FF2B5EF4-FFF2-40B4-BE49-F238E27FC236}">
                <a16:creationId xmlns:a16="http://schemas.microsoft.com/office/drawing/2014/main" id="{27F92B46-76D8-1832-672D-1795B1D860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4D2CBF-0F75-AC84-8A09-4E30A891D666}"/>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0442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A90EA-F8CA-3614-7C24-DD077509CE7A}"/>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3" name="Footer Placeholder 2">
            <a:extLst>
              <a:ext uri="{FF2B5EF4-FFF2-40B4-BE49-F238E27FC236}">
                <a16:creationId xmlns:a16="http://schemas.microsoft.com/office/drawing/2014/main" id="{D2DC5321-A217-10A3-03AF-D184B181C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18151-640A-0FB5-DC12-7B2405455D4B}"/>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650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AC6-6BE9-4A3E-D8E9-E2BDBE0AF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54E3E-35F1-0714-BA40-46D9F79CE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D4A45-6DA0-9BAC-EDA4-FB7B78C4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E3876-495C-EBA1-FD1B-136162E1225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0AF1F65D-A2AB-48C1-BF6F-24AC4E195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CC0DD-A9F3-5E8F-72C8-BEA1F14EF0E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0879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FADF-B4C6-B940-FBD7-01685D9FE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1FAED-CB88-3187-5692-2F49E72CB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A6DCA-E302-1552-F3A6-0FECEE5F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796A-3D92-1F7A-695B-08EB7119EE4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B84B5D7A-DFFA-D65C-89E7-1ACA2E29F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97798-0ACD-ADAA-5F30-47F4523E832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7941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2B427-3EDA-61DD-37CF-C5CAFE2F1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0C36F-67D4-F3CC-1F5E-3F1A90829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D681D-1F68-A21B-40D3-56AED7437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2798EF43-6961-AD79-E871-448ED1C95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EB212C-490A-6D18-CAE0-42ADB6D1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98A6E-96EE-4BDD-91EB-1BE10203D3A8}" type="slidenum">
              <a:rPr lang="en-IN" smtClean="0"/>
              <a:t>‹#›</a:t>
            </a:fld>
            <a:endParaRPr lang="en-IN"/>
          </a:p>
        </p:txBody>
      </p:sp>
    </p:spTree>
    <p:extLst>
      <p:ext uri="{BB962C8B-B14F-4D97-AF65-F5344CB8AC3E}">
        <p14:creationId xmlns:p14="http://schemas.microsoft.com/office/powerpoint/2010/main" val="96977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DB12-1217-1137-CE62-B40FCC432923}"/>
              </a:ext>
            </a:extLst>
          </p:cNvPr>
          <p:cNvSpPr>
            <a:spLocks noGrp="1"/>
          </p:cNvSpPr>
          <p:nvPr>
            <p:ph type="ctrTitle"/>
          </p:nvPr>
        </p:nvSpPr>
        <p:spPr/>
        <p:txBody>
          <a:bodyPr/>
          <a:lstStyle/>
          <a:p>
            <a:r>
              <a:rPr lang="en-IN" dirty="0"/>
              <a:t>FAKE CURRENCY DETECTION USING IMAGE PROCESSING</a:t>
            </a:r>
          </a:p>
        </p:txBody>
      </p:sp>
      <p:sp>
        <p:nvSpPr>
          <p:cNvPr id="3" name="Subtitle 2">
            <a:extLst>
              <a:ext uri="{FF2B5EF4-FFF2-40B4-BE49-F238E27FC236}">
                <a16:creationId xmlns:a16="http://schemas.microsoft.com/office/drawing/2014/main" id="{BC34DF61-4055-CCAD-A98C-045A8A39ADA7}"/>
              </a:ext>
            </a:extLst>
          </p:cNvPr>
          <p:cNvSpPr>
            <a:spLocks noGrp="1"/>
          </p:cNvSpPr>
          <p:nvPr>
            <p:ph type="subTitle" idx="1"/>
          </p:nvPr>
        </p:nvSpPr>
        <p:spPr>
          <a:xfrm>
            <a:off x="569496" y="4508416"/>
            <a:ext cx="4852736" cy="1146425"/>
          </a:xfrm>
        </p:spPr>
        <p:txBody>
          <a:bodyPr>
            <a:normAutofit/>
          </a:bodyPr>
          <a:lstStyle/>
          <a:p>
            <a:pPr algn="l"/>
            <a:r>
              <a:rPr lang="en-IN" sz="2000" dirty="0"/>
              <a:t>Supervised By:</a:t>
            </a:r>
          </a:p>
          <a:p>
            <a:pPr algn="l"/>
            <a:endParaRPr lang="en-IN" sz="2000" dirty="0"/>
          </a:p>
        </p:txBody>
      </p:sp>
      <p:sp>
        <p:nvSpPr>
          <p:cNvPr id="4" name="Subtitle 2">
            <a:extLst>
              <a:ext uri="{FF2B5EF4-FFF2-40B4-BE49-F238E27FC236}">
                <a16:creationId xmlns:a16="http://schemas.microsoft.com/office/drawing/2014/main" id="{73A24DCA-991F-BD19-C77E-69EA30E136FC}"/>
              </a:ext>
            </a:extLst>
          </p:cNvPr>
          <p:cNvSpPr txBox="1">
            <a:spLocks/>
          </p:cNvSpPr>
          <p:nvPr/>
        </p:nvSpPr>
        <p:spPr>
          <a:xfrm>
            <a:off x="6769769" y="4508416"/>
            <a:ext cx="505326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a:t>Presented by:</a:t>
            </a:r>
          </a:p>
          <a:p>
            <a:pPr algn="l"/>
            <a:r>
              <a:rPr lang="en-IN" sz="2000"/>
              <a:t>	SRIRAM KARTHICK K - 311619104072</a:t>
            </a:r>
          </a:p>
          <a:p>
            <a:pPr algn="l"/>
            <a:r>
              <a:rPr lang="en-IN" sz="2000"/>
              <a:t>	VARUN KUMAR – 311619104079</a:t>
            </a:r>
          </a:p>
          <a:p>
            <a:pPr algn="l"/>
            <a:r>
              <a:rPr lang="en-IN" sz="2000"/>
              <a:t>	IV year CSE B/MNMJEC</a:t>
            </a:r>
            <a:endParaRPr lang="en-IN" sz="2000" dirty="0"/>
          </a:p>
        </p:txBody>
      </p:sp>
    </p:spTree>
    <p:extLst>
      <p:ext uri="{BB962C8B-B14F-4D97-AF65-F5344CB8AC3E}">
        <p14:creationId xmlns:p14="http://schemas.microsoft.com/office/powerpoint/2010/main" val="17956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82DD-E6C1-9BFD-5E42-C371497FB9C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83D549DF-87F8-169F-FEB8-813DFE93324B}"/>
              </a:ext>
            </a:extLst>
          </p:cNvPr>
          <p:cNvSpPr>
            <a:spLocks noGrp="1"/>
          </p:cNvSpPr>
          <p:nvPr>
            <p:ph idx="1"/>
          </p:nvPr>
        </p:nvSpPr>
        <p:spPr/>
        <p:txBody>
          <a:bodyPr/>
          <a:lstStyle/>
          <a:p>
            <a:r>
              <a:rPr lang="en-IN" dirty="0"/>
              <a:t>Pre-process</a:t>
            </a:r>
          </a:p>
          <a:p>
            <a:r>
              <a:rPr lang="en-IN" dirty="0"/>
              <a:t>Segmentation</a:t>
            </a:r>
          </a:p>
          <a:p>
            <a:r>
              <a:rPr lang="en-IN" dirty="0"/>
              <a:t>Acquisition</a:t>
            </a:r>
          </a:p>
          <a:p>
            <a:r>
              <a:rPr lang="en-IN" dirty="0"/>
              <a:t>Comparison </a:t>
            </a:r>
          </a:p>
          <a:p>
            <a:r>
              <a:rPr lang="en-IN" dirty="0"/>
              <a:t>Result</a:t>
            </a:r>
          </a:p>
        </p:txBody>
      </p:sp>
    </p:spTree>
    <p:extLst>
      <p:ext uri="{BB962C8B-B14F-4D97-AF65-F5344CB8AC3E}">
        <p14:creationId xmlns:p14="http://schemas.microsoft.com/office/powerpoint/2010/main" val="273879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F72C-EF81-E36C-423E-332F62A2D80A}"/>
              </a:ext>
            </a:extLst>
          </p:cNvPr>
          <p:cNvSpPr>
            <a:spLocks noGrp="1"/>
          </p:cNvSpPr>
          <p:nvPr>
            <p:ph type="title"/>
          </p:nvPr>
        </p:nvSpPr>
        <p:spPr/>
        <p:txBody>
          <a:bodyPr/>
          <a:lstStyle/>
          <a:p>
            <a:r>
              <a:rPr lang="en-IN" dirty="0"/>
              <a:t>DATA FLOW DIAGRAM</a:t>
            </a:r>
          </a:p>
        </p:txBody>
      </p:sp>
      <p:pic>
        <p:nvPicPr>
          <p:cNvPr id="5" name="Content Placeholder 4">
            <a:extLst>
              <a:ext uri="{FF2B5EF4-FFF2-40B4-BE49-F238E27FC236}">
                <a16:creationId xmlns:a16="http://schemas.microsoft.com/office/drawing/2014/main" id="{BE53E185-C510-A4DB-170D-70CB7658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3148" y="1825625"/>
            <a:ext cx="2425703" cy="4351338"/>
          </a:xfrm>
        </p:spPr>
      </p:pic>
    </p:spTree>
    <p:extLst>
      <p:ext uri="{BB962C8B-B14F-4D97-AF65-F5344CB8AC3E}">
        <p14:creationId xmlns:p14="http://schemas.microsoft.com/office/powerpoint/2010/main" val="259715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D183-D090-3B93-D220-FDA3AADCEB05}"/>
              </a:ext>
            </a:extLst>
          </p:cNvPr>
          <p:cNvSpPr>
            <a:spLocks noGrp="1"/>
          </p:cNvSpPr>
          <p:nvPr>
            <p:ph type="title"/>
          </p:nvPr>
        </p:nvSpPr>
        <p:spPr/>
        <p:txBody>
          <a:bodyPr/>
          <a:lstStyle/>
          <a:p>
            <a:r>
              <a:rPr lang="en-IN" dirty="0"/>
              <a:t>REFERENCE PAPER</a:t>
            </a:r>
          </a:p>
        </p:txBody>
      </p:sp>
      <p:sp>
        <p:nvSpPr>
          <p:cNvPr id="3" name="Content Placeholder 2">
            <a:extLst>
              <a:ext uri="{FF2B5EF4-FFF2-40B4-BE49-F238E27FC236}">
                <a16:creationId xmlns:a16="http://schemas.microsoft.com/office/drawing/2014/main" id="{BF6735F2-688C-8344-D1CF-599DDB7B6D5E}"/>
              </a:ext>
            </a:extLst>
          </p:cNvPr>
          <p:cNvSpPr>
            <a:spLocks noGrp="1"/>
          </p:cNvSpPr>
          <p:nvPr>
            <p:ph idx="1"/>
          </p:nvPr>
        </p:nvSpPr>
        <p:spPr/>
        <p:txBody>
          <a:bodyPr/>
          <a:lstStyle/>
          <a:p>
            <a:r>
              <a:rPr lang="en-IN" dirty="0"/>
              <a:t>[1] Zahid Ahmed, Sabina Yasmin, Md </a:t>
            </a:r>
            <a:r>
              <a:rPr lang="en-IN" dirty="0" err="1"/>
              <a:t>Nahidul</a:t>
            </a:r>
            <a:r>
              <a:rPr lang="en-IN" dirty="0"/>
              <a:t> Islam, Raihan Uddin Ahmed “Image Processing Based Feature Extraction of Bangladesh Banknotes”</a:t>
            </a:r>
          </a:p>
          <a:p>
            <a:r>
              <a:rPr lang="en-US" dirty="0"/>
              <a:t>[2] Shital Mahajan &amp; </a:t>
            </a:r>
            <a:r>
              <a:rPr lang="en-US" dirty="0" err="1"/>
              <a:t>K.P.Rane</a:t>
            </a:r>
            <a:r>
              <a:rPr lang="en-US" dirty="0"/>
              <a:t>. "A Survey on Counterfeit Paper Currency Recognition and Detection." in International Conference on Industrial Automation and Computing (ICIAC), April 2015. </a:t>
            </a:r>
            <a:endParaRPr lang="en-IN" dirty="0"/>
          </a:p>
          <a:p>
            <a:r>
              <a:rPr lang="en-IN" dirty="0"/>
              <a:t>[3] Prof. Renuka </a:t>
            </a:r>
            <a:r>
              <a:rPr lang="en-IN" dirty="0" err="1"/>
              <a:t>Nagpure</a:t>
            </a:r>
            <a:r>
              <a:rPr lang="en-IN" dirty="0"/>
              <a:t>, Shreya Shetty, Trupti </a:t>
            </a:r>
            <a:r>
              <a:rPr lang="en-IN" dirty="0" err="1"/>
              <a:t>Ghotkar</a:t>
            </a:r>
            <a:r>
              <a:rPr lang="en-IN" dirty="0"/>
              <a:t>, </a:t>
            </a:r>
            <a:r>
              <a:rPr lang="en-IN" dirty="0" err="1"/>
              <a:t>Chirayu</a:t>
            </a:r>
            <a:r>
              <a:rPr lang="en-IN" dirty="0"/>
              <a:t> Yadav, Suraj </a:t>
            </a:r>
            <a:r>
              <a:rPr lang="en-IN" dirty="0" err="1"/>
              <a:t>Kanojiya</a:t>
            </a:r>
            <a:r>
              <a:rPr lang="en-IN" dirty="0"/>
              <a:t> “Currency Recognition and Fake Note Detection” in International Journal of Innovative Research in Computer and Communication Engineering (IJIRCCE), March 2016. </a:t>
            </a:r>
          </a:p>
          <a:p>
            <a:endParaRPr lang="en-IN"/>
          </a:p>
          <a:p>
            <a:endParaRPr lang="en-IN"/>
          </a:p>
        </p:txBody>
      </p:sp>
    </p:spTree>
    <p:extLst>
      <p:ext uri="{BB962C8B-B14F-4D97-AF65-F5344CB8AC3E}">
        <p14:creationId xmlns:p14="http://schemas.microsoft.com/office/powerpoint/2010/main" val="403744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FC5A-5D92-C550-0F7F-5E4AA380779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DE721AC-459A-8CEA-59EA-4F7199892073}"/>
              </a:ext>
            </a:extLst>
          </p:cNvPr>
          <p:cNvSpPr>
            <a:spLocks noGrp="1"/>
          </p:cNvSpPr>
          <p:nvPr>
            <p:ph idx="1"/>
          </p:nvPr>
        </p:nvSpPr>
        <p:spPr>
          <a:xfrm>
            <a:off x="838200" y="1317500"/>
            <a:ext cx="10515600" cy="5460290"/>
          </a:xfrm>
        </p:spPr>
        <p:txBody>
          <a:bodyPr>
            <a:noAutofit/>
          </a:bodyPr>
          <a:lstStyle/>
          <a:p>
            <a:r>
              <a:rPr lang="en-US" sz="1800" dirty="0"/>
              <a:t>Fake notes in India are being flooded into the system. At present fake note recognition becomes the major issue for the researchers. The main focus of this standard paper currency identification system is on recognizing fake currencies. </a:t>
            </a:r>
          </a:p>
          <a:p>
            <a:r>
              <a:rPr lang="en-US" sz="1800" dirty="0"/>
              <a:t>The currency identification system is a must and it is essential that it should be very accurate. The paper currency identification depends upon a number of steps, including edge detection, feature extraction, image segmentation, image acquisition, grayscale conversion, and comparison of images. In this paper, we have seen that different type of literature survey which describes different techniques of fake currency identification. </a:t>
            </a:r>
          </a:p>
          <a:p>
            <a:r>
              <a:rPr lang="en-US" sz="1800" dirty="0"/>
              <a:t>The paper also proposes a review on Fake Indian Currency identification techniques to detect mal practicing. It concludes that, when we apply some efficient pre-processing and feature extraction techniques, we can still improve the accuracy of currency identification system.</a:t>
            </a:r>
          </a:p>
          <a:p>
            <a:r>
              <a:rPr lang="en-US" sz="1800" dirty="0"/>
              <a:t> Fake Currency Detection is the biggest problem faced by many countries including India. Though Banks and other large organizations have installed Automatic machines to detect fake currency notes, it is really difficult for an average person to distinguish between the two. </a:t>
            </a:r>
          </a:p>
          <a:p>
            <a:r>
              <a:rPr lang="en-US" sz="1800" dirty="0"/>
              <a:t>Counterfeiting of money is as old as money itself, and is sufficiently prevalent throughout history that it has been called the world's second oldest profession. This has led to the increase of corruption in our country’s growth. </a:t>
            </a:r>
          </a:p>
          <a:p>
            <a:r>
              <a:rPr lang="en-US" sz="1800" dirty="0"/>
              <a:t>Some of the methods to detect fake currency are water marking, optically variable ink, security thread, latent image, techniques like counterfeit detection pen and using PYTHON OR </a:t>
            </a:r>
            <a:r>
              <a:rPr lang="en-IN" sz="1800" dirty="0"/>
              <a:t>MATLAB</a:t>
            </a:r>
            <a:r>
              <a:rPr lang="en-US" sz="1800" dirty="0"/>
              <a:t>	</a:t>
            </a:r>
            <a:endParaRPr lang="en-IN" sz="1800" dirty="0"/>
          </a:p>
        </p:txBody>
      </p:sp>
    </p:spTree>
    <p:extLst>
      <p:ext uri="{BB962C8B-B14F-4D97-AF65-F5344CB8AC3E}">
        <p14:creationId xmlns:p14="http://schemas.microsoft.com/office/powerpoint/2010/main" val="190243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80B8-FB03-A37D-24AD-C9B32AF05CF0}"/>
              </a:ext>
            </a:extLst>
          </p:cNvPr>
          <p:cNvSpPr>
            <a:spLocks noGrp="1"/>
          </p:cNvSpPr>
          <p:nvPr>
            <p:ph type="title"/>
          </p:nvPr>
        </p:nvSpPr>
        <p:spPr/>
        <p:txBody>
          <a:bodyPr/>
          <a:lstStyle/>
          <a:p>
            <a:r>
              <a:rPr lang="en-IN" dirty="0"/>
              <a:t>BASE PAPER DETAILS</a:t>
            </a:r>
          </a:p>
        </p:txBody>
      </p:sp>
      <p:sp>
        <p:nvSpPr>
          <p:cNvPr id="3" name="Content Placeholder 2">
            <a:extLst>
              <a:ext uri="{FF2B5EF4-FFF2-40B4-BE49-F238E27FC236}">
                <a16:creationId xmlns:a16="http://schemas.microsoft.com/office/drawing/2014/main" id="{FE00A709-DD56-0531-1056-B29E9E87C2A5}"/>
              </a:ext>
            </a:extLst>
          </p:cNvPr>
          <p:cNvSpPr>
            <a:spLocks noGrp="1"/>
          </p:cNvSpPr>
          <p:nvPr>
            <p:ph idx="1"/>
          </p:nvPr>
        </p:nvSpPr>
        <p:spPr>
          <a:xfrm>
            <a:off x="838200" y="2521827"/>
            <a:ext cx="10515600" cy="1814346"/>
          </a:xfrm>
        </p:spPr>
        <p:txBody>
          <a:bodyPr>
            <a:normAutofit/>
          </a:bodyPr>
          <a:lstStyle/>
          <a:p>
            <a:pPr marL="0" indent="0" algn="ctr">
              <a:buNone/>
            </a:pPr>
            <a:r>
              <a:rPr lang="en-US" sz="2400" dirty="0">
                <a:solidFill>
                  <a:srgbClr val="000000"/>
                </a:solidFill>
              </a:rPr>
              <a:t>	</a:t>
            </a:r>
            <a:r>
              <a:rPr lang="en-US" sz="2400" b="1" dirty="0">
                <a:solidFill>
                  <a:srgbClr val="000000"/>
                </a:solidFill>
              </a:rPr>
              <a:t> FAKE CURRENCY DETECTION USING K-NN TECHNIQUE </a:t>
            </a:r>
            <a:endParaRPr lang="en-US" sz="2400" dirty="0">
              <a:solidFill>
                <a:srgbClr val="000000"/>
              </a:solidFill>
            </a:endParaRPr>
          </a:p>
          <a:p>
            <a:pPr marL="0" indent="0" algn="ctr">
              <a:buNone/>
            </a:pPr>
            <a:r>
              <a:rPr lang="en-US" sz="2400" b="1" dirty="0">
                <a:solidFill>
                  <a:srgbClr val="000000"/>
                </a:solidFill>
              </a:rPr>
              <a:t>Journal</a:t>
            </a:r>
            <a:r>
              <a:rPr lang="en-US" sz="2400" dirty="0">
                <a:solidFill>
                  <a:srgbClr val="000000"/>
                </a:solidFill>
              </a:rPr>
              <a:t>: International Research Journal Of Engineering and Technology</a:t>
            </a:r>
          </a:p>
          <a:p>
            <a:pPr marL="0" indent="0" algn="ctr">
              <a:buNone/>
            </a:pPr>
            <a:r>
              <a:rPr lang="en-US" sz="2400" b="1" dirty="0">
                <a:solidFill>
                  <a:srgbClr val="000000"/>
                </a:solidFill>
              </a:rPr>
              <a:t>Authors</a:t>
            </a:r>
            <a:r>
              <a:rPr lang="en-US" sz="2400" dirty="0">
                <a:solidFill>
                  <a:srgbClr val="000000"/>
                </a:solidFill>
              </a:rPr>
              <a:t>: </a:t>
            </a:r>
            <a:r>
              <a:rPr lang="en-US" sz="2400" dirty="0" err="1">
                <a:solidFill>
                  <a:srgbClr val="000000"/>
                </a:solidFill>
              </a:rPr>
              <a:t>Y.Neeraja</a:t>
            </a:r>
            <a:r>
              <a:rPr lang="en-US" sz="2400" i="0" dirty="0">
                <a:solidFill>
                  <a:srgbClr val="202124"/>
                </a:solidFill>
                <a:effectLst/>
              </a:rPr>
              <a:t>, </a:t>
            </a:r>
            <a:r>
              <a:rPr lang="en-US" sz="2400" i="0" dirty="0" err="1">
                <a:solidFill>
                  <a:srgbClr val="202124"/>
                </a:solidFill>
                <a:effectLst/>
              </a:rPr>
              <a:t>B.Divija</a:t>
            </a:r>
            <a:r>
              <a:rPr lang="en-US" sz="2400" i="0" dirty="0">
                <a:solidFill>
                  <a:srgbClr val="202124"/>
                </a:solidFill>
                <a:effectLst/>
              </a:rPr>
              <a:t>, </a:t>
            </a:r>
            <a:r>
              <a:rPr lang="en-US" sz="2400" i="0" dirty="0" err="1">
                <a:solidFill>
                  <a:srgbClr val="202124"/>
                </a:solidFill>
                <a:effectLst/>
              </a:rPr>
              <a:t>M.Nithish</a:t>
            </a:r>
            <a:r>
              <a:rPr lang="en-US" sz="2400" i="0" dirty="0">
                <a:solidFill>
                  <a:srgbClr val="202124"/>
                </a:solidFill>
                <a:effectLst/>
              </a:rPr>
              <a:t> Kumar</a:t>
            </a:r>
            <a:endParaRPr lang="en-US" sz="2400" dirty="0">
              <a:solidFill>
                <a:srgbClr val="202124"/>
              </a:solidFill>
            </a:endParaRPr>
          </a:p>
          <a:p>
            <a:pPr marL="0" indent="0" algn="ctr">
              <a:buNone/>
            </a:pPr>
            <a:r>
              <a:rPr lang="en-US" sz="2400" b="1" dirty="0">
                <a:solidFill>
                  <a:srgbClr val="202124"/>
                </a:solidFill>
              </a:rPr>
              <a:t>Volume</a:t>
            </a:r>
            <a:r>
              <a:rPr lang="en-US" sz="2400" dirty="0">
                <a:solidFill>
                  <a:srgbClr val="202124"/>
                </a:solidFill>
              </a:rPr>
              <a:t>: 09 </a:t>
            </a:r>
            <a:r>
              <a:rPr lang="en-US" sz="2400" b="1" dirty="0">
                <a:solidFill>
                  <a:srgbClr val="202124"/>
                </a:solidFill>
              </a:rPr>
              <a:t>Issue</a:t>
            </a:r>
            <a:r>
              <a:rPr lang="en-US" sz="2400" dirty="0">
                <a:solidFill>
                  <a:srgbClr val="202124"/>
                </a:solidFill>
              </a:rPr>
              <a:t>: 01 May 2019</a:t>
            </a:r>
            <a:endParaRPr lang="en-IN" sz="2400" dirty="0"/>
          </a:p>
          <a:p>
            <a:pPr marL="0" indent="0" algn="ctr">
              <a:buNone/>
            </a:pPr>
            <a:endParaRPr lang="en-IN" sz="2400" dirty="0"/>
          </a:p>
        </p:txBody>
      </p:sp>
    </p:spTree>
    <p:extLst>
      <p:ext uri="{BB962C8B-B14F-4D97-AF65-F5344CB8AC3E}">
        <p14:creationId xmlns:p14="http://schemas.microsoft.com/office/powerpoint/2010/main" val="290487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FDC6-5B40-36F8-A9C6-AC826758ED2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E617F2E0-D187-5DE5-B52A-433AE7E499AF}"/>
              </a:ext>
            </a:extLst>
          </p:cNvPr>
          <p:cNvSpPr>
            <a:spLocks noGrp="1"/>
          </p:cNvSpPr>
          <p:nvPr>
            <p:ph idx="1"/>
          </p:nvPr>
        </p:nvSpPr>
        <p:spPr/>
        <p:txBody>
          <a:bodyPr>
            <a:normAutofit/>
          </a:bodyPr>
          <a:lstStyle/>
          <a:p>
            <a:r>
              <a:rPr lang="en-US" dirty="0"/>
              <a:t>The existing system of this project used counterfeit pen to find the originality of note. </a:t>
            </a:r>
          </a:p>
          <a:p>
            <a:r>
              <a:rPr lang="en-US" dirty="0"/>
              <a:t>The iodine is used to detect the fake note by reacting with the paper. </a:t>
            </a:r>
          </a:p>
          <a:p>
            <a:r>
              <a:rPr lang="en-US" dirty="0"/>
              <a:t>The disadvantage of this system is it can easily counterfeited by removing the starch in paper.</a:t>
            </a:r>
          </a:p>
          <a:p>
            <a:pPr marL="0" indent="0">
              <a:buNone/>
            </a:pPr>
            <a:endParaRPr lang="en-IN" dirty="0"/>
          </a:p>
        </p:txBody>
      </p:sp>
    </p:spTree>
    <p:extLst>
      <p:ext uri="{BB962C8B-B14F-4D97-AF65-F5344CB8AC3E}">
        <p14:creationId xmlns:p14="http://schemas.microsoft.com/office/powerpoint/2010/main" val="319812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E8F-0E78-7017-A77E-FE41D5B82D6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8E129D1F-6BF4-99B7-7334-28336D0B62E2}"/>
              </a:ext>
            </a:extLst>
          </p:cNvPr>
          <p:cNvSpPr>
            <a:spLocks noGrp="1"/>
          </p:cNvSpPr>
          <p:nvPr>
            <p:ph idx="1"/>
          </p:nvPr>
        </p:nvSpPr>
        <p:spPr/>
        <p:txBody>
          <a:bodyPr>
            <a:normAutofit fontScale="85000" lnSpcReduction="20000"/>
          </a:bodyPr>
          <a:lstStyle/>
          <a:p>
            <a:r>
              <a:rPr lang="en-US" dirty="0"/>
              <a:t>The system will work on two images, one is original image of the paper currency and other is the test image on which verification is to be performed. The proposed algorithm for the discussed paper currency verification system is presented as follows</a:t>
            </a:r>
          </a:p>
          <a:p>
            <a:pPr marL="0" indent="0">
              <a:buNone/>
            </a:pPr>
            <a:r>
              <a:rPr lang="en-US" dirty="0"/>
              <a:t>A. Image of paper currency will be acquired by simple scanner in .jpg extension. </a:t>
            </a:r>
          </a:p>
          <a:p>
            <a:pPr marL="0" indent="0">
              <a:buNone/>
            </a:pPr>
            <a:r>
              <a:rPr lang="en-US" dirty="0"/>
              <a:t>B. The image processing will be implemented on this image. </a:t>
            </a:r>
          </a:p>
          <a:p>
            <a:pPr marL="0" indent="0">
              <a:buNone/>
            </a:pPr>
            <a:r>
              <a:rPr lang="en-US" dirty="0"/>
              <a:t>C. The various characteristics of the paper currency will be cropped and segmented. </a:t>
            </a:r>
          </a:p>
          <a:p>
            <a:pPr marL="0" indent="0">
              <a:buNone/>
            </a:pPr>
            <a:r>
              <a:rPr lang="en-US" dirty="0"/>
              <a:t>D. After segmentation, the characteristics of the paper currency will be extracted. </a:t>
            </a:r>
          </a:p>
          <a:p>
            <a:pPr marL="0" indent="0">
              <a:buNone/>
            </a:pPr>
            <a:r>
              <a:rPr lang="en-US" dirty="0"/>
              <a:t>E. The extracted characteristic of test image then undergoes classification. </a:t>
            </a:r>
          </a:p>
          <a:p>
            <a:pPr marL="0" indent="0">
              <a:buNone/>
            </a:pPr>
            <a:r>
              <a:rPr lang="en-US" dirty="0"/>
              <a:t>F. On the basis of classification the result is generated. In the proposed method characteristics of paper currencies are employed that are used by people for differentiating different banknote denominations. </a:t>
            </a:r>
            <a:endParaRPr lang="en-IN" dirty="0"/>
          </a:p>
        </p:txBody>
      </p:sp>
    </p:spTree>
    <p:extLst>
      <p:ext uri="{BB962C8B-B14F-4D97-AF65-F5344CB8AC3E}">
        <p14:creationId xmlns:p14="http://schemas.microsoft.com/office/powerpoint/2010/main" val="192120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2A71-3F16-C6B4-8933-8DC5F5002FC0}"/>
              </a:ext>
            </a:extLst>
          </p:cNvPr>
          <p:cNvSpPr>
            <a:spLocks noGrp="1"/>
          </p:cNvSpPr>
          <p:nvPr>
            <p:ph type="title"/>
          </p:nvPr>
        </p:nvSpPr>
        <p:spPr/>
        <p:txBody>
          <a:bodyPr/>
          <a:lstStyle/>
          <a:p>
            <a:r>
              <a:rPr lang="en-IN" dirty="0"/>
              <a:t>SYSTEM ARCHITECTURE</a:t>
            </a:r>
          </a:p>
        </p:txBody>
      </p:sp>
      <p:pic>
        <p:nvPicPr>
          <p:cNvPr id="4" name="Content Placeholder 4">
            <a:extLst>
              <a:ext uri="{FF2B5EF4-FFF2-40B4-BE49-F238E27FC236}">
                <a16:creationId xmlns:a16="http://schemas.microsoft.com/office/drawing/2014/main" id="{FE4E9BD0-8E9F-10DF-814F-B9C65C4E5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012" y="2086769"/>
            <a:ext cx="7419975" cy="3829050"/>
          </a:xfrm>
        </p:spPr>
      </p:pic>
      <p:sp>
        <p:nvSpPr>
          <p:cNvPr id="5" name="Rectangle 4">
            <a:extLst>
              <a:ext uri="{FF2B5EF4-FFF2-40B4-BE49-F238E27FC236}">
                <a16:creationId xmlns:a16="http://schemas.microsoft.com/office/drawing/2014/main" id="{21B8AE1D-FD87-71B8-9F00-30E441A56DA8}"/>
              </a:ext>
            </a:extLst>
          </p:cNvPr>
          <p:cNvSpPr/>
          <p:nvPr/>
        </p:nvSpPr>
        <p:spPr>
          <a:xfrm>
            <a:off x="5570615" y="4877615"/>
            <a:ext cx="895927" cy="69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API FORMAT</a:t>
            </a:r>
            <a:endParaRPr lang="en-IN" sz="1200" dirty="0"/>
          </a:p>
        </p:txBody>
      </p:sp>
      <p:sp>
        <p:nvSpPr>
          <p:cNvPr id="6" name="Rectangle 5">
            <a:extLst>
              <a:ext uri="{FF2B5EF4-FFF2-40B4-BE49-F238E27FC236}">
                <a16:creationId xmlns:a16="http://schemas.microsoft.com/office/drawing/2014/main" id="{16EED7C4-3B5C-A498-1F07-1B8FB7949982}"/>
              </a:ext>
            </a:extLst>
          </p:cNvPr>
          <p:cNvSpPr/>
          <p:nvPr/>
        </p:nvSpPr>
        <p:spPr>
          <a:xfrm>
            <a:off x="7321021" y="4702940"/>
            <a:ext cx="895926" cy="69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KNN Processing</a:t>
            </a:r>
            <a:endParaRPr lang="en-IN" sz="1200" dirty="0"/>
          </a:p>
        </p:txBody>
      </p:sp>
    </p:spTree>
    <p:extLst>
      <p:ext uri="{BB962C8B-B14F-4D97-AF65-F5344CB8AC3E}">
        <p14:creationId xmlns:p14="http://schemas.microsoft.com/office/powerpoint/2010/main" val="21763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9F0C-E38E-9142-F5E1-E44888EA9987}"/>
              </a:ext>
            </a:extLst>
          </p:cNvPr>
          <p:cNvSpPr>
            <a:spLocks noGrp="1"/>
          </p:cNvSpPr>
          <p:nvPr>
            <p:ph type="title"/>
          </p:nvPr>
        </p:nvSpPr>
        <p:spPr/>
        <p:txBody>
          <a:bodyPr/>
          <a:lstStyle/>
          <a:p>
            <a:r>
              <a:rPr lang="en-IN" dirty="0"/>
              <a:t>KNN TECHNIQUE</a:t>
            </a:r>
          </a:p>
        </p:txBody>
      </p:sp>
      <p:sp>
        <p:nvSpPr>
          <p:cNvPr id="3" name="Content Placeholder 2">
            <a:extLst>
              <a:ext uri="{FF2B5EF4-FFF2-40B4-BE49-F238E27FC236}">
                <a16:creationId xmlns:a16="http://schemas.microsoft.com/office/drawing/2014/main" id="{20BFEC9D-6A68-A5D5-EED7-04605063126C}"/>
              </a:ext>
            </a:extLst>
          </p:cNvPr>
          <p:cNvSpPr>
            <a:spLocks noGrp="1"/>
          </p:cNvSpPr>
          <p:nvPr>
            <p:ph idx="1"/>
          </p:nvPr>
        </p:nvSpPr>
        <p:spPr/>
        <p:txBody>
          <a:bodyPr>
            <a:normAutofit fontScale="77500" lnSpcReduction="20000"/>
          </a:bodyPr>
          <a:lstStyle/>
          <a:p>
            <a:r>
              <a:rPr lang="en-US" dirty="0"/>
              <a:t>K nearest </a:t>
            </a:r>
            <a:r>
              <a:rPr lang="en-US" dirty="0" err="1"/>
              <a:t>neighbour</a:t>
            </a:r>
            <a:r>
              <a:rPr lang="en-US" dirty="0"/>
              <a:t> algorithm is very simple.</a:t>
            </a:r>
          </a:p>
          <a:p>
            <a:r>
              <a:rPr lang="en-US" dirty="0"/>
              <a:t> It works based on minimum distance from the query instance to the training samples to determine the K-nearest </a:t>
            </a:r>
            <a:r>
              <a:rPr lang="en-US" dirty="0" err="1"/>
              <a:t>neighbours</a:t>
            </a:r>
            <a:r>
              <a:rPr lang="en-US" dirty="0"/>
              <a:t>.</a:t>
            </a:r>
          </a:p>
          <a:p>
            <a:r>
              <a:rPr lang="en-US" dirty="0"/>
              <a:t> The data for KNN algorithm consist of several multivariate attributes name that will be used to classify images. </a:t>
            </a:r>
          </a:p>
          <a:p>
            <a:r>
              <a:rPr lang="en-US" dirty="0"/>
              <a:t>K nearest neighbors is a simple algorithm that stores all available cases and classifies new cases based on a similarity measure (e.g., distance functions). KNN has been used in statistical estimation and pattern recognition. </a:t>
            </a:r>
          </a:p>
          <a:p>
            <a:r>
              <a:rPr lang="en-US" dirty="0"/>
              <a:t>The KNN algorithm is a robust and versatile classifier that is often used as a benchmark for more complex classifiers such as Artificial Neural Networks (ANN) and Support Vector Machines (SVM). </a:t>
            </a:r>
          </a:p>
          <a:p>
            <a:r>
              <a:rPr lang="en-US" dirty="0"/>
              <a:t>Despite its simplicity, KNN can outperform more powerful classifiers and is used in a variety of applications such as economic forecasting, data compression and genetics. For example, KNN was leveraged of functional genomics for the assignment of genes based on their expression profiles. </a:t>
            </a:r>
            <a:endParaRPr lang="en-IN" dirty="0"/>
          </a:p>
        </p:txBody>
      </p:sp>
    </p:spTree>
    <p:extLst>
      <p:ext uri="{BB962C8B-B14F-4D97-AF65-F5344CB8AC3E}">
        <p14:creationId xmlns:p14="http://schemas.microsoft.com/office/powerpoint/2010/main" val="204662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BCCF-6C91-A5E4-4EA5-57FFA408128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C5CB152-372A-5CC4-1DF0-E6CA89C2078B}"/>
              </a:ext>
            </a:extLst>
          </p:cNvPr>
          <p:cNvSpPr>
            <a:spLocks noGrp="1"/>
          </p:cNvSpPr>
          <p:nvPr>
            <p:ph idx="1"/>
          </p:nvPr>
        </p:nvSpPr>
        <p:spPr/>
        <p:txBody>
          <a:bodyPr>
            <a:normAutofit fontScale="62500" lnSpcReduction="20000"/>
          </a:bodyPr>
          <a:lstStyle/>
          <a:p>
            <a:pPr marL="0" indent="0">
              <a:buNone/>
            </a:pPr>
            <a:r>
              <a:rPr lang="en-US" dirty="0"/>
              <a:t>1. </a:t>
            </a:r>
            <a:r>
              <a:rPr lang="en-US" b="1" dirty="0"/>
              <a:t>See through Register :</a:t>
            </a:r>
          </a:p>
          <a:p>
            <a:pPr marL="0" indent="0">
              <a:buNone/>
            </a:pPr>
            <a:r>
              <a:rPr lang="en-US" dirty="0"/>
              <a:t>                        The small floral design printed both on the front (hollow)and back (filled up) of the note in the middle of the vertical band next to the Watermark has an accurate back to back registration. The design will appear as floral design when seen against the light. </a:t>
            </a:r>
          </a:p>
          <a:p>
            <a:pPr marL="0" indent="0">
              <a:buNone/>
            </a:pPr>
            <a:r>
              <a:rPr lang="en-US" dirty="0"/>
              <a:t>2. </a:t>
            </a:r>
            <a:r>
              <a:rPr lang="en-US" b="1" dirty="0"/>
              <a:t>Water marking : </a:t>
            </a:r>
          </a:p>
          <a:p>
            <a:pPr marL="0" indent="0">
              <a:buNone/>
            </a:pPr>
            <a:r>
              <a:rPr lang="en-US" dirty="0"/>
              <a:t>                          The Mahatma Gandhi Series of banknotes contain the Mahatma Gandhi watermark with a light and shade effect and multidirectional lines in the watermark window. </a:t>
            </a:r>
          </a:p>
          <a:p>
            <a:pPr marL="0" indent="0">
              <a:buNone/>
            </a:pPr>
            <a:r>
              <a:rPr lang="en-US" dirty="0"/>
              <a:t>3. </a:t>
            </a:r>
            <a:r>
              <a:rPr lang="en-US" b="1" dirty="0"/>
              <a:t>Fluorescence : </a:t>
            </a:r>
          </a:p>
          <a:p>
            <a:pPr marL="0" indent="0">
              <a:buNone/>
            </a:pPr>
            <a:r>
              <a:rPr lang="en-US" dirty="0"/>
              <a:t>                    Number panels of the notes are printed in fluorescent ink. The notes also have optical </a:t>
            </a:r>
            <a:r>
              <a:rPr lang="en-US" dirty="0" err="1"/>
              <a:t>fibres</a:t>
            </a:r>
            <a:r>
              <a:rPr lang="en-US" dirty="0"/>
              <a:t>. Both can be seen when the notes are exposed to ultra-violet lamp. </a:t>
            </a:r>
          </a:p>
          <a:p>
            <a:pPr marL="0" indent="0">
              <a:buNone/>
            </a:pPr>
            <a:r>
              <a:rPr lang="en-US" dirty="0"/>
              <a:t>4. </a:t>
            </a:r>
            <a:r>
              <a:rPr lang="en-US" b="1" dirty="0"/>
              <a:t>Security Thread :  </a:t>
            </a:r>
          </a:p>
          <a:p>
            <a:pPr marL="0" indent="0">
              <a:buNone/>
            </a:pPr>
            <a:r>
              <a:rPr lang="en-US" dirty="0"/>
              <a:t>                               The Rs.500 and Rs.100 notes have a security thread with similar visible features and inscription Bharat (in Hindi), and RBI. When held against the light, the security thread on Rs.1000, Rs.500 and Rs.100 can be seen as one continuous line. The Rs.5, Rs.10, Rs.20 and Rs.50 notes contain a readable, fully embedded windowed security thread with the inscription “Bharat” (in Hindi), and RBI. The security thread appears to the left of the Mahatma's portrait</a:t>
            </a:r>
            <a:endParaRPr lang="en-IN" dirty="0"/>
          </a:p>
        </p:txBody>
      </p:sp>
    </p:spTree>
    <p:extLst>
      <p:ext uri="{BB962C8B-B14F-4D97-AF65-F5344CB8AC3E}">
        <p14:creationId xmlns:p14="http://schemas.microsoft.com/office/powerpoint/2010/main" val="8427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0F553-C79E-58E7-4B28-20F8C175818A}"/>
              </a:ext>
            </a:extLst>
          </p:cNvPr>
          <p:cNvSpPr>
            <a:spLocks noGrp="1"/>
          </p:cNvSpPr>
          <p:nvPr>
            <p:ph idx="1"/>
          </p:nvPr>
        </p:nvSpPr>
        <p:spPr>
          <a:xfrm>
            <a:off x="838200" y="537882"/>
            <a:ext cx="10515600" cy="5639081"/>
          </a:xfrm>
        </p:spPr>
        <p:txBody>
          <a:bodyPr>
            <a:normAutofit/>
          </a:bodyPr>
          <a:lstStyle/>
          <a:p>
            <a:pPr marL="0" indent="0">
              <a:buNone/>
            </a:pPr>
            <a:r>
              <a:rPr lang="en-US" sz="1800" dirty="0"/>
              <a:t>5. </a:t>
            </a:r>
            <a:r>
              <a:rPr lang="en-US" sz="1800" b="1" dirty="0"/>
              <a:t>Intaglio Printing : </a:t>
            </a:r>
          </a:p>
          <a:p>
            <a:pPr marL="0" indent="0">
              <a:buNone/>
            </a:pPr>
            <a:r>
              <a:rPr lang="en-US" sz="1800" dirty="0"/>
              <a:t>                      The portrait of Mahatma Gandhi, the Reserve Bank seal, guarantee and promise clause, Ashoka Pillar Emblem on the left, RBI Governor's signature are printed in intaglio i.e. in raised prints, which can be felt by touch, in Rs.20, Rs.50, Rs.100, Rs.500 and Rs.1000 notes. </a:t>
            </a:r>
          </a:p>
          <a:p>
            <a:pPr marL="0" indent="0">
              <a:buNone/>
            </a:pPr>
            <a:r>
              <a:rPr lang="en-US" sz="1800" dirty="0"/>
              <a:t>6. </a:t>
            </a:r>
            <a:r>
              <a:rPr lang="en-US" sz="1800" b="1" dirty="0"/>
              <a:t>Latent image : </a:t>
            </a:r>
          </a:p>
          <a:p>
            <a:pPr marL="0" indent="0">
              <a:buNone/>
            </a:pPr>
            <a:r>
              <a:rPr lang="en-US" sz="1800" dirty="0"/>
              <a:t>                     On the obverse side of Rs.1000, Rs.500, Rs.100, Rs.50 and Rs.20 notes, a vertical band on the right side of the Mahatma Gandhi’s portrait contains a latent image showing the respective denominational value in numeral. The latent image is visible only when the note is held horizontally at eye level. </a:t>
            </a:r>
          </a:p>
          <a:p>
            <a:pPr marL="0" indent="0">
              <a:buNone/>
            </a:pPr>
            <a:r>
              <a:rPr lang="en-US" sz="1800" dirty="0"/>
              <a:t>7. </a:t>
            </a:r>
            <a:r>
              <a:rPr lang="en-US" sz="1800" b="1" dirty="0"/>
              <a:t>Micro lettering :  </a:t>
            </a:r>
          </a:p>
          <a:p>
            <a:pPr marL="0" indent="0">
              <a:buNone/>
            </a:pPr>
            <a:r>
              <a:rPr lang="en-US" sz="1800" dirty="0"/>
              <a:t>            This feature appears between the vertical band and Mahatma Gandhi portrait. It always contains the word “RBI” in Rs.5 and Rs.10. The notes of Rs.20 and above also contain the denominational value of the notes in micro letters. This feature can be seen well under a magnifying glass</a:t>
            </a:r>
            <a:endParaRPr lang="en-IN" sz="1800" dirty="0"/>
          </a:p>
        </p:txBody>
      </p:sp>
    </p:spTree>
    <p:extLst>
      <p:ext uri="{BB962C8B-B14F-4D97-AF65-F5344CB8AC3E}">
        <p14:creationId xmlns:p14="http://schemas.microsoft.com/office/powerpoint/2010/main" val="101943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1294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FAKE CURRENCY DETECTION USING IMAGE PROCESSING</vt:lpstr>
      <vt:lpstr>ABSTRACT</vt:lpstr>
      <vt:lpstr>BASE PAPER DETAILS</vt:lpstr>
      <vt:lpstr>EXISTING SYSTEM</vt:lpstr>
      <vt:lpstr>PROPOSED SYSTEM</vt:lpstr>
      <vt:lpstr>SYSTEM ARCHITECTURE</vt:lpstr>
      <vt:lpstr>KNN TECHNIQUE</vt:lpstr>
      <vt:lpstr>METHODOLOGY</vt:lpstr>
      <vt:lpstr>PowerPoint Presentation</vt:lpstr>
      <vt:lpstr>MODULES</vt:lpstr>
      <vt:lpstr>DATA FLOW DIAGRAM</vt:lpstr>
      <vt:lpstr>REFERENCE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VARUNKUMAR</dc:creator>
  <cp:lastModifiedBy>VARUNKUMAR</cp:lastModifiedBy>
  <cp:revision>10</cp:revision>
  <dcterms:created xsi:type="dcterms:W3CDTF">2023-01-30T15:25:06Z</dcterms:created>
  <dcterms:modified xsi:type="dcterms:W3CDTF">2023-02-10T05:48:40Z</dcterms:modified>
</cp:coreProperties>
</file>