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6"/>
  </p:notesMasterIdLst>
  <p:sldIdLst>
    <p:sldId id="295" r:id="rId2"/>
    <p:sldId id="264" r:id="rId3"/>
    <p:sldId id="309" r:id="rId4"/>
    <p:sldId id="278" r:id="rId5"/>
    <p:sldId id="279" r:id="rId6"/>
    <p:sldId id="297" r:id="rId7"/>
    <p:sldId id="308" r:id="rId8"/>
    <p:sldId id="310" r:id="rId9"/>
    <p:sldId id="311" r:id="rId10"/>
    <p:sldId id="312" r:id="rId11"/>
    <p:sldId id="314" r:id="rId12"/>
    <p:sldId id="313" r:id="rId13"/>
    <p:sldId id="315" r:id="rId14"/>
    <p:sldId id="316" r:id="rId15"/>
    <p:sldId id="318" r:id="rId16"/>
    <p:sldId id="319" r:id="rId17"/>
    <p:sldId id="317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44" r:id="rId32"/>
    <p:sldId id="345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 varScale="1">
        <p:scale>
          <a:sx n="64" d="100"/>
          <a:sy n="64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ymbol val="diamond"/>
              <c:size val="7"/>
            </c:marker>
            <c:bubble3D val="0"/>
            <c:extLst>
              <c:ext xmlns:c16="http://schemas.microsoft.com/office/drawing/2014/chart" uri="{C3380CC4-5D6E-409C-BE32-E72D297353CC}">
                <c16:uniqueId val="{00000000-B0B9-4E28-9257-7C9224B935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B9-4E28-9257-7C9224B935B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53865856"/>
        <c:axId val="54212096"/>
      </c:scatterChart>
      <c:valAx>
        <c:axId val="53865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</a:t>
                </a:r>
                <a:r>
                  <a:rPr lang="en-US" baseline="0"/>
                  <a:t> 1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4212096"/>
        <c:crosses val="autoZero"/>
        <c:crossBetween val="midCat"/>
      </c:valAx>
      <c:valAx>
        <c:axId val="542120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 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3865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US" sz="1100"/>
              <a:t>Fig</a:t>
            </a:r>
            <a:r>
              <a:rPr lang="en-US" sz="1100" baseline="0"/>
              <a:t> 5: the final three clusters after applying k- means</a:t>
            </a:r>
            <a:endParaRPr lang="en-US" sz="110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ymbol val="diamond"/>
              <c:size val="7"/>
            </c:marker>
            <c:bubble3D val="0"/>
            <c:extLst>
              <c:ext xmlns:c16="http://schemas.microsoft.com/office/drawing/2014/chart" uri="{C3380CC4-5D6E-409C-BE32-E72D297353CC}">
                <c16:uniqueId val="{00000000-D294-4B44-BBA2-C4684BFEA7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94-4B44-BBA2-C4684BFEA79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55106560"/>
        <c:axId val="55539968"/>
      </c:scatterChart>
      <c:valAx>
        <c:axId val="55106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</a:t>
                </a:r>
                <a:r>
                  <a:rPr lang="en-US" baseline="0"/>
                  <a:t> 1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5539968"/>
        <c:crosses val="autoZero"/>
        <c:crossBetween val="midCat"/>
      </c:valAx>
      <c:valAx>
        <c:axId val="5553996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 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51065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US"/>
              <a:t>documents</a:t>
            </a:r>
            <a:r>
              <a:rPr lang="en-US" baseline="0"/>
              <a:t> plotting</a:t>
            </a:r>
            <a:endParaRPr lang="en-US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ymbol val="diamond"/>
              <c:size val="7"/>
            </c:marker>
            <c:bubble3D val="0"/>
            <c:extLst>
              <c:ext xmlns:c16="http://schemas.microsoft.com/office/drawing/2014/chart" uri="{C3380CC4-5D6E-409C-BE32-E72D297353CC}">
                <c16:uniqueId val="{00000000-0153-4621-AA29-869FFCCC16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153-4621-AA29-869FFCCC16C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56985856"/>
        <c:axId val="56992128"/>
      </c:scatterChart>
      <c:valAx>
        <c:axId val="56985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</a:t>
                </a:r>
                <a:r>
                  <a:rPr lang="en-US" baseline="0"/>
                  <a:t> 1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6992128"/>
        <c:crosses val="autoZero"/>
        <c:crossBetween val="midCat"/>
      </c:valAx>
      <c:valAx>
        <c:axId val="569921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 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6985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US"/>
              <a:t>documents</a:t>
            </a:r>
            <a:r>
              <a:rPr lang="en-US" baseline="0"/>
              <a:t> plotting</a:t>
            </a:r>
            <a:endParaRPr lang="en-US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ymbol val="diamond"/>
              <c:size val="7"/>
            </c:marker>
            <c:bubble3D val="0"/>
            <c:extLst>
              <c:ext xmlns:c16="http://schemas.microsoft.com/office/drawing/2014/chart" uri="{C3380CC4-5D6E-409C-BE32-E72D297353CC}">
                <c16:uniqueId val="{00000000-0D56-4157-9FED-47D875B3B2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56-4157-9FED-47D875B3B2C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57714176"/>
        <c:axId val="57716096"/>
      </c:scatterChart>
      <c:valAx>
        <c:axId val="57714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</a:t>
                </a:r>
                <a:r>
                  <a:rPr lang="en-US" baseline="0"/>
                  <a:t> 1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716096"/>
        <c:crosses val="autoZero"/>
        <c:crossBetween val="midCat"/>
      </c:valAx>
      <c:valAx>
        <c:axId val="577160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 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7141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IN"/>
            </a:pPr>
            <a:r>
              <a:rPr lang="en-US"/>
              <a:t>documents</a:t>
            </a:r>
            <a:r>
              <a:rPr lang="en-US" baseline="0"/>
              <a:t> plotting</a:t>
            </a:r>
            <a:endParaRPr lang="en-US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>
              <a:noFill/>
            </a:ln>
          </c:spPr>
          <c:dPt>
            <c:idx val="6"/>
            <c:marker>
              <c:symbol val="diamond"/>
              <c:size val="7"/>
            </c:marker>
            <c:bubble3D val="0"/>
            <c:extLst>
              <c:ext xmlns:c16="http://schemas.microsoft.com/office/drawing/2014/chart" uri="{C3380CC4-5D6E-409C-BE32-E72D297353CC}">
                <c16:uniqueId val="{00000000-0C39-43E6-96CC-34723592F8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en-IN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6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4</c:v>
                </c:pt>
                <c:pt idx="10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39-43E6-96CC-34723592F89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</c:dLbls>
        <c:axId val="57808000"/>
        <c:axId val="57809920"/>
      </c:scatterChart>
      <c:valAx>
        <c:axId val="5780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</a:t>
                </a:r>
                <a:r>
                  <a:rPr lang="en-US" baseline="0"/>
                  <a:t> 1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809920"/>
        <c:crosses val="autoZero"/>
        <c:crossBetween val="midCat"/>
      </c:valAx>
      <c:valAx>
        <c:axId val="57809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lang="en-IN"/>
                </a:pPr>
                <a:r>
                  <a:rPr lang="en-US"/>
                  <a:t>term 2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57808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0.30619</cdr:x>
      <cdr:y>0.21951</cdr:y>
    </cdr:from>
    <cdr:to>
      <cdr:x>0.63718</cdr:x>
      <cdr:y>0.45935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022941" y="574159"/>
          <a:ext cx="1105786" cy="62732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0.22663</cdr:x>
      <cdr:y>0.52033</cdr:y>
    </cdr:from>
    <cdr:to>
      <cdr:x>0.40803</cdr:x>
      <cdr:y>0.74391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757141" y="1360968"/>
          <a:ext cx="606028" cy="584798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0.61172</cdr:x>
      <cdr:y>0.4878</cdr:y>
    </cdr:from>
    <cdr:to>
      <cdr:x>0.82814</cdr:x>
      <cdr:y>0.69106</cdr:y>
    </cdr:to>
    <cdr:sp macro="" textlink="">
      <cdr:nvSpPr>
        <cdr:cNvPr id="4" name="Oval 3"/>
        <cdr:cNvSpPr/>
      </cdr:nvSpPr>
      <cdr:spPr>
        <a:xfrm xmlns:a="http://schemas.openxmlformats.org/drawingml/2006/main">
          <a:off x="2043667" y="1275907"/>
          <a:ext cx="723014" cy="531628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0.26415</cdr:x>
      <cdr:y>0.30769</cdr:y>
    </cdr:from>
    <cdr:to>
      <cdr:x>0.60377</cdr:x>
      <cdr:y>0.61538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066800" y="914400"/>
          <a:ext cx="1371600" cy="91440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0.26415</cdr:x>
      <cdr:y>0.30769</cdr:y>
    </cdr:from>
    <cdr:to>
      <cdr:x>0.60377</cdr:x>
      <cdr:y>0.61538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066800" y="914400"/>
          <a:ext cx="1371600" cy="914400"/>
        </a:xfrm>
        <a:prstGeom xmlns:a="http://schemas.openxmlformats.org/drawingml/2006/main" prst="ellipse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0.26415</cdr:x>
      <cdr:y>0.20513</cdr:y>
    </cdr:from>
    <cdr:to>
      <cdr:x>0.60377</cdr:x>
      <cdr:y>0.51282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066800" y="609600"/>
          <a:ext cx="1371590" cy="91439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 cap="flat" cmpd="sng" algn="ctr">
          <a:solidFill>
            <a:srgbClr val="4F81BD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EFB-5265-4901-8D36-F47116099376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760E-DD13-4A35-894C-4E22EB6D7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53B2-87D3-4265-AB40-05F173CA9123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BC71-40D2-44C1-A707-96BDBC428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Clustering and 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19400"/>
            <a:ext cx="3200400" cy="1752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by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Dr. N. SANDHYA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HOD,CSE</a:t>
            </a:r>
          </a:p>
        </p:txBody>
      </p:sp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23622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0668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IN" dirty="0"/>
              <a:t>Recalculate the new cluster </a:t>
            </a:r>
            <a:r>
              <a:rPr lang="en-IN" dirty="0" err="1"/>
              <a:t>centers</a:t>
            </a:r>
            <a:r>
              <a:rPr lang="en-IN" dirty="0"/>
              <a:t> </a:t>
            </a:r>
          </a:p>
          <a:p>
            <a:r>
              <a:rPr lang="en-US" dirty="0"/>
              <a:t>(i.e., calculate the average of all the points in that cluster  and the  resulting point will become the new </a:t>
            </a:r>
            <a:r>
              <a:rPr lang="en-US" dirty="0" err="1"/>
              <a:t>centroid</a:t>
            </a:r>
            <a:r>
              <a:rPr lang="en-US" dirty="0"/>
              <a:t> of the cluster) </a:t>
            </a:r>
          </a:p>
          <a:p>
            <a:r>
              <a:rPr lang="en-US" dirty="0"/>
              <a:t>The new CE1=A1 because there is only point (CE1= A1(2,10)) </a:t>
            </a:r>
          </a:p>
          <a:p>
            <a:r>
              <a:rPr lang="en-US" dirty="0"/>
              <a:t>                 CE2= Calculate the average of A3(8,4), B1(5,8), B2(7,5),    </a:t>
            </a:r>
          </a:p>
          <a:p>
            <a:r>
              <a:rPr lang="en-US" dirty="0"/>
              <a:t>                           B3(6,4) , C2( 4,9)</a:t>
            </a:r>
          </a:p>
          <a:p>
            <a:r>
              <a:rPr lang="en-US" dirty="0"/>
              <a:t>                   therefore CE2=((8+5+7+6+4)/5, (4+8+5+4+9)/5)=(6,6)</a:t>
            </a:r>
          </a:p>
          <a:p>
            <a:r>
              <a:rPr lang="en-US" dirty="0"/>
              <a:t>                 CE3= Calculate the average of A2(2,5), C1(1,2)</a:t>
            </a:r>
          </a:p>
          <a:p>
            <a:r>
              <a:rPr lang="en-US" dirty="0"/>
              <a:t>	 therefore CE3=((2+1)/2,(5+2)/2)=(1.5,3.5)</a:t>
            </a:r>
          </a:p>
          <a:p>
            <a:r>
              <a:rPr lang="en-US" dirty="0"/>
              <a:t>             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886200"/>
          <a:ext cx="7620002" cy="2438399"/>
        </p:xfrm>
        <a:graphic>
          <a:graphicData uri="http://schemas.openxmlformats.org/drawingml/2006/table">
            <a:tbl>
              <a:tblPr/>
              <a:tblGrid>
                <a:gridCol w="12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431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4: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points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US" sz="1000" dirty="0"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(2,10)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(8,4)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(5,8)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(7,5)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(6,4)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(1,2)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( 4,9)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CE1=(2, 10)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\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CE2=(6, 6)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4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b="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CE3=(1.5, 3.5)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838200" y="1066800"/>
            <a:ext cx="2057400" cy="1676400"/>
            <a:chOff x="1295400" y="4953000"/>
            <a:chExt cx="2057400" cy="1676400"/>
          </a:xfrm>
        </p:grpSpPr>
        <p:sp>
          <p:nvSpPr>
            <p:cNvPr id="7" name="Oval 6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C2 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CE1</a:t>
              </a:r>
              <a:endParaRPr lang="en-IN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3352800" y="1219200"/>
            <a:ext cx="1828800" cy="1676400"/>
            <a:chOff x="3657600" y="5029200"/>
            <a:chExt cx="1828800" cy="1676400"/>
          </a:xfrm>
        </p:grpSpPr>
        <p:sp>
          <p:nvSpPr>
            <p:cNvPr id="10" name="Oval 9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B3</a:t>
              </a:r>
            </a:p>
            <a:p>
              <a:pPr algn="ctr"/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CE2</a:t>
              </a:r>
              <a:endParaRPr lang="en-IN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5715000" y="1219200"/>
            <a:ext cx="1752600" cy="1676400"/>
            <a:chOff x="5638800" y="4953000"/>
            <a:chExt cx="1752600" cy="1676400"/>
          </a:xfrm>
        </p:grpSpPr>
        <p:sp>
          <p:nvSpPr>
            <p:cNvPr id="11" name="Oval 10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CE3</a:t>
              </a:r>
              <a:endParaRPr lang="en-I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90600" y="2887682"/>
            <a:ext cx="7391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 5:</a:t>
            </a:r>
            <a:r>
              <a:rPr lang="en-IN" dirty="0"/>
              <a:t> Recalculate the distance between each data point and new obtained cluster </a:t>
            </a:r>
            <a:r>
              <a:rPr lang="en-IN" dirty="0" err="1"/>
              <a:t>centers</a:t>
            </a:r>
            <a:r>
              <a:rPr lang="en-IN" dirty="0"/>
              <a:t>. </a:t>
            </a:r>
          </a:p>
          <a:p>
            <a:r>
              <a:rPr lang="en-US" b="1" dirty="0"/>
              <a:t>Step 6:</a:t>
            </a:r>
            <a:r>
              <a:rPr lang="en-IN" dirty="0"/>
              <a:t> If no data point was reassigned then stop, otherwise repeat from step 2).</a:t>
            </a:r>
          </a:p>
          <a:p>
            <a:r>
              <a:rPr lang="en-US" dirty="0"/>
              <a:t>But in the example the objects are reassigned so continue from </a:t>
            </a:r>
            <a:r>
              <a:rPr lang="en-US" b="1" dirty="0"/>
              <a:t>step 2.</a:t>
            </a:r>
            <a:endParaRPr lang="en-IN" b="1" dirty="0"/>
          </a:p>
          <a:p>
            <a:r>
              <a:rPr lang="en-US" dirty="0"/>
              <a:t>(i.e., calculate the average of all the points in that cluster  and the  resulting point will become the new </a:t>
            </a:r>
            <a:r>
              <a:rPr lang="en-US" dirty="0" err="1"/>
              <a:t>centroid</a:t>
            </a:r>
            <a:r>
              <a:rPr lang="en-US" dirty="0"/>
              <a:t> of the cluster) </a:t>
            </a:r>
          </a:p>
          <a:p>
            <a:r>
              <a:rPr lang="en-US" dirty="0"/>
              <a:t>The new CE1=Calculate the average of A1(2,10),C2(4,9)</a:t>
            </a:r>
          </a:p>
          <a:p>
            <a:r>
              <a:rPr lang="en-US" dirty="0"/>
              <a:t>	Therefore CE1=(2+4)/2,(10+9)/2)=(3,8.5) </a:t>
            </a:r>
          </a:p>
          <a:p>
            <a:r>
              <a:rPr lang="en-US" dirty="0"/>
              <a:t>                 CE2= Calculate the average of A3(8,4), B1(5,8), B2(7,5),    </a:t>
            </a:r>
          </a:p>
          <a:p>
            <a:r>
              <a:rPr lang="en-US" dirty="0"/>
              <a:t>                           B3(6,4) </a:t>
            </a:r>
          </a:p>
          <a:p>
            <a:r>
              <a:rPr lang="en-US" dirty="0"/>
              <a:t>                   therefore CE2=((8+5+7+6)/4, (4+8+5+4)/4)=(6.5,5.2)</a:t>
            </a:r>
          </a:p>
          <a:p>
            <a:r>
              <a:rPr lang="en-US" dirty="0"/>
              <a:t>                 CE3= Calculate the average A2(2,5), C1(1,2)</a:t>
            </a:r>
          </a:p>
          <a:p>
            <a:r>
              <a:rPr lang="en-US" dirty="0"/>
              <a:t>	 therefore CE3=((2+1)/2,(5+2)/2)=(1.5,3.5)</a:t>
            </a:r>
          </a:p>
          <a:p>
            <a:r>
              <a:rPr lang="en-US" dirty="0"/>
              <a:t>              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400" y="990600"/>
          <a:ext cx="7620002" cy="2416087"/>
        </p:xfrm>
        <a:graphic>
          <a:graphicData uri="http://schemas.openxmlformats.org/drawingml/2006/table">
            <a:tbl>
              <a:tblPr/>
              <a:tblGrid>
                <a:gridCol w="12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431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4: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points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US" sz="1000" dirty="0"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(2,10)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(8,4)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(5,8)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(7,5)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(6,4)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(1,2)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( 4,9)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CE1=(3,8.5)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2.5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4.5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9.5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2.5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7.5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7.5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\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8.5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1.5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CE2=(6.5, 5.2)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9.3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4.7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3.7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Times New Roman"/>
                          <a:ea typeface="MS Mincho"/>
                        </a:rPr>
                        <a:t>4.3</a:t>
                      </a:r>
                      <a:endParaRPr lang="en-IN" sz="1000" b="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0.7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1.7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8.7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Times New Roman"/>
                          <a:ea typeface="MS Mincho"/>
                        </a:rPr>
                        <a:t>6.3</a:t>
                      </a:r>
                      <a:endParaRPr lang="en-IN" sz="1000" b="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CE3=(1.5, 3.5)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" name="Group 12"/>
          <p:cNvGrpSpPr/>
          <p:nvPr/>
        </p:nvGrpSpPr>
        <p:grpSpPr>
          <a:xfrm>
            <a:off x="1143000" y="4038600"/>
            <a:ext cx="2057400" cy="1676400"/>
            <a:chOff x="1295400" y="4953000"/>
            <a:chExt cx="2057400" cy="1676400"/>
          </a:xfrm>
        </p:grpSpPr>
        <p:sp>
          <p:nvSpPr>
            <p:cNvPr id="21" name="Oval 20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C2 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CE1</a:t>
              </a:r>
              <a:endParaRPr lang="en-IN" dirty="0"/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3657600" y="4191000"/>
            <a:ext cx="1828800" cy="1676400"/>
            <a:chOff x="3657600" y="5029200"/>
            <a:chExt cx="1828800" cy="1676400"/>
          </a:xfrm>
        </p:grpSpPr>
        <p:sp>
          <p:nvSpPr>
            <p:cNvPr id="24" name="Oval 23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CE2</a:t>
              </a:r>
              <a:endParaRPr lang="en-IN" dirty="0"/>
            </a:p>
          </p:txBody>
        </p:sp>
      </p:grpSp>
      <p:grpSp>
        <p:nvGrpSpPr>
          <p:cNvPr id="26" name="Group 16"/>
          <p:cNvGrpSpPr/>
          <p:nvPr/>
        </p:nvGrpSpPr>
        <p:grpSpPr>
          <a:xfrm>
            <a:off x="6019800" y="4191000"/>
            <a:ext cx="1752600" cy="1676400"/>
            <a:chOff x="5638800" y="4953000"/>
            <a:chExt cx="1752600" cy="1676400"/>
          </a:xfrm>
        </p:grpSpPr>
        <p:sp>
          <p:nvSpPr>
            <p:cNvPr id="27" name="Oval 26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CE3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9144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IN" dirty="0"/>
              <a:t>Recalculate the new cluster </a:t>
            </a:r>
            <a:r>
              <a:rPr lang="en-IN" dirty="0" err="1"/>
              <a:t>centers</a:t>
            </a:r>
            <a:r>
              <a:rPr lang="en-IN" dirty="0"/>
              <a:t> </a:t>
            </a:r>
          </a:p>
          <a:p>
            <a:r>
              <a:rPr lang="en-US" dirty="0"/>
              <a:t>(i.e., calculate the average of all the points in that cluster  and the  resulting point will become the new </a:t>
            </a:r>
            <a:r>
              <a:rPr lang="en-US" dirty="0" err="1"/>
              <a:t>centroid</a:t>
            </a:r>
            <a:r>
              <a:rPr lang="en-US" dirty="0"/>
              <a:t> of the cluster) </a:t>
            </a:r>
          </a:p>
          <a:p>
            <a:r>
              <a:rPr lang="en-US" dirty="0"/>
              <a:t>The new CE1=Calculate the average of A1(2,10),B1(5,8),C2(4,9)</a:t>
            </a:r>
          </a:p>
          <a:p>
            <a:r>
              <a:rPr lang="en-US" dirty="0"/>
              <a:t>	Therefore CE1=(2+5+4)/3,(10+8+9)/3)=(3.6,9) </a:t>
            </a:r>
          </a:p>
          <a:p>
            <a:r>
              <a:rPr lang="en-US" dirty="0"/>
              <a:t>                 CE2= Calculate the average of A3(8,4), B2(7,5), B3(6,4)   </a:t>
            </a:r>
          </a:p>
          <a:p>
            <a:r>
              <a:rPr lang="en-US" dirty="0"/>
              <a:t>                   therefore CE2=((8+7+6)/3, (4+5+4)/3)=(7,4.3)</a:t>
            </a:r>
          </a:p>
          <a:p>
            <a:r>
              <a:rPr lang="en-US" dirty="0"/>
              <a:t>                 CE3= Calculate the average A2(2,5), C1(1,2)</a:t>
            </a:r>
          </a:p>
          <a:p>
            <a:r>
              <a:rPr lang="en-US" dirty="0"/>
              <a:t>	 therefore CE3=((2+1)/2,(5+2)/2)=(1.5,3.5)</a:t>
            </a:r>
          </a:p>
          <a:p>
            <a:r>
              <a:rPr lang="en-US" dirty="0"/>
              <a:t>               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33400" y="4038600"/>
          <a:ext cx="7620002" cy="2416087"/>
        </p:xfrm>
        <a:graphic>
          <a:graphicData uri="http://schemas.openxmlformats.org/drawingml/2006/table">
            <a:tbl>
              <a:tblPr/>
              <a:tblGrid>
                <a:gridCol w="128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431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4: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points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US" sz="1000" dirty="0">
                        <a:latin typeface="+mn-lt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(2,10)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(2,5)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(8,4)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(5,8)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(7,5)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(6,4)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/>
                        <a:t>(1,2)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( 4,9)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CE1=(3.6,9)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2.6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5.6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9.4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2.4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7.4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7.4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\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9.6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0.4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CE2=(7,4.3)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11.7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5.7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1.3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Times New Roman"/>
                          <a:ea typeface="MS Mincho"/>
                        </a:rPr>
                        <a:t>5.7</a:t>
                      </a:r>
                      <a:endParaRPr lang="en-IN" sz="1000" b="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0.7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1.3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MS Mincho"/>
                        </a:rPr>
                        <a:t>6.3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latin typeface="Times New Roman"/>
                          <a:ea typeface="MS Mincho"/>
                        </a:rPr>
                        <a:t>7.7</a:t>
                      </a:r>
                      <a:endParaRPr lang="en-IN" sz="1000" b="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9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CE3=(1.5, 3.5)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1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MS Mincho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762000" y="1524000"/>
            <a:ext cx="2057400" cy="1676400"/>
            <a:chOff x="1295400" y="4953000"/>
            <a:chExt cx="2057400" cy="1676400"/>
          </a:xfrm>
        </p:grpSpPr>
        <p:sp>
          <p:nvSpPr>
            <p:cNvPr id="21" name="Oval 20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C2 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CE1</a:t>
              </a:r>
              <a:endParaRPr lang="en-IN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3581400" y="1524000"/>
            <a:ext cx="1828800" cy="1676400"/>
            <a:chOff x="3657600" y="5029200"/>
            <a:chExt cx="1828800" cy="1676400"/>
          </a:xfrm>
        </p:grpSpPr>
        <p:sp>
          <p:nvSpPr>
            <p:cNvPr id="24" name="Oval 23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CE2</a:t>
              </a:r>
              <a:endParaRPr lang="en-IN" dirty="0"/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6324600" y="1600200"/>
            <a:ext cx="1752600" cy="1676400"/>
            <a:chOff x="5638800" y="4953000"/>
            <a:chExt cx="1752600" cy="1676400"/>
          </a:xfrm>
        </p:grpSpPr>
        <p:sp>
          <p:nvSpPr>
            <p:cNvPr id="27" name="Oval 26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CE3</a:t>
              </a:r>
              <a:endParaRPr lang="en-IN" dirty="0"/>
            </a:p>
          </p:txBody>
        </p:sp>
      </p:grpSp>
      <p:graphicFrame>
        <p:nvGraphicFramePr>
          <p:cNvPr id="13" name="Chart 12"/>
          <p:cNvGraphicFramePr/>
          <p:nvPr/>
        </p:nvGraphicFramePr>
        <p:xfrm>
          <a:off x="1524000" y="3581400"/>
          <a:ext cx="4724400" cy="2844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" y="914400"/>
            <a:ext cx="815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objects are not reassigned so halt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</a:t>
            </a:r>
            <a:r>
              <a:rPr lang="en-US" sz="3600" dirty="0" err="1"/>
              <a:t>medoids</a:t>
            </a:r>
            <a:r>
              <a:rPr lang="en-US" sz="3600" dirty="0"/>
              <a:t> (partitioning around </a:t>
            </a:r>
            <a:r>
              <a:rPr lang="en-US" sz="3600" dirty="0" err="1"/>
              <a:t>medoids</a:t>
            </a:r>
            <a:r>
              <a:rPr lang="en-US" sz="3600" dirty="0"/>
              <a:t>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5181600" cy="36576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O</a:t>
            </a:r>
            <a:r>
              <a:rPr lang="en-US" sz="4000" baseline="-25000" dirty="0"/>
              <a:t>m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denote a current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that is to be replaced</a:t>
            </a:r>
          </a:p>
          <a:p>
            <a:r>
              <a:rPr lang="en-US" sz="4000" dirty="0"/>
              <a:t>O</a:t>
            </a:r>
            <a:r>
              <a:rPr lang="en-US" sz="4000" baseline="-25000" dirty="0"/>
              <a:t>p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denote the new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to replace </a:t>
            </a:r>
            <a:r>
              <a:rPr lang="en-US" sz="4000" dirty="0"/>
              <a:t>O</a:t>
            </a:r>
            <a:r>
              <a:rPr lang="en-US" sz="4000" baseline="-25000" dirty="0"/>
              <a:t>m </a:t>
            </a: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 err="1"/>
              <a:t>O</a:t>
            </a:r>
            <a:r>
              <a:rPr lang="en-US" sz="4000" baseline="-25000" dirty="0" err="1"/>
              <a:t>j</a:t>
            </a:r>
            <a:r>
              <a:rPr lang="en-US" sz="4000" baseline="-25000" dirty="0"/>
              <a:t>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denote other non-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objects that may or may not need to be moved.(i.e., the remaining objects except </a:t>
            </a:r>
            <a:r>
              <a:rPr lang="en-US" sz="4000" dirty="0"/>
              <a:t>O</a:t>
            </a:r>
            <a:r>
              <a:rPr lang="en-US" sz="4000" baseline="-25000" dirty="0"/>
              <a:t>m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4000" dirty="0"/>
              <a:t>O</a:t>
            </a:r>
            <a:r>
              <a:rPr lang="en-US" sz="4000" baseline="-25000" dirty="0"/>
              <a:t>p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4000" dirty="0"/>
              <a:t>O</a:t>
            </a:r>
            <a:r>
              <a:rPr lang="en-US" sz="4000" baseline="-25000" dirty="0"/>
              <a:t>j,2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4000" dirty="0"/>
              <a:t>O</a:t>
            </a:r>
            <a:r>
              <a:rPr lang="en-US" sz="4000" baseline="-25000" dirty="0"/>
              <a:t>j,2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denote a current </a:t>
            </a:r>
            <a:r>
              <a:rPr lang="en-US" sz="4200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that is nearest to </a:t>
            </a:r>
            <a:r>
              <a:rPr lang="en-US" sz="4400" dirty="0" err="1"/>
              <a:t>O</a:t>
            </a:r>
            <a:r>
              <a:rPr lang="en-US" sz="4400" baseline="-25000" dirty="0" err="1"/>
              <a:t>j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 without </a:t>
            </a:r>
            <a:r>
              <a:rPr lang="en-US" sz="4400" dirty="0"/>
              <a:t>O</a:t>
            </a:r>
            <a:r>
              <a:rPr lang="en-US" sz="4400" baseline="-25000" dirty="0"/>
              <a:t>m </a:t>
            </a:r>
            <a:r>
              <a:rPr lang="en-US" sz="4200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4400" dirty="0"/>
              <a:t>O</a:t>
            </a:r>
            <a:r>
              <a:rPr lang="en-US" sz="4400" baseline="-25000" dirty="0"/>
              <a:t>p</a:t>
            </a: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sz="4200" dirty="0"/>
          </a:p>
        </p:txBody>
      </p:sp>
      <p:grpSp>
        <p:nvGrpSpPr>
          <p:cNvPr id="4" name="Group 3"/>
          <p:cNvGrpSpPr/>
          <p:nvPr/>
        </p:nvGrpSpPr>
        <p:grpSpPr>
          <a:xfrm>
            <a:off x="5867400" y="3124200"/>
            <a:ext cx="3276600" cy="2819400"/>
            <a:chOff x="1066800" y="1143000"/>
            <a:chExt cx="3276600" cy="2819400"/>
          </a:xfrm>
        </p:grpSpPr>
        <p:sp>
          <p:nvSpPr>
            <p:cNvPr id="6" name="Oval 5"/>
            <p:cNvSpPr/>
            <p:nvPr/>
          </p:nvSpPr>
          <p:spPr>
            <a:xfrm>
              <a:off x="1981200" y="2743200"/>
              <a:ext cx="1295400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baseline="-25000" dirty="0">
                  <a:solidFill>
                    <a:schemeClr val="tx1"/>
                  </a:solidFill>
                </a:rPr>
                <a:t>j,2</a:t>
              </a:r>
            </a:p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</a:t>
              </a:r>
              <a:r>
                <a:rPr lang="en-US" baseline="-25000" dirty="0" err="1">
                  <a:solidFill>
                    <a:schemeClr val="tx1"/>
                  </a:solidFill>
                </a:rPr>
                <a:t>j</a:t>
              </a:r>
              <a:r>
                <a:rPr lang="en-US" baseline="-25000" dirty="0">
                  <a:solidFill>
                    <a:schemeClr val="tx1"/>
                  </a:solidFill>
                </a:rPr>
                <a:t>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1219200"/>
              <a:ext cx="1143000" cy="1371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baseline="-25000" dirty="0">
                  <a:solidFill>
                    <a:schemeClr val="tx1"/>
                  </a:solidFill>
                </a:rPr>
                <a:t>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1143000"/>
              <a:ext cx="1295400" cy="1219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r>
                <a:rPr lang="en-US" dirty="0">
                  <a:solidFill>
                    <a:schemeClr val="tx1"/>
                  </a:solidFill>
                </a:rPr>
                <a:t>O</a:t>
              </a:r>
              <a:r>
                <a:rPr lang="en-US" baseline="-25000" dirty="0">
                  <a:solidFill>
                    <a:schemeClr val="tx1"/>
                  </a:solidFill>
                </a:rPr>
                <a:t>m</a:t>
              </a:r>
            </a:p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</a:t>
              </a:r>
              <a:r>
                <a:rPr lang="en-US" baseline="-25000" dirty="0" err="1">
                  <a:solidFill>
                    <a:schemeClr val="tx1"/>
                  </a:solidFill>
                </a:rPr>
                <a:t>j</a:t>
              </a:r>
              <a:r>
                <a:rPr lang="en-US" baseline="-25000" dirty="0">
                  <a:solidFill>
                    <a:schemeClr val="tx1"/>
                  </a:solidFill>
                </a:rPr>
                <a:t> 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0" y="914401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PAM’s approach is to determine a representative object for each cluster.</a:t>
            </a:r>
          </a:p>
          <a:p>
            <a:pPr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 representative object is also known as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is the most centrally located object with in the cluster.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</a:t>
            </a:r>
            <a:r>
              <a:rPr lang="en-US" sz="3600" dirty="0" err="1"/>
              <a:t>medoids</a:t>
            </a:r>
            <a:r>
              <a:rPr lang="en-US" sz="3600" dirty="0"/>
              <a:t> (partitioning around </a:t>
            </a:r>
            <a:r>
              <a:rPr lang="en-US" sz="3600" dirty="0" err="1"/>
              <a:t>medoids</a:t>
            </a:r>
            <a:r>
              <a:rPr lang="en-US" sz="3600" dirty="0"/>
              <a:t>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4200" dirty="0"/>
          </a:p>
          <a:p>
            <a:pPr>
              <a:buNone/>
            </a:pP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4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sz="4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0668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 computes costs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IN" dirty="0"/>
              <a:t> </a:t>
            </a:r>
            <a:r>
              <a:rPr lang="en-US" dirty="0"/>
              <a:t>for all non-</a:t>
            </a:r>
            <a:r>
              <a:rPr lang="en-US" dirty="0" err="1"/>
              <a:t>medoid</a:t>
            </a:r>
            <a:r>
              <a:rPr lang="en-US" dirty="0"/>
              <a:t> objects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 </a:t>
            </a:r>
            <a:r>
              <a:rPr lang="en-US" dirty="0"/>
              <a:t>depending the following cases</a:t>
            </a:r>
          </a:p>
          <a:p>
            <a:r>
              <a:rPr lang="en-US" dirty="0"/>
              <a:t>Case 1:  Suppose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currently belongs to the cluster represented by  O</a:t>
            </a:r>
            <a:r>
              <a:rPr lang="en-US" baseline="-25000" dirty="0"/>
              <a:t>m</a:t>
            </a:r>
            <a:r>
              <a:rPr lang="en-US" dirty="0"/>
              <a:t>.</a:t>
            </a:r>
            <a:r>
              <a:rPr lang="en-IN" dirty="0"/>
              <a:t> (i.e.,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))</a:t>
            </a:r>
          </a:p>
          <a:p>
            <a:r>
              <a:rPr lang="en-US" dirty="0"/>
              <a:t>	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</a:p>
          <a:p>
            <a:r>
              <a:rPr lang="en-US" dirty="0"/>
              <a:t>Case 2: 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currently belongs to the cluster represented by  O</a:t>
            </a:r>
            <a:r>
              <a:rPr lang="en-US" baseline="-25000" dirty="0"/>
              <a:t>m</a:t>
            </a:r>
            <a:r>
              <a:rPr lang="en-US" dirty="0"/>
              <a:t>.</a:t>
            </a:r>
            <a:r>
              <a:rPr lang="en-IN" dirty="0"/>
              <a:t> (i.e.,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&lt;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))</a:t>
            </a:r>
          </a:p>
          <a:p>
            <a:r>
              <a:rPr lang="en-US" dirty="0"/>
              <a:t>	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/>
              <a:t>Case 3: 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currently belongs to the cluster other than the one represented by O</a:t>
            </a:r>
            <a:r>
              <a:rPr lang="en-US" baseline="-25000" dirty="0"/>
              <a:t>m</a:t>
            </a:r>
            <a:r>
              <a:rPr lang="en-US" dirty="0"/>
              <a:t>.(in this example it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r>
              <a:rPr lang="en-IN" dirty="0"/>
              <a:t> </a:t>
            </a:r>
          </a:p>
          <a:p>
            <a:r>
              <a:rPr lang="en-IN" dirty="0"/>
              <a:t>                (i.e.,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)</a:t>
            </a:r>
          </a:p>
          <a:p>
            <a:r>
              <a:rPr lang="en-US" dirty="0"/>
              <a:t>	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0</a:t>
            </a:r>
          </a:p>
          <a:p>
            <a:r>
              <a:rPr lang="en-US" dirty="0"/>
              <a:t>Case 4: 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currently belongs to the cluster represented by O</a:t>
            </a:r>
            <a:r>
              <a:rPr lang="en-US" baseline="-25000" dirty="0"/>
              <a:t>j,2</a:t>
            </a:r>
            <a:r>
              <a:rPr lang="en-US" dirty="0"/>
              <a:t>. </a:t>
            </a:r>
            <a:r>
              <a:rPr lang="en-IN" dirty="0"/>
              <a:t>(i.e.,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&gt;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)</a:t>
            </a:r>
          </a:p>
          <a:p>
            <a:r>
              <a:rPr lang="en-US" dirty="0"/>
              <a:t>	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IN" dirty="0"/>
              <a:t>By combining the four cases , the total cost of replacing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IN" dirty="0"/>
              <a:t> with </a:t>
            </a:r>
            <a:r>
              <a:rPr lang="en-US" dirty="0"/>
              <a:t>O</a:t>
            </a:r>
            <a:r>
              <a:rPr lang="en-US" baseline="-25000" dirty="0"/>
              <a:t>p</a:t>
            </a:r>
            <a:r>
              <a:rPr lang="en-IN" dirty="0"/>
              <a:t> is given by</a:t>
            </a:r>
          </a:p>
          <a:p>
            <a:r>
              <a:rPr lang="en-US" dirty="0"/>
              <a:t>	</a:t>
            </a:r>
            <a:r>
              <a:rPr lang="en-US" dirty="0" err="1"/>
              <a:t>TC</a:t>
            </a:r>
            <a:r>
              <a:rPr lang="en-US" baseline="-25000" dirty="0" err="1"/>
              <a:t>mp</a:t>
            </a:r>
            <a:r>
              <a:rPr lang="en-US" dirty="0"/>
              <a:t> =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705600" y="16764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1800" y="4114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case3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5867400" y="1143000"/>
            <a:ext cx="3276600" cy="2971800"/>
            <a:chOff x="5867400" y="1143000"/>
            <a:chExt cx="3276600" cy="2971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553200" y="2133600"/>
              <a:ext cx="45720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867400" y="1143000"/>
              <a:ext cx="3276600" cy="2971800"/>
              <a:chOff x="5867400" y="1143000"/>
              <a:chExt cx="3276600" cy="29718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867400" y="1143000"/>
                <a:ext cx="3276600" cy="2819400"/>
                <a:chOff x="1066800" y="1143000"/>
                <a:chExt cx="3276600" cy="28194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981200" y="2743200"/>
                  <a:ext cx="1295400" cy="1219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j,2</a:t>
                  </a:r>
                </a:p>
                <a:p>
                  <a:pPr algn="ctr"/>
                  <a:endParaRPr lang="en-US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O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j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 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00400" y="1219200"/>
                  <a:ext cx="1143000" cy="1371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p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066800" y="1143000"/>
                  <a:ext cx="1295400" cy="1219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O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m</a:t>
                  </a:r>
                </a:p>
                <a:p>
                  <a:pPr algn="ctr"/>
                  <a:endParaRPr lang="en-US" baseline="-25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O</a:t>
                  </a:r>
                  <a:r>
                    <a:rPr lang="en-US" baseline="-25000" dirty="0" err="1">
                      <a:solidFill>
                        <a:schemeClr val="tx1"/>
                      </a:solidFill>
                    </a:rPr>
                    <a:t>j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 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6019800" y="2667001"/>
                <a:ext cx="8382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Case1</a:t>
                </a:r>
                <a:endParaRPr lang="en-IN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39000" y="1447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case2</a:t>
                </a:r>
                <a:endParaRPr lang="en-IN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7010400" y="3810000"/>
                <a:ext cx="4572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010400" y="3657600"/>
                <a:ext cx="2286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7696200" y="2286000"/>
              <a:ext cx="91440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8153400" y="2895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case4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</a:t>
            </a:r>
            <a:r>
              <a:rPr lang="en-US" sz="3600" dirty="0" err="1"/>
              <a:t>medoids</a:t>
            </a:r>
            <a:r>
              <a:rPr lang="en-US" sz="3600" dirty="0"/>
              <a:t> Algorithm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4200" dirty="0">
                <a:solidFill>
                  <a:schemeClr val="tx2">
                    <a:lumMod val="75000"/>
                  </a:schemeClr>
                </a:solidFill>
              </a:rPr>
              <a:t>Step 1)</a:t>
            </a:r>
            <a:r>
              <a:rPr lang="en-IN" sz="4200" dirty="0"/>
              <a:t> Select k representative objects arbitrarily.</a:t>
            </a:r>
          </a:p>
          <a:p>
            <a:pPr>
              <a:buNone/>
            </a:pPr>
            <a:r>
              <a:rPr lang="en-IN" sz="4200" dirty="0">
                <a:solidFill>
                  <a:schemeClr val="tx2">
                    <a:lumMod val="75000"/>
                  </a:schemeClr>
                </a:solidFill>
              </a:rPr>
              <a:t>Step 2)</a:t>
            </a:r>
            <a:r>
              <a:rPr lang="en-IN" sz="4200" dirty="0"/>
              <a:t> Compute </a:t>
            </a:r>
            <a:r>
              <a:rPr lang="en-US" sz="3600" b="1" dirty="0" err="1"/>
              <a:t>TC</a:t>
            </a:r>
            <a:r>
              <a:rPr lang="en-US" sz="3600" b="1" baseline="-25000" dirty="0" err="1"/>
              <a:t>mp</a:t>
            </a:r>
            <a:r>
              <a:rPr lang="en-US" sz="3600" b="1" baseline="-25000" dirty="0"/>
              <a:t> </a:t>
            </a:r>
            <a:r>
              <a:rPr lang="en-IN" sz="4200" dirty="0"/>
              <a:t>for all pairs of objects </a:t>
            </a:r>
            <a:r>
              <a:rPr lang="en-US" sz="4400" dirty="0"/>
              <a:t>O</a:t>
            </a:r>
            <a:r>
              <a:rPr lang="en-US" sz="4400" baseline="-25000" dirty="0"/>
              <a:t>m ,</a:t>
            </a:r>
            <a:r>
              <a:rPr lang="en-US" sz="4400" dirty="0"/>
              <a:t> Op       where O</a:t>
            </a:r>
            <a:r>
              <a:rPr lang="en-US" sz="4400" baseline="-25000" dirty="0"/>
              <a:t>m</a:t>
            </a:r>
            <a:r>
              <a:rPr lang="en-US" sz="4400" dirty="0"/>
              <a:t> is currently selected, Op is not.</a:t>
            </a:r>
          </a:p>
          <a:p>
            <a:pPr>
              <a:buNone/>
            </a:pPr>
            <a:r>
              <a:rPr lang="en-US" sz="4400" dirty="0"/>
              <a:t>Step 3)Select the pair O</a:t>
            </a:r>
            <a:r>
              <a:rPr lang="en-US" sz="4400" baseline="-25000" dirty="0"/>
              <a:t>m</a:t>
            </a:r>
            <a:r>
              <a:rPr lang="en-US" sz="4400" dirty="0"/>
              <a:t>, O</a:t>
            </a:r>
            <a:r>
              <a:rPr lang="en-US" sz="4400" baseline="-25000" dirty="0"/>
              <a:t>p</a:t>
            </a:r>
            <a:r>
              <a:rPr lang="en-US" sz="4400" dirty="0"/>
              <a:t> which corresponds to min (</a:t>
            </a:r>
            <a:r>
              <a:rPr lang="en-US" sz="4400" dirty="0" err="1"/>
              <a:t>TC</a:t>
            </a:r>
            <a:r>
              <a:rPr lang="en-US" sz="4400" baseline="-25000" dirty="0" err="1"/>
              <a:t>mp</a:t>
            </a:r>
            <a:r>
              <a:rPr lang="en-US" sz="4400" dirty="0"/>
              <a:t>). If the minimum </a:t>
            </a:r>
            <a:r>
              <a:rPr lang="en-US" sz="4400" dirty="0" err="1"/>
              <a:t>TC</a:t>
            </a:r>
            <a:r>
              <a:rPr lang="en-US" sz="4400" baseline="-25000" dirty="0" err="1"/>
              <a:t>mp</a:t>
            </a:r>
            <a:r>
              <a:rPr lang="en-US" sz="4400" dirty="0"/>
              <a:t> is negative, replace O</a:t>
            </a:r>
            <a:r>
              <a:rPr lang="en-US" sz="4400" baseline="-25000" dirty="0"/>
              <a:t>m</a:t>
            </a:r>
            <a:r>
              <a:rPr lang="en-US" sz="4400" dirty="0"/>
              <a:t> with O</a:t>
            </a:r>
            <a:r>
              <a:rPr lang="en-US" sz="4400" baseline="-25000" dirty="0"/>
              <a:t>p</a:t>
            </a:r>
            <a:r>
              <a:rPr lang="en-US" sz="4400" dirty="0"/>
              <a:t> and go back to step(2).</a:t>
            </a:r>
          </a:p>
          <a:p>
            <a:pPr>
              <a:buNone/>
            </a:pPr>
            <a:r>
              <a:rPr lang="en-US" sz="4400" dirty="0"/>
              <a:t>Step 4) Otherwise, for each non selected object, find the most similar</a:t>
            </a:r>
            <a:r>
              <a:rPr lang="en-IN" sz="4200" dirty="0"/>
              <a:t> representative object halt.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</a:t>
            </a:r>
            <a:r>
              <a:rPr lang="en-US" sz="3600" dirty="0" err="1"/>
              <a:t>medoids</a:t>
            </a:r>
            <a:r>
              <a:rPr lang="en-US" sz="3600" dirty="0"/>
              <a:t> Algorithm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762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mining task is to cluster points into three clusters, where the points are</a:t>
            </a:r>
          </a:p>
          <a:p>
            <a:r>
              <a:rPr lang="en-US" dirty="0"/>
              <a:t>A1(2,10), A2(2,5), A3(8,4), A4(5,8), A5(7,5), A6(6,4) , A7(1,2), A8( 4,9)</a:t>
            </a:r>
          </a:p>
          <a:p>
            <a:r>
              <a:rPr lang="en-US" dirty="0"/>
              <a:t>The distance function is Manhattan distance. Suppose initially we assign A1 ,B1,C1  as the center of each cluster, use the k-</a:t>
            </a:r>
            <a:r>
              <a:rPr lang="en-US" dirty="0" err="1"/>
              <a:t>medoids</a:t>
            </a:r>
            <a:r>
              <a:rPr lang="en-US" dirty="0"/>
              <a:t> algorithm  to show only</a:t>
            </a:r>
          </a:p>
          <a:p>
            <a:pPr marL="342900" indent="-342900">
              <a:buAutoNum type="alphaLcParenR"/>
            </a:pPr>
            <a:r>
              <a:rPr lang="en-US" dirty="0"/>
              <a:t>The three clusters after the first round of execution .</a:t>
            </a:r>
          </a:p>
          <a:p>
            <a:pPr marL="342900" indent="-342900">
              <a:buAutoNum type="alphaLcParenR"/>
            </a:pPr>
            <a:r>
              <a:rPr lang="en-US" dirty="0"/>
              <a:t>The final three clusters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2766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Step1:</a:t>
            </a:r>
            <a:r>
              <a:rPr lang="en-US" dirty="0"/>
              <a:t> </a:t>
            </a:r>
            <a:r>
              <a:rPr lang="en-IN" dirty="0"/>
              <a:t>Select 3 representative objects arbitrarily</a:t>
            </a:r>
            <a:r>
              <a:rPr lang="en-US" dirty="0"/>
              <a:t>.</a:t>
            </a:r>
          </a:p>
          <a:p>
            <a:r>
              <a:rPr lang="en-US" dirty="0"/>
              <a:t> i.e., A1, A4, A72 are chosen as initial </a:t>
            </a:r>
            <a:r>
              <a:rPr lang="en-IN" dirty="0"/>
              <a:t>representative objects(</a:t>
            </a:r>
            <a:r>
              <a:rPr lang="en-IN" dirty="0" err="1"/>
              <a:t>medoids</a:t>
            </a:r>
            <a:r>
              <a:rPr lang="en-IN" dirty="0"/>
              <a:t>)</a:t>
            </a:r>
            <a:r>
              <a:rPr lang="en-US" dirty="0"/>
              <a:t> randomly</a:t>
            </a:r>
          </a:p>
          <a:p>
            <a:r>
              <a:rPr lang="en-US" dirty="0"/>
              <a:t>Therefore M1=A1, M2=A4,M3=A7</a:t>
            </a:r>
          </a:p>
          <a:p>
            <a:pPr>
              <a:buNone/>
            </a:pPr>
            <a:r>
              <a:rPr lang="en-US" b="1" dirty="0"/>
              <a:t>Step2:</a:t>
            </a:r>
            <a:r>
              <a:rPr lang="en-US" dirty="0"/>
              <a:t> </a:t>
            </a:r>
            <a:r>
              <a:rPr lang="en-IN" dirty="0"/>
              <a:t>Compute </a:t>
            </a:r>
            <a:r>
              <a:rPr lang="en-US" sz="1400" b="1" dirty="0" err="1"/>
              <a:t>TC</a:t>
            </a:r>
            <a:r>
              <a:rPr lang="en-US" sz="1400" b="1" baseline="-25000" dirty="0" err="1"/>
              <a:t>mp</a:t>
            </a:r>
            <a:r>
              <a:rPr lang="en-US" sz="1400" b="1" baseline="-25000" dirty="0"/>
              <a:t> </a:t>
            </a:r>
            <a:r>
              <a:rPr lang="en-IN" dirty="0"/>
              <a:t>for all pairs of objects </a:t>
            </a:r>
            <a:r>
              <a:rPr lang="en-US" dirty="0"/>
              <a:t>O</a:t>
            </a:r>
            <a:r>
              <a:rPr lang="en-US" baseline="-25000" dirty="0"/>
              <a:t>m ,</a:t>
            </a:r>
            <a:r>
              <a:rPr lang="en-US" dirty="0"/>
              <a:t> Op       where O</a:t>
            </a:r>
            <a:r>
              <a:rPr lang="en-US" baseline="-25000" dirty="0"/>
              <a:t>m</a:t>
            </a:r>
            <a:r>
              <a:rPr lang="en-US" dirty="0"/>
              <a:t> is currently selected, Op is not.</a:t>
            </a:r>
          </a:p>
          <a:p>
            <a:pPr>
              <a:buNone/>
            </a:pPr>
            <a:r>
              <a:rPr lang="en-US" dirty="0"/>
              <a:t>Before going to step 2 we have to assign the objects to the clusters nearer to the </a:t>
            </a:r>
            <a:r>
              <a:rPr lang="en-US" dirty="0" err="1"/>
              <a:t>medoids</a:t>
            </a:r>
            <a:r>
              <a:rPr lang="en-US" dirty="0"/>
              <a:t>. For assigning the objects </a:t>
            </a:r>
            <a:r>
              <a:rPr lang="en-IN" dirty="0"/>
              <a:t>calculate the distance between each data point and </a:t>
            </a:r>
            <a:r>
              <a:rPr lang="en-IN" dirty="0" err="1"/>
              <a:t>medoids</a:t>
            </a:r>
            <a:r>
              <a:rPr lang="en-IN" dirty="0"/>
              <a:t>.</a:t>
            </a:r>
          </a:p>
          <a:p>
            <a:r>
              <a:rPr lang="en-US" dirty="0"/>
              <a:t>The distance measure chosen here is Manhattan distance</a:t>
            </a:r>
          </a:p>
          <a:p>
            <a:r>
              <a:rPr lang="en-US" dirty="0"/>
              <a:t>d(</a:t>
            </a:r>
            <a:r>
              <a:rPr lang="en-US" dirty="0" err="1"/>
              <a:t>i,j</a:t>
            </a:r>
            <a:r>
              <a:rPr lang="en-US" dirty="0"/>
              <a:t>)=|x1 - x2|+|y1 – y2|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4267200"/>
            <a:ext cx="2057400" cy="1676400"/>
            <a:chOff x="1295400" y="4953000"/>
            <a:chExt cx="2057400" cy="1676400"/>
          </a:xfrm>
        </p:grpSpPr>
        <p:sp>
          <p:nvSpPr>
            <p:cNvPr id="7" name="Oval 6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 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4343400"/>
            <a:ext cx="1828800" cy="1676400"/>
            <a:chOff x="3657600" y="5029200"/>
            <a:chExt cx="1828800" cy="1676400"/>
          </a:xfrm>
        </p:grpSpPr>
        <p:sp>
          <p:nvSpPr>
            <p:cNvPr id="12" name="Oval 11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A5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A6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A8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81600" y="4343400"/>
            <a:ext cx="1752600" cy="1676400"/>
            <a:chOff x="5638800" y="4953000"/>
            <a:chExt cx="1752600" cy="1676400"/>
          </a:xfrm>
        </p:grpSpPr>
        <p:sp>
          <p:nvSpPr>
            <p:cNvPr id="15" name="Oval 14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M3</a:t>
              </a:r>
              <a:endParaRPr lang="en-IN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71600" y="838200"/>
          <a:ext cx="6095997" cy="2971803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164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2: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latin typeface="Times New Roman"/>
                          <a:ea typeface="MS Mincho"/>
                        </a:rPr>
                        <a:t>Objetcs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A6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M1=A1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4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M2=A4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A6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M3= A7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4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A8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 Clustering is also known as unsupervised learning.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Document clustering or Text clustering is the process of grouping documents with similar contents or topics into clusters to improve both availability and reliability of text mining applications </a:t>
            </a:r>
          </a:p>
          <a:p>
            <a:pPr lvl="1"/>
            <a:r>
              <a:rPr lang="en-US" dirty="0"/>
              <a:t>    information retrieval </a:t>
            </a:r>
          </a:p>
          <a:p>
            <a:pPr lvl="1"/>
            <a:r>
              <a:rPr lang="en-US" dirty="0"/>
              <a:t>    text classification </a:t>
            </a:r>
          </a:p>
          <a:p>
            <a:pPr lvl="1"/>
            <a:r>
              <a:rPr lang="en-US" dirty="0"/>
              <a:t>   document summarization , etc.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Introduction to  clustering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4" descr="C:\teaching-99\clusteringal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181600"/>
            <a:ext cx="6934200" cy="86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28194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the above clusters consider </a:t>
            </a:r>
            <a:r>
              <a:rPr lang="en-US" b="1" dirty="0"/>
              <a:t>A1 as O</a:t>
            </a:r>
            <a:r>
              <a:rPr lang="en-US" b="1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(denote a current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to be replaced)</a:t>
            </a:r>
          </a:p>
          <a:p>
            <a:r>
              <a:rPr lang="en-US" dirty="0"/>
              <a:t>Now consider </a:t>
            </a:r>
            <a:r>
              <a:rPr lang="en-US" b="1" dirty="0"/>
              <a:t>A3 as O</a:t>
            </a:r>
            <a:r>
              <a:rPr lang="en-US" b="1" baseline="-25000" dirty="0"/>
              <a:t>p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denote the new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replace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(A1)</a:t>
            </a:r>
            <a:r>
              <a:rPr lang="en-US" baseline="-25000" dirty="0"/>
              <a:t> 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A2, A5,A6,A8 are 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b="1" baseline="-25000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’s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denote other non-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objects that may or may not need to be moved.(i.e., the remaining objects except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O</a:t>
            </a:r>
            <a:r>
              <a:rPr lang="en-US" baseline="-25000" dirty="0"/>
              <a:t>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/>
              <a:t>O</a:t>
            </a:r>
            <a:r>
              <a:rPr lang="en-US" baseline="-25000" dirty="0"/>
              <a:t>j,2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IN" dirty="0"/>
              <a:t>Now Compute </a:t>
            </a:r>
            <a:r>
              <a:rPr lang="en-US" b="1" dirty="0"/>
              <a:t>TC</a:t>
            </a:r>
            <a:r>
              <a:rPr lang="en-US" b="1" baseline="-25000" dirty="0"/>
              <a:t>13</a:t>
            </a:r>
            <a:r>
              <a:rPr lang="en-US" b="1" dirty="0"/>
              <a:t>  </a:t>
            </a:r>
            <a:r>
              <a:rPr lang="en-US" dirty="0"/>
              <a:t>because we are replacing A1 with A3</a:t>
            </a:r>
          </a:p>
          <a:p>
            <a:r>
              <a:rPr lang="en-US" dirty="0"/>
              <a:t>In the same way we have to compute </a:t>
            </a:r>
            <a:r>
              <a:rPr lang="en-US" b="1" dirty="0"/>
              <a:t>TC</a:t>
            </a:r>
            <a:r>
              <a:rPr lang="en-US" b="1" baseline="-25000" dirty="0"/>
              <a:t>15</a:t>
            </a:r>
            <a:r>
              <a:rPr lang="en-US" b="1" dirty="0"/>
              <a:t> ,TC</a:t>
            </a:r>
            <a:r>
              <a:rPr lang="en-US" b="1" baseline="-25000" dirty="0"/>
              <a:t>16</a:t>
            </a:r>
            <a:r>
              <a:rPr lang="en-US" b="1" dirty="0"/>
              <a:t> ,TC</a:t>
            </a:r>
            <a:r>
              <a:rPr lang="en-US" b="1" baseline="-25000" dirty="0"/>
              <a:t>18</a:t>
            </a:r>
            <a:r>
              <a:rPr lang="en-US" b="1" dirty="0"/>
              <a:t> ,TC</a:t>
            </a:r>
            <a:r>
              <a:rPr lang="en-US" b="1" baseline="-25000" dirty="0"/>
              <a:t>12</a:t>
            </a:r>
            <a:r>
              <a:rPr lang="en-US" b="1" dirty="0"/>
              <a:t>  </a:t>
            </a:r>
            <a:r>
              <a:rPr lang="en-US" dirty="0"/>
              <a:t>went we want to replace </a:t>
            </a:r>
            <a:r>
              <a:rPr lang="en-US" b="1" dirty="0"/>
              <a:t>A1</a:t>
            </a:r>
          </a:p>
          <a:p>
            <a:r>
              <a:rPr lang="en-US" dirty="0"/>
              <a:t>If we want to replace A4 we need to compute </a:t>
            </a:r>
            <a:r>
              <a:rPr lang="en-US" b="1" dirty="0"/>
              <a:t>TC</a:t>
            </a:r>
            <a:r>
              <a:rPr lang="en-US" b="1" baseline="-25000" dirty="0"/>
              <a:t>43</a:t>
            </a:r>
            <a:r>
              <a:rPr lang="en-US" b="1" dirty="0"/>
              <a:t> ,TC</a:t>
            </a:r>
            <a:r>
              <a:rPr lang="en-US" b="1" baseline="-25000" dirty="0"/>
              <a:t>45</a:t>
            </a:r>
            <a:r>
              <a:rPr lang="en-US" b="1" dirty="0"/>
              <a:t> ,TC</a:t>
            </a:r>
            <a:r>
              <a:rPr lang="en-US" b="1" baseline="-25000" dirty="0"/>
              <a:t>46</a:t>
            </a:r>
            <a:r>
              <a:rPr lang="en-US" b="1" dirty="0"/>
              <a:t> ,TC</a:t>
            </a:r>
            <a:r>
              <a:rPr lang="en-US" b="1" baseline="-25000" dirty="0"/>
              <a:t>48,</a:t>
            </a:r>
            <a:r>
              <a:rPr lang="en-US" b="1" dirty="0"/>
              <a:t> TC</a:t>
            </a:r>
            <a:r>
              <a:rPr lang="en-US" b="1" baseline="-25000" dirty="0"/>
              <a:t>42 </a:t>
            </a:r>
          </a:p>
          <a:p>
            <a:r>
              <a:rPr lang="en-US" dirty="0"/>
              <a:t>If we want to replace A7 we need to compute </a:t>
            </a:r>
            <a:r>
              <a:rPr lang="en-US" b="1" dirty="0"/>
              <a:t>TC</a:t>
            </a:r>
            <a:r>
              <a:rPr lang="en-US" b="1" baseline="-25000" dirty="0"/>
              <a:t>73</a:t>
            </a:r>
            <a:r>
              <a:rPr lang="en-US" b="1" dirty="0"/>
              <a:t> ,TC</a:t>
            </a:r>
            <a:r>
              <a:rPr lang="en-US" b="1" baseline="-25000" dirty="0"/>
              <a:t>75</a:t>
            </a:r>
            <a:r>
              <a:rPr lang="en-US" b="1" dirty="0"/>
              <a:t> ,TC</a:t>
            </a:r>
            <a:r>
              <a:rPr lang="en-US" b="1" baseline="-25000" dirty="0"/>
              <a:t>76</a:t>
            </a:r>
            <a:r>
              <a:rPr lang="en-US" b="1" dirty="0"/>
              <a:t> ,TC</a:t>
            </a:r>
            <a:r>
              <a:rPr lang="en-US" b="1" baseline="-25000" dirty="0"/>
              <a:t>78,</a:t>
            </a:r>
            <a:r>
              <a:rPr lang="en-US" b="1" dirty="0"/>
              <a:t> TC</a:t>
            </a:r>
            <a:r>
              <a:rPr lang="en-US" b="1" baseline="-25000" dirty="0"/>
              <a:t>72 </a:t>
            </a:r>
          </a:p>
          <a:p>
            <a:r>
              <a:rPr lang="en-US" b="1" dirty="0"/>
              <a:t> </a:t>
            </a:r>
            <a:r>
              <a:rPr lang="en-US" dirty="0"/>
              <a:t>because we have to compute for every pair of</a:t>
            </a:r>
            <a:r>
              <a:rPr lang="en-US" b="1" dirty="0"/>
              <a:t>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/>
              <a:t>O</a:t>
            </a:r>
            <a:r>
              <a:rPr lang="en-US" baseline="-25000" dirty="0"/>
              <a:t>p</a:t>
            </a:r>
          </a:p>
          <a:p>
            <a:r>
              <a:rPr lang="en-US" sz="1600" dirty="0"/>
              <a:t>O</a:t>
            </a:r>
            <a:r>
              <a:rPr lang="en-US" sz="1600" baseline="-25000" dirty="0"/>
              <a:t>j,2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denote a current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nearest to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without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/>
              <a:t>O</a:t>
            </a:r>
            <a:r>
              <a:rPr lang="en-US" baseline="-25000" dirty="0"/>
              <a:t>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0600" y="990600"/>
            <a:ext cx="2057400" cy="1676400"/>
            <a:chOff x="1295400" y="4953000"/>
            <a:chExt cx="2057400" cy="1676400"/>
          </a:xfrm>
        </p:grpSpPr>
        <p:sp>
          <p:nvSpPr>
            <p:cNvPr id="18" name="Oval 17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 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52800" y="1066800"/>
            <a:ext cx="1828800" cy="1676400"/>
            <a:chOff x="3657600" y="5029200"/>
            <a:chExt cx="1828800" cy="1676400"/>
          </a:xfrm>
        </p:grpSpPr>
        <p:sp>
          <p:nvSpPr>
            <p:cNvPr id="21" name="Oval 20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A5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A6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A8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4000" y="990600"/>
            <a:ext cx="1752600" cy="1676400"/>
            <a:chOff x="5638800" y="4953000"/>
            <a:chExt cx="1752600" cy="1676400"/>
          </a:xfrm>
        </p:grpSpPr>
        <p:sp>
          <p:nvSpPr>
            <p:cNvPr id="24" name="Oval 23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M3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2819400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TC</a:t>
            </a:r>
            <a:r>
              <a:rPr lang="en-US" b="1" baseline="-25000" dirty="0"/>
              <a:t>13  </a:t>
            </a:r>
            <a:r>
              <a:rPr lang="en-US" dirty="0"/>
              <a:t>means replacing A1 with A3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A2, A5,A6,A8 are </a:t>
            </a:r>
            <a:r>
              <a:rPr lang="en-US" b="1" dirty="0" err="1"/>
              <a:t>O</a:t>
            </a:r>
            <a:r>
              <a:rPr lang="en-US" b="1" baseline="-25000" dirty="0" err="1"/>
              <a:t>j</a:t>
            </a:r>
            <a:r>
              <a:rPr lang="en-US" b="1" baseline="-25000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’s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/>
              <a:t> C</a:t>
            </a:r>
            <a:r>
              <a:rPr lang="en-US" b="1" baseline="-25000" dirty="0"/>
              <a:t>213  </a:t>
            </a:r>
            <a:r>
              <a:rPr lang="en-US" b="1" dirty="0"/>
              <a:t>+ C</a:t>
            </a:r>
            <a:r>
              <a:rPr lang="en-US" b="1" baseline="-25000" dirty="0"/>
              <a:t>513</a:t>
            </a:r>
            <a:r>
              <a:rPr lang="en-US" b="1" dirty="0"/>
              <a:t> + C</a:t>
            </a:r>
            <a:r>
              <a:rPr lang="en-US" b="1" baseline="-25000" dirty="0"/>
              <a:t>613</a:t>
            </a:r>
            <a:r>
              <a:rPr lang="en-US" b="1" dirty="0"/>
              <a:t> + C</a:t>
            </a:r>
            <a:r>
              <a:rPr lang="en-US" b="1" baseline="-25000" dirty="0"/>
              <a:t>813 </a:t>
            </a:r>
          </a:p>
          <a:p>
            <a:r>
              <a:rPr lang="en-US" dirty="0"/>
              <a:t>For calculating </a:t>
            </a:r>
            <a:r>
              <a:rPr lang="en-US" b="1" dirty="0"/>
              <a:t>C</a:t>
            </a:r>
            <a:r>
              <a:rPr lang="en-US" b="1" baseline="-25000" dirty="0"/>
              <a:t>213 </a:t>
            </a:r>
            <a:r>
              <a:rPr lang="en-US" dirty="0"/>
              <a:t> we have to consider the four cases</a:t>
            </a:r>
          </a:p>
          <a:p>
            <a:r>
              <a:rPr lang="en-US" sz="1600" dirty="0"/>
              <a:t>As the object A2 belongs to </a:t>
            </a:r>
            <a:r>
              <a:rPr lang="en-US" sz="1600" b="1" dirty="0"/>
              <a:t>A7  i.e., O</a:t>
            </a:r>
            <a:r>
              <a:rPr lang="en-US" sz="1600" b="1" baseline="-25000" dirty="0"/>
              <a:t>j,2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denote a current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medoid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that is nearest to 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without </a:t>
            </a:r>
            <a:r>
              <a:rPr lang="en-US" dirty="0"/>
              <a:t>O</a:t>
            </a:r>
            <a:r>
              <a:rPr lang="en-US" baseline="-25000" dirty="0"/>
              <a:t>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/>
              <a:t>O</a:t>
            </a:r>
            <a:r>
              <a:rPr lang="en-US" baseline="-25000" dirty="0"/>
              <a:t>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A2 belongs to A7 other than </a:t>
            </a:r>
            <a:r>
              <a:rPr lang="en-US" dirty="0"/>
              <a:t>O</a:t>
            </a:r>
            <a:r>
              <a:rPr lang="en-US" baseline="-25000" dirty="0"/>
              <a:t>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we will consider case3 and case4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case 3: check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i.e.,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)(see in the table)</a:t>
            </a:r>
          </a:p>
          <a:p>
            <a:r>
              <a:rPr lang="en-US" dirty="0"/>
              <a:t>		</a:t>
            </a:r>
            <a:r>
              <a:rPr lang="en-IN" dirty="0"/>
              <a:t>4 ≤ 7</a:t>
            </a:r>
          </a:p>
          <a:p>
            <a:endParaRPr lang="en-IN" dirty="0"/>
          </a:p>
          <a:p>
            <a:r>
              <a:rPr lang="en-US" dirty="0"/>
              <a:t>	Therefore </a:t>
            </a:r>
            <a:r>
              <a:rPr lang="en-US" b="1" dirty="0"/>
              <a:t>C</a:t>
            </a:r>
            <a:r>
              <a:rPr lang="en-US" b="1" baseline="-25000" dirty="0"/>
              <a:t>213</a:t>
            </a:r>
            <a:r>
              <a:rPr lang="en-US" b="1" dirty="0"/>
              <a:t> = 0</a:t>
            </a:r>
            <a:endParaRPr lang="en-IN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990600" y="990600"/>
            <a:ext cx="2057400" cy="1676400"/>
            <a:chOff x="1295400" y="4953000"/>
            <a:chExt cx="2057400" cy="1676400"/>
          </a:xfrm>
        </p:grpSpPr>
        <p:sp>
          <p:nvSpPr>
            <p:cNvPr id="18" name="Oval 17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 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3352800" y="1066800"/>
            <a:ext cx="1828800" cy="1676400"/>
            <a:chOff x="3657600" y="5029200"/>
            <a:chExt cx="1828800" cy="1676400"/>
          </a:xfrm>
        </p:grpSpPr>
        <p:sp>
          <p:nvSpPr>
            <p:cNvPr id="21" name="Oval 20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A5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A6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A8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5334000" y="990600"/>
            <a:ext cx="1752600" cy="1676400"/>
            <a:chOff x="5638800" y="4953000"/>
            <a:chExt cx="1752600" cy="1676400"/>
          </a:xfrm>
        </p:grpSpPr>
        <p:sp>
          <p:nvSpPr>
            <p:cNvPr id="24" name="Oval 23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A7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M3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838200"/>
            <a:ext cx="7543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calculating </a:t>
            </a:r>
            <a:r>
              <a:rPr lang="en-US" b="1" dirty="0"/>
              <a:t>C</a:t>
            </a:r>
            <a:r>
              <a:rPr lang="en-US" b="1" baseline="-25000" dirty="0"/>
              <a:t>513 </a:t>
            </a:r>
            <a:r>
              <a:rPr lang="en-US" dirty="0"/>
              <a:t> we have to consider the four cases</a:t>
            </a:r>
          </a:p>
          <a:p>
            <a:r>
              <a:rPr lang="en-US" sz="1600" dirty="0"/>
              <a:t>As the object A5 belongs to </a:t>
            </a:r>
            <a:r>
              <a:rPr lang="en-US" sz="1600" b="1" dirty="0"/>
              <a:t>A4  i.e., O</a:t>
            </a:r>
            <a:r>
              <a:rPr lang="en-US" sz="1600" b="1" baseline="-25000" dirty="0"/>
              <a:t>j,2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A5 does  belongs to A4 other than </a:t>
            </a:r>
            <a:r>
              <a:rPr lang="en-US" dirty="0"/>
              <a:t>O</a:t>
            </a:r>
            <a:r>
              <a:rPr lang="en-US" baseline="-25000" dirty="0"/>
              <a:t>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we will consider case3 and case4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case 3: check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i.e., </a:t>
            </a:r>
            <a:r>
              <a:rPr lang="en-IN" dirty="0"/>
              <a:t>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)(see in the table)</a:t>
            </a:r>
          </a:p>
          <a:p>
            <a:r>
              <a:rPr lang="en-US" dirty="0"/>
              <a:t>		</a:t>
            </a:r>
            <a:r>
              <a:rPr lang="en-IN" dirty="0"/>
              <a:t>5 ≤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 is not true go to case 4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 4: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&gt;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(5&gt;2)</a:t>
            </a:r>
          </a:p>
          <a:p>
            <a:r>
              <a:rPr lang="en-IN" dirty="0"/>
              <a:t>	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</a:t>
            </a:r>
          </a:p>
          <a:p>
            <a:r>
              <a:rPr lang="en-IN" dirty="0"/>
              <a:t>	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b="1" dirty="0"/>
              <a:t>	C</a:t>
            </a:r>
            <a:r>
              <a:rPr lang="en-US" b="1" baseline="-25000" dirty="0"/>
              <a:t>513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=2-5=-3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Similarly we have to calculate </a:t>
            </a:r>
            <a:r>
              <a:rPr lang="en-US" b="1" dirty="0"/>
              <a:t>C</a:t>
            </a:r>
            <a:r>
              <a:rPr lang="en-US" b="1" baseline="-25000" dirty="0"/>
              <a:t>613</a:t>
            </a:r>
            <a:r>
              <a:rPr lang="en-US" b="1" dirty="0"/>
              <a:t> and C</a:t>
            </a:r>
            <a:r>
              <a:rPr lang="en-US" b="1" baseline="-25000" dirty="0"/>
              <a:t>813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/>
              <a:t>C</a:t>
            </a:r>
            <a:r>
              <a:rPr lang="en-US" b="1" baseline="-25000" dirty="0"/>
              <a:t>613 </a:t>
            </a:r>
            <a:r>
              <a:rPr lang="en-US" dirty="0"/>
              <a:t>: A6 belongs to A4</a:t>
            </a:r>
          </a:p>
          <a:p>
            <a:r>
              <a:rPr lang="en-US" dirty="0"/>
              <a:t>Case 3;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(5 ≤ 2)</a:t>
            </a:r>
          </a:p>
          <a:p>
            <a:r>
              <a:rPr lang="en-US" dirty="0"/>
              <a:t>Case 4:</a:t>
            </a:r>
            <a:r>
              <a:rPr lang="en-IN" dirty="0"/>
              <a:t>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US" b="1" dirty="0"/>
              <a:t> C</a:t>
            </a:r>
            <a:r>
              <a:rPr lang="en-US" b="1" baseline="-25000" dirty="0"/>
              <a:t>613 </a:t>
            </a:r>
            <a:r>
              <a:rPr lang="en-US" dirty="0"/>
              <a:t>=2-5=-3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838200"/>
            <a:ext cx="754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813 </a:t>
            </a:r>
            <a:r>
              <a:rPr lang="en-US" dirty="0"/>
              <a:t>; </a:t>
            </a:r>
            <a:r>
              <a:rPr lang="en-US" sz="1600" dirty="0"/>
              <a:t>A8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case 3: check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   i.e., </a:t>
            </a:r>
            <a:r>
              <a:rPr lang="en-IN" dirty="0"/>
              <a:t>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)(see in the table)</a:t>
            </a:r>
          </a:p>
          <a:p>
            <a:r>
              <a:rPr lang="en-US" dirty="0"/>
              <a:t>		</a:t>
            </a:r>
            <a:r>
              <a:rPr lang="en-IN" dirty="0"/>
              <a:t>2 ≤ 9</a:t>
            </a:r>
          </a:p>
          <a:p>
            <a:r>
              <a:rPr lang="en-US" b="1" dirty="0"/>
              <a:t>	C</a:t>
            </a:r>
            <a:r>
              <a:rPr lang="en-US" b="1" baseline="-25000" dirty="0"/>
              <a:t>813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=0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b="1" dirty="0"/>
              <a:t> C</a:t>
            </a:r>
            <a:r>
              <a:rPr lang="en-US" b="1" baseline="-25000" dirty="0"/>
              <a:t>213  </a:t>
            </a:r>
            <a:r>
              <a:rPr lang="en-US" b="1" dirty="0"/>
              <a:t>+ C</a:t>
            </a:r>
            <a:r>
              <a:rPr lang="en-US" b="1" baseline="-25000" dirty="0"/>
              <a:t>513</a:t>
            </a:r>
            <a:r>
              <a:rPr lang="en-US" b="1" dirty="0"/>
              <a:t> + C</a:t>
            </a:r>
            <a:r>
              <a:rPr lang="en-US" b="1" baseline="-25000" dirty="0"/>
              <a:t>613</a:t>
            </a:r>
            <a:r>
              <a:rPr lang="en-US" b="1" dirty="0"/>
              <a:t> + C</a:t>
            </a:r>
            <a:r>
              <a:rPr lang="en-US" b="1" baseline="-25000" dirty="0"/>
              <a:t>813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-6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Similarly </a:t>
            </a:r>
            <a:r>
              <a:rPr lang="en-US" b="1" dirty="0"/>
              <a:t>TC</a:t>
            </a:r>
            <a:r>
              <a:rPr lang="en-US" b="1" baseline="-25000" dirty="0"/>
              <a:t>15 </a:t>
            </a:r>
            <a:r>
              <a:rPr lang="en-US" dirty="0"/>
              <a:t>means A1 is replaced by A5</a:t>
            </a:r>
            <a:r>
              <a:rPr lang="en-US" b="1" baseline="-25000" dirty="0"/>
              <a:t> 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15</a:t>
            </a:r>
            <a:r>
              <a:rPr lang="en-US" b="1" dirty="0"/>
              <a:t> = C</a:t>
            </a:r>
            <a:r>
              <a:rPr lang="en-US" b="1" baseline="-25000" dirty="0"/>
              <a:t>215  </a:t>
            </a:r>
            <a:r>
              <a:rPr lang="en-US" b="1" dirty="0"/>
              <a:t>+ C</a:t>
            </a:r>
            <a:r>
              <a:rPr lang="en-US" b="1" baseline="-25000" dirty="0"/>
              <a:t>315</a:t>
            </a:r>
            <a:r>
              <a:rPr lang="en-US" b="1" dirty="0"/>
              <a:t> + C</a:t>
            </a:r>
            <a:r>
              <a:rPr lang="en-US" b="1" baseline="-25000" dirty="0"/>
              <a:t>615</a:t>
            </a:r>
            <a:r>
              <a:rPr lang="en-US" b="1" dirty="0"/>
              <a:t> + C</a:t>
            </a:r>
            <a:r>
              <a:rPr lang="en-US" b="1" baseline="-25000" dirty="0"/>
              <a:t>815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215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A2 belongs to A7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3;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	             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(4 ≤ 5)</a:t>
            </a:r>
          </a:p>
          <a:p>
            <a:r>
              <a:rPr lang="en-US" b="1" dirty="0"/>
              <a:t>		C</a:t>
            </a:r>
            <a:r>
              <a:rPr lang="en-US" b="1" baseline="-25000" dirty="0"/>
              <a:t>215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0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315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A3 belongs to A4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3;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     	             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(7 ≤ 2)</a:t>
            </a:r>
          </a:p>
          <a:p>
            <a:r>
              <a:rPr lang="en-US" b="1" dirty="0"/>
              <a:t>	</a:t>
            </a:r>
            <a:r>
              <a:rPr lang="en-US" dirty="0"/>
              <a:t>Case 4: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&gt;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          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(7 &gt; 2)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315 </a:t>
            </a:r>
            <a:r>
              <a:rPr lang="en-US" dirty="0"/>
              <a:t>= 2-7=-5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615 </a:t>
            </a:r>
            <a:r>
              <a:rPr lang="en-US" dirty="0"/>
              <a:t>; </a:t>
            </a:r>
            <a:r>
              <a:rPr lang="en-US" sz="1600" dirty="0"/>
              <a:t>A6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IN" dirty="0"/>
              <a:t>	          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(5 ≤ 2)</a:t>
            </a:r>
          </a:p>
          <a:p>
            <a:r>
              <a:rPr lang="en-US" b="1" dirty="0"/>
              <a:t>	</a:t>
            </a:r>
            <a:r>
              <a:rPr lang="en-US" dirty="0"/>
              <a:t> Case 4: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&gt;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/>
              <a:t>	              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(5 &gt; 2)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315 </a:t>
            </a:r>
            <a:r>
              <a:rPr lang="en-US" dirty="0"/>
              <a:t>= 2-5=-3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815</a:t>
            </a:r>
            <a:r>
              <a:rPr lang="en-US" dirty="0"/>
              <a:t>; </a:t>
            </a:r>
            <a:r>
              <a:rPr lang="en-US" sz="1600" dirty="0"/>
              <a:t>A8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IN" dirty="0"/>
              <a:t>	          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(2 ≤ 7)</a:t>
            </a:r>
          </a:p>
          <a:p>
            <a:r>
              <a:rPr lang="en-US" b="1" dirty="0"/>
              <a:t>		 C</a:t>
            </a:r>
            <a:r>
              <a:rPr lang="en-US" b="1" baseline="-25000" dirty="0"/>
              <a:t>815 </a:t>
            </a:r>
            <a:r>
              <a:rPr lang="en-US" b="1" dirty="0"/>
              <a:t>= 0	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15</a:t>
            </a:r>
            <a:r>
              <a:rPr lang="en-US" b="1" dirty="0"/>
              <a:t> = C</a:t>
            </a:r>
            <a:r>
              <a:rPr lang="en-US" b="1" baseline="-25000" dirty="0"/>
              <a:t>215  </a:t>
            </a:r>
            <a:r>
              <a:rPr lang="en-US" b="1" dirty="0"/>
              <a:t>+ C</a:t>
            </a:r>
            <a:r>
              <a:rPr lang="en-US" b="1" baseline="-25000" dirty="0"/>
              <a:t>315</a:t>
            </a:r>
            <a:r>
              <a:rPr lang="en-US" b="1" dirty="0"/>
              <a:t> + C</a:t>
            </a:r>
            <a:r>
              <a:rPr lang="en-US" b="1" baseline="-25000" dirty="0"/>
              <a:t>615</a:t>
            </a:r>
            <a:r>
              <a:rPr lang="en-US" b="1" dirty="0"/>
              <a:t> + C</a:t>
            </a:r>
            <a:r>
              <a:rPr lang="en-US" b="1" baseline="-25000" dirty="0"/>
              <a:t>815</a:t>
            </a:r>
            <a:r>
              <a:rPr lang="en-US" b="1" dirty="0"/>
              <a:t>= -8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Similarly </a:t>
            </a:r>
            <a:r>
              <a:rPr lang="en-US" b="1" dirty="0"/>
              <a:t>TC</a:t>
            </a:r>
            <a:r>
              <a:rPr lang="en-US" b="1" baseline="-25000" dirty="0"/>
              <a:t>16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/>
              <a:t>C</a:t>
            </a:r>
            <a:r>
              <a:rPr lang="en-US" b="1" baseline="-25000" dirty="0"/>
              <a:t>216  </a:t>
            </a:r>
            <a:r>
              <a:rPr lang="en-US" b="1" dirty="0"/>
              <a:t>+ C</a:t>
            </a:r>
            <a:r>
              <a:rPr lang="en-US" b="1" baseline="-25000" dirty="0"/>
              <a:t>316</a:t>
            </a:r>
            <a:r>
              <a:rPr lang="en-US" b="1" dirty="0"/>
              <a:t> + C</a:t>
            </a:r>
            <a:r>
              <a:rPr lang="en-US" b="1" baseline="-25000" dirty="0"/>
              <a:t>516</a:t>
            </a:r>
            <a:r>
              <a:rPr lang="en-US" b="1" dirty="0"/>
              <a:t> + C</a:t>
            </a:r>
            <a:r>
              <a:rPr lang="en-US" b="1" baseline="-25000" dirty="0"/>
              <a:t>816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216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 A2 belongs to A7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(4 ≤ 5)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216 </a:t>
            </a:r>
            <a:r>
              <a:rPr lang="en-US" dirty="0"/>
              <a:t>= 0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316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A3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(7 ≤ 2)</a:t>
            </a:r>
          </a:p>
          <a:p>
            <a:r>
              <a:rPr lang="en-US" b="1" dirty="0"/>
              <a:t>	</a:t>
            </a:r>
            <a:r>
              <a:rPr lang="en-US" dirty="0"/>
              <a:t> Case 4: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(7 &gt; 2)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/>
              <a:t>	      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315 </a:t>
            </a:r>
            <a:r>
              <a:rPr lang="en-US" dirty="0"/>
              <a:t>= 2-7=-5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516 </a:t>
            </a:r>
            <a:r>
              <a:rPr lang="en-US" dirty="0"/>
              <a:t>; </a:t>
            </a:r>
            <a:r>
              <a:rPr lang="en-US" sz="1600" dirty="0"/>
              <a:t>A5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IN" dirty="0"/>
              <a:t>	            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(5 ≤ 2)</a:t>
            </a:r>
          </a:p>
          <a:p>
            <a:r>
              <a:rPr lang="en-US" b="1" dirty="0"/>
              <a:t>	</a:t>
            </a:r>
            <a:r>
              <a:rPr lang="en-US" dirty="0"/>
              <a:t> Case 4: </a:t>
            </a:r>
            <a:r>
              <a:rPr lang="en-IN" dirty="0"/>
              <a:t>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&gt;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(5 &gt; 2)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315 </a:t>
            </a:r>
            <a:r>
              <a:rPr lang="en-US" dirty="0"/>
              <a:t>= 2-5=-3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816</a:t>
            </a:r>
            <a:r>
              <a:rPr lang="en-US" dirty="0"/>
              <a:t>; </a:t>
            </a:r>
            <a:r>
              <a:rPr lang="en-US" sz="1600" dirty="0"/>
              <a:t>A8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≤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</a:t>
            </a:r>
          </a:p>
          <a:p>
            <a:r>
              <a:rPr lang="en-IN" dirty="0"/>
              <a:t>	          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A6</a:t>
            </a:r>
            <a:r>
              <a:rPr lang="en-IN" dirty="0"/>
              <a:t>) (2 ≤ 7)</a:t>
            </a:r>
          </a:p>
          <a:p>
            <a:r>
              <a:rPr lang="en-US" b="1" dirty="0"/>
              <a:t>		 C</a:t>
            </a:r>
            <a:r>
              <a:rPr lang="en-US" b="1" baseline="-25000" dirty="0"/>
              <a:t>815 </a:t>
            </a:r>
            <a:r>
              <a:rPr lang="en-US" b="1" dirty="0"/>
              <a:t>= 0	</a:t>
            </a:r>
          </a:p>
          <a:p>
            <a:r>
              <a:rPr lang="en-US" b="1" dirty="0"/>
              <a:t>Therefore TC</a:t>
            </a:r>
            <a:r>
              <a:rPr lang="en-US" b="1" baseline="-25000" dirty="0"/>
              <a:t>16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/>
              <a:t>C</a:t>
            </a:r>
            <a:r>
              <a:rPr lang="en-US" b="1" baseline="-25000" dirty="0"/>
              <a:t>216  </a:t>
            </a:r>
            <a:r>
              <a:rPr lang="en-US" b="1" dirty="0"/>
              <a:t>+ C</a:t>
            </a:r>
            <a:r>
              <a:rPr lang="en-US" b="1" baseline="-25000" dirty="0"/>
              <a:t>316</a:t>
            </a:r>
            <a:r>
              <a:rPr lang="en-US" b="1" dirty="0"/>
              <a:t> + C</a:t>
            </a:r>
            <a:r>
              <a:rPr lang="en-US" b="1" baseline="-25000" dirty="0"/>
              <a:t>516</a:t>
            </a:r>
            <a:r>
              <a:rPr lang="en-US" b="1" dirty="0"/>
              <a:t> + C</a:t>
            </a:r>
            <a:r>
              <a:rPr lang="en-US" b="1" baseline="-25000" dirty="0"/>
              <a:t>816</a:t>
            </a:r>
            <a:r>
              <a:rPr lang="en-US" b="1" dirty="0"/>
              <a:t> = -8</a:t>
            </a:r>
            <a:r>
              <a:rPr lang="en-US" b="1" baseline="-25000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18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/>
              <a:t>C</a:t>
            </a:r>
            <a:r>
              <a:rPr lang="en-US" b="1" baseline="-25000" dirty="0"/>
              <a:t>218  </a:t>
            </a:r>
            <a:r>
              <a:rPr lang="en-US" b="1" dirty="0"/>
              <a:t>+ C</a:t>
            </a:r>
            <a:r>
              <a:rPr lang="en-US" b="1" baseline="-25000" dirty="0"/>
              <a:t>318</a:t>
            </a:r>
            <a:r>
              <a:rPr lang="en-US" b="1" dirty="0"/>
              <a:t> + C</a:t>
            </a:r>
            <a:r>
              <a:rPr lang="en-US" b="1" baseline="-25000" dirty="0"/>
              <a:t>518</a:t>
            </a:r>
            <a:r>
              <a:rPr lang="en-US" b="1" dirty="0"/>
              <a:t> + C</a:t>
            </a:r>
            <a:r>
              <a:rPr lang="en-US" b="1" baseline="-25000" dirty="0"/>
              <a:t>618</a:t>
            </a:r>
          </a:p>
          <a:p>
            <a:r>
              <a:rPr lang="en-US" b="1" dirty="0"/>
              <a:t> C</a:t>
            </a:r>
            <a:r>
              <a:rPr lang="en-US" b="1" baseline="-25000" dirty="0"/>
              <a:t>218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 A2 belongs to A7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A8</a:t>
            </a:r>
            <a:r>
              <a:rPr lang="en-IN" dirty="0"/>
              <a:t>) (4 ≤ 6)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b="1" dirty="0"/>
              <a:t> C</a:t>
            </a:r>
            <a:r>
              <a:rPr lang="en-US" b="1" baseline="-25000" dirty="0"/>
              <a:t>216 </a:t>
            </a:r>
            <a:r>
              <a:rPr lang="en-US" dirty="0"/>
              <a:t>= 0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318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A3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A8</a:t>
            </a:r>
            <a:r>
              <a:rPr lang="en-IN" dirty="0"/>
              <a:t>) (7 ≤ 9)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318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518 </a:t>
            </a:r>
            <a:r>
              <a:rPr lang="en-US" dirty="0"/>
              <a:t>; </a:t>
            </a:r>
            <a:r>
              <a:rPr lang="en-US" sz="1600" dirty="0"/>
              <a:t>A5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A8</a:t>
            </a:r>
            <a:r>
              <a:rPr lang="en-IN" dirty="0"/>
              <a:t>) (5 ≤ 7)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318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618</a:t>
            </a:r>
            <a:r>
              <a:rPr lang="en-US" dirty="0"/>
              <a:t>; </a:t>
            </a:r>
            <a:r>
              <a:rPr lang="en-US" sz="1600" dirty="0"/>
              <a:t>A6 belongs to </a:t>
            </a:r>
            <a:r>
              <a:rPr lang="en-US" sz="1600" b="1" dirty="0"/>
              <a:t>A4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A8</a:t>
            </a:r>
            <a:r>
              <a:rPr lang="en-IN" dirty="0"/>
              <a:t>) (5 ≤ 7)</a:t>
            </a:r>
          </a:p>
          <a:p>
            <a:r>
              <a:rPr lang="en-US" b="1" dirty="0"/>
              <a:t>		 C</a:t>
            </a:r>
            <a:r>
              <a:rPr lang="en-US" b="1" baseline="-25000" dirty="0"/>
              <a:t>618 </a:t>
            </a:r>
            <a:r>
              <a:rPr lang="en-US" b="1" dirty="0"/>
              <a:t>= 0	</a:t>
            </a:r>
          </a:p>
          <a:p>
            <a:r>
              <a:rPr lang="en-US" b="1" dirty="0"/>
              <a:t>Therefore TC</a:t>
            </a:r>
            <a:r>
              <a:rPr lang="en-US" b="1" baseline="-25000" dirty="0"/>
              <a:t>18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/>
              <a:t>C</a:t>
            </a:r>
            <a:r>
              <a:rPr lang="en-US" b="1" baseline="-25000" dirty="0"/>
              <a:t>218  </a:t>
            </a:r>
            <a:r>
              <a:rPr lang="en-US" b="1" dirty="0"/>
              <a:t>+ C</a:t>
            </a:r>
            <a:r>
              <a:rPr lang="en-US" b="1" baseline="-25000" dirty="0"/>
              <a:t>318</a:t>
            </a:r>
            <a:r>
              <a:rPr lang="en-US" b="1" dirty="0"/>
              <a:t> + C</a:t>
            </a:r>
            <a:r>
              <a:rPr lang="en-US" b="1" baseline="-25000" dirty="0"/>
              <a:t>518</a:t>
            </a:r>
            <a:r>
              <a:rPr lang="en-US" b="1" dirty="0"/>
              <a:t> + C</a:t>
            </a:r>
            <a:r>
              <a:rPr lang="en-US" b="1" baseline="-25000" dirty="0"/>
              <a:t>618</a:t>
            </a:r>
            <a:r>
              <a:rPr lang="en-US" b="1" dirty="0"/>
              <a:t>= 0</a:t>
            </a:r>
          </a:p>
          <a:p>
            <a:r>
              <a:rPr lang="en-US" b="1" dirty="0"/>
              <a:t> TC</a:t>
            </a:r>
            <a:r>
              <a:rPr lang="en-US" b="1" baseline="-25000" dirty="0"/>
              <a:t>12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b="1" dirty="0"/>
              <a:t>C</a:t>
            </a:r>
            <a:r>
              <a:rPr lang="en-US" b="1" baseline="-25000" dirty="0"/>
              <a:t>312  </a:t>
            </a:r>
            <a:r>
              <a:rPr lang="en-US" b="1" dirty="0"/>
              <a:t>+ C</a:t>
            </a:r>
            <a:r>
              <a:rPr lang="en-US" b="1" baseline="-25000" dirty="0"/>
              <a:t>512</a:t>
            </a:r>
            <a:r>
              <a:rPr lang="en-US" b="1" dirty="0"/>
              <a:t> + C</a:t>
            </a:r>
            <a:r>
              <a:rPr lang="en-US" b="1" baseline="-25000" dirty="0"/>
              <a:t>612</a:t>
            </a:r>
            <a:r>
              <a:rPr lang="en-US" b="1" dirty="0"/>
              <a:t> + C</a:t>
            </a:r>
            <a:r>
              <a:rPr lang="en-US" b="1" baseline="-25000" dirty="0"/>
              <a:t>812 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312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A3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A2</a:t>
            </a:r>
            <a:r>
              <a:rPr lang="en-IN" dirty="0"/>
              <a:t>) (7 ≤ 7)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312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512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A5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A2</a:t>
            </a:r>
            <a:r>
              <a:rPr lang="en-IN" dirty="0"/>
              <a:t>) (5 ≤ 5)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512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612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A6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A2</a:t>
            </a:r>
            <a:r>
              <a:rPr lang="en-IN" dirty="0"/>
              <a:t>) (5 ≤ 5)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512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812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A8 belongs to A4		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</a:t>
            </a:r>
            <a:r>
              <a:rPr lang="en-IN" dirty="0"/>
              <a:t>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 ≤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A2</a:t>
            </a:r>
            <a:r>
              <a:rPr lang="en-IN" dirty="0"/>
              <a:t>) (2 ≤ 6)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512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12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Now we are trying to replace A4  (Om)</a:t>
            </a:r>
          </a:p>
          <a:p>
            <a:r>
              <a:rPr lang="en-US" b="1" dirty="0"/>
              <a:t>so we need to calculate TC</a:t>
            </a:r>
            <a:r>
              <a:rPr lang="en-US" b="1" baseline="-25000" dirty="0"/>
              <a:t>43</a:t>
            </a:r>
            <a:r>
              <a:rPr lang="en-US" b="1" dirty="0"/>
              <a:t> ,TC</a:t>
            </a:r>
            <a:r>
              <a:rPr lang="en-US" b="1" baseline="-25000" dirty="0"/>
              <a:t>45</a:t>
            </a:r>
            <a:r>
              <a:rPr lang="en-US" b="1" dirty="0"/>
              <a:t> ,TC</a:t>
            </a:r>
            <a:r>
              <a:rPr lang="en-US" b="1" baseline="-25000" dirty="0"/>
              <a:t>46</a:t>
            </a:r>
            <a:r>
              <a:rPr lang="en-US" b="1" dirty="0"/>
              <a:t> ,TC</a:t>
            </a:r>
            <a:r>
              <a:rPr lang="en-US" b="1" baseline="-25000" dirty="0"/>
              <a:t>48,</a:t>
            </a:r>
            <a:r>
              <a:rPr lang="en-US" b="1" dirty="0"/>
              <a:t> TC</a:t>
            </a:r>
            <a:r>
              <a:rPr lang="en-US" b="1" baseline="-25000" dirty="0"/>
              <a:t>42  </a:t>
            </a:r>
          </a:p>
          <a:p>
            <a:r>
              <a:rPr lang="en-US" b="1" dirty="0"/>
              <a:t>TC</a:t>
            </a:r>
            <a:r>
              <a:rPr lang="en-US" b="1" baseline="-25000" dirty="0"/>
              <a:t>43</a:t>
            </a:r>
            <a:r>
              <a:rPr lang="en-US" b="1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C</a:t>
            </a:r>
            <a:r>
              <a:rPr lang="en-US" b="1" baseline="-25000" dirty="0"/>
              <a:t>243  </a:t>
            </a:r>
            <a:r>
              <a:rPr lang="en-US" b="1" dirty="0"/>
              <a:t>+ C</a:t>
            </a:r>
            <a:r>
              <a:rPr lang="en-US" b="1" baseline="-25000" dirty="0"/>
              <a:t>543</a:t>
            </a:r>
            <a:r>
              <a:rPr lang="en-US" b="1" dirty="0"/>
              <a:t> + C</a:t>
            </a:r>
            <a:r>
              <a:rPr lang="en-US" b="1" baseline="-25000" dirty="0"/>
              <a:t>643</a:t>
            </a:r>
            <a:r>
              <a:rPr lang="en-US" b="1" dirty="0"/>
              <a:t> + C</a:t>
            </a:r>
            <a:r>
              <a:rPr lang="en-US" b="1" baseline="-25000" dirty="0"/>
              <a:t>843</a:t>
            </a:r>
            <a:endParaRPr lang="en-US" b="1" dirty="0"/>
          </a:p>
          <a:p>
            <a:r>
              <a:rPr lang="en-US" b="1" dirty="0"/>
              <a:t> C</a:t>
            </a:r>
            <a:r>
              <a:rPr lang="en-US" b="1" baseline="-25000" dirty="0"/>
              <a:t>243 </a:t>
            </a:r>
            <a:r>
              <a:rPr lang="en-US" dirty="0"/>
              <a:t>; </a:t>
            </a:r>
            <a:r>
              <a:rPr lang="en-US" sz="1600" dirty="0"/>
              <a:t>A2 belongs to A7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(4 ≤ 7)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318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543</a:t>
            </a:r>
            <a:r>
              <a:rPr lang="en-US" dirty="0"/>
              <a:t>; </a:t>
            </a:r>
            <a:r>
              <a:rPr lang="en-US" sz="1600" dirty="0"/>
              <a:t>A5 belongs to </a:t>
            </a:r>
            <a:r>
              <a:rPr lang="en-US" sz="1600" b="1" dirty="0"/>
              <a:t>A4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So now consider case 1 and case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in this case we have to find out O</a:t>
            </a:r>
            <a:r>
              <a:rPr lang="en-US" baseline="-25000" dirty="0"/>
              <a:t>j,2  </a:t>
            </a:r>
            <a:r>
              <a:rPr lang="en-US" dirty="0"/>
              <a:t>it may be either A1 or A7</a:t>
            </a:r>
          </a:p>
          <a:p>
            <a:r>
              <a:rPr lang="en-US" dirty="0"/>
              <a:t> we have to check the d(A5,A1) &lt; d(A5,A7)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	10 &lt; 9( A7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 (2 ≥ 9) </a:t>
            </a:r>
          </a:p>
          <a:p>
            <a:r>
              <a:rPr lang="en-US" dirty="0"/>
              <a:t>            Case 2: d</a:t>
            </a:r>
            <a:r>
              <a:rPr lang="en-IN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&lt;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 </a:t>
            </a:r>
          </a:p>
          <a:p>
            <a:r>
              <a:rPr lang="en-IN" dirty="0"/>
              <a:t>	       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&lt;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(2&lt;9)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543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- d(</a:t>
            </a:r>
            <a:r>
              <a:rPr lang="en-US" dirty="0"/>
              <a:t>A5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)=2-5=-3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643 </a:t>
            </a:r>
            <a:r>
              <a:rPr lang="en-US" dirty="0"/>
              <a:t>; </a:t>
            </a:r>
            <a:r>
              <a:rPr lang="en-US" sz="1600" dirty="0"/>
              <a:t>A6 belongs to A4</a:t>
            </a:r>
            <a:r>
              <a:rPr lang="en-US" sz="1600" b="1" dirty="0"/>
              <a:t>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So now consider case 1 and case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in this case we have to find out O</a:t>
            </a:r>
            <a:r>
              <a:rPr lang="en-US" baseline="-25000" dirty="0"/>
              <a:t>j,2  </a:t>
            </a:r>
            <a:r>
              <a:rPr lang="en-US" dirty="0"/>
              <a:t>it may be either A1 or A7</a:t>
            </a:r>
          </a:p>
          <a:p>
            <a:r>
              <a:rPr lang="en-US" dirty="0"/>
              <a:t> we have to check the d(A6,A1) &lt; d(A6,A7)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	10 &lt; 7( A7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 (2 ≥ 7) </a:t>
            </a:r>
          </a:p>
          <a:p>
            <a:r>
              <a:rPr lang="en-US" dirty="0"/>
              <a:t>            Case 2: d</a:t>
            </a:r>
            <a:r>
              <a:rPr lang="en-IN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&lt;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 </a:t>
            </a:r>
          </a:p>
          <a:p>
            <a:r>
              <a:rPr lang="en-IN" dirty="0"/>
              <a:t>	     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&lt;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(2&lt;7)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643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-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)=2-5=-3 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843 </a:t>
            </a:r>
            <a:r>
              <a:rPr lang="en-US" dirty="0"/>
              <a:t>; </a:t>
            </a:r>
            <a:r>
              <a:rPr lang="en-US" sz="1600" dirty="0"/>
              <a:t>A8 belongs to A4</a:t>
            </a:r>
            <a:r>
              <a:rPr lang="en-US" sz="1600" b="1" dirty="0"/>
              <a:t>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     to find out O</a:t>
            </a:r>
            <a:r>
              <a:rPr lang="en-US" baseline="-25000" dirty="0"/>
              <a:t>j,2  </a:t>
            </a:r>
            <a:r>
              <a:rPr lang="en-US" dirty="0"/>
              <a:t>d(A8,A1) &lt; d(A8,A7)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3 &lt; 10( A1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≥ d(</a:t>
            </a:r>
            <a:r>
              <a:rPr lang="en-US" dirty="0"/>
              <a:t>A8</a:t>
            </a:r>
            <a:r>
              <a:rPr lang="en-IN" dirty="0"/>
              <a:t>,</a:t>
            </a:r>
            <a:r>
              <a:rPr lang="en-US" dirty="0"/>
              <a:t> A1</a:t>
            </a:r>
            <a:r>
              <a:rPr lang="en-IN" dirty="0"/>
              <a:t>)  (9 ≥ 3) 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843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A1</a:t>
            </a:r>
            <a:r>
              <a:rPr lang="en-IN" dirty="0"/>
              <a:t>) -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)=3-2=1</a:t>
            </a:r>
          </a:p>
          <a:p>
            <a:r>
              <a:rPr lang="en-IN" dirty="0"/>
              <a:t>Therefore </a:t>
            </a:r>
            <a:r>
              <a:rPr lang="en-US" b="1" dirty="0"/>
              <a:t>TC</a:t>
            </a:r>
            <a:r>
              <a:rPr lang="en-US" b="1" baseline="-25000" dirty="0"/>
              <a:t>43</a:t>
            </a:r>
            <a:r>
              <a:rPr lang="en-US" b="1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C</a:t>
            </a:r>
            <a:r>
              <a:rPr lang="en-US" b="1" baseline="-25000" dirty="0"/>
              <a:t>243  </a:t>
            </a:r>
            <a:r>
              <a:rPr lang="en-US" b="1" dirty="0"/>
              <a:t>+ C</a:t>
            </a:r>
            <a:r>
              <a:rPr lang="en-US" b="1" baseline="-25000" dirty="0"/>
              <a:t>543</a:t>
            </a:r>
            <a:r>
              <a:rPr lang="en-US" b="1" dirty="0"/>
              <a:t> + C</a:t>
            </a:r>
            <a:r>
              <a:rPr lang="en-US" b="1" baseline="-25000" dirty="0"/>
              <a:t>643</a:t>
            </a:r>
            <a:r>
              <a:rPr lang="en-US" b="1" dirty="0"/>
              <a:t> + C</a:t>
            </a:r>
            <a:r>
              <a:rPr lang="en-US" b="1" baseline="-25000" dirty="0"/>
              <a:t>843</a:t>
            </a:r>
            <a:r>
              <a:rPr lang="en-IN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= -5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832" y="3244334"/>
            <a:ext cx="57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TC</a:t>
            </a:r>
            <a:r>
              <a:rPr lang="en-US" b="1" baseline="-25000" dirty="0"/>
              <a:t>45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TC</a:t>
            </a:r>
            <a:r>
              <a:rPr lang="en-US" b="1" baseline="-25000" dirty="0"/>
              <a:t>45</a:t>
            </a:r>
            <a:r>
              <a:rPr lang="en-US" b="1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C</a:t>
            </a:r>
            <a:r>
              <a:rPr lang="en-US" b="1" baseline="-25000" dirty="0"/>
              <a:t>245  </a:t>
            </a:r>
            <a:r>
              <a:rPr lang="en-US" b="1" dirty="0"/>
              <a:t>+ C</a:t>
            </a:r>
            <a:r>
              <a:rPr lang="en-US" b="1" baseline="-25000" dirty="0"/>
              <a:t>345</a:t>
            </a:r>
            <a:r>
              <a:rPr lang="en-US" b="1" dirty="0"/>
              <a:t> + C</a:t>
            </a:r>
            <a:r>
              <a:rPr lang="en-US" b="1" baseline="-25000" dirty="0"/>
              <a:t>645</a:t>
            </a:r>
            <a:r>
              <a:rPr lang="en-US" b="1" dirty="0"/>
              <a:t> + C</a:t>
            </a:r>
            <a:r>
              <a:rPr lang="en-US" b="1" baseline="-25000" dirty="0"/>
              <a:t>845</a:t>
            </a:r>
            <a:endParaRPr lang="en-US" b="1" dirty="0"/>
          </a:p>
          <a:p>
            <a:r>
              <a:rPr lang="en-US" b="1" dirty="0"/>
              <a:t> C</a:t>
            </a:r>
            <a:r>
              <a:rPr lang="en-US" b="1" baseline="-25000" dirty="0"/>
              <a:t>245 </a:t>
            </a:r>
            <a:r>
              <a:rPr lang="en-US" dirty="0"/>
              <a:t>; </a:t>
            </a:r>
            <a:r>
              <a:rPr lang="en-US" sz="1600" dirty="0"/>
              <a:t>A2 belongs to A7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case 3:  </a:t>
            </a:r>
            <a:r>
              <a:rPr lang="en-IN" dirty="0"/>
              <a:t>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≤ d(</a:t>
            </a:r>
            <a:r>
              <a:rPr lang="en-US" dirty="0"/>
              <a:t>A2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(4 ≤ 5)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C</a:t>
            </a:r>
            <a:r>
              <a:rPr lang="en-US" b="1" baseline="-25000" dirty="0"/>
              <a:t>318 </a:t>
            </a:r>
            <a:r>
              <a:rPr lang="en-US" dirty="0"/>
              <a:t>= 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345</a:t>
            </a:r>
            <a:r>
              <a:rPr lang="en-US" dirty="0"/>
              <a:t>; </a:t>
            </a:r>
            <a:r>
              <a:rPr lang="en-US" sz="1600" dirty="0"/>
              <a:t>A3 belongs to </a:t>
            </a:r>
            <a:r>
              <a:rPr lang="en-US" sz="1600" b="1" dirty="0"/>
              <a:t>A4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So now consider case 1 and case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in this case we have to find out O</a:t>
            </a:r>
            <a:r>
              <a:rPr lang="en-US" baseline="-25000" dirty="0"/>
              <a:t>j,2  </a:t>
            </a:r>
            <a:r>
              <a:rPr lang="en-US" dirty="0"/>
              <a:t>it may be either A1 or A7</a:t>
            </a:r>
          </a:p>
          <a:p>
            <a:r>
              <a:rPr lang="en-US" dirty="0"/>
              <a:t> we have to check the d(A3,A1) &lt; d(A3,A7)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	12&lt; 9( A7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A3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 (2 ≥ 9) </a:t>
            </a:r>
          </a:p>
          <a:p>
            <a:r>
              <a:rPr lang="en-US" dirty="0"/>
              <a:t>            Case 2: d</a:t>
            </a:r>
            <a:r>
              <a:rPr lang="en-IN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&lt;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 </a:t>
            </a:r>
          </a:p>
          <a:p>
            <a:r>
              <a:rPr lang="en-IN" dirty="0"/>
              <a:t>	       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&lt;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(2&lt;9)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543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- d(</a:t>
            </a:r>
            <a:r>
              <a:rPr lang="en-US" dirty="0"/>
              <a:t>A3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)=2-7=-5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/>
              <a:t>Clustering techniques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Clustering algorithms are mainly categorized into Partitioning and Hierarchal methods.</a:t>
            </a:r>
          </a:p>
          <a:p>
            <a:r>
              <a:rPr lang="en-US" dirty="0"/>
              <a:t>Partitioning methods are used to cluster the data into defined number of categories.</a:t>
            </a:r>
          </a:p>
          <a:p>
            <a:pPr>
              <a:buNone/>
            </a:pPr>
            <a:r>
              <a:rPr lang="en-US" dirty="0"/>
              <a:t>      1.  k-means</a:t>
            </a:r>
          </a:p>
          <a:p>
            <a:pPr>
              <a:buNone/>
            </a:pPr>
            <a:r>
              <a:rPr lang="en-US" dirty="0"/>
              <a:t>      2.  k-modes</a:t>
            </a:r>
          </a:p>
          <a:p>
            <a:pPr>
              <a:buNone/>
            </a:pPr>
            <a:r>
              <a:rPr lang="en-US" dirty="0"/>
              <a:t>      3.  k-</a:t>
            </a:r>
            <a:r>
              <a:rPr lang="en-US" dirty="0" err="1"/>
              <a:t>medoids</a:t>
            </a:r>
            <a:r>
              <a:rPr lang="en-US" dirty="0"/>
              <a:t> </a:t>
            </a:r>
          </a:p>
          <a:p>
            <a:r>
              <a:rPr lang="en-US" dirty="0"/>
              <a:t>Hierarchical clustering method works by grouping data objects into a tree of clusters.</a:t>
            </a:r>
          </a:p>
          <a:p>
            <a:pPr algn="just">
              <a:buNone/>
            </a:pPr>
            <a:r>
              <a:rPr lang="en-US" dirty="0"/>
              <a:t> Hierarchical clustering is classified into</a:t>
            </a:r>
          </a:p>
          <a:p>
            <a:pPr algn="just"/>
            <a:r>
              <a:rPr lang="en-US" dirty="0"/>
              <a:t>   agglomerative </a:t>
            </a:r>
          </a:p>
          <a:p>
            <a:pPr algn="just"/>
            <a:r>
              <a:rPr lang="en-US" dirty="0"/>
              <a:t>   divisive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en-US" b="1" baseline="-25000" dirty="0"/>
              <a:t>645 </a:t>
            </a:r>
            <a:r>
              <a:rPr lang="en-US" dirty="0"/>
              <a:t>; </a:t>
            </a:r>
            <a:r>
              <a:rPr lang="en-US" sz="1600" dirty="0"/>
              <a:t>A6 belongs to A4</a:t>
            </a:r>
            <a:r>
              <a:rPr lang="en-US" sz="1600" b="1" dirty="0"/>
              <a:t>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So now consider case 1 and case 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in this case we have to find out O</a:t>
            </a:r>
            <a:r>
              <a:rPr lang="en-US" baseline="-25000" dirty="0"/>
              <a:t>j,2  </a:t>
            </a:r>
            <a:r>
              <a:rPr lang="en-US" dirty="0"/>
              <a:t>it may be either A1 or A7</a:t>
            </a:r>
          </a:p>
          <a:p>
            <a:r>
              <a:rPr lang="en-US" dirty="0"/>
              <a:t> we have to check the d(A6,A1) &lt; d(A6,A7)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	10 &lt; 7( A7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 (2 ≥ 7) </a:t>
            </a:r>
          </a:p>
          <a:p>
            <a:r>
              <a:rPr lang="en-US" dirty="0"/>
              <a:t>            Case 2: d</a:t>
            </a:r>
            <a:r>
              <a:rPr lang="en-IN" dirty="0"/>
              <a:t>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&lt;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 </a:t>
            </a:r>
          </a:p>
          <a:p>
            <a:r>
              <a:rPr lang="en-IN" dirty="0"/>
              <a:t>	       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A3</a:t>
            </a:r>
            <a:r>
              <a:rPr lang="en-IN" dirty="0"/>
              <a:t>) &lt;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A7</a:t>
            </a:r>
            <a:r>
              <a:rPr lang="en-IN" dirty="0"/>
              <a:t>) (2&lt;7)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643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- d(</a:t>
            </a:r>
            <a:r>
              <a:rPr lang="en-US" dirty="0"/>
              <a:t>A6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)=2-5=-3 </a:t>
            </a:r>
          </a:p>
          <a:p>
            <a:r>
              <a:rPr lang="en-US" b="1" dirty="0"/>
              <a:t>C</a:t>
            </a:r>
            <a:r>
              <a:rPr lang="en-US" b="1" baseline="-25000" dirty="0"/>
              <a:t>845 </a:t>
            </a:r>
            <a:r>
              <a:rPr lang="en-US" dirty="0"/>
              <a:t>; </a:t>
            </a:r>
            <a:r>
              <a:rPr lang="en-US" sz="1600" dirty="0"/>
              <a:t>A8 belongs to A4</a:t>
            </a:r>
            <a:r>
              <a:rPr lang="en-US" sz="1600" b="1" dirty="0"/>
              <a:t> (</a:t>
            </a:r>
            <a:r>
              <a:rPr lang="en-US" sz="1600" b="1" dirty="0" err="1"/>
              <a:t>Oj</a:t>
            </a:r>
            <a:r>
              <a:rPr lang="en-US" sz="1600" b="1" dirty="0"/>
              <a:t> currently belongs to Om)</a:t>
            </a:r>
            <a:endParaRPr lang="en-US" baseline="-250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   case 1:  </a:t>
            </a:r>
            <a:r>
              <a:rPr lang="en-IN" dirty="0"/>
              <a:t>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p</a:t>
            </a:r>
            <a:r>
              <a:rPr lang="en-IN" dirty="0"/>
              <a:t>) ≥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</a:t>
            </a:r>
          </a:p>
          <a:p>
            <a:r>
              <a:rPr lang="en-US" dirty="0"/>
              <a:t>	</a:t>
            </a:r>
            <a:r>
              <a:rPr lang="en-IN" dirty="0"/>
              <a:t>    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</a:t>
            </a:r>
          </a:p>
          <a:p>
            <a:r>
              <a:rPr lang="en-US" dirty="0"/>
              <a:t>       to find out O</a:t>
            </a:r>
            <a:r>
              <a:rPr lang="en-US" baseline="-25000" dirty="0"/>
              <a:t>j,2  </a:t>
            </a:r>
            <a:r>
              <a:rPr lang="en-US" dirty="0"/>
              <a:t>d(A8,A1) &lt; d(A8,A7) if this is true A1 is O</a:t>
            </a:r>
            <a:r>
              <a:rPr lang="en-US" baseline="-25000" dirty="0"/>
              <a:t>j,2 </a:t>
            </a:r>
            <a:r>
              <a:rPr lang="en-US" dirty="0"/>
              <a:t>otherwise A7</a:t>
            </a:r>
          </a:p>
          <a:p>
            <a:r>
              <a:rPr lang="en-US" dirty="0"/>
              <a:t>		3 &lt; 10( A1 is O</a:t>
            </a:r>
            <a:r>
              <a:rPr lang="en-US" baseline="-25000" dirty="0"/>
              <a:t>j,2</a:t>
            </a:r>
            <a:r>
              <a:rPr lang="en-US" dirty="0"/>
              <a:t>)</a:t>
            </a:r>
            <a:endParaRPr lang="en-IN" dirty="0"/>
          </a:p>
          <a:p>
            <a:r>
              <a:rPr lang="en-IN" dirty="0"/>
              <a:t>	  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A5</a:t>
            </a:r>
            <a:r>
              <a:rPr lang="en-IN" dirty="0"/>
              <a:t>) ≥ d(</a:t>
            </a:r>
            <a:r>
              <a:rPr lang="en-US" dirty="0"/>
              <a:t>A8</a:t>
            </a:r>
            <a:r>
              <a:rPr lang="en-IN" dirty="0"/>
              <a:t>,</a:t>
            </a:r>
            <a:r>
              <a:rPr lang="en-US" dirty="0"/>
              <a:t> A1</a:t>
            </a:r>
            <a:r>
              <a:rPr lang="en-IN" dirty="0"/>
              <a:t>)  (9 ≥ 7) </a:t>
            </a:r>
          </a:p>
          <a:p>
            <a:r>
              <a:rPr lang="en-US" dirty="0"/>
              <a:t>	         </a:t>
            </a:r>
            <a:r>
              <a:rPr lang="en-IN" dirty="0" err="1"/>
              <a:t>C</a:t>
            </a:r>
            <a:r>
              <a:rPr lang="en-IN" baseline="-25000" dirty="0" err="1"/>
              <a:t>jmp</a:t>
            </a:r>
            <a:r>
              <a:rPr lang="en-US" dirty="0"/>
              <a:t>= </a:t>
            </a:r>
            <a:r>
              <a:rPr lang="en-IN" dirty="0"/>
              <a:t>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j,2</a:t>
            </a:r>
            <a:r>
              <a:rPr lang="en-IN" dirty="0"/>
              <a:t>) - d(</a:t>
            </a:r>
            <a:r>
              <a:rPr lang="en-US" dirty="0" err="1"/>
              <a:t>O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O</a:t>
            </a:r>
            <a:r>
              <a:rPr lang="en-US" baseline="-25000" dirty="0"/>
              <a:t>m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b="1" dirty="0"/>
              <a:t>          C</a:t>
            </a:r>
            <a:r>
              <a:rPr lang="en-US" b="1" baseline="-25000" dirty="0"/>
              <a:t>843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= </a:t>
            </a:r>
            <a:r>
              <a:rPr lang="en-IN" dirty="0"/>
              <a:t>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A1</a:t>
            </a:r>
            <a:r>
              <a:rPr lang="en-IN" dirty="0"/>
              <a:t>) - d(</a:t>
            </a:r>
            <a:r>
              <a:rPr lang="en-US" dirty="0"/>
              <a:t>A8</a:t>
            </a:r>
            <a:r>
              <a:rPr lang="en-US" baseline="-25000" dirty="0"/>
              <a:t> </a:t>
            </a:r>
            <a:r>
              <a:rPr lang="en-IN" dirty="0"/>
              <a:t>,</a:t>
            </a:r>
            <a:r>
              <a:rPr lang="en-US" dirty="0"/>
              <a:t> A4</a:t>
            </a:r>
            <a:r>
              <a:rPr lang="en-IN" dirty="0"/>
              <a:t>)=7-2=5</a:t>
            </a:r>
          </a:p>
          <a:p>
            <a:r>
              <a:rPr lang="en-IN" dirty="0"/>
              <a:t>Therefore </a:t>
            </a:r>
            <a:r>
              <a:rPr lang="en-US" b="1" dirty="0"/>
              <a:t>TC</a:t>
            </a:r>
            <a:r>
              <a:rPr lang="en-US" b="1" baseline="-25000" dirty="0"/>
              <a:t>43</a:t>
            </a:r>
            <a:r>
              <a:rPr lang="en-US" b="1" dirty="0"/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/>
              <a:t>C</a:t>
            </a:r>
            <a:r>
              <a:rPr lang="en-US" b="1" baseline="-25000" dirty="0"/>
              <a:t>243  </a:t>
            </a:r>
            <a:r>
              <a:rPr lang="en-US" b="1" dirty="0"/>
              <a:t>+ C</a:t>
            </a:r>
            <a:r>
              <a:rPr lang="en-US" b="1" baseline="-25000" dirty="0"/>
              <a:t>543</a:t>
            </a:r>
            <a:r>
              <a:rPr lang="en-US" b="1" dirty="0"/>
              <a:t> + C</a:t>
            </a:r>
            <a:r>
              <a:rPr lang="en-US" b="1" baseline="-25000" dirty="0"/>
              <a:t>643</a:t>
            </a:r>
            <a:r>
              <a:rPr lang="en-US" b="1" dirty="0"/>
              <a:t> + C</a:t>
            </a:r>
            <a:r>
              <a:rPr lang="en-US" b="1" baseline="-25000" dirty="0"/>
              <a:t>843</a:t>
            </a:r>
            <a:r>
              <a:rPr lang="en-IN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= 1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832" y="3244334"/>
            <a:ext cx="572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TC</a:t>
            </a:r>
            <a:r>
              <a:rPr lang="en-US" b="1" baseline="-25000" dirty="0"/>
              <a:t>45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Compute </a:t>
            </a:r>
            <a:r>
              <a:rPr lang="en-US" b="1" dirty="0"/>
              <a:t>TC</a:t>
            </a:r>
            <a:r>
              <a:rPr lang="en-US" b="1" baseline="-25000" dirty="0"/>
              <a:t>13</a:t>
            </a:r>
            <a:r>
              <a:rPr lang="en-US" b="1" dirty="0"/>
              <a:t>  </a:t>
            </a:r>
            <a:r>
              <a:rPr lang="en-US" dirty="0"/>
              <a:t>because we are replacing A1 with A3</a:t>
            </a:r>
          </a:p>
          <a:p>
            <a:r>
              <a:rPr lang="en-US" dirty="0"/>
              <a:t>In the same way we have to compute </a:t>
            </a:r>
            <a:r>
              <a:rPr lang="en-US" b="1" dirty="0"/>
              <a:t>TC</a:t>
            </a:r>
            <a:r>
              <a:rPr lang="en-US" b="1" baseline="-25000" dirty="0"/>
              <a:t>15</a:t>
            </a:r>
            <a:r>
              <a:rPr lang="en-US" b="1" dirty="0"/>
              <a:t> ,TC</a:t>
            </a:r>
            <a:r>
              <a:rPr lang="en-US" b="1" baseline="-25000" dirty="0"/>
              <a:t>16</a:t>
            </a:r>
            <a:r>
              <a:rPr lang="en-US" b="1" dirty="0"/>
              <a:t> ,TC</a:t>
            </a:r>
            <a:r>
              <a:rPr lang="en-US" b="1" baseline="-25000" dirty="0"/>
              <a:t>18</a:t>
            </a:r>
            <a:r>
              <a:rPr lang="en-US" b="1" dirty="0"/>
              <a:t> ,TC</a:t>
            </a:r>
            <a:r>
              <a:rPr lang="en-US" b="1" baseline="-25000" dirty="0"/>
              <a:t>12</a:t>
            </a:r>
            <a:r>
              <a:rPr lang="en-US" b="1" dirty="0"/>
              <a:t>  </a:t>
            </a:r>
            <a:r>
              <a:rPr lang="en-US" dirty="0"/>
              <a:t>went we want to replace </a:t>
            </a:r>
            <a:r>
              <a:rPr lang="en-US" b="1" dirty="0"/>
              <a:t>A1</a:t>
            </a:r>
          </a:p>
          <a:p>
            <a:r>
              <a:rPr lang="en-US" dirty="0"/>
              <a:t>If we want to replace A4 we need to compute </a:t>
            </a:r>
            <a:r>
              <a:rPr lang="en-US" b="1" dirty="0"/>
              <a:t>TC</a:t>
            </a:r>
            <a:r>
              <a:rPr lang="en-US" b="1" baseline="-25000" dirty="0"/>
              <a:t>43</a:t>
            </a:r>
            <a:r>
              <a:rPr lang="en-US" b="1" dirty="0"/>
              <a:t> ,TC</a:t>
            </a:r>
            <a:r>
              <a:rPr lang="en-US" b="1" baseline="-25000" dirty="0"/>
              <a:t>45</a:t>
            </a:r>
            <a:r>
              <a:rPr lang="en-US" b="1" dirty="0"/>
              <a:t> ,TC</a:t>
            </a:r>
            <a:r>
              <a:rPr lang="en-US" b="1" baseline="-25000" dirty="0"/>
              <a:t>46</a:t>
            </a:r>
            <a:r>
              <a:rPr lang="en-US" b="1" dirty="0"/>
              <a:t> ,TC</a:t>
            </a:r>
            <a:r>
              <a:rPr lang="en-US" b="1" baseline="-25000" dirty="0"/>
              <a:t>48,</a:t>
            </a:r>
            <a:r>
              <a:rPr lang="en-US" b="1" dirty="0"/>
              <a:t> TC</a:t>
            </a:r>
            <a:r>
              <a:rPr lang="en-US" b="1" baseline="-25000" dirty="0"/>
              <a:t>42 </a:t>
            </a:r>
          </a:p>
          <a:p>
            <a:r>
              <a:rPr lang="en-US" dirty="0"/>
              <a:t>If we want to replace A7 we need to compute </a:t>
            </a:r>
            <a:r>
              <a:rPr lang="en-US" b="1" dirty="0"/>
              <a:t>TC</a:t>
            </a:r>
            <a:r>
              <a:rPr lang="en-US" b="1" baseline="-25000" dirty="0"/>
              <a:t>73</a:t>
            </a:r>
            <a:r>
              <a:rPr lang="en-US" b="1" dirty="0"/>
              <a:t> ,TC</a:t>
            </a:r>
            <a:r>
              <a:rPr lang="en-US" b="1" baseline="-25000" dirty="0"/>
              <a:t>75</a:t>
            </a:r>
            <a:r>
              <a:rPr lang="en-US" b="1" dirty="0"/>
              <a:t> ,TC</a:t>
            </a:r>
            <a:r>
              <a:rPr lang="en-US" b="1" baseline="-25000" dirty="0"/>
              <a:t>76</a:t>
            </a:r>
            <a:r>
              <a:rPr lang="en-US" b="1" dirty="0"/>
              <a:t> ,TC</a:t>
            </a:r>
            <a:r>
              <a:rPr lang="en-US" b="1" baseline="-25000" dirty="0"/>
              <a:t>78,</a:t>
            </a:r>
            <a:r>
              <a:rPr lang="en-US" b="1" dirty="0"/>
              <a:t> TC</a:t>
            </a:r>
            <a:r>
              <a:rPr lang="en-US" b="1" baseline="-25000" dirty="0"/>
              <a:t>72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</a:t>
            </a:r>
            <a:r>
              <a:rPr lang="en-US" sz="3600" dirty="0" err="1"/>
              <a:t>medoids</a:t>
            </a:r>
            <a:r>
              <a:rPr lang="en-US" sz="3600" dirty="0"/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After computing all </a:t>
            </a:r>
            <a:r>
              <a:rPr lang="en-US" sz="2800" dirty="0" err="1"/>
              <a:t>TC</a:t>
            </a:r>
            <a:r>
              <a:rPr lang="en-US" sz="2800" baseline="-25000" dirty="0" err="1"/>
              <a:t>mp</a:t>
            </a:r>
            <a:r>
              <a:rPr lang="en-US" sz="2800" dirty="0"/>
              <a:t> </a:t>
            </a:r>
            <a:r>
              <a:rPr lang="en-US" sz="2800" baseline="-25000" dirty="0"/>
              <a:t> </a:t>
            </a:r>
            <a:r>
              <a:rPr lang="en-US" sz="2800" dirty="0"/>
              <a:t>values TC</a:t>
            </a:r>
            <a:r>
              <a:rPr lang="en-US" sz="2800" baseline="-25000" dirty="0"/>
              <a:t>13</a:t>
            </a:r>
            <a:r>
              <a:rPr lang="en-US" sz="2800" dirty="0"/>
              <a:t> , TC</a:t>
            </a:r>
            <a:r>
              <a:rPr lang="en-US" sz="2800" baseline="-25000" dirty="0"/>
              <a:t>15</a:t>
            </a:r>
            <a:r>
              <a:rPr lang="en-US" sz="2800" dirty="0"/>
              <a:t> ,TC</a:t>
            </a:r>
            <a:r>
              <a:rPr lang="en-US" sz="2800" baseline="-25000" dirty="0"/>
              <a:t>16</a:t>
            </a:r>
            <a:r>
              <a:rPr lang="en-US" sz="2800" dirty="0"/>
              <a:t> ,TC</a:t>
            </a:r>
            <a:r>
              <a:rPr lang="en-US" sz="2800" baseline="-25000" dirty="0"/>
              <a:t>18</a:t>
            </a:r>
            <a:r>
              <a:rPr lang="en-US" sz="2800" dirty="0"/>
              <a:t> ,TC</a:t>
            </a:r>
            <a:r>
              <a:rPr lang="en-US" sz="2800" baseline="-25000" dirty="0"/>
              <a:t>12</a:t>
            </a:r>
            <a:r>
              <a:rPr lang="en-US" sz="2800" dirty="0"/>
              <a:t> ,TC</a:t>
            </a:r>
            <a:r>
              <a:rPr lang="en-US" sz="2800" baseline="-25000" dirty="0"/>
              <a:t>43</a:t>
            </a:r>
            <a:r>
              <a:rPr lang="en-US" sz="2800" dirty="0"/>
              <a:t> ,TC</a:t>
            </a:r>
            <a:r>
              <a:rPr lang="en-US" sz="2800" baseline="-25000" dirty="0"/>
              <a:t>45</a:t>
            </a:r>
            <a:r>
              <a:rPr lang="en-US" sz="2800" dirty="0"/>
              <a:t> ,TC</a:t>
            </a:r>
            <a:r>
              <a:rPr lang="en-US" sz="2800" baseline="-25000" dirty="0"/>
              <a:t>46</a:t>
            </a:r>
            <a:r>
              <a:rPr lang="en-US" sz="2800" dirty="0"/>
              <a:t> ,TC</a:t>
            </a:r>
            <a:r>
              <a:rPr lang="en-US" sz="2800" baseline="-25000" dirty="0"/>
              <a:t>48,</a:t>
            </a:r>
            <a:r>
              <a:rPr lang="en-US" sz="2800" dirty="0"/>
              <a:t> TC</a:t>
            </a:r>
            <a:r>
              <a:rPr lang="en-US" sz="2800" baseline="-25000" dirty="0"/>
              <a:t>42 ,</a:t>
            </a:r>
            <a:r>
              <a:rPr lang="en-US" sz="2800" dirty="0"/>
              <a:t>TC</a:t>
            </a:r>
            <a:r>
              <a:rPr lang="en-US" sz="2800" baseline="-25000" dirty="0"/>
              <a:t>73</a:t>
            </a:r>
            <a:r>
              <a:rPr lang="en-US" sz="2800" dirty="0"/>
              <a:t> ,TC</a:t>
            </a:r>
            <a:r>
              <a:rPr lang="en-US" sz="2800" baseline="-25000" dirty="0"/>
              <a:t>75</a:t>
            </a:r>
            <a:r>
              <a:rPr lang="en-US" sz="2800" dirty="0"/>
              <a:t> ,TC</a:t>
            </a:r>
            <a:r>
              <a:rPr lang="en-US" sz="2800" baseline="-25000" dirty="0"/>
              <a:t>76</a:t>
            </a:r>
            <a:r>
              <a:rPr lang="en-US" sz="2800" dirty="0"/>
              <a:t> ,TC</a:t>
            </a:r>
            <a:r>
              <a:rPr lang="en-US" sz="2800" baseline="-25000" dirty="0"/>
              <a:t>78,</a:t>
            </a:r>
            <a:r>
              <a:rPr lang="en-US" sz="2800" dirty="0"/>
              <a:t> TC</a:t>
            </a:r>
            <a:r>
              <a:rPr lang="en-US" sz="2800" baseline="-25000" dirty="0"/>
              <a:t>72 </a:t>
            </a:r>
          </a:p>
          <a:p>
            <a:r>
              <a:rPr lang="en-US" sz="2800" dirty="0"/>
              <a:t>Find the minimum of all the </a:t>
            </a:r>
            <a:r>
              <a:rPr lang="en-US" sz="2800" dirty="0" err="1"/>
              <a:t>TC</a:t>
            </a:r>
            <a:r>
              <a:rPr lang="en-US" sz="2800" baseline="-25000" dirty="0" err="1"/>
              <a:t>mp</a:t>
            </a:r>
            <a:r>
              <a:rPr lang="en-US" sz="2800" dirty="0"/>
              <a:t> </a:t>
            </a:r>
            <a:r>
              <a:rPr lang="en-US" sz="2800" baseline="-25000" dirty="0"/>
              <a:t> </a:t>
            </a:r>
            <a:r>
              <a:rPr lang="en-US" sz="2800" dirty="0"/>
              <a:t>values  if the minimum value is negative swap Om with Op and </a:t>
            </a:r>
            <a:r>
              <a:rPr lang="en-US" sz="2800" dirty="0" err="1"/>
              <a:t>recompute</a:t>
            </a:r>
            <a:r>
              <a:rPr lang="en-US" sz="2800" dirty="0"/>
              <a:t> the  </a:t>
            </a:r>
            <a:r>
              <a:rPr lang="en-US" sz="2800" dirty="0" err="1"/>
              <a:t>TC</a:t>
            </a:r>
            <a:r>
              <a:rPr lang="en-US" sz="2800" baseline="-25000" dirty="0" err="1"/>
              <a:t>mp</a:t>
            </a:r>
            <a:r>
              <a:rPr lang="en-US" sz="2800" dirty="0"/>
              <a:t>  values else if the minimum value is positive halt </a:t>
            </a:r>
            <a:r>
              <a:rPr lang="en-US" sz="2800"/>
              <a:t>the algorithm, </a:t>
            </a:r>
            <a:endParaRPr lang="en-US" sz="2800" dirty="0"/>
          </a:p>
          <a:p>
            <a:r>
              <a:rPr lang="en-US" sz="2800" dirty="0"/>
              <a:t>The previous values selected as Om and Op are final </a:t>
            </a:r>
            <a:r>
              <a:rPr lang="en-US" sz="2800" dirty="0" err="1"/>
              <a:t>medoids</a:t>
            </a:r>
            <a:r>
              <a:rPr lang="en-US" sz="2800" dirty="0"/>
              <a:t> selected. And the clusters formed with those </a:t>
            </a:r>
            <a:r>
              <a:rPr lang="en-US" sz="2800" dirty="0" err="1"/>
              <a:t>medoids</a:t>
            </a:r>
            <a:r>
              <a:rPr lang="en-US" sz="2800" dirty="0"/>
              <a:t> </a:t>
            </a:r>
            <a:r>
              <a:rPr lang="en-US" sz="2800" dirty="0" err="1"/>
              <a:t>aare</a:t>
            </a:r>
            <a:r>
              <a:rPr lang="en-US" sz="2800" dirty="0"/>
              <a:t> the final clusters.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k-modes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838200"/>
            <a:ext cx="7543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: arbitrarily choose k objects as modes of the cluster </a:t>
            </a:r>
            <a:r>
              <a:rPr lang="en-US" sz="2800" dirty="0" err="1"/>
              <a:t>initialy</a:t>
            </a:r>
            <a:r>
              <a:rPr lang="en-US" sz="2800" dirty="0"/>
              <a:t> </a:t>
            </a:r>
            <a:endParaRPr lang="en-IN" sz="2800" dirty="0"/>
          </a:p>
          <a:p>
            <a:r>
              <a:rPr lang="en-US" sz="2800" dirty="0"/>
              <a:t> </a:t>
            </a:r>
            <a:r>
              <a:rPr lang="en-US" sz="2800" b="1" dirty="0"/>
              <a:t>Step 2</a:t>
            </a:r>
            <a:r>
              <a:rPr lang="en-US" sz="2800" dirty="0">
                <a:sym typeface="Wingdings" pitchFamily="2" charset="2"/>
              </a:rPr>
              <a:t>: (re)</a:t>
            </a:r>
            <a:r>
              <a:rPr lang="en-US" sz="2800" dirty="0"/>
              <a:t> Assign the objects to the cluster based on the similarity between the mode and  object.</a:t>
            </a:r>
            <a:endParaRPr lang="en-IN" sz="2800" dirty="0"/>
          </a:p>
          <a:p>
            <a:r>
              <a:rPr lang="en-US" sz="2800" b="1" dirty="0"/>
              <a:t>Step 3</a:t>
            </a:r>
            <a:r>
              <a:rPr lang="en-US" sz="2800" dirty="0"/>
              <a:t>: find the mode after clustering all the objects is step 2.</a:t>
            </a:r>
            <a:endParaRPr lang="en-IN" sz="2800" dirty="0"/>
          </a:p>
          <a:p>
            <a:pPr lvl="0"/>
            <a:r>
              <a:rPr lang="en-US" sz="2800" dirty="0"/>
              <a:t>Procedure for finding the </a:t>
            </a:r>
            <a:r>
              <a:rPr lang="en-US" sz="2800" dirty="0" err="1"/>
              <a:t>mode:Consider</a:t>
            </a:r>
            <a:r>
              <a:rPr lang="en-US" sz="2800" dirty="0"/>
              <a:t> the objects in the cluster and find the most frequently repeated attribute value in that </a:t>
            </a:r>
            <a:r>
              <a:rPr lang="en-US" sz="2800" dirty="0" err="1"/>
              <a:t>cloumn</a:t>
            </a:r>
            <a:r>
              <a:rPr lang="en-US" sz="2800" dirty="0"/>
              <a:t> and assign them as the corresponding mode (same for all the attributes). </a:t>
            </a:r>
          </a:p>
          <a:p>
            <a:pPr lvl="0"/>
            <a:r>
              <a:rPr lang="en-US" sz="2800" b="1" dirty="0"/>
              <a:t>Step 4</a:t>
            </a:r>
            <a:r>
              <a:rPr lang="en-US" sz="2800" dirty="0"/>
              <a:t>: Repeat step 2 and 3 until we get the same clusters in the two consecutive iterations. </a:t>
            </a:r>
            <a:endParaRPr lang="en-IN" sz="2800" dirty="0"/>
          </a:p>
          <a:p>
            <a:r>
              <a:rPr lang="en-US" dirty="0"/>
              <a:t> </a:t>
            </a:r>
            <a:endParaRPr lang="en-IN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k-modes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990600"/>
          <a:ext cx="4876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7338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Step1 : select 2 objects from the 6 objects as the initial modes</a:t>
            </a:r>
          </a:p>
          <a:p>
            <a:r>
              <a:rPr lang="en-US" b="1" dirty="0"/>
              <a:t>    (i.e., we have </a:t>
            </a:r>
            <a:r>
              <a:rPr lang="en-US" b="1" dirty="0" err="1"/>
              <a:t>choosen</a:t>
            </a:r>
            <a:r>
              <a:rPr lang="en-US" b="1" dirty="0"/>
              <a:t> O1, O4 as </a:t>
            </a:r>
            <a:r>
              <a:rPr lang="en-US" b="1" dirty="0" err="1"/>
              <a:t>intial</a:t>
            </a:r>
            <a:r>
              <a:rPr lang="en-US" b="1" dirty="0"/>
              <a:t> model)</a:t>
            </a:r>
          </a:p>
          <a:p>
            <a:r>
              <a:rPr lang="en-US" b="1" dirty="0"/>
              <a:t>So our modes are (Low, Middle, No) and (Medium, Youth, Yes)</a:t>
            </a:r>
          </a:p>
          <a:p>
            <a:r>
              <a:rPr lang="en-US" b="1" dirty="0"/>
              <a:t>Step 2: </a:t>
            </a:r>
            <a:r>
              <a:rPr lang="en-US" dirty="0"/>
              <a:t>Assign the objects to the cluster based on the similarity between the mode and  object.</a:t>
            </a:r>
          </a:p>
          <a:p>
            <a:r>
              <a:rPr lang="en-US" dirty="0"/>
              <a:t>Ex for finding the distance between (</a:t>
            </a:r>
            <a:r>
              <a:rPr lang="en-US" dirty="0" err="1"/>
              <a:t>low,medium,no</a:t>
            </a:r>
            <a:r>
              <a:rPr lang="en-US" dirty="0"/>
              <a:t>) and (high ,senior, no)=</a:t>
            </a:r>
          </a:p>
          <a:p>
            <a:r>
              <a:rPr lang="en-US" dirty="0"/>
              <a:t>             (low-high)+(medium-senior)+(no-no) = (1+1-0)=2</a:t>
            </a:r>
          </a:p>
          <a:p>
            <a:r>
              <a:rPr lang="en-US" dirty="0"/>
              <a:t>In the same way find the distance between the objects and modes.</a:t>
            </a:r>
            <a:endParaRPr lang="en-IN" dirty="0"/>
          </a:p>
          <a:p>
            <a:r>
              <a:rPr lang="en-US" dirty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k-modes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1066800"/>
          <a:ext cx="6095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  <a:p>
                      <a:r>
                        <a:rPr lang="en-US" dirty="0"/>
                        <a:t>Modes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M1=01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M2=04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143000" y="4419600"/>
            <a:ext cx="2057400" cy="1676400"/>
            <a:chOff x="1295400" y="4953000"/>
            <a:chExt cx="2057400" cy="1676400"/>
          </a:xfrm>
        </p:grpSpPr>
        <p:sp>
          <p:nvSpPr>
            <p:cNvPr id="9" name="Oval 8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O5 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05200" y="4495800"/>
            <a:ext cx="1828800" cy="1676400"/>
            <a:chOff x="3657600" y="5029200"/>
            <a:chExt cx="1828800" cy="1676400"/>
          </a:xfrm>
        </p:grpSpPr>
        <p:sp>
          <p:nvSpPr>
            <p:cNvPr id="12" name="Oval 11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O6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3000" y="25908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   Assign the objects to the cluster based on the similarity between the mode and  object.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k-modes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086600" y="762000"/>
            <a:ext cx="2057400" cy="1676400"/>
            <a:chOff x="1295400" y="4953000"/>
            <a:chExt cx="2057400" cy="1676400"/>
          </a:xfrm>
        </p:grpSpPr>
        <p:sp>
          <p:nvSpPr>
            <p:cNvPr id="9" name="Oval 8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O5 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7315200" y="2743200"/>
            <a:ext cx="1828800" cy="1676400"/>
            <a:chOff x="3657600" y="5029200"/>
            <a:chExt cx="1828800" cy="1676400"/>
          </a:xfrm>
        </p:grpSpPr>
        <p:sp>
          <p:nvSpPr>
            <p:cNvPr id="12" name="Oval 11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O6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14400" y="10668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find the mode after clustering all the objects is step 2.</a:t>
            </a:r>
          </a:p>
          <a:p>
            <a:r>
              <a:rPr lang="en-US" dirty="0"/>
              <a:t>In the cluster 1 we have O1,O2,O5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14400" y="19812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mode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43000" y="4038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cluster 2 we have O3,O4,O6</a:t>
            </a:r>
            <a:endParaRPr lang="en-IN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44958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mode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dirty="0"/>
              <a:t>k-modes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problem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295400" y="3733800"/>
            <a:ext cx="2057400" cy="1676400"/>
            <a:chOff x="1295400" y="4953000"/>
            <a:chExt cx="2057400" cy="1676400"/>
          </a:xfrm>
        </p:grpSpPr>
        <p:sp>
          <p:nvSpPr>
            <p:cNvPr id="9" name="Oval 8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O5 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M1</a:t>
              </a:r>
              <a:endParaRPr lang="en-IN" dirty="0"/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657600" y="3733800"/>
            <a:ext cx="1828800" cy="1676400"/>
            <a:chOff x="3657600" y="5029200"/>
            <a:chExt cx="1828800" cy="1676400"/>
          </a:xfrm>
        </p:grpSpPr>
        <p:sp>
          <p:nvSpPr>
            <p:cNvPr id="12" name="Oval 11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O6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M2</a:t>
              </a:r>
              <a:endParaRPr lang="en-IN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66800" y="9906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   re Assign the objects to the cluster based on the similarity between the mode and  object.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19200" y="1752600"/>
          <a:ext cx="6095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  <a:p>
                      <a:r>
                        <a:rPr lang="en-US" dirty="0"/>
                        <a:t>Modes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95400" y="5638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the clusters are same in the consecutive iterations So halt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DBSCAN</a:t>
            </a:r>
          </a:p>
          <a:p>
            <a:pPr algn="ctr"/>
            <a:r>
              <a:rPr lang="en-US" sz="2800" b="1" dirty="0"/>
              <a:t>( Density based spatial clustering of Applications of Noise)</a:t>
            </a:r>
          </a:p>
          <a:p>
            <a:r>
              <a:rPr lang="en-US" dirty="0"/>
              <a:t>Step 1: select an un clustered object randomly from the dataset </a:t>
            </a:r>
          </a:p>
          <a:p>
            <a:r>
              <a:rPr lang="en-US" dirty="0"/>
              <a:t>Step 2: check whether it is a core object. if it is a core object then </a:t>
            </a:r>
            <a:r>
              <a:rPr lang="en-US" dirty="0" err="1"/>
              <a:t>goto</a:t>
            </a:r>
            <a:r>
              <a:rPr lang="en-US" dirty="0"/>
              <a:t> step 3 otherwise </a:t>
            </a:r>
            <a:r>
              <a:rPr lang="en-US" dirty="0" err="1"/>
              <a:t>goto</a:t>
            </a:r>
            <a:r>
              <a:rPr lang="en-US" dirty="0"/>
              <a:t> step1  and mark it as a noise</a:t>
            </a:r>
          </a:p>
          <a:p>
            <a:r>
              <a:rPr lang="en-US" dirty="0"/>
              <a:t>           An object is a core object if it has minimum number of </a:t>
            </a:r>
            <a:r>
              <a:rPr lang="en-US" b="1" dirty="0"/>
              <a:t>neighborhoods otherwise it is a noise object</a:t>
            </a:r>
          </a:p>
          <a:p>
            <a:r>
              <a:rPr lang="en-US" dirty="0"/>
              <a:t>Step 3: add directly density reachable objects in candidate dataset. </a:t>
            </a:r>
          </a:p>
          <a:p>
            <a:r>
              <a:rPr lang="en-US" dirty="0"/>
              <a:t>Step 4: Remove an  object from the candidate data set and go to step 2 . Repeat this process until the candidate set is not empty.</a:t>
            </a:r>
          </a:p>
          <a:p>
            <a:r>
              <a:rPr lang="en-US" dirty="0"/>
              <a:t>Step 6: the object that are directly density reachable and density reachable from the core objects are grouped together to form the cluster(i.e., the objects that are stored in the candidate dataset)</a:t>
            </a:r>
          </a:p>
          <a:p>
            <a:r>
              <a:rPr lang="en-US" dirty="0"/>
              <a:t>Step 5:.repaet from step 1 to step 4 until all objects are clustered or marked as noise.</a:t>
            </a:r>
            <a:endParaRPr lang="en-IN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Ɛ Neighborhood: the objects that lie within the Ɛ radius is a neighborhood. </a:t>
            </a:r>
          </a:p>
          <a:p>
            <a:r>
              <a:rPr lang="en-US" sz="2400" b="1" dirty="0"/>
              <a:t>directly density reachable</a:t>
            </a:r>
            <a:r>
              <a:rPr lang="en-US" sz="2400" dirty="0"/>
              <a:t>: the objects that are reachable directly from the core object is called directly density reachable.</a:t>
            </a:r>
          </a:p>
          <a:p>
            <a:endParaRPr lang="en-US" sz="2400" dirty="0"/>
          </a:p>
          <a:p>
            <a:r>
              <a:rPr lang="en-US" sz="2400" b="1" dirty="0"/>
              <a:t>density reachable</a:t>
            </a:r>
            <a:r>
              <a:rPr lang="en-US" sz="2400" dirty="0"/>
              <a:t>: the objects that are reachable from the directly density reachable objects are called density reachable objects.</a:t>
            </a:r>
          </a:p>
          <a:p>
            <a:endParaRPr lang="en-US" sz="2400" dirty="0"/>
          </a:p>
          <a:p>
            <a:r>
              <a:rPr lang="en-US" sz="2400" dirty="0"/>
              <a:t>Consider the following objects and cluster the objects using DBSCAN with </a:t>
            </a:r>
            <a:r>
              <a:rPr lang="en-US" sz="2400" dirty="0" err="1"/>
              <a:t>minpoints</a:t>
            </a:r>
            <a:r>
              <a:rPr lang="en-US" sz="2400" dirty="0"/>
              <a:t>=5 and radius=3.</a:t>
            </a:r>
          </a:p>
          <a:p>
            <a:r>
              <a:rPr lang="en-US" sz="2400" dirty="0"/>
              <a:t>A1(2,10), A2(3,7), A3(4,9), A4(2,8), A5(5,8), A6(4,6), A7(2,5), A8(6,4), A9(8,4), A10(7,5), A11(1,2),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/>
              <a:t>K-means  clustering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12192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K-means algorithm uses a similarity measure to deal with the numerical objects  and uses a frequency –based method to update means in the clustering process to minimize the clustering cost function.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524000"/>
            <a:ext cx="8153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9600" y="1676400"/>
            <a:ext cx="8153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1000" y="1828800"/>
            <a:ext cx="8153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828373" y="2514600"/>
            <a:ext cx="2286000" cy="2057400"/>
            <a:chOff x="599" y="240"/>
            <a:chExt cx="2142" cy="1872"/>
          </a:xfrm>
        </p:grpSpPr>
        <p:graphicFrame>
          <p:nvGraphicFramePr>
            <p:cNvPr id="14" name="Object 1027"/>
            <p:cNvGraphicFramePr>
              <a:graphicFrameLocks noChangeAspect="1"/>
            </p:cNvGraphicFramePr>
            <p:nvPr/>
          </p:nvGraphicFramePr>
          <p:xfrm>
            <a:off x="599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Worksheet" r:id="rId2" imgW="3400349" imgH="2914802" progId="Excel.Sheet.8">
                    <p:embed/>
                  </p:oleObj>
                </mc:Choice>
                <mc:Fallback>
                  <p:oleObj name="Worksheet" r:id="rId2" imgW="3400349" imgH="2914802" progId="Excel.Sheet.8">
                    <p:embed/>
                    <p:pic>
                      <p:nvPicPr>
                        <p:cNvPr id="0" name="Picture 1"/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/>
              <a:ahLst/>
              <a:cxnLst>
                <a:cxn ang="0">
                  <a:pos x="518" y="280"/>
                </a:cxn>
                <a:cxn ang="0">
                  <a:pos x="392" y="36"/>
                </a:cxn>
                <a:cxn ang="0">
                  <a:pos x="237" y="21"/>
                </a:cxn>
                <a:cxn ang="0">
                  <a:pos x="133" y="73"/>
                </a:cxn>
                <a:cxn ang="0">
                  <a:pos x="0" y="369"/>
                </a:cxn>
                <a:cxn ang="0">
                  <a:pos x="44" y="688"/>
                </a:cxn>
                <a:cxn ang="0">
                  <a:pos x="362" y="1117"/>
                </a:cxn>
                <a:cxn ang="0">
                  <a:pos x="429" y="1139"/>
                </a:cxn>
                <a:cxn ang="0">
                  <a:pos x="451" y="1154"/>
                </a:cxn>
                <a:cxn ang="0">
                  <a:pos x="525" y="1176"/>
                </a:cxn>
                <a:cxn ang="0">
                  <a:pos x="622" y="1228"/>
                </a:cxn>
                <a:cxn ang="0">
                  <a:pos x="792" y="1243"/>
                </a:cxn>
                <a:cxn ang="0">
                  <a:pos x="785" y="1021"/>
                </a:cxn>
                <a:cxn ang="0">
                  <a:pos x="748" y="954"/>
                </a:cxn>
                <a:cxn ang="0">
                  <a:pos x="688" y="858"/>
                </a:cxn>
                <a:cxn ang="0">
                  <a:pos x="622" y="762"/>
                </a:cxn>
                <a:cxn ang="0">
                  <a:pos x="607" y="732"/>
                </a:cxn>
                <a:cxn ang="0">
                  <a:pos x="592" y="710"/>
                </a:cxn>
                <a:cxn ang="0">
                  <a:pos x="555" y="643"/>
                </a:cxn>
                <a:cxn ang="0">
                  <a:pos x="540" y="621"/>
                </a:cxn>
                <a:cxn ang="0">
                  <a:pos x="518" y="280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/>
              <a:ahLst/>
              <a:cxnLst>
                <a:cxn ang="0">
                  <a:pos x="183" y="67"/>
                </a:cxn>
                <a:cxn ang="0">
                  <a:pos x="72" y="74"/>
                </a:cxn>
                <a:cxn ang="0">
                  <a:pos x="5" y="170"/>
                </a:cxn>
                <a:cxn ang="0">
                  <a:pos x="13" y="311"/>
                </a:cxn>
                <a:cxn ang="0">
                  <a:pos x="57" y="356"/>
                </a:cxn>
                <a:cxn ang="0">
                  <a:pos x="109" y="415"/>
                </a:cxn>
                <a:cxn ang="0">
                  <a:pos x="235" y="548"/>
                </a:cxn>
                <a:cxn ang="0">
                  <a:pos x="257" y="570"/>
                </a:cxn>
                <a:cxn ang="0">
                  <a:pos x="331" y="593"/>
                </a:cxn>
                <a:cxn ang="0">
                  <a:pos x="450" y="630"/>
                </a:cxn>
                <a:cxn ang="0">
                  <a:pos x="598" y="607"/>
                </a:cxn>
                <a:cxn ang="0">
                  <a:pos x="657" y="585"/>
                </a:cxn>
                <a:cxn ang="0">
                  <a:pos x="687" y="533"/>
                </a:cxn>
                <a:cxn ang="0">
                  <a:pos x="717" y="474"/>
                </a:cxn>
                <a:cxn ang="0">
                  <a:pos x="724" y="437"/>
                </a:cxn>
                <a:cxn ang="0">
                  <a:pos x="739" y="415"/>
                </a:cxn>
                <a:cxn ang="0">
                  <a:pos x="768" y="296"/>
                </a:cxn>
                <a:cxn ang="0">
                  <a:pos x="761" y="178"/>
                </a:cxn>
                <a:cxn ang="0">
                  <a:pos x="724" y="111"/>
                </a:cxn>
                <a:cxn ang="0">
                  <a:pos x="465" y="0"/>
                </a:cxn>
                <a:cxn ang="0">
                  <a:pos x="205" y="30"/>
                </a:cxn>
                <a:cxn ang="0">
                  <a:pos x="183" y="67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4114800" y="2438400"/>
            <a:ext cx="3276600" cy="2057400"/>
            <a:chOff x="2688" y="1296"/>
            <a:chExt cx="2016" cy="1296"/>
          </a:xfrm>
        </p:grpSpPr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3264" y="1296"/>
              <a:ext cx="1440" cy="1296"/>
              <a:chOff x="3108" y="240"/>
              <a:chExt cx="2142" cy="1872"/>
            </a:xfrm>
          </p:grpSpPr>
          <p:graphicFrame>
            <p:nvGraphicFramePr>
              <p:cNvPr id="20" name="Object 1026"/>
              <p:cNvGraphicFramePr>
                <a:graphicFrameLocks noChangeAspect="1"/>
              </p:cNvGraphicFramePr>
              <p:nvPr/>
            </p:nvGraphicFramePr>
            <p:xfrm>
              <a:off x="3108" y="240"/>
              <a:ext cx="2142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18" name="Worksheet" r:id="rId4" imgW="3400349" imgH="2914802" progId="Excel.Sheet.8">
                      <p:embed/>
                    </p:oleObj>
                  </mc:Choice>
                  <mc:Fallback>
                    <p:oleObj name="Worksheet" r:id="rId4" imgW="3400349" imgH="2914802" progId="Excel.Sheet.8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40"/>
                            <a:ext cx="2142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3552" y="528"/>
                <a:ext cx="852" cy="1260"/>
              </a:xfrm>
              <a:custGeom>
                <a:avLst/>
                <a:gdLst/>
                <a:ahLst/>
                <a:cxnLst>
                  <a:cxn ang="0">
                    <a:pos x="518" y="280"/>
                  </a:cxn>
                  <a:cxn ang="0">
                    <a:pos x="392" y="36"/>
                  </a:cxn>
                  <a:cxn ang="0">
                    <a:pos x="237" y="21"/>
                  </a:cxn>
                  <a:cxn ang="0">
                    <a:pos x="133" y="73"/>
                  </a:cxn>
                  <a:cxn ang="0">
                    <a:pos x="0" y="369"/>
                  </a:cxn>
                  <a:cxn ang="0">
                    <a:pos x="44" y="688"/>
                  </a:cxn>
                  <a:cxn ang="0">
                    <a:pos x="362" y="1117"/>
                  </a:cxn>
                  <a:cxn ang="0">
                    <a:pos x="429" y="1139"/>
                  </a:cxn>
                  <a:cxn ang="0">
                    <a:pos x="451" y="1154"/>
                  </a:cxn>
                  <a:cxn ang="0">
                    <a:pos x="525" y="1176"/>
                  </a:cxn>
                  <a:cxn ang="0">
                    <a:pos x="622" y="1228"/>
                  </a:cxn>
                  <a:cxn ang="0">
                    <a:pos x="792" y="1243"/>
                  </a:cxn>
                  <a:cxn ang="0">
                    <a:pos x="785" y="1021"/>
                  </a:cxn>
                  <a:cxn ang="0">
                    <a:pos x="748" y="954"/>
                  </a:cxn>
                  <a:cxn ang="0">
                    <a:pos x="688" y="858"/>
                  </a:cxn>
                  <a:cxn ang="0">
                    <a:pos x="622" y="762"/>
                  </a:cxn>
                  <a:cxn ang="0">
                    <a:pos x="607" y="732"/>
                  </a:cxn>
                  <a:cxn ang="0">
                    <a:pos x="592" y="710"/>
                  </a:cxn>
                  <a:cxn ang="0">
                    <a:pos x="555" y="643"/>
                  </a:cxn>
                  <a:cxn ang="0">
                    <a:pos x="540" y="621"/>
                  </a:cxn>
                  <a:cxn ang="0">
                    <a:pos x="518" y="280"/>
                  </a:cxn>
                </a:cxnLst>
                <a:rect l="0" t="0" r="r" b="b"/>
                <a:pathLst>
                  <a:path w="852" h="1260">
                    <a:moveTo>
                      <a:pt x="518" y="280"/>
                    </a:moveTo>
                    <a:cubicBezTo>
                      <a:pt x="509" y="187"/>
                      <a:pt x="497" y="69"/>
                      <a:pt x="392" y="36"/>
                    </a:cubicBezTo>
                    <a:cubicBezTo>
                      <a:pt x="339" y="0"/>
                      <a:pt x="309" y="15"/>
                      <a:pt x="237" y="21"/>
                    </a:cubicBezTo>
                    <a:cubicBezTo>
                      <a:pt x="194" y="31"/>
                      <a:pt x="168" y="45"/>
                      <a:pt x="133" y="73"/>
                    </a:cubicBezTo>
                    <a:cubicBezTo>
                      <a:pt x="84" y="168"/>
                      <a:pt x="20" y="262"/>
                      <a:pt x="0" y="369"/>
                    </a:cubicBezTo>
                    <a:cubicBezTo>
                      <a:pt x="5" y="481"/>
                      <a:pt x="3" y="584"/>
                      <a:pt x="44" y="688"/>
                    </a:cubicBezTo>
                    <a:cubicBezTo>
                      <a:pt x="78" y="870"/>
                      <a:pt x="173" y="1057"/>
                      <a:pt x="362" y="1117"/>
                    </a:cubicBezTo>
                    <a:cubicBezTo>
                      <a:pt x="415" y="1152"/>
                      <a:pt x="347" y="1112"/>
                      <a:pt x="429" y="1139"/>
                    </a:cubicBezTo>
                    <a:cubicBezTo>
                      <a:pt x="437" y="1142"/>
                      <a:pt x="443" y="1150"/>
                      <a:pt x="451" y="1154"/>
                    </a:cubicBezTo>
                    <a:cubicBezTo>
                      <a:pt x="473" y="1165"/>
                      <a:pt x="501" y="1168"/>
                      <a:pt x="525" y="1176"/>
                    </a:cubicBezTo>
                    <a:cubicBezTo>
                      <a:pt x="562" y="1201"/>
                      <a:pt x="581" y="1218"/>
                      <a:pt x="622" y="1228"/>
                    </a:cubicBezTo>
                    <a:cubicBezTo>
                      <a:pt x="684" y="1260"/>
                      <a:pt x="714" y="1249"/>
                      <a:pt x="792" y="1243"/>
                    </a:cubicBezTo>
                    <a:cubicBezTo>
                      <a:pt x="852" y="1183"/>
                      <a:pt x="819" y="1088"/>
                      <a:pt x="785" y="1021"/>
                    </a:cubicBezTo>
                    <a:cubicBezTo>
                      <a:pt x="770" y="992"/>
                      <a:pt x="773" y="979"/>
                      <a:pt x="748" y="954"/>
                    </a:cubicBezTo>
                    <a:cubicBezTo>
                      <a:pt x="735" y="917"/>
                      <a:pt x="711" y="888"/>
                      <a:pt x="688" y="858"/>
                    </a:cubicBezTo>
                    <a:cubicBezTo>
                      <a:pt x="676" y="821"/>
                      <a:pt x="643" y="795"/>
                      <a:pt x="622" y="762"/>
                    </a:cubicBezTo>
                    <a:cubicBezTo>
                      <a:pt x="616" y="753"/>
                      <a:pt x="613" y="742"/>
                      <a:pt x="607" y="732"/>
                    </a:cubicBezTo>
                    <a:cubicBezTo>
                      <a:pt x="603" y="724"/>
                      <a:pt x="597" y="717"/>
                      <a:pt x="592" y="710"/>
                    </a:cubicBezTo>
                    <a:cubicBezTo>
                      <a:pt x="580" y="671"/>
                      <a:pt x="589" y="694"/>
                      <a:pt x="555" y="643"/>
                    </a:cubicBezTo>
                    <a:cubicBezTo>
                      <a:pt x="550" y="636"/>
                      <a:pt x="540" y="621"/>
                      <a:pt x="540" y="621"/>
                    </a:cubicBezTo>
                    <a:cubicBezTo>
                      <a:pt x="519" y="510"/>
                      <a:pt x="518" y="392"/>
                      <a:pt x="518" y="28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4176" y="912"/>
                <a:ext cx="768" cy="630"/>
              </a:xfrm>
              <a:custGeom>
                <a:avLst/>
                <a:gdLst/>
                <a:ahLst/>
                <a:cxnLst>
                  <a:cxn ang="0">
                    <a:pos x="183" y="67"/>
                  </a:cxn>
                  <a:cxn ang="0">
                    <a:pos x="72" y="74"/>
                  </a:cxn>
                  <a:cxn ang="0">
                    <a:pos x="5" y="170"/>
                  </a:cxn>
                  <a:cxn ang="0">
                    <a:pos x="13" y="311"/>
                  </a:cxn>
                  <a:cxn ang="0">
                    <a:pos x="57" y="356"/>
                  </a:cxn>
                  <a:cxn ang="0">
                    <a:pos x="109" y="415"/>
                  </a:cxn>
                  <a:cxn ang="0">
                    <a:pos x="235" y="548"/>
                  </a:cxn>
                  <a:cxn ang="0">
                    <a:pos x="257" y="570"/>
                  </a:cxn>
                  <a:cxn ang="0">
                    <a:pos x="331" y="593"/>
                  </a:cxn>
                  <a:cxn ang="0">
                    <a:pos x="450" y="630"/>
                  </a:cxn>
                  <a:cxn ang="0">
                    <a:pos x="598" y="607"/>
                  </a:cxn>
                  <a:cxn ang="0">
                    <a:pos x="657" y="585"/>
                  </a:cxn>
                  <a:cxn ang="0">
                    <a:pos x="687" y="533"/>
                  </a:cxn>
                  <a:cxn ang="0">
                    <a:pos x="717" y="474"/>
                  </a:cxn>
                  <a:cxn ang="0">
                    <a:pos x="724" y="437"/>
                  </a:cxn>
                  <a:cxn ang="0">
                    <a:pos x="739" y="415"/>
                  </a:cxn>
                  <a:cxn ang="0">
                    <a:pos x="768" y="296"/>
                  </a:cxn>
                  <a:cxn ang="0">
                    <a:pos x="761" y="178"/>
                  </a:cxn>
                  <a:cxn ang="0">
                    <a:pos x="724" y="111"/>
                  </a:cxn>
                  <a:cxn ang="0">
                    <a:pos x="465" y="0"/>
                  </a:cxn>
                  <a:cxn ang="0">
                    <a:pos x="205" y="30"/>
                  </a:cxn>
                  <a:cxn ang="0">
                    <a:pos x="183" y="67"/>
                  </a:cxn>
                </a:cxnLst>
                <a:rect l="0" t="0" r="r" b="b"/>
                <a:pathLst>
                  <a:path w="768" h="630">
                    <a:moveTo>
                      <a:pt x="183" y="67"/>
                    </a:moveTo>
                    <a:cubicBezTo>
                      <a:pt x="146" y="41"/>
                      <a:pt x="112" y="61"/>
                      <a:pt x="72" y="74"/>
                    </a:cubicBezTo>
                    <a:cubicBezTo>
                      <a:pt x="13" y="114"/>
                      <a:pt x="28" y="107"/>
                      <a:pt x="5" y="170"/>
                    </a:cubicBezTo>
                    <a:cubicBezTo>
                      <a:pt x="8" y="217"/>
                      <a:pt x="0" y="266"/>
                      <a:pt x="13" y="311"/>
                    </a:cubicBezTo>
                    <a:cubicBezTo>
                      <a:pt x="19" y="331"/>
                      <a:pt x="45" y="339"/>
                      <a:pt x="57" y="356"/>
                    </a:cubicBezTo>
                    <a:cubicBezTo>
                      <a:pt x="92" y="407"/>
                      <a:pt x="72" y="390"/>
                      <a:pt x="109" y="415"/>
                    </a:cubicBezTo>
                    <a:cubicBezTo>
                      <a:pt x="145" y="467"/>
                      <a:pt x="187" y="508"/>
                      <a:pt x="235" y="548"/>
                    </a:cubicBezTo>
                    <a:cubicBezTo>
                      <a:pt x="243" y="555"/>
                      <a:pt x="248" y="565"/>
                      <a:pt x="257" y="570"/>
                    </a:cubicBezTo>
                    <a:cubicBezTo>
                      <a:pt x="283" y="584"/>
                      <a:pt x="305" y="583"/>
                      <a:pt x="331" y="593"/>
                    </a:cubicBezTo>
                    <a:cubicBezTo>
                      <a:pt x="371" y="608"/>
                      <a:pt x="408" y="621"/>
                      <a:pt x="450" y="630"/>
                    </a:cubicBezTo>
                    <a:cubicBezTo>
                      <a:pt x="498" y="625"/>
                      <a:pt x="551" y="623"/>
                      <a:pt x="598" y="607"/>
                    </a:cubicBezTo>
                    <a:cubicBezTo>
                      <a:pt x="618" y="600"/>
                      <a:pt x="657" y="585"/>
                      <a:pt x="657" y="585"/>
                    </a:cubicBezTo>
                    <a:cubicBezTo>
                      <a:pt x="675" y="536"/>
                      <a:pt x="651" y="594"/>
                      <a:pt x="687" y="533"/>
                    </a:cubicBezTo>
                    <a:cubicBezTo>
                      <a:pt x="698" y="514"/>
                      <a:pt x="717" y="474"/>
                      <a:pt x="717" y="474"/>
                    </a:cubicBezTo>
                    <a:cubicBezTo>
                      <a:pt x="719" y="462"/>
                      <a:pt x="720" y="449"/>
                      <a:pt x="724" y="437"/>
                    </a:cubicBezTo>
                    <a:cubicBezTo>
                      <a:pt x="727" y="429"/>
                      <a:pt x="736" y="423"/>
                      <a:pt x="739" y="415"/>
                    </a:cubicBezTo>
                    <a:cubicBezTo>
                      <a:pt x="750" y="382"/>
                      <a:pt x="760" y="332"/>
                      <a:pt x="768" y="296"/>
                    </a:cubicBezTo>
                    <a:cubicBezTo>
                      <a:pt x="766" y="257"/>
                      <a:pt x="766" y="217"/>
                      <a:pt x="761" y="178"/>
                    </a:cubicBezTo>
                    <a:cubicBezTo>
                      <a:pt x="754" y="127"/>
                      <a:pt x="750" y="142"/>
                      <a:pt x="724" y="111"/>
                    </a:cubicBezTo>
                    <a:cubicBezTo>
                      <a:pt x="653" y="27"/>
                      <a:pt x="566" y="24"/>
                      <a:pt x="465" y="0"/>
                    </a:cubicBezTo>
                    <a:cubicBezTo>
                      <a:pt x="370" y="4"/>
                      <a:pt x="294" y="6"/>
                      <a:pt x="205" y="30"/>
                    </a:cubicBezTo>
                    <a:cubicBezTo>
                      <a:pt x="154" y="63"/>
                      <a:pt x="144" y="53"/>
                      <a:pt x="183" y="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688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5105400" y="4495800"/>
            <a:ext cx="2286000" cy="2286000"/>
            <a:chOff x="3312" y="2640"/>
            <a:chExt cx="1440" cy="1440"/>
          </a:xfrm>
        </p:grpSpPr>
        <p:graphicFrame>
          <p:nvGraphicFramePr>
            <p:cNvPr id="24" name="Object 102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Worksheet" r:id="rId6" imgW="3419551" imgH="2933700" progId="Excel.Sheet.8">
                    <p:embed/>
                  </p:oleObj>
                </mc:Choice>
                <mc:Fallback>
                  <p:oleObj name="Worksheet" r:id="rId6" imgW="3419551" imgH="2933700" progId="Excel.Shee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1828800" y="4800600"/>
            <a:ext cx="3200400" cy="1981200"/>
            <a:chOff x="1200" y="2832"/>
            <a:chExt cx="2016" cy="1248"/>
          </a:xfrm>
        </p:grpSpPr>
        <p:grpSp>
          <p:nvGrpSpPr>
            <p:cNvPr id="27" name="Group 1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29" name="Object 1024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0" name="Worksheet" r:id="rId8" imgW="3410102" imgH="2924251" progId="Excel.Sheet.8">
                      <p:embed/>
                    </p:oleObj>
                  </mc:Choice>
                  <mc:Fallback>
                    <p:oleObj name="Worksheet" r:id="rId8" imgW="3410102" imgH="2924251" progId="Excel.Sheet.8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Freeform 2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/>
                <a:ahLst/>
                <a:cxnLst>
                  <a:cxn ang="0">
                    <a:pos x="199" y="7"/>
                  </a:cxn>
                  <a:cxn ang="0">
                    <a:pos x="110" y="96"/>
                  </a:cxn>
                  <a:cxn ang="0">
                    <a:pos x="80" y="140"/>
                  </a:cxn>
                  <a:cxn ang="0">
                    <a:pos x="65" y="162"/>
                  </a:cxn>
                  <a:cxn ang="0">
                    <a:pos x="21" y="303"/>
                  </a:cxn>
                  <a:cxn ang="0">
                    <a:pos x="65" y="703"/>
                  </a:cxn>
                  <a:cxn ang="0">
                    <a:pos x="110" y="763"/>
                  </a:cxn>
                  <a:cxn ang="0">
                    <a:pos x="332" y="896"/>
                  </a:cxn>
                  <a:cxn ang="0">
                    <a:pos x="495" y="851"/>
                  </a:cxn>
                  <a:cxn ang="0">
                    <a:pos x="636" y="711"/>
                  </a:cxn>
                  <a:cxn ang="0">
                    <a:pos x="688" y="607"/>
                  </a:cxn>
                  <a:cxn ang="0">
                    <a:pos x="702" y="563"/>
                  </a:cxn>
                  <a:cxn ang="0">
                    <a:pos x="710" y="540"/>
                  </a:cxn>
                  <a:cxn ang="0">
                    <a:pos x="680" y="296"/>
                  </a:cxn>
                  <a:cxn ang="0">
                    <a:pos x="569" y="133"/>
                  </a:cxn>
                  <a:cxn ang="0">
                    <a:pos x="510" y="88"/>
                  </a:cxn>
                  <a:cxn ang="0">
                    <a:pos x="465" y="59"/>
                  </a:cxn>
                  <a:cxn ang="0">
                    <a:pos x="295" y="0"/>
                  </a:cxn>
                  <a:cxn ang="0">
                    <a:pos x="206" y="7"/>
                  </a:cxn>
                  <a:cxn ang="0">
                    <a:pos x="184" y="14"/>
                  </a:cxn>
                  <a:cxn ang="0">
                    <a:pos x="199" y="7"/>
                  </a:cxn>
                </a:cxnLst>
                <a:rect l="0" t="0" r="r" b="b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/>
                <a:ahLst/>
                <a:cxnLst>
                  <a:cxn ang="0">
                    <a:pos x="510" y="44"/>
                  </a:cxn>
                  <a:cxn ang="0">
                    <a:pos x="376" y="177"/>
                  </a:cxn>
                  <a:cxn ang="0">
                    <a:pos x="236" y="296"/>
                  </a:cxn>
                  <a:cxn ang="0">
                    <a:pos x="221" y="318"/>
                  </a:cxn>
                  <a:cxn ang="0">
                    <a:pos x="199" y="333"/>
                  </a:cxn>
                  <a:cxn ang="0">
                    <a:pos x="191" y="355"/>
                  </a:cxn>
                  <a:cxn ang="0">
                    <a:pos x="169" y="385"/>
                  </a:cxn>
                  <a:cxn ang="0">
                    <a:pos x="132" y="496"/>
                  </a:cxn>
                  <a:cxn ang="0">
                    <a:pos x="110" y="518"/>
                  </a:cxn>
                  <a:cxn ang="0">
                    <a:pos x="80" y="562"/>
                  </a:cxn>
                  <a:cxn ang="0">
                    <a:pos x="43" y="629"/>
                  </a:cxn>
                  <a:cxn ang="0">
                    <a:pos x="13" y="703"/>
                  </a:cxn>
                  <a:cxn ang="0">
                    <a:pos x="36" y="844"/>
                  </a:cxn>
                  <a:cxn ang="0">
                    <a:pos x="80" y="874"/>
                  </a:cxn>
                  <a:cxn ang="0">
                    <a:pos x="124" y="888"/>
                  </a:cxn>
                  <a:cxn ang="0">
                    <a:pos x="354" y="874"/>
                  </a:cxn>
                  <a:cxn ang="0">
                    <a:pos x="517" y="822"/>
                  </a:cxn>
                  <a:cxn ang="0">
                    <a:pos x="569" y="792"/>
                  </a:cxn>
                  <a:cxn ang="0">
                    <a:pos x="673" y="651"/>
                  </a:cxn>
                  <a:cxn ang="0">
                    <a:pos x="695" y="600"/>
                  </a:cxn>
                  <a:cxn ang="0">
                    <a:pos x="747" y="533"/>
                  </a:cxn>
                  <a:cxn ang="0">
                    <a:pos x="784" y="451"/>
                  </a:cxn>
                  <a:cxn ang="0">
                    <a:pos x="798" y="385"/>
                  </a:cxn>
                  <a:cxn ang="0">
                    <a:pos x="650" y="0"/>
                  </a:cxn>
                  <a:cxn ang="0">
                    <a:pos x="532" y="22"/>
                  </a:cxn>
                  <a:cxn ang="0">
                    <a:pos x="510" y="44"/>
                  </a:cxn>
                </a:cxnLst>
                <a:rect l="0" t="0" r="r" b="b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4343400"/>
          <a:ext cx="5867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8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1524000" y="762000"/>
          <a:ext cx="4038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9200" y="3810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A2 object is selected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4102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check whether A2 is a core object</a:t>
            </a:r>
          </a:p>
          <a:p>
            <a:r>
              <a:rPr lang="en-US" dirty="0"/>
              <a:t>A2 is a core object because A3,A4,A5,A6,A7 are in the neighborhood of A2(</a:t>
            </a:r>
            <a:r>
              <a:rPr lang="en-US" dirty="0" err="1"/>
              <a:t>minpts</a:t>
            </a:r>
            <a:r>
              <a:rPr lang="en-US" dirty="0"/>
              <a:t>=5 satisfied)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3: add directly density reachable objects in candidate dataset.</a:t>
            </a:r>
          </a:p>
          <a:p>
            <a:r>
              <a:rPr lang="en-US" sz="2400" dirty="0"/>
              <a:t>A3,A4,A5,A6,A7 are directly density reachable from A2. (A2,A3,A4,A5,A6,A7 forms a cluster)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371600" y="2286000"/>
          <a:ext cx="4038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4: A3 is removed from candidate data set. </a:t>
            </a:r>
          </a:p>
          <a:p>
            <a:r>
              <a:rPr lang="en-US" sz="2400" dirty="0"/>
              <a:t>Step 2: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676400" y="3352800"/>
          <a:ext cx="4038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676400"/>
          <a:ext cx="5867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8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2667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add directly density reachable objects in candidate dataset.</a:t>
            </a:r>
          </a:p>
          <a:p>
            <a:r>
              <a:rPr lang="en-US" dirty="0"/>
              <a:t>A1,A4,A5,A6,A7 add A1 to candidate data set because A1 is density reachable from A2 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600" noProof="0" dirty="0"/>
              <a:t>Density based clustering(DBSCAN)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8382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Continue the same process for all the objects in the candidate data set.</a:t>
            </a:r>
          </a:p>
          <a:p>
            <a:r>
              <a:rPr lang="en-US" sz="2400" dirty="0"/>
              <a:t>When the candidate dataset is empty.</a:t>
            </a:r>
          </a:p>
          <a:p>
            <a:r>
              <a:rPr lang="en-US" sz="2400" dirty="0"/>
              <a:t>Then repeat the procedure for the other objects.</a:t>
            </a:r>
          </a:p>
          <a:p>
            <a:r>
              <a:rPr lang="en-US" sz="2400" dirty="0"/>
              <a:t>Step 1: A10 is selected</a:t>
            </a:r>
          </a:p>
          <a:p>
            <a:r>
              <a:rPr lang="en-US" sz="2400" dirty="0"/>
              <a:t>Step 2: A10 is not a core object. So A10 is a noise object and </a:t>
            </a:r>
            <a:r>
              <a:rPr lang="en-US" sz="2400" dirty="0" err="1"/>
              <a:t>goto</a:t>
            </a:r>
            <a:r>
              <a:rPr lang="en-US" sz="2400" dirty="0"/>
              <a:t> step 1.</a:t>
            </a:r>
          </a:p>
          <a:p>
            <a:r>
              <a:rPr lang="en-US" sz="2400" dirty="0"/>
              <a:t>Repeat the procedure for all </a:t>
            </a:r>
            <a:r>
              <a:rPr lang="en-US" sz="2400"/>
              <a:t>the objects.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4"/>
          <p:cNvSpPr txBox="1">
            <a:spLocks noChangeArrowheads="1"/>
          </p:cNvSpPr>
          <p:nvPr/>
        </p:nvSpPr>
        <p:spPr bwMode="auto">
          <a:xfrm>
            <a:off x="914400" y="3429000"/>
            <a:ext cx="75438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600" b="1">
                <a:solidFill>
                  <a:srgbClr val="000099"/>
                </a:solidFill>
                <a:latin typeface="Brush Script MT" pitchFamily="66" charset="0"/>
              </a:rPr>
              <a:t>Thank you</a:t>
            </a:r>
            <a:endParaRPr lang="en-IN" sz="16600" b="1">
              <a:solidFill>
                <a:srgbClr val="000099"/>
              </a:solidFill>
              <a:latin typeface="Brush Script MT" pitchFamily="66" charset="0"/>
            </a:endParaRPr>
          </a:p>
        </p:txBody>
      </p:sp>
      <p:pic>
        <p:nvPicPr>
          <p:cNvPr id="68611" name="Picture 6" descr="http://t3.gstatic.com/images?q=tbn:ANd9GcSE2gwT4vrC-9LhMh6mU5Zf1AhJrPBD6bd9BZsfVDNwYrZNrrsJ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"/>
            <a:ext cx="56753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k-means Algorithm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200" dirty="0"/>
              <a:t>The basic steps for forming clusters using cross validations are as follows:</a:t>
            </a:r>
            <a:r>
              <a:rPr lang="en-IN" sz="4200" dirty="0"/>
              <a:t>      </a:t>
            </a:r>
          </a:p>
          <a:p>
            <a:pPr>
              <a:buNone/>
            </a:pPr>
            <a:r>
              <a:rPr lang="en-IN" sz="4200" dirty="0"/>
              <a:t> Let  X = {x</a:t>
            </a:r>
            <a:r>
              <a:rPr lang="en-IN" sz="4200" baseline="-25000" dirty="0"/>
              <a:t>1</a:t>
            </a:r>
            <a:r>
              <a:rPr lang="en-IN" sz="4200" dirty="0"/>
              <a:t>,x</a:t>
            </a:r>
            <a:r>
              <a:rPr lang="en-IN" sz="4200" baseline="-25000" dirty="0"/>
              <a:t>2</a:t>
            </a:r>
            <a:r>
              <a:rPr lang="en-IN" sz="4200" dirty="0"/>
              <a:t>,x</a:t>
            </a:r>
            <a:r>
              <a:rPr lang="en-IN" sz="4200" baseline="-25000" dirty="0"/>
              <a:t>3</a:t>
            </a:r>
            <a:r>
              <a:rPr lang="en-IN" sz="4200" dirty="0"/>
              <a:t>,……..,</a:t>
            </a:r>
            <a:r>
              <a:rPr lang="en-IN" sz="4200" dirty="0" err="1"/>
              <a:t>x</a:t>
            </a:r>
            <a:r>
              <a:rPr lang="en-IN" sz="4200" baseline="-25000" dirty="0" err="1"/>
              <a:t>n</a:t>
            </a:r>
            <a:r>
              <a:rPr lang="en-IN" sz="4200" dirty="0"/>
              <a:t>} be the set of data points and V = {v</a:t>
            </a:r>
            <a:r>
              <a:rPr lang="en-IN" sz="4200" baseline="-25000" dirty="0"/>
              <a:t>1</a:t>
            </a:r>
            <a:r>
              <a:rPr lang="en-IN" sz="4200" dirty="0"/>
              <a:t>,v</a:t>
            </a:r>
            <a:r>
              <a:rPr lang="en-IN" sz="4200" baseline="-25000" dirty="0"/>
              <a:t>2</a:t>
            </a:r>
            <a:r>
              <a:rPr lang="en-IN" sz="4200" dirty="0"/>
              <a:t>,…….,</a:t>
            </a:r>
            <a:r>
              <a:rPr lang="en-IN" sz="4200" dirty="0" err="1"/>
              <a:t>v</a:t>
            </a:r>
            <a:r>
              <a:rPr lang="en-IN" sz="4200" baseline="-25000" dirty="0" err="1"/>
              <a:t>k</a:t>
            </a:r>
            <a:r>
              <a:rPr lang="en-IN" sz="4200" dirty="0"/>
              <a:t>} be the set of </a:t>
            </a:r>
            <a:r>
              <a:rPr lang="en-IN" sz="4200" dirty="0" err="1"/>
              <a:t>centers</a:t>
            </a:r>
            <a:endParaRPr lang="en-US" sz="4200" dirty="0"/>
          </a:p>
          <a:p>
            <a:pPr>
              <a:buFont typeface="Wingdings" pitchFamily="2" charset="2"/>
              <a:buChar char="Ø"/>
            </a:pP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4200" dirty="0">
                <a:solidFill>
                  <a:schemeClr val="tx2">
                    <a:lumMod val="75000"/>
                  </a:schemeClr>
                </a:solidFill>
              </a:rPr>
              <a:t>Step 1)</a:t>
            </a:r>
            <a:r>
              <a:rPr lang="en-IN" sz="4200" dirty="0"/>
              <a:t> Randomly select </a:t>
            </a:r>
            <a:r>
              <a:rPr lang="en-IN" sz="4200" i="1" dirty="0"/>
              <a:t>‘k’</a:t>
            </a:r>
            <a:r>
              <a:rPr lang="en-IN" sz="4200" dirty="0"/>
              <a:t> cluster </a:t>
            </a:r>
            <a:r>
              <a:rPr lang="en-IN" sz="4200" dirty="0" err="1"/>
              <a:t>centers</a:t>
            </a:r>
            <a:r>
              <a:rPr lang="en-IN" sz="4200" dirty="0"/>
              <a:t>.</a:t>
            </a:r>
          </a:p>
          <a:p>
            <a:pPr>
              <a:buNone/>
            </a:pPr>
            <a:r>
              <a:rPr lang="en-IN" sz="4200" dirty="0">
                <a:solidFill>
                  <a:schemeClr val="tx2">
                    <a:lumMod val="75000"/>
                  </a:schemeClr>
                </a:solidFill>
              </a:rPr>
              <a:t>Step 2)</a:t>
            </a:r>
            <a:r>
              <a:rPr lang="en-IN" sz="4200" dirty="0"/>
              <a:t> Calculate the distance between each data   </a:t>
            </a:r>
          </a:p>
          <a:p>
            <a:pPr>
              <a:buNone/>
            </a:pPr>
            <a:r>
              <a:rPr lang="en-IN" sz="4200" dirty="0"/>
              <a:t>              point and cluster </a:t>
            </a:r>
            <a:r>
              <a:rPr lang="en-IN" sz="4200" dirty="0" err="1"/>
              <a:t>centers</a:t>
            </a:r>
            <a:r>
              <a:rPr lang="en-IN" sz="4200" dirty="0"/>
              <a:t>.</a:t>
            </a:r>
          </a:p>
          <a:p>
            <a:pPr>
              <a:buNone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Step 3) </a:t>
            </a:r>
            <a:r>
              <a:rPr lang="en-IN" sz="3600" dirty="0"/>
              <a:t>Assign the data point to the cluster </a:t>
            </a:r>
            <a:r>
              <a:rPr lang="en-IN" sz="3600" dirty="0" err="1"/>
              <a:t>center</a:t>
            </a:r>
            <a:r>
              <a:rPr lang="en-IN" sz="3600" dirty="0"/>
              <a:t> whose   distance from the cluster </a:t>
            </a:r>
            <a:r>
              <a:rPr lang="en-IN" sz="3600" dirty="0" err="1"/>
              <a:t>center</a:t>
            </a:r>
            <a:r>
              <a:rPr lang="en-IN" sz="3600" dirty="0"/>
              <a:t> is minimum of all the cluster </a:t>
            </a:r>
            <a:r>
              <a:rPr lang="en-IN" sz="3600" dirty="0" err="1"/>
              <a:t>centers</a:t>
            </a:r>
            <a:r>
              <a:rPr lang="en-IN" sz="36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IN" sz="2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29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dirty="0"/>
              <a:t> k-means Algorithm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Step 4</a:t>
            </a:r>
            <a:r>
              <a:rPr lang="en-IN" dirty="0"/>
              <a:t>)Recalculate the new cluster </a:t>
            </a:r>
            <a:r>
              <a:rPr lang="en-IN" dirty="0" err="1"/>
              <a:t>center</a:t>
            </a:r>
            <a:r>
              <a:rPr lang="en-IN" dirty="0"/>
              <a:t> using:  </a:t>
            </a:r>
            <a:endParaRPr lang="en-US" dirty="0"/>
          </a:p>
          <a:p>
            <a:endParaRPr lang="en-US" dirty="0"/>
          </a:p>
          <a:p>
            <a:pPr>
              <a:buNone/>
            </a:pPr>
            <a:br>
              <a:rPr lang="en-IN" dirty="0"/>
            </a:br>
            <a:endParaRPr lang="en-US" dirty="0"/>
          </a:p>
          <a:p>
            <a:pPr>
              <a:buNone/>
            </a:pPr>
            <a:r>
              <a:rPr lang="en-IN" dirty="0"/>
              <a:t>            where,</a:t>
            </a:r>
            <a:r>
              <a:rPr lang="en-IN" i="1" dirty="0"/>
              <a:t> ‘</a:t>
            </a:r>
            <a:r>
              <a:rPr lang="en-IN" i="1" dirty="0" err="1"/>
              <a:t>c</a:t>
            </a:r>
            <a:r>
              <a:rPr lang="en-IN" i="1" baseline="-25000" dirty="0" err="1"/>
              <a:t>i</a:t>
            </a:r>
            <a:r>
              <a:rPr lang="en-IN" i="1" dirty="0"/>
              <a:t>’</a:t>
            </a:r>
            <a:r>
              <a:rPr lang="en-IN" dirty="0"/>
              <a:t> represents the number of data points in </a:t>
            </a:r>
            <a:r>
              <a:rPr lang="en-IN" i="1" dirty="0" err="1"/>
              <a:t>i</a:t>
            </a:r>
            <a:r>
              <a:rPr lang="en-IN" i="1" baseline="30000" dirty="0" err="1"/>
              <a:t>th</a:t>
            </a:r>
            <a:r>
              <a:rPr lang="en-IN" dirty="0"/>
              <a:t> cluster.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Step 5)</a:t>
            </a:r>
            <a:r>
              <a:rPr lang="en-IN" dirty="0"/>
              <a:t> Recalculate the distance between each data point and new obtained cluster </a:t>
            </a:r>
            <a:r>
              <a:rPr lang="en-IN" dirty="0" err="1"/>
              <a:t>centers</a:t>
            </a:r>
            <a:r>
              <a:rPr lang="en-IN" dirty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 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Step 6) </a:t>
            </a:r>
            <a:r>
              <a:rPr lang="en-IN" dirty="0"/>
              <a:t>If no data point was reassigned then stop, otherwise repeat from step 2).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https://sites.google.com/site/dataclusteringalgorithms/_/rsrc/1273048565389/k-means-clustering-algorithm/kmeans1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21907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762000" y="3124200"/>
          <a:ext cx="38862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9906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mining task is to cluster points into three clusters, where the points are</a:t>
            </a:r>
          </a:p>
          <a:p>
            <a:r>
              <a:rPr lang="en-US" dirty="0"/>
              <a:t>A1(2,10), A2(2,5), A3(8,4), B1(5,8), B2(7,5), B3(6,4) , C1(1,2), C2( 4,9)</a:t>
            </a:r>
          </a:p>
          <a:p>
            <a:r>
              <a:rPr lang="en-US" dirty="0"/>
              <a:t>The distance function is Manhattan distance. Suppose initially we assign A1 ,B1,C1  as the center of each cluster, use the k-means algorithm  to show only</a:t>
            </a:r>
          </a:p>
          <a:p>
            <a:pPr marL="342900" indent="-342900">
              <a:buAutoNum type="alphaLcParenR"/>
            </a:pPr>
            <a:r>
              <a:rPr lang="en-US" dirty="0"/>
              <a:t>The three clusters after the first round of execution .</a:t>
            </a:r>
          </a:p>
          <a:p>
            <a:pPr marL="342900" indent="-342900">
              <a:buAutoNum type="alphaLcParenR"/>
            </a:pPr>
            <a:r>
              <a:rPr lang="en-US" dirty="0"/>
              <a:t>The final three clusters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200400"/>
          <a:ext cx="7162803" cy="1676400"/>
        </p:xfrm>
        <a:graphic>
          <a:graphicData uri="http://schemas.openxmlformats.org/drawingml/2006/table">
            <a:tbl>
              <a:tblPr/>
              <a:tblGrid>
                <a:gridCol w="795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280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2: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points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4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14400" y="10668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Step1:</a:t>
            </a:r>
            <a:r>
              <a:rPr lang="en-US" dirty="0"/>
              <a:t> Choose randomly 3 points.</a:t>
            </a:r>
          </a:p>
          <a:p>
            <a:r>
              <a:rPr lang="en-US" dirty="0"/>
              <a:t> i.e., A1, B1, C1 are chosen as initial </a:t>
            </a:r>
            <a:r>
              <a:rPr lang="en-US" dirty="0" err="1"/>
              <a:t>centroids</a:t>
            </a:r>
            <a:r>
              <a:rPr lang="en-US" dirty="0"/>
              <a:t> randomly</a:t>
            </a:r>
          </a:p>
          <a:p>
            <a:r>
              <a:rPr lang="en-US" dirty="0"/>
              <a:t>Therefore CE1=A1, CE2=B1,CE3=C1</a:t>
            </a:r>
          </a:p>
          <a:p>
            <a:pPr>
              <a:buNone/>
            </a:pPr>
            <a:r>
              <a:rPr lang="en-US" b="1" dirty="0"/>
              <a:t>Step2:</a:t>
            </a:r>
            <a:r>
              <a:rPr lang="en-US" dirty="0"/>
              <a:t> </a:t>
            </a:r>
            <a:r>
              <a:rPr lang="en-IN" dirty="0"/>
              <a:t>Calculate the distance between each data point and cluster </a:t>
            </a:r>
            <a:r>
              <a:rPr lang="en-IN" dirty="0" err="1"/>
              <a:t>centers</a:t>
            </a:r>
            <a:r>
              <a:rPr lang="en-IN" dirty="0"/>
              <a:t>.</a:t>
            </a:r>
          </a:p>
          <a:p>
            <a:r>
              <a:rPr lang="en-US" dirty="0"/>
              <a:t>The distance measure chosen here is Manhattan distance</a:t>
            </a:r>
          </a:p>
          <a:p>
            <a:r>
              <a:rPr lang="en-US" dirty="0"/>
              <a:t>d(</a:t>
            </a:r>
            <a:r>
              <a:rPr lang="en-US" dirty="0" err="1"/>
              <a:t>i,j</a:t>
            </a:r>
            <a:r>
              <a:rPr lang="en-US" dirty="0"/>
              <a:t>)=|x1 - x2|+|y1 – y2|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 means algorithm problem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0668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Step3: </a:t>
            </a:r>
            <a:r>
              <a:rPr lang="en-IN" dirty="0"/>
              <a:t>Assign the data point to the cluster </a:t>
            </a:r>
            <a:r>
              <a:rPr lang="en-IN" dirty="0" err="1"/>
              <a:t>center</a:t>
            </a:r>
            <a:r>
              <a:rPr lang="en-IN" dirty="0"/>
              <a:t> whose distance from the cluster </a:t>
            </a:r>
            <a:r>
              <a:rPr lang="en-IN" dirty="0" err="1"/>
              <a:t>center</a:t>
            </a:r>
            <a:r>
              <a:rPr lang="en-IN" dirty="0"/>
              <a:t> is minimum among the cluster </a:t>
            </a:r>
            <a:r>
              <a:rPr lang="en-IN" dirty="0" err="1"/>
              <a:t>centers</a:t>
            </a:r>
            <a:r>
              <a:rPr lang="en-IN" dirty="0"/>
              <a:t>. </a:t>
            </a:r>
          </a:p>
          <a:p>
            <a:r>
              <a:rPr lang="en-US" dirty="0"/>
              <a:t>(From each column select the minimum value and put the data point in the corresponding clusters)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2209800"/>
          <a:ext cx="7238997" cy="2438400"/>
        </p:xfrm>
        <a:graphic>
          <a:graphicData uri="http://schemas.openxmlformats.org/drawingml/2006/table">
            <a:tbl>
              <a:tblPr/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7680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Table 3: dissimilarity matrix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points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A3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B3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CE1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3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CE2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6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5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2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CE3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4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9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7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MS Mincho"/>
                        </a:rPr>
                        <a:t>0</a:t>
                      </a:r>
                      <a:endParaRPr lang="en-IN" sz="1000" b="1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MS Mincho"/>
                        </a:rPr>
                        <a:t>10</a:t>
                      </a:r>
                      <a:endParaRPr lang="en-IN" sz="1000" dirty="0"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295400" y="4953000"/>
            <a:ext cx="2057400" cy="1676400"/>
            <a:chOff x="1295400" y="4953000"/>
            <a:chExt cx="2057400" cy="1676400"/>
          </a:xfrm>
        </p:grpSpPr>
        <p:sp>
          <p:nvSpPr>
            <p:cNvPr id="7" name="Oval 6"/>
            <p:cNvSpPr/>
            <p:nvPr/>
          </p:nvSpPr>
          <p:spPr>
            <a:xfrm>
              <a:off x="1828800" y="4953000"/>
              <a:ext cx="15240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 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5105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CE1</a:t>
              </a:r>
              <a:endParaRPr lang="en-IN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57600" y="5029200"/>
            <a:ext cx="1828800" cy="1676400"/>
            <a:chOff x="3657600" y="5029200"/>
            <a:chExt cx="1828800" cy="1676400"/>
          </a:xfrm>
        </p:grpSpPr>
        <p:sp>
          <p:nvSpPr>
            <p:cNvPr id="10" name="Oval 9"/>
            <p:cNvSpPr/>
            <p:nvPr/>
          </p:nvSpPr>
          <p:spPr>
            <a:xfrm>
              <a:off x="4114800" y="50292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C2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5105400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CE2</a:t>
              </a:r>
              <a:endParaRPr lang="en-IN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38800" y="4953000"/>
            <a:ext cx="1752600" cy="1676400"/>
            <a:chOff x="5638800" y="4953000"/>
            <a:chExt cx="1752600" cy="1676400"/>
          </a:xfrm>
        </p:grpSpPr>
        <p:sp>
          <p:nvSpPr>
            <p:cNvPr id="11" name="Oval 10"/>
            <p:cNvSpPr/>
            <p:nvPr/>
          </p:nvSpPr>
          <p:spPr>
            <a:xfrm>
              <a:off x="6019800" y="4953000"/>
              <a:ext cx="1371600" cy="1676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5029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CE3</a:t>
              </a:r>
              <a:endParaRPr lang="en-IN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Words>6257</Words>
  <Application>Microsoft Office PowerPoint</Application>
  <PresentationFormat>On-screen Show (4:3)</PresentationFormat>
  <Paragraphs>1011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Brush Script MT</vt:lpstr>
      <vt:lpstr>Calibri</vt:lpstr>
      <vt:lpstr>Times New Roman</vt:lpstr>
      <vt:lpstr>Wingdings</vt:lpstr>
      <vt:lpstr>Office Theme</vt:lpstr>
      <vt:lpstr>Worksheet</vt:lpstr>
      <vt:lpstr>Clustering and Classification algorithms</vt:lpstr>
      <vt:lpstr>PowerPoint Presentation</vt:lpstr>
      <vt:lpstr>Clustering techniques</vt:lpstr>
      <vt:lpstr>K-means  clustering</vt:lpstr>
      <vt:lpstr> k-means Algorithm</vt:lpstr>
      <vt:lpstr> 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k-medoids (partitioning around medoids)</vt:lpstr>
      <vt:lpstr> k-medoids (partitioning around medoids)</vt:lpstr>
      <vt:lpstr> k-medoids Algorithm</vt:lpstr>
      <vt:lpstr> k-medoids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Dr N.Sandhya</cp:lastModifiedBy>
  <cp:revision>172</cp:revision>
  <dcterms:created xsi:type="dcterms:W3CDTF">2013-05-16T17:47:44Z</dcterms:created>
  <dcterms:modified xsi:type="dcterms:W3CDTF">2023-03-08T01:33:26Z</dcterms:modified>
</cp:coreProperties>
</file>