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9" r:id="rId5"/>
    <p:sldId id="277" r:id="rId6"/>
    <p:sldId id="260" r:id="rId7"/>
    <p:sldId id="261" r:id="rId8"/>
    <p:sldId id="259" r:id="rId9"/>
    <p:sldId id="270" r:id="rId10"/>
    <p:sldId id="262" r:id="rId11"/>
    <p:sldId id="275" r:id="rId12"/>
    <p:sldId id="276" r:id="rId13"/>
    <p:sldId id="271" r:id="rId14"/>
    <p:sldId id="274"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5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E7C314-C0AB-4AE3-9E57-CCC0901E1F88}" type="datetimeFigureOut">
              <a:rPr lang="en-IN" smtClean="0"/>
              <a:t>10-04-2019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46F4-6701-42B3-9F1E-FEBA7ABC21D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7C314-C0AB-4AE3-9E57-CCC0901E1F88}" type="datetimeFigureOut">
              <a:rPr lang="en-IN" smtClean="0"/>
              <a:t>10-04-2019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46F4-6701-42B3-9F1E-FEBA7ABC21D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7C314-C0AB-4AE3-9E57-CCC0901E1F88}" type="datetimeFigureOut">
              <a:rPr lang="en-IN" smtClean="0"/>
              <a:t>10-04-2019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46F4-6701-42B3-9F1E-FEBA7ABC21D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7C314-C0AB-4AE3-9E57-CCC0901E1F88}" type="datetimeFigureOut">
              <a:rPr lang="en-IN" smtClean="0"/>
              <a:t>10-04-2019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46F4-6701-42B3-9F1E-FEBA7ABC21D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7C314-C0AB-4AE3-9E57-CCC0901E1F88}" type="datetimeFigureOut">
              <a:rPr lang="en-IN" smtClean="0"/>
              <a:t>10-04-2019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46F4-6701-42B3-9F1E-FEBA7ABC21D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E7C314-C0AB-4AE3-9E57-CCC0901E1F88}" type="datetimeFigureOut">
              <a:rPr lang="en-IN" smtClean="0"/>
              <a:t>10-04-2019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6446F4-6701-42B3-9F1E-FEBA7ABC21D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E7C314-C0AB-4AE3-9E57-CCC0901E1F88}" type="datetimeFigureOut">
              <a:rPr lang="en-IN" smtClean="0"/>
              <a:t>10-04-2019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6446F4-6701-42B3-9F1E-FEBA7ABC21D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E7C314-C0AB-4AE3-9E57-CCC0901E1F88}" type="datetimeFigureOut">
              <a:rPr lang="en-IN" smtClean="0"/>
              <a:t>10-04-2019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6446F4-6701-42B3-9F1E-FEBA7ABC21D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7C314-C0AB-4AE3-9E57-CCC0901E1F88}" type="datetimeFigureOut">
              <a:rPr lang="en-IN" smtClean="0"/>
              <a:t>10-04-2019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6446F4-6701-42B3-9F1E-FEBA7ABC21D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7C314-C0AB-4AE3-9E57-CCC0901E1F88}" type="datetimeFigureOut">
              <a:rPr lang="en-IN" smtClean="0"/>
              <a:t>10-04-2019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6446F4-6701-42B3-9F1E-FEBA7ABC21D7}" type="slidenum">
              <a:rPr lang="en-IN" smtClean="0"/>
              <a:t>‹#›</a:t>
            </a:fld>
            <a:endParaRPr lang="en-IN"/>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BE7C314-C0AB-4AE3-9E57-CCC0901E1F88}" type="datetimeFigureOut">
              <a:rPr lang="en-IN" smtClean="0"/>
              <a:t>10-04-2019</a:t>
            </a:fld>
            <a:endParaRPr lang="en-IN"/>
          </a:p>
        </p:txBody>
      </p:sp>
      <p:sp>
        <p:nvSpPr>
          <p:cNvPr id="9" name="Slide Number Placeholder 8"/>
          <p:cNvSpPr>
            <a:spLocks noGrp="1"/>
          </p:cNvSpPr>
          <p:nvPr>
            <p:ph type="sldNum" sz="quarter" idx="11"/>
          </p:nvPr>
        </p:nvSpPr>
        <p:spPr/>
        <p:txBody>
          <a:bodyPr/>
          <a:lstStyle/>
          <a:p>
            <a:fld id="{DD6446F4-6701-42B3-9F1E-FEBA7ABC21D7}"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D6446F4-6701-42B3-9F1E-FEBA7ABC21D7}" type="slidenum">
              <a:rPr lang="en-IN" smtClean="0"/>
              <a:t>‹#›</a:t>
            </a:fld>
            <a:endParaRPr lang="en-IN"/>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4BE7C314-C0AB-4AE3-9E57-CCC0901E1F88}" type="datetimeFigureOut">
              <a:rPr lang="en-IN" smtClean="0"/>
              <a:t>10-04-2019</a:t>
            </a:fld>
            <a:endParaRPr lang="en-IN"/>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7053438" TargetMode="External"/><Relationship Id="rId2" Type="http://schemas.openxmlformats.org/officeDocument/2006/relationships/hyperlink" Target="https://www.gicindia.com/monitoring-devices/level-monito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38A95C-8783-47B9-8E8E-AB115256659E}"/>
              </a:ext>
            </a:extLst>
          </p:cNvPr>
          <p:cNvSpPr>
            <a:spLocks noGrp="1"/>
          </p:cNvSpPr>
          <p:nvPr>
            <p:ph type="ctrTitle"/>
          </p:nvPr>
        </p:nvSpPr>
        <p:spPr>
          <a:xfrm>
            <a:off x="1178560" y="1242525"/>
            <a:ext cx="9144000" cy="1796683"/>
          </a:xfrm>
        </p:spPr>
        <p:txBody>
          <a:bodyPr/>
          <a:lstStyle/>
          <a:p>
            <a:pPr algn="ctr"/>
            <a:r>
              <a:rPr lang="en-IN" dirty="0"/>
              <a:t>Liquid level control </a:t>
            </a:r>
            <a:r>
              <a:rPr lang="en-IN" dirty="0" smtClean="0"/>
              <a:t>system</a:t>
            </a:r>
            <a:br>
              <a:rPr lang="en-IN" dirty="0" smtClean="0"/>
            </a:br>
            <a:r>
              <a:rPr lang="en-IN" dirty="0" smtClean="0"/>
              <a:t>using PID</a:t>
            </a:r>
            <a:endParaRPr lang="en-IN" dirty="0"/>
          </a:p>
        </p:txBody>
      </p:sp>
      <p:sp>
        <p:nvSpPr>
          <p:cNvPr id="3" name="Subtitle 2">
            <a:extLst>
              <a:ext uri="{FF2B5EF4-FFF2-40B4-BE49-F238E27FC236}">
                <a16:creationId xmlns="" xmlns:a16="http://schemas.microsoft.com/office/drawing/2014/main" id="{A8840ECE-53C2-4B38-8CD5-0476F0034832}"/>
              </a:ext>
            </a:extLst>
          </p:cNvPr>
          <p:cNvSpPr>
            <a:spLocks noGrp="1"/>
          </p:cNvSpPr>
          <p:nvPr>
            <p:ph type="subTitle" idx="1"/>
          </p:nvPr>
        </p:nvSpPr>
        <p:spPr>
          <a:xfrm>
            <a:off x="609600" y="4052081"/>
            <a:ext cx="9144000" cy="3754315"/>
          </a:xfrm>
        </p:spPr>
        <p:txBody>
          <a:bodyPr/>
          <a:lstStyle/>
          <a:p>
            <a:r>
              <a:rPr lang="en-IN" dirty="0"/>
              <a:t>Group Members</a:t>
            </a:r>
          </a:p>
          <a:p>
            <a:pPr marL="457200" indent="-457200">
              <a:buFont typeface="Arial" pitchFamily="34" charset="0"/>
              <a:buChar char="•"/>
            </a:pPr>
            <a:r>
              <a:rPr lang="en-IN" dirty="0"/>
              <a:t>R. Deepak </a:t>
            </a:r>
            <a:r>
              <a:rPr lang="en-IN" dirty="0" err="1"/>
              <a:t>Sethupathy</a:t>
            </a:r>
            <a:r>
              <a:rPr lang="en-IN" dirty="0"/>
              <a:t> MSM17B004</a:t>
            </a:r>
          </a:p>
          <a:p>
            <a:pPr marL="457200" indent="-457200">
              <a:buFont typeface="Arial" pitchFamily="34" charset="0"/>
              <a:buChar char="•"/>
            </a:pPr>
            <a:r>
              <a:rPr lang="en-IN" dirty="0"/>
              <a:t>S. </a:t>
            </a:r>
            <a:r>
              <a:rPr lang="en-IN" dirty="0" err="1"/>
              <a:t>Sriram</a:t>
            </a:r>
            <a:r>
              <a:rPr lang="en-IN" dirty="0"/>
              <a:t> MSM17B016</a:t>
            </a:r>
          </a:p>
          <a:p>
            <a:endParaRPr lang="en-IN" dirty="0"/>
          </a:p>
        </p:txBody>
      </p:sp>
    </p:spTree>
    <p:extLst>
      <p:ext uri="{BB962C8B-B14F-4D97-AF65-F5344CB8AC3E}">
        <p14:creationId xmlns:p14="http://schemas.microsoft.com/office/powerpoint/2010/main" val="1274182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4B566A-CF5B-448D-B8C5-BC4D919F1BDA}"/>
              </a:ext>
            </a:extLst>
          </p:cNvPr>
          <p:cNvSpPr>
            <a:spLocks noGrp="1"/>
          </p:cNvSpPr>
          <p:nvPr>
            <p:ph type="title"/>
          </p:nvPr>
        </p:nvSpPr>
        <p:spPr>
          <a:xfrm>
            <a:off x="677334" y="240323"/>
            <a:ext cx="8246858" cy="1008185"/>
          </a:xfrm>
        </p:spPr>
        <p:txBody>
          <a:bodyPr/>
          <a:lstStyle/>
          <a:p>
            <a:r>
              <a:rPr lang="en-IN" dirty="0"/>
              <a:t>PID Control</a:t>
            </a:r>
          </a:p>
        </p:txBody>
      </p:sp>
      <p:sp>
        <p:nvSpPr>
          <p:cNvPr id="3" name="Content Placeholder 2">
            <a:extLst>
              <a:ext uri="{FF2B5EF4-FFF2-40B4-BE49-F238E27FC236}">
                <a16:creationId xmlns="" xmlns:a16="http://schemas.microsoft.com/office/drawing/2014/main" id="{1107BDF2-8906-4D61-A1C7-DAC6C8643A2E}"/>
              </a:ext>
            </a:extLst>
          </p:cNvPr>
          <p:cNvSpPr>
            <a:spLocks noGrp="1"/>
          </p:cNvSpPr>
          <p:nvPr>
            <p:ph idx="1"/>
          </p:nvPr>
        </p:nvSpPr>
        <p:spPr>
          <a:xfrm>
            <a:off x="677333" y="1468315"/>
            <a:ext cx="9855851" cy="4573047"/>
          </a:xfrm>
        </p:spPr>
        <p:txBody>
          <a:bodyPr>
            <a:normAutofit/>
          </a:bodyPr>
          <a:lstStyle/>
          <a:p>
            <a:r>
              <a:rPr lang="en-US" dirty="0"/>
              <a:t>PID control algorithms is a classical algorithm of the earliest development and application, the PID controller has the advantage of simple structure, control easily, good robustness and high accuracy. </a:t>
            </a:r>
            <a:endParaRPr lang="en-US" dirty="0" smtClean="0"/>
          </a:p>
          <a:p>
            <a:r>
              <a:rPr lang="en-US" dirty="0" smtClean="0"/>
              <a:t>Term </a:t>
            </a:r>
            <a:r>
              <a:rPr lang="en-US" dirty="0"/>
              <a:t>P is proportional to the current value of the SP − PV error e(t). If error is large output is </a:t>
            </a:r>
            <a:r>
              <a:rPr lang="en-US" dirty="0" err="1"/>
              <a:t>propotionally</a:t>
            </a:r>
            <a:r>
              <a:rPr lang="en-US" dirty="0"/>
              <a:t> large.</a:t>
            </a:r>
          </a:p>
          <a:p>
            <a:r>
              <a:rPr lang="en-US" dirty="0"/>
              <a:t>Term I accounts for past values of the SP − PV error and integrates them over time to produce the I term.</a:t>
            </a:r>
          </a:p>
          <a:p>
            <a:r>
              <a:rPr lang="en-US" dirty="0"/>
              <a:t>Term D is a best estimate of the future trend of the SP − PV error, based on its current rate of change. It is sometimes called "anticipatory control“. The more rapid the change, the greater the controlling or dampening effect.</a:t>
            </a:r>
            <a:endParaRPr lang="en-IN" dirty="0"/>
          </a:p>
        </p:txBody>
      </p:sp>
      <p:pic>
        <p:nvPicPr>
          <p:cNvPr id="6" name="Picture 5">
            <a:extLst>
              <a:ext uri="{FF2B5EF4-FFF2-40B4-BE49-F238E27FC236}">
                <a16:creationId xmlns="" xmlns:a16="http://schemas.microsoft.com/office/drawing/2014/main" id="{1EF12B54-54BD-4182-80F8-AF2E6107D67E}"/>
              </a:ext>
            </a:extLst>
          </p:cNvPr>
          <p:cNvPicPr>
            <a:picLocks noChangeAspect="1"/>
          </p:cNvPicPr>
          <p:nvPr/>
        </p:nvPicPr>
        <p:blipFill>
          <a:blip r:embed="rId2"/>
          <a:stretch>
            <a:fillRect/>
          </a:stretch>
        </p:blipFill>
        <p:spPr>
          <a:xfrm>
            <a:off x="2628533" y="5455574"/>
            <a:ext cx="5000625" cy="1171575"/>
          </a:xfrm>
          <a:prstGeom prst="rect">
            <a:avLst/>
          </a:prstGeom>
        </p:spPr>
      </p:pic>
    </p:spTree>
    <p:extLst>
      <p:ext uri="{BB962C8B-B14F-4D97-AF65-F5344CB8AC3E}">
        <p14:creationId xmlns:p14="http://schemas.microsoft.com/office/powerpoint/2010/main" val="347235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Mathematical modelling [3] </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9456" y="1772816"/>
            <a:ext cx="630936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77" y="2560320"/>
            <a:ext cx="1676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99457" y="3503938"/>
            <a:ext cx="4569841" cy="369332"/>
          </a:xfrm>
          <a:prstGeom prst="rect">
            <a:avLst/>
          </a:prstGeom>
        </p:spPr>
        <p:txBody>
          <a:bodyPr wrap="none">
            <a:spAutoFit/>
          </a:bodyPr>
          <a:lstStyle/>
          <a:p>
            <a:r>
              <a:rPr lang="en-IN" dirty="0" smtClean="0"/>
              <a:t>CAPACITANCE OF LIQUID-LEVEL SYSTEMS = </a:t>
            </a:r>
            <a:endParaRPr lang="en-IN"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1781" y="3392678"/>
            <a:ext cx="3873004" cy="591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99456" y="4252446"/>
            <a:ext cx="8064896" cy="369332"/>
          </a:xfrm>
          <a:prstGeom prst="rect">
            <a:avLst/>
          </a:prstGeom>
        </p:spPr>
        <p:txBody>
          <a:bodyPr wrap="square">
            <a:spAutoFit/>
          </a:bodyPr>
          <a:lstStyle/>
          <a:p>
            <a:r>
              <a:rPr lang="en-US" dirty="0" smtClean="0"/>
              <a:t>Rate of change of fluid volume in tank = flow in – flow out</a:t>
            </a:r>
            <a:endParaRPr lang="en-IN"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417" y="4621779"/>
            <a:ext cx="1699232" cy="72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9457" y="5342106"/>
            <a:ext cx="2080399" cy="60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3695733" y="5517232"/>
            <a:ext cx="115212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3925" y="5217067"/>
            <a:ext cx="23622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51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32656"/>
            <a:ext cx="10160000" cy="6068144"/>
          </a:xfrm>
        </p:spPr>
        <p:txBody>
          <a:bodyPr/>
          <a:lstStyle/>
          <a:p>
            <a:pPr marL="114300" indent="0">
              <a:buNone/>
            </a:pPr>
            <a:r>
              <a:rPr lang="en-US" dirty="0" smtClean="0"/>
              <a:t>Cross sectional </a:t>
            </a:r>
            <a:r>
              <a:rPr lang="en-US" dirty="0"/>
              <a:t>area can be replaced by </a:t>
            </a:r>
            <a:r>
              <a:rPr lang="en-US" dirty="0" smtClean="0"/>
              <a:t>capacitance</a:t>
            </a:r>
          </a:p>
          <a:p>
            <a:pPr marL="11430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8" y="954735"/>
            <a:ext cx="1920213" cy="69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02838" y="1700808"/>
            <a:ext cx="3408562" cy="369332"/>
          </a:xfrm>
          <a:prstGeom prst="rect">
            <a:avLst/>
          </a:prstGeom>
        </p:spPr>
        <p:txBody>
          <a:bodyPr wrap="none">
            <a:spAutoFit/>
          </a:bodyPr>
          <a:lstStyle/>
          <a:p>
            <a:r>
              <a:rPr lang="en-US" dirty="0"/>
              <a:t>R</a:t>
            </a:r>
            <a:r>
              <a:rPr lang="en-US" dirty="0" smtClean="0"/>
              <a:t>esistance R may be written as</a:t>
            </a:r>
            <a:endParaRPr lang="en-IN"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0630" y="2070140"/>
            <a:ext cx="1905153" cy="857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5999990" y="2498798"/>
            <a:ext cx="6720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682" y="2202097"/>
            <a:ext cx="1176660" cy="59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002837" y="3297688"/>
            <a:ext cx="2032929" cy="369332"/>
          </a:xfrm>
          <a:prstGeom prst="rect">
            <a:avLst/>
          </a:prstGeom>
          <a:noFill/>
        </p:spPr>
        <p:txBody>
          <a:bodyPr wrap="none" rtlCol="0">
            <a:spAutoFit/>
          </a:bodyPr>
          <a:lstStyle/>
          <a:p>
            <a:r>
              <a:rPr lang="en-IN" dirty="0" smtClean="0"/>
              <a:t>Substitute h/R     </a:t>
            </a:r>
            <a:endParaRPr lang="en-IN" dirty="0"/>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0509" y="3166376"/>
            <a:ext cx="1833364" cy="631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2838" y="3984508"/>
            <a:ext cx="2517284" cy="81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5008" y="4797152"/>
            <a:ext cx="41910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5008" y="5877272"/>
            <a:ext cx="2584715" cy="76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015008" y="5445224"/>
            <a:ext cx="3690690" cy="369332"/>
          </a:xfrm>
          <a:prstGeom prst="rect">
            <a:avLst/>
          </a:prstGeom>
          <a:noFill/>
        </p:spPr>
        <p:txBody>
          <a:bodyPr wrap="none" rtlCol="0">
            <a:spAutoFit/>
          </a:bodyPr>
          <a:lstStyle/>
          <a:p>
            <a:r>
              <a:rPr lang="en-IN" dirty="0" smtClean="0"/>
              <a:t>Transfer function can be obtained</a:t>
            </a:r>
            <a:endParaRPr lang="en-IN" dirty="0"/>
          </a:p>
        </p:txBody>
      </p:sp>
    </p:spTree>
    <p:extLst>
      <p:ext uri="{BB962C8B-B14F-4D97-AF65-F5344CB8AC3E}">
        <p14:creationId xmlns:p14="http://schemas.microsoft.com/office/powerpoint/2010/main" val="2624709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A40C5DD-B4B1-42FA-9209-016BA65D1369}"/>
              </a:ext>
            </a:extLst>
          </p:cNvPr>
          <p:cNvSpPr>
            <a:spLocks noGrp="1"/>
          </p:cNvSpPr>
          <p:nvPr>
            <p:ph idx="1"/>
          </p:nvPr>
        </p:nvSpPr>
        <p:spPr>
          <a:xfrm>
            <a:off x="471274" y="550550"/>
            <a:ext cx="8596668" cy="3880773"/>
          </a:xfrm>
        </p:spPr>
        <p:txBody>
          <a:bodyPr/>
          <a:lstStyle/>
          <a:p>
            <a:pPr marL="114300" indent="0" algn="ctr">
              <a:buNone/>
            </a:pPr>
            <a:r>
              <a:rPr lang="en-US" dirty="0" smtClean="0"/>
              <a:t>                                                     </a:t>
            </a:r>
            <a:r>
              <a:rPr lang="en-US" sz="4800" dirty="0" smtClean="0"/>
              <a:t>PID Graphs</a:t>
            </a:r>
            <a:r>
              <a:rPr lang="en-US" dirty="0"/>
              <a:t>											</a:t>
            </a:r>
            <a:endParaRPr lang="en-IN" dirty="0"/>
          </a:p>
        </p:txBody>
      </p:sp>
      <p:pic>
        <p:nvPicPr>
          <p:cNvPr id="4" name="Picture 3">
            <a:extLst>
              <a:ext uri="{FF2B5EF4-FFF2-40B4-BE49-F238E27FC236}">
                <a16:creationId xmlns="" xmlns:a16="http://schemas.microsoft.com/office/drawing/2014/main" id="{D8C1CCD4-AF67-487D-96EB-AE109BFD8D37}"/>
              </a:ext>
            </a:extLst>
          </p:cNvPr>
          <p:cNvPicPr>
            <a:picLocks noChangeAspect="1"/>
          </p:cNvPicPr>
          <p:nvPr/>
        </p:nvPicPr>
        <p:blipFill>
          <a:blip r:embed="rId2"/>
          <a:stretch>
            <a:fillRect/>
          </a:stretch>
        </p:blipFill>
        <p:spPr>
          <a:xfrm>
            <a:off x="308336" y="1270000"/>
            <a:ext cx="5513344" cy="2868195"/>
          </a:xfrm>
          <a:prstGeom prst="rect">
            <a:avLst/>
          </a:prstGeom>
        </p:spPr>
      </p:pic>
      <p:pic>
        <p:nvPicPr>
          <p:cNvPr id="7" name="Picture 6">
            <a:extLst>
              <a:ext uri="{FF2B5EF4-FFF2-40B4-BE49-F238E27FC236}">
                <a16:creationId xmlns="" xmlns:a16="http://schemas.microsoft.com/office/drawing/2014/main" id="{19936E31-7B80-48D2-8078-22AD13C0DDB0}"/>
              </a:ext>
            </a:extLst>
          </p:cNvPr>
          <p:cNvPicPr>
            <a:picLocks noChangeAspect="1"/>
          </p:cNvPicPr>
          <p:nvPr/>
        </p:nvPicPr>
        <p:blipFill>
          <a:blip r:embed="rId3"/>
          <a:stretch>
            <a:fillRect/>
          </a:stretch>
        </p:blipFill>
        <p:spPr>
          <a:xfrm>
            <a:off x="5986058" y="1269999"/>
            <a:ext cx="5566039" cy="2868195"/>
          </a:xfrm>
          <a:prstGeom prst="rect">
            <a:avLst/>
          </a:prstGeom>
        </p:spPr>
      </p:pic>
      <p:sp>
        <p:nvSpPr>
          <p:cNvPr id="2" name="TextBox 1"/>
          <p:cNvSpPr txBox="1"/>
          <p:nvPr/>
        </p:nvSpPr>
        <p:spPr>
          <a:xfrm>
            <a:off x="2004459" y="4256602"/>
            <a:ext cx="2307106" cy="369332"/>
          </a:xfrm>
          <a:prstGeom prst="rect">
            <a:avLst/>
          </a:prstGeom>
          <a:noFill/>
        </p:spPr>
        <p:txBody>
          <a:bodyPr wrap="none" rtlCol="0">
            <a:spAutoFit/>
          </a:bodyPr>
          <a:lstStyle/>
          <a:p>
            <a:r>
              <a:rPr lang="en-IN" dirty="0" smtClean="0"/>
              <a:t>Distance </a:t>
            </a:r>
            <a:r>
              <a:rPr lang="en-IN" dirty="0" err="1" smtClean="0"/>
              <a:t>vs</a:t>
            </a:r>
            <a:r>
              <a:rPr lang="en-IN" dirty="0" smtClean="0"/>
              <a:t> time graph</a:t>
            </a:r>
            <a:endParaRPr lang="en-IN" dirty="0"/>
          </a:p>
        </p:txBody>
      </p:sp>
      <p:sp>
        <p:nvSpPr>
          <p:cNvPr id="8" name="TextBox 7"/>
          <p:cNvSpPr txBox="1"/>
          <p:nvPr/>
        </p:nvSpPr>
        <p:spPr>
          <a:xfrm>
            <a:off x="7680958" y="4256602"/>
            <a:ext cx="2176237" cy="369332"/>
          </a:xfrm>
          <a:prstGeom prst="rect">
            <a:avLst/>
          </a:prstGeom>
          <a:noFill/>
        </p:spPr>
        <p:txBody>
          <a:bodyPr wrap="none" rtlCol="0">
            <a:spAutoFit/>
          </a:bodyPr>
          <a:lstStyle/>
          <a:p>
            <a:r>
              <a:rPr lang="en-IN" dirty="0" smtClean="0"/>
              <a:t>Output </a:t>
            </a:r>
            <a:r>
              <a:rPr lang="en-IN" dirty="0" err="1" smtClean="0"/>
              <a:t>vs</a:t>
            </a:r>
            <a:r>
              <a:rPr lang="en-IN" dirty="0" smtClean="0"/>
              <a:t> time graph</a:t>
            </a:r>
            <a:endParaRPr lang="en-IN" dirty="0"/>
          </a:p>
        </p:txBody>
      </p:sp>
      <p:sp>
        <p:nvSpPr>
          <p:cNvPr id="9" name="TextBox 8"/>
          <p:cNvSpPr txBox="1"/>
          <p:nvPr/>
        </p:nvSpPr>
        <p:spPr>
          <a:xfrm>
            <a:off x="4876800" y="4256602"/>
            <a:ext cx="1637692" cy="369332"/>
          </a:xfrm>
          <a:prstGeom prst="rect">
            <a:avLst/>
          </a:prstGeom>
          <a:noFill/>
        </p:spPr>
        <p:txBody>
          <a:bodyPr wrap="none" rtlCol="0">
            <a:spAutoFit/>
          </a:bodyPr>
          <a:lstStyle/>
          <a:p>
            <a:r>
              <a:rPr lang="en-IN" dirty="0" smtClean="0"/>
              <a:t>Kp=4 Kd=7 Ki=6</a:t>
            </a:r>
            <a:endParaRPr lang="en-IN" dirty="0"/>
          </a:p>
        </p:txBody>
      </p:sp>
      <p:sp>
        <p:nvSpPr>
          <p:cNvPr id="10" name="TextBox 9"/>
          <p:cNvSpPr txBox="1"/>
          <p:nvPr/>
        </p:nvSpPr>
        <p:spPr>
          <a:xfrm>
            <a:off x="579120" y="4785360"/>
            <a:ext cx="10485120" cy="923330"/>
          </a:xfrm>
          <a:prstGeom prst="rect">
            <a:avLst/>
          </a:prstGeom>
          <a:noFill/>
        </p:spPr>
        <p:txBody>
          <a:bodyPr wrap="square" rtlCol="0">
            <a:spAutoFit/>
          </a:bodyPr>
          <a:lstStyle/>
          <a:p>
            <a:r>
              <a:rPr lang="en-US" dirty="0"/>
              <a:t>We can observe in </a:t>
            </a:r>
            <a:r>
              <a:rPr lang="en-US" dirty="0" smtClean="0"/>
              <a:t>Distance </a:t>
            </a:r>
            <a:r>
              <a:rPr lang="en-US" dirty="0" err="1" smtClean="0"/>
              <a:t>vs</a:t>
            </a:r>
            <a:r>
              <a:rPr lang="en-US" dirty="0" smtClean="0"/>
              <a:t> time graph </a:t>
            </a:r>
            <a:r>
              <a:rPr lang="en-US" dirty="0"/>
              <a:t>that as time increases the water level increases towards 5.  Here the set point is </a:t>
            </a:r>
            <a:r>
              <a:rPr lang="en-US" dirty="0" smtClean="0"/>
              <a:t>5. </a:t>
            </a:r>
            <a:r>
              <a:rPr lang="en-US" dirty="0"/>
              <a:t>According to PID control the output voltage should decrease with decrease in error. This can be clearly inferred from </a:t>
            </a:r>
            <a:r>
              <a:rPr lang="en-US" dirty="0" smtClean="0"/>
              <a:t>above graph. </a:t>
            </a:r>
            <a:endParaRPr lang="en-IN" dirty="0"/>
          </a:p>
        </p:txBody>
      </p:sp>
    </p:spTree>
    <p:extLst>
      <p:ext uri="{BB962C8B-B14F-4D97-AF65-F5344CB8AC3E}">
        <p14:creationId xmlns:p14="http://schemas.microsoft.com/office/powerpoint/2010/main" val="3206606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9D4A756-EFC1-48F9-9DA0-821EAF861581}"/>
              </a:ext>
            </a:extLst>
          </p:cNvPr>
          <p:cNvPicPr>
            <a:picLocks noChangeAspect="1"/>
          </p:cNvPicPr>
          <p:nvPr/>
        </p:nvPicPr>
        <p:blipFill>
          <a:blip r:embed="rId2"/>
          <a:stretch>
            <a:fillRect/>
          </a:stretch>
        </p:blipFill>
        <p:spPr>
          <a:xfrm>
            <a:off x="639956" y="412731"/>
            <a:ext cx="4734684" cy="2564153"/>
          </a:xfrm>
          <a:prstGeom prst="rect">
            <a:avLst/>
          </a:prstGeom>
        </p:spPr>
      </p:pic>
      <p:pic>
        <p:nvPicPr>
          <p:cNvPr id="5" name="Picture 4">
            <a:extLst>
              <a:ext uri="{FF2B5EF4-FFF2-40B4-BE49-F238E27FC236}">
                <a16:creationId xmlns="" xmlns:a16="http://schemas.microsoft.com/office/drawing/2014/main" id="{4859EC62-33EC-405F-A371-308F0E239207}"/>
              </a:ext>
            </a:extLst>
          </p:cNvPr>
          <p:cNvPicPr>
            <a:picLocks noChangeAspect="1"/>
          </p:cNvPicPr>
          <p:nvPr/>
        </p:nvPicPr>
        <p:blipFill>
          <a:blip r:embed="rId3"/>
          <a:stretch>
            <a:fillRect/>
          </a:stretch>
        </p:blipFill>
        <p:spPr>
          <a:xfrm>
            <a:off x="5930904" y="412731"/>
            <a:ext cx="4696456" cy="2571826"/>
          </a:xfrm>
          <a:prstGeom prst="rect">
            <a:avLst/>
          </a:prstGeom>
        </p:spPr>
      </p:pic>
      <p:sp>
        <p:nvSpPr>
          <p:cNvPr id="6" name="TextBox 5"/>
          <p:cNvSpPr txBox="1"/>
          <p:nvPr/>
        </p:nvSpPr>
        <p:spPr>
          <a:xfrm>
            <a:off x="1950720" y="3004877"/>
            <a:ext cx="2307106" cy="646331"/>
          </a:xfrm>
          <a:prstGeom prst="rect">
            <a:avLst/>
          </a:prstGeom>
          <a:noFill/>
        </p:spPr>
        <p:txBody>
          <a:bodyPr wrap="none" rtlCol="0">
            <a:spAutoFit/>
          </a:bodyPr>
          <a:lstStyle/>
          <a:p>
            <a:r>
              <a:rPr lang="en-IN" dirty="0"/>
              <a:t>Distance </a:t>
            </a:r>
            <a:r>
              <a:rPr lang="en-IN" dirty="0" err="1"/>
              <a:t>vs</a:t>
            </a:r>
            <a:r>
              <a:rPr lang="en-IN" dirty="0"/>
              <a:t> time graph</a:t>
            </a:r>
          </a:p>
          <a:p>
            <a:endParaRPr lang="en-IN" dirty="0"/>
          </a:p>
        </p:txBody>
      </p:sp>
      <p:sp>
        <p:nvSpPr>
          <p:cNvPr id="7" name="TextBox 6"/>
          <p:cNvSpPr txBox="1"/>
          <p:nvPr/>
        </p:nvSpPr>
        <p:spPr>
          <a:xfrm>
            <a:off x="7193280" y="3020759"/>
            <a:ext cx="2913170" cy="646331"/>
          </a:xfrm>
          <a:prstGeom prst="rect">
            <a:avLst/>
          </a:prstGeom>
          <a:noFill/>
        </p:spPr>
        <p:txBody>
          <a:bodyPr wrap="none" rtlCol="0">
            <a:spAutoFit/>
          </a:bodyPr>
          <a:lstStyle/>
          <a:p>
            <a:r>
              <a:rPr lang="en-IN" dirty="0" smtClean="0"/>
              <a:t>Output voltage </a:t>
            </a:r>
            <a:r>
              <a:rPr lang="en-IN" dirty="0" err="1" smtClean="0"/>
              <a:t>vs</a:t>
            </a:r>
            <a:r>
              <a:rPr lang="en-IN" dirty="0" smtClean="0"/>
              <a:t> </a:t>
            </a:r>
            <a:r>
              <a:rPr lang="en-IN" dirty="0"/>
              <a:t>time graph</a:t>
            </a:r>
          </a:p>
          <a:p>
            <a:endParaRPr lang="en-IN" dirty="0"/>
          </a:p>
        </p:txBody>
      </p:sp>
      <p:sp>
        <p:nvSpPr>
          <p:cNvPr id="10" name="TextBox 9"/>
          <p:cNvSpPr txBox="1"/>
          <p:nvPr/>
        </p:nvSpPr>
        <p:spPr>
          <a:xfrm>
            <a:off x="904241" y="3799840"/>
            <a:ext cx="10322560" cy="923330"/>
          </a:xfrm>
          <a:prstGeom prst="rect">
            <a:avLst/>
          </a:prstGeom>
          <a:noFill/>
        </p:spPr>
        <p:txBody>
          <a:bodyPr wrap="square" rtlCol="0">
            <a:spAutoFit/>
          </a:bodyPr>
          <a:lstStyle/>
          <a:p>
            <a:r>
              <a:rPr lang="en-US" dirty="0"/>
              <a:t>For the above graph Kp value was increased to 10. It can be observed that set value is reached much faster than </a:t>
            </a:r>
            <a:r>
              <a:rPr lang="en-US" dirty="0" smtClean="0"/>
              <a:t>previous case. </a:t>
            </a:r>
            <a:r>
              <a:rPr lang="en-US" dirty="0"/>
              <a:t>There is also few overshoots due to increased Kp.</a:t>
            </a:r>
            <a:endParaRPr lang="en-IN" dirty="0"/>
          </a:p>
          <a:p>
            <a:endParaRPr lang="en-IN" dirty="0"/>
          </a:p>
        </p:txBody>
      </p:sp>
    </p:spTree>
    <p:extLst>
      <p:ext uri="{BB962C8B-B14F-4D97-AF65-F5344CB8AC3E}">
        <p14:creationId xmlns:p14="http://schemas.microsoft.com/office/powerpoint/2010/main" val="247963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BC14B8-A8B2-4D54-8013-596E77157477}"/>
              </a:ext>
            </a:extLst>
          </p:cNvPr>
          <p:cNvSpPr>
            <a:spLocks noGrp="1"/>
          </p:cNvSpPr>
          <p:nvPr>
            <p:ph type="title"/>
          </p:nvPr>
        </p:nvSpPr>
        <p:spPr/>
        <p:txBody>
          <a:bodyPr/>
          <a:lstStyle/>
          <a:p>
            <a:r>
              <a:rPr lang="en-IN" dirty="0"/>
              <a:t>Bill of materials</a:t>
            </a:r>
          </a:p>
        </p:txBody>
      </p:sp>
      <p:pic>
        <p:nvPicPr>
          <p:cNvPr id="4" name="Picture 3">
            <a:extLst>
              <a:ext uri="{FF2B5EF4-FFF2-40B4-BE49-F238E27FC236}">
                <a16:creationId xmlns="" xmlns:a16="http://schemas.microsoft.com/office/drawing/2014/main" id="{2941CB5B-7BD4-4355-A8BC-00AD2670B3A5}"/>
              </a:ext>
            </a:extLst>
          </p:cNvPr>
          <p:cNvPicPr>
            <a:picLocks noChangeAspect="1"/>
          </p:cNvPicPr>
          <p:nvPr/>
        </p:nvPicPr>
        <p:blipFill>
          <a:blip r:embed="rId2"/>
          <a:stretch>
            <a:fillRect/>
          </a:stretch>
        </p:blipFill>
        <p:spPr>
          <a:xfrm>
            <a:off x="1424527" y="1143781"/>
            <a:ext cx="8273017" cy="490415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789036829"/>
              </p:ext>
            </p:extLst>
          </p:nvPr>
        </p:nvGraphicFramePr>
        <p:xfrm>
          <a:off x="4013200" y="6145106"/>
          <a:ext cx="1747520" cy="640080"/>
        </p:xfrm>
        <a:graphic>
          <a:graphicData uri="http://schemas.openxmlformats.org/drawingml/2006/table">
            <a:tbl>
              <a:tblPr firstRow="1" bandRow="1">
                <a:tableStyleId>{5C22544A-7EE6-4342-B048-85BDC9FD1C3A}</a:tableStyleId>
              </a:tblPr>
              <a:tblGrid>
                <a:gridCol w="873760"/>
                <a:gridCol w="873760"/>
              </a:tblGrid>
              <a:tr h="370840">
                <a:tc>
                  <a:txBody>
                    <a:bodyPr/>
                    <a:lstStyle/>
                    <a:p>
                      <a:r>
                        <a:rPr lang="en-IN" dirty="0" smtClean="0"/>
                        <a:t>Total cost</a:t>
                      </a:r>
                      <a:endParaRPr lang="en-IN" dirty="0"/>
                    </a:p>
                  </a:txBody>
                  <a:tcPr/>
                </a:tc>
                <a:tc>
                  <a:txBody>
                    <a:bodyPr/>
                    <a:lstStyle/>
                    <a:p>
                      <a:r>
                        <a:rPr lang="en-IN" dirty="0" smtClean="0"/>
                        <a:t>1752</a:t>
                      </a:r>
                      <a:endParaRPr lang="en-IN" dirty="0"/>
                    </a:p>
                  </a:txBody>
                  <a:tcPr/>
                </a:tc>
              </a:tr>
            </a:tbl>
          </a:graphicData>
        </a:graphic>
      </p:graphicFrame>
    </p:spTree>
    <p:extLst>
      <p:ext uri="{BB962C8B-B14F-4D97-AF65-F5344CB8AC3E}">
        <p14:creationId xmlns:p14="http://schemas.microsoft.com/office/powerpoint/2010/main" val="1489099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BC43D4-3F2A-4208-924B-01FF85BEECE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 xmlns:a16="http://schemas.microsoft.com/office/drawing/2014/main" id="{D226682C-3400-4122-BE2B-EA1718E901A9}"/>
              </a:ext>
            </a:extLst>
          </p:cNvPr>
          <p:cNvSpPr>
            <a:spLocks noGrp="1"/>
          </p:cNvSpPr>
          <p:nvPr>
            <p:ph idx="1"/>
          </p:nvPr>
        </p:nvSpPr>
        <p:spPr/>
        <p:txBody>
          <a:bodyPr>
            <a:normAutofit lnSpcReduction="10000"/>
          </a:bodyPr>
          <a:lstStyle/>
          <a:p>
            <a:r>
              <a:rPr lang="en-IN" dirty="0"/>
              <a:t>[1] </a:t>
            </a:r>
            <a:r>
              <a:rPr lang="en-IN" dirty="0" smtClean="0"/>
              <a:t>GIC India[online</a:t>
            </a:r>
            <a:r>
              <a:rPr lang="en-IN" dirty="0"/>
              <a:t>]. Available: </a:t>
            </a:r>
            <a:r>
              <a:rPr lang="en-IN" dirty="0">
                <a:hlinkClick r:id="rId2"/>
              </a:rPr>
              <a:t>https://www.gicindia.com/monitoring-devices/level-monitoring</a:t>
            </a:r>
            <a:r>
              <a:rPr lang="en-IN" dirty="0" smtClean="0">
                <a:hlinkClick r:id="rId2"/>
              </a:rPr>
              <a:t>/</a:t>
            </a:r>
            <a:endParaRPr lang="en-IN" dirty="0" smtClean="0"/>
          </a:p>
          <a:p>
            <a:endParaRPr lang="en-IN" dirty="0" smtClean="0"/>
          </a:p>
          <a:p>
            <a:r>
              <a:rPr lang="en-IN" dirty="0" smtClean="0"/>
              <a:t>[2] </a:t>
            </a:r>
            <a:r>
              <a:rPr lang="en-IN" dirty="0"/>
              <a:t>Liquid level PID control system[online] Available: </a:t>
            </a:r>
            <a:r>
              <a:rPr lang="en-IN" dirty="0">
                <a:hlinkClick r:id="rId3"/>
              </a:rPr>
              <a:t>https://</a:t>
            </a:r>
            <a:r>
              <a:rPr lang="en-IN" dirty="0" smtClean="0">
                <a:hlinkClick r:id="rId3"/>
              </a:rPr>
              <a:t>ieeexplore.ieee.org/document/7053438</a:t>
            </a:r>
            <a:endParaRPr lang="en-IN" dirty="0" smtClean="0"/>
          </a:p>
          <a:p>
            <a:endParaRPr lang="en-IN" dirty="0"/>
          </a:p>
          <a:p>
            <a:r>
              <a:rPr lang="en-IN" dirty="0" smtClean="0"/>
              <a:t>[3] </a:t>
            </a:r>
            <a:r>
              <a:rPr lang="en-IN" dirty="0"/>
              <a:t>F. Ma, "An improved fuzzy PID control algorithm applied in liquid mixing system," </a:t>
            </a:r>
            <a:r>
              <a:rPr lang="en-IN" i="1" dirty="0"/>
              <a:t>2014 IEEE International Conference on Information and Automation (ICIA)</a:t>
            </a:r>
            <a:r>
              <a:rPr lang="en-IN" dirty="0"/>
              <a:t>, </a:t>
            </a:r>
            <a:r>
              <a:rPr lang="en-IN" dirty="0" err="1"/>
              <a:t>Hailar</a:t>
            </a:r>
            <a:r>
              <a:rPr lang="en-IN" dirty="0"/>
              <a:t>, 2014, pp. 587-591.</a:t>
            </a:r>
            <a:br>
              <a:rPr lang="en-IN" dirty="0"/>
            </a:br>
            <a:r>
              <a:rPr lang="en-IN" dirty="0" err="1"/>
              <a:t>doi</a:t>
            </a:r>
            <a:r>
              <a:rPr lang="en-IN" dirty="0"/>
              <a:t>: 10.1109/ICInfA.2014.6932722</a:t>
            </a:r>
          </a:p>
          <a:p>
            <a:endParaRPr lang="en-IN" dirty="0" smtClean="0"/>
          </a:p>
          <a:p>
            <a:r>
              <a:rPr lang="en-US" dirty="0" smtClean="0"/>
              <a:t>[4]Deign </a:t>
            </a:r>
            <a:r>
              <a:rPr lang="en-US" dirty="0"/>
              <a:t>Gloria Jose and </a:t>
            </a:r>
            <a:r>
              <a:rPr lang="en-US" dirty="0" err="1"/>
              <a:t>Shalu</a:t>
            </a:r>
            <a:r>
              <a:rPr lang="en-US" dirty="0"/>
              <a:t> George K, “</a:t>
            </a:r>
            <a:r>
              <a:rPr lang="en-US" dirty="0" err="1"/>
              <a:t>Modelling</a:t>
            </a:r>
            <a:r>
              <a:rPr lang="en-US" dirty="0"/>
              <a:t> and Controller of Liquid Level system using PID controller” </a:t>
            </a:r>
            <a:endParaRPr lang="en-US" dirty="0" smtClean="0"/>
          </a:p>
          <a:p>
            <a:endParaRPr lang="en-US" dirty="0"/>
          </a:p>
          <a:p>
            <a:endParaRPr lang="en-IN" dirty="0" smtClean="0"/>
          </a:p>
          <a:p>
            <a:endParaRPr lang="en-IN" dirty="0"/>
          </a:p>
        </p:txBody>
      </p:sp>
    </p:spTree>
    <p:extLst>
      <p:ext uri="{BB962C8B-B14F-4D97-AF65-F5344CB8AC3E}">
        <p14:creationId xmlns:p14="http://schemas.microsoft.com/office/powerpoint/2010/main" val="315496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EC67C1-5186-4849-B643-EC92EB9EB6D1}"/>
              </a:ext>
            </a:extLst>
          </p:cNvPr>
          <p:cNvSpPr>
            <a:spLocks noGrp="1"/>
          </p:cNvSpPr>
          <p:nvPr>
            <p:ph type="title"/>
          </p:nvPr>
        </p:nvSpPr>
        <p:spPr>
          <a:xfrm>
            <a:off x="516467" y="162455"/>
            <a:ext cx="8596668" cy="1320800"/>
          </a:xfrm>
        </p:spPr>
        <p:txBody>
          <a:bodyPr/>
          <a:lstStyle/>
          <a:p>
            <a:r>
              <a:rPr lang="en-IN" dirty="0"/>
              <a:t>Abstract</a:t>
            </a:r>
          </a:p>
        </p:txBody>
      </p:sp>
      <p:sp>
        <p:nvSpPr>
          <p:cNvPr id="3" name="Content Placeholder 2">
            <a:extLst>
              <a:ext uri="{FF2B5EF4-FFF2-40B4-BE49-F238E27FC236}">
                <a16:creationId xmlns="" xmlns:a16="http://schemas.microsoft.com/office/drawing/2014/main" id="{24F68E23-E041-4671-846D-530B243E9608}"/>
              </a:ext>
            </a:extLst>
          </p:cNvPr>
          <p:cNvSpPr>
            <a:spLocks noGrp="1"/>
          </p:cNvSpPr>
          <p:nvPr>
            <p:ph idx="1"/>
          </p:nvPr>
        </p:nvSpPr>
        <p:spPr/>
        <p:txBody>
          <a:bodyPr>
            <a:normAutofit/>
          </a:bodyPr>
          <a:lstStyle/>
          <a:p>
            <a:pPr marL="0" indent="0">
              <a:buNone/>
            </a:pPr>
            <a:r>
              <a:rPr lang="en-US" dirty="0"/>
              <a:t>The purpose of this project is to demonstrate an innovative approach for low cost continuous liquid level monitoring based on PID control system. Most of the traditional measuring systems were designed and implemented by complicated hardware circuitry. It made the product expensive, with low functionality and with limited precision. With digital measurement technology, more of the instrument can be substituted by software, and sensors. Using this approach the cheaper and more versatile measurement system can be developed. A prototype of a liquid level monitoring system based on ultrasonic sensors, water pump, and Arduino IDE is developed for measuring liquid level accurately and accordingly maintaining the level of liquid close to the reference level. Set level can be changed to introduce flexibility. LCD display is integrated to allow real time monitoring. </a:t>
            </a:r>
            <a:endParaRPr lang="en-IN" dirty="0"/>
          </a:p>
          <a:p>
            <a:endParaRPr lang="en-IN" dirty="0"/>
          </a:p>
        </p:txBody>
      </p:sp>
    </p:spTree>
    <p:extLst>
      <p:ext uri="{BB962C8B-B14F-4D97-AF65-F5344CB8AC3E}">
        <p14:creationId xmlns:p14="http://schemas.microsoft.com/office/powerpoint/2010/main" val="251209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513F2-5BB9-46E2-85AF-7AB7BD495361}"/>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 xmlns:a16="http://schemas.microsoft.com/office/drawing/2014/main" id="{276920A7-FA15-42BD-BE50-3AFB3FF32A64}"/>
              </a:ext>
            </a:extLst>
          </p:cNvPr>
          <p:cNvSpPr>
            <a:spLocks noGrp="1"/>
          </p:cNvSpPr>
          <p:nvPr>
            <p:ph idx="1"/>
          </p:nvPr>
        </p:nvSpPr>
        <p:spPr>
          <a:xfrm>
            <a:off x="750277" y="1565031"/>
            <a:ext cx="10515600" cy="4611932"/>
          </a:xfrm>
        </p:spPr>
        <p:txBody>
          <a:bodyPr>
            <a:normAutofit fontScale="92500"/>
          </a:bodyPr>
          <a:lstStyle/>
          <a:p>
            <a:pPr marL="0" indent="0">
              <a:buNone/>
            </a:pPr>
            <a:r>
              <a:rPr lang="en-US" dirty="0"/>
              <a:t>Many industrial and scientific processes require knowledge of the quantity of content of tanks and other containers. In many instances it is not possible or not practical to directly view the interior. The more obvious industrial applications include: tank level gauging of milk, beer or wine in food and beverage industry; level gauging of acid, oil and solvent vessels in chemical plants; level monitoring of water in reservoirs. Over the last several decades, computer control of manufacturing systems has been the focus of extensive research. Advances in microprocessor, computing, networking and interfacing technologies have improved capabilities of industrial measurement and monitoring systems substantially over the period. The availability of water resources on earth are limited and unevenly distributed. The conservation of our water resources depends on our wise use of these resources. The development of virtual and open architecture monitoring systems shifts the focus of automation from being hardware centric to software centric, providing further flexibility. Therefore an experimental setup will be constructed to control liquid level in a tank using </a:t>
            </a:r>
            <a:r>
              <a:rPr lang="en-US" dirty="0" err="1"/>
              <a:t>arduino</a:t>
            </a:r>
            <a:r>
              <a:rPr lang="en-US" dirty="0"/>
              <a:t> IDE. In this project we are using ultrasonic sensor to measure liquid level.</a:t>
            </a:r>
            <a:endParaRPr lang="en-IN" dirty="0"/>
          </a:p>
          <a:p>
            <a:endParaRPr lang="en-IN" dirty="0"/>
          </a:p>
        </p:txBody>
      </p:sp>
    </p:spTree>
    <p:extLst>
      <p:ext uri="{BB962C8B-B14F-4D97-AF65-F5344CB8AC3E}">
        <p14:creationId xmlns:p14="http://schemas.microsoft.com/office/powerpoint/2010/main" val="242378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45AFA9-9189-4955-9EBD-6E0DD4DA7EC3}"/>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 xmlns:a16="http://schemas.microsoft.com/office/drawing/2014/main" id="{7C2BDB6B-4A1A-459A-ACFB-40F5CC4D3030}"/>
              </a:ext>
            </a:extLst>
          </p:cNvPr>
          <p:cNvSpPr>
            <a:spLocks noGrp="1"/>
          </p:cNvSpPr>
          <p:nvPr>
            <p:ph idx="1"/>
          </p:nvPr>
        </p:nvSpPr>
        <p:spPr>
          <a:xfrm>
            <a:off x="677334" y="1624259"/>
            <a:ext cx="9539328" cy="4820503"/>
          </a:xfrm>
        </p:spPr>
        <p:txBody>
          <a:bodyPr>
            <a:normAutofit/>
          </a:bodyPr>
          <a:lstStyle/>
          <a:p>
            <a:r>
              <a:rPr lang="en-US" dirty="0"/>
              <a:t>The aesthetically made Level Controller by GIC India is perfect to protect submersible pumps from dry running and at the same time, prevents overfilling. It has a fully automatic operation functionality, helping it to drain and fill simultaneously. Fully Automatic operation enabling both draining and filling simultaneously with a single device. </a:t>
            </a:r>
            <a:endParaRPr lang="en-US" dirty="0" smtClean="0"/>
          </a:p>
          <a:p>
            <a:r>
              <a:rPr lang="en-IN" dirty="0"/>
              <a:t>Zhao </a:t>
            </a:r>
            <a:r>
              <a:rPr lang="en-IN" dirty="0" err="1"/>
              <a:t>Dandan</a:t>
            </a:r>
            <a:r>
              <a:rPr lang="en-IN" dirty="0"/>
              <a:t> ; </a:t>
            </a:r>
            <a:r>
              <a:rPr lang="en-IN" dirty="0" err="1"/>
              <a:t>Zou</a:t>
            </a:r>
            <a:r>
              <a:rPr lang="en-IN" dirty="0"/>
              <a:t> </a:t>
            </a:r>
            <a:r>
              <a:rPr lang="en-IN" dirty="0" err="1"/>
              <a:t>Zhiyun</a:t>
            </a:r>
            <a:r>
              <a:rPr lang="en-IN" dirty="0"/>
              <a:t> ; Yu </a:t>
            </a:r>
            <a:r>
              <a:rPr lang="en-IN" dirty="0" err="1"/>
              <a:t>Meng</a:t>
            </a:r>
            <a:r>
              <a:rPr lang="en-IN" dirty="0"/>
              <a:t> ; Huang </a:t>
            </a:r>
            <a:r>
              <a:rPr lang="en-IN" dirty="0" err="1"/>
              <a:t>Yue</a:t>
            </a:r>
            <a:r>
              <a:rPr lang="en-IN" dirty="0"/>
              <a:t> ; Guan </a:t>
            </a:r>
            <a:r>
              <a:rPr lang="en-IN" dirty="0" smtClean="0"/>
              <a:t>Chen has studied about liquid level control system [2]</a:t>
            </a:r>
            <a:r>
              <a:rPr lang="en-IN" dirty="0"/>
              <a:t>	</a:t>
            </a:r>
            <a:endParaRPr lang="en-US" dirty="0" smtClean="0"/>
          </a:p>
          <a:p>
            <a:pPr marL="114300" indent="0">
              <a:buNone/>
            </a:pPr>
            <a:r>
              <a:rPr lang="en-US" dirty="0"/>
              <a:t>											 		</a:t>
            </a:r>
            <a:r>
              <a:rPr lang="en-IN" dirty="0"/>
              <a:t>					</a:t>
            </a:r>
          </a:p>
          <a:p>
            <a:endParaRPr lang="en-US"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704" y="3823335"/>
            <a:ext cx="2505604" cy="269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13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Liquid level control system in L214</a:t>
            </a:r>
            <a:endParaRPr lang="en-IN"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89375" y="1600200"/>
            <a:ext cx="36004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77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F7BCF1-3320-4C11-AF97-CAC997D8BAAD}"/>
              </a:ext>
            </a:extLst>
          </p:cNvPr>
          <p:cNvSpPr>
            <a:spLocks noGrp="1"/>
          </p:cNvSpPr>
          <p:nvPr>
            <p:ph type="title"/>
          </p:nvPr>
        </p:nvSpPr>
        <p:spPr/>
        <p:txBody>
          <a:bodyPr/>
          <a:lstStyle/>
          <a:p>
            <a:r>
              <a:rPr lang="en-IN" dirty="0"/>
              <a:t>Control system block diagram</a:t>
            </a:r>
          </a:p>
        </p:txBody>
      </p:sp>
      <p:pic>
        <p:nvPicPr>
          <p:cNvPr id="5" name="Picture 4">
            <a:extLst>
              <a:ext uri="{FF2B5EF4-FFF2-40B4-BE49-F238E27FC236}">
                <a16:creationId xmlns="" xmlns:a16="http://schemas.microsoft.com/office/drawing/2014/main" id="{1C1A63F5-7FC1-4230-85F8-098CA82BC576}"/>
              </a:ext>
            </a:extLst>
          </p:cNvPr>
          <p:cNvPicPr>
            <a:picLocks noChangeAspect="1"/>
          </p:cNvPicPr>
          <p:nvPr/>
        </p:nvPicPr>
        <p:blipFill>
          <a:blip r:embed="rId2"/>
          <a:stretch>
            <a:fillRect/>
          </a:stretch>
        </p:blipFill>
        <p:spPr>
          <a:xfrm>
            <a:off x="6253089" y="2307247"/>
            <a:ext cx="4768362" cy="3156438"/>
          </a:xfrm>
          <a:prstGeom prst="rect">
            <a:avLst/>
          </a:prstGeom>
        </p:spPr>
      </p:pic>
      <p:pic>
        <p:nvPicPr>
          <p:cNvPr id="8" name="Picture 7">
            <a:extLst>
              <a:ext uri="{FF2B5EF4-FFF2-40B4-BE49-F238E27FC236}">
                <a16:creationId xmlns="" xmlns:a16="http://schemas.microsoft.com/office/drawing/2014/main" id="{BF01DCD6-B125-4A98-ABA1-E9A2A236D070}"/>
              </a:ext>
            </a:extLst>
          </p:cNvPr>
          <p:cNvPicPr>
            <a:picLocks noChangeAspect="1"/>
          </p:cNvPicPr>
          <p:nvPr/>
        </p:nvPicPr>
        <p:blipFill>
          <a:blip r:embed="rId3"/>
          <a:stretch>
            <a:fillRect/>
          </a:stretch>
        </p:blipFill>
        <p:spPr>
          <a:xfrm>
            <a:off x="530469" y="2307247"/>
            <a:ext cx="5830766" cy="2915383"/>
          </a:xfrm>
          <a:prstGeom prst="rect">
            <a:avLst/>
          </a:prstGeom>
        </p:spPr>
      </p:pic>
    </p:spTree>
    <p:extLst>
      <p:ext uri="{BB962C8B-B14F-4D97-AF65-F5344CB8AC3E}">
        <p14:creationId xmlns:p14="http://schemas.microsoft.com/office/powerpoint/2010/main" val="131444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122E61-AD3D-440F-ABFB-EAE682B010E2}"/>
              </a:ext>
            </a:extLst>
          </p:cNvPr>
          <p:cNvSpPr>
            <a:spLocks noGrp="1"/>
          </p:cNvSpPr>
          <p:nvPr>
            <p:ph type="title"/>
          </p:nvPr>
        </p:nvSpPr>
        <p:spPr/>
        <p:txBody>
          <a:bodyPr/>
          <a:lstStyle/>
          <a:p>
            <a:r>
              <a:rPr lang="en-IN" dirty="0"/>
              <a:t>Flowchart</a:t>
            </a:r>
          </a:p>
        </p:txBody>
      </p:sp>
      <p:pic>
        <p:nvPicPr>
          <p:cNvPr id="4" name="Content Placeholder 3">
            <a:extLst>
              <a:ext uri="{FF2B5EF4-FFF2-40B4-BE49-F238E27FC236}">
                <a16:creationId xmlns="" xmlns:a16="http://schemas.microsoft.com/office/drawing/2014/main" id="{62BBF75C-E589-49FB-8648-496691108E7E}"/>
              </a:ext>
            </a:extLst>
          </p:cNvPr>
          <p:cNvPicPr>
            <a:picLocks noGrp="1" noChangeAspect="1"/>
          </p:cNvPicPr>
          <p:nvPr>
            <p:ph idx="1"/>
          </p:nvPr>
        </p:nvPicPr>
        <p:blipFill>
          <a:blip r:embed="rId2"/>
          <a:stretch>
            <a:fillRect/>
          </a:stretch>
        </p:blipFill>
        <p:spPr>
          <a:xfrm>
            <a:off x="2198077" y="1878379"/>
            <a:ext cx="5275252" cy="4351338"/>
          </a:xfrm>
          <a:prstGeom prst="rect">
            <a:avLst/>
          </a:prstGeom>
        </p:spPr>
      </p:pic>
    </p:spTree>
    <p:extLst>
      <p:ext uri="{BB962C8B-B14F-4D97-AF65-F5344CB8AC3E}">
        <p14:creationId xmlns:p14="http://schemas.microsoft.com/office/powerpoint/2010/main" val="411572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89220-50A2-4998-8955-DF1EBB628804}"/>
              </a:ext>
            </a:extLst>
          </p:cNvPr>
          <p:cNvSpPr>
            <a:spLocks noGrp="1"/>
          </p:cNvSpPr>
          <p:nvPr>
            <p:ph type="title"/>
          </p:nvPr>
        </p:nvSpPr>
        <p:spPr/>
        <p:txBody>
          <a:bodyPr/>
          <a:lstStyle/>
          <a:p>
            <a:r>
              <a:rPr lang="en-IN" dirty="0"/>
              <a:t>Circuit </a:t>
            </a:r>
            <a:r>
              <a:rPr lang="en-IN" dirty="0" smtClean="0"/>
              <a:t>diagram for liquid level control system</a:t>
            </a: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45065" y="1600200"/>
            <a:ext cx="5689069" cy="4800600"/>
          </a:xfrm>
        </p:spPr>
      </p:pic>
    </p:spTree>
    <p:extLst>
      <p:ext uri="{BB962C8B-B14F-4D97-AF65-F5344CB8AC3E}">
        <p14:creationId xmlns:p14="http://schemas.microsoft.com/office/powerpoint/2010/main" val="409997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F349F2-EF70-473C-81E1-BB1A490C7536}"/>
              </a:ext>
            </a:extLst>
          </p:cNvPr>
          <p:cNvSpPr>
            <a:spLocks noGrp="1"/>
          </p:cNvSpPr>
          <p:nvPr>
            <p:ph type="title"/>
          </p:nvPr>
        </p:nvSpPr>
        <p:spPr>
          <a:xfrm>
            <a:off x="677334" y="66907"/>
            <a:ext cx="8596668" cy="1008185"/>
          </a:xfrm>
        </p:spPr>
        <p:txBody>
          <a:bodyPr/>
          <a:lstStyle/>
          <a:p>
            <a:r>
              <a:rPr lang="en-IN" dirty="0"/>
              <a:t>Components used</a:t>
            </a:r>
          </a:p>
        </p:txBody>
      </p:sp>
      <p:sp>
        <p:nvSpPr>
          <p:cNvPr id="3" name="Content Placeholder 2">
            <a:extLst>
              <a:ext uri="{FF2B5EF4-FFF2-40B4-BE49-F238E27FC236}">
                <a16:creationId xmlns="" xmlns:a16="http://schemas.microsoft.com/office/drawing/2014/main" id="{0BF32920-4A8C-48C9-AC14-191B777CFFC5}"/>
              </a:ext>
            </a:extLst>
          </p:cNvPr>
          <p:cNvSpPr>
            <a:spLocks noGrp="1"/>
          </p:cNvSpPr>
          <p:nvPr>
            <p:ph idx="1"/>
          </p:nvPr>
        </p:nvSpPr>
        <p:spPr>
          <a:xfrm>
            <a:off x="677334" y="978590"/>
            <a:ext cx="11218658" cy="5851153"/>
          </a:xfrm>
        </p:spPr>
        <p:txBody>
          <a:bodyPr>
            <a:normAutofit lnSpcReduction="10000"/>
          </a:bodyPr>
          <a:lstStyle/>
          <a:p>
            <a:r>
              <a:rPr lang="en-IN" dirty="0"/>
              <a:t>HC-SR04 Ultrasonic sensor</a:t>
            </a:r>
          </a:p>
          <a:p>
            <a:pPr marL="0" indent="0">
              <a:buNone/>
            </a:pPr>
            <a:r>
              <a:rPr lang="en-IN" dirty="0"/>
              <a:t>	</a:t>
            </a:r>
            <a:r>
              <a:rPr lang="en-US" sz="1500" dirty="0"/>
              <a:t>Ultrasonic ranging module HC - SR04 provides 2cm - 400cm non-contact</a:t>
            </a:r>
          </a:p>
          <a:p>
            <a:pPr marL="0" indent="0">
              <a:buNone/>
            </a:pPr>
            <a:r>
              <a:rPr lang="en-US" sz="1500" dirty="0"/>
              <a:t>measurement function, the ranging accuracy can reach to 3mm. The modules</a:t>
            </a:r>
          </a:p>
          <a:p>
            <a:pPr marL="0" indent="0">
              <a:buNone/>
            </a:pPr>
            <a:r>
              <a:rPr lang="en-US" sz="1500" dirty="0"/>
              <a:t>includes ultrasonic transmitters, receiver and control circuit</a:t>
            </a:r>
            <a:endParaRPr lang="en-IN" sz="1500" dirty="0"/>
          </a:p>
          <a:p>
            <a:r>
              <a:rPr lang="en-IN" dirty="0"/>
              <a:t>L298 Motor driver</a:t>
            </a:r>
          </a:p>
          <a:p>
            <a:pPr marL="0" indent="0">
              <a:buNone/>
            </a:pPr>
            <a:r>
              <a:rPr lang="en-IN" dirty="0"/>
              <a:t>	</a:t>
            </a:r>
            <a:r>
              <a:rPr lang="en-US" sz="1500" dirty="0"/>
              <a:t>Arduino. This allows you to control the speed and direction of two DC motors, or</a:t>
            </a:r>
          </a:p>
          <a:p>
            <a:pPr marL="0" indent="0">
              <a:buNone/>
            </a:pPr>
            <a:r>
              <a:rPr lang="en-US" sz="1500" dirty="0"/>
              <a:t>control one bipolar stepper motor with ease. The L298N H-bridge module can be used with</a:t>
            </a:r>
          </a:p>
          <a:p>
            <a:pPr marL="0" indent="0">
              <a:buNone/>
            </a:pPr>
            <a:r>
              <a:rPr lang="en-US" sz="1500" dirty="0"/>
              <a:t>motors that have a voltage of between 5 and 35V DC.</a:t>
            </a:r>
            <a:endParaRPr lang="en-IN" sz="1500" dirty="0"/>
          </a:p>
          <a:p>
            <a:r>
              <a:rPr lang="en-IN" dirty="0"/>
              <a:t>Arduino UNO</a:t>
            </a:r>
          </a:p>
          <a:p>
            <a:pPr marL="0" indent="0">
              <a:buNone/>
            </a:pPr>
            <a:r>
              <a:rPr lang="en-IN" dirty="0"/>
              <a:t>	</a:t>
            </a:r>
            <a:r>
              <a:rPr lang="en-US" sz="1500" dirty="0"/>
              <a:t>The Arduino Uno is a microcontroller board based on the ATmega328 (datasheet). It has 14 digital</a:t>
            </a:r>
          </a:p>
          <a:p>
            <a:pPr marL="0" indent="0">
              <a:buNone/>
            </a:pPr>
            <a:r>
              <a:rPr lang="en-US" sz="1500" dirty="0"/>
              <a:t>input/output pins (of which 6 can be used as PWM outputs), 6 analog inputs, a 16 MHz ceramic</a:t>
            </a:r>
          </a:p>
          <a:p>
            <a:pPr marL="0" indent="0">
              <a:buNone/>
            </a:pPr>
            <a:r>
              <a:rPr lang="en-US" sz="1500" dirty="0"/>
              <a:t>resonator, a USB connection, a power jack, an ICSP header, and a reset button</a:t>
            </a:r>
            <a:endParaRPr lang="en-IN" sz="1500" dirty="0"/>
          </a:p>
          <a:p>
            <a:r>
              <a:rPr lang="en-IN" dirty="0"/>
              <a:t>RG1602A LCD Display</a:t>
            </a:r>
          </a:p>
          <a:p>
            <a:pPr marL="0" indent="0">
              <a:buNone/>
            </a:pPr>
            <a:r>
              <a:rPr lang="en-IN" dirty="0"/>
              <a:t>	</a:t>
            </a:r>
            <a:r>
              <a:rPr lang="en-US" sz="1500" dirty="0"/>
              <a:t>LED Lighting Color SBM-160 Red, Green, Blue, White - Cool (RGBW) 623nm Red,									 530nm Green, 458nm Blue, 7100K White 8-SMD Module</a:t>
            </a:r>
            <a:endParaRPr lang="en-IN" sz="1500" dirty="0"/>
          </a:p>
          <a:p>
            <a:r>
              <a:rPr lang="en-IN" dirty="0"/>
              <a:t>3-6V DC Submersible water pump</a:t>
            </a:r>
          </a:p>
          <a:p>
            <a:pPr marL="0" indent="0">
              <a:buNone/>
            </a:pPr>
            <a:r>
              <a:rPr lang="en-IN" dirty="0"/>
              <a:t>	</a:t>
            </a:r>
            <a:r>
              <a:rPr lang="en-US" sz="1500" dirty="0"/>
              <a:t>DC 3-6V Mini Micro Submersible Water Pump for fountain, garden and controlled water</a:t>
            </a:r>
          </a:p>
          <a:p>
            <a:pPr marL="0" indent="0">
              <a:buNone/>
            </a:pPr>
            <a:r>
              <a:rPr lang="en-US" sz="1500" dirty="0"/>
              <a:t>hydroponic systems</a:t>
            </a:r>
            <a:endParaRPr lang="en-IN" sz="1500" dirty="0"/>
          </a:p>
        </p:txBody>
      </p:sp>
      <p:pic>
        <p:nvPicPr>
          <p:cNvPr id="6146" name="Picture 2" descr="Image result for hc sr04">
            <a:extLst>
              <a:ext uri="{FF2B5EF4-FFF2-40B4-BE49-F238E27FC236}">
                <a16:creationId xmlns="" xmlns:a16="http://schemas.microsoft.com/office/drawing/2014/main" id="{D81BDDBB-33FC-4C64-96FC-DF650F6A00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30750" y="850597"/>
            <a:ext cx="1058699" cy="94106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l298 motor driver">
            <a:extLst>
              <a:ext uri="{FF2B5EF4-FFF2-40B4-BE49-F238E27FC236}">
                <a16:creationId xmlns="" xmlns:a16="http://schemas.microsoft.com/office/drawing/2014/main" id="{10FD7928-0E0E-4E3B-BD2C-A7763D268A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6163" y="1895292"/>
            <a:ext cx="1126305" cy="126133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arduino uno">
            <a:extLst>
              <a:ext uri="{FF2B5EF4-FFF2-40B4-BE49-F238E27FC236}">
                <a16:creationId xmlns="" xmlns:a16="http://schemas.microsoft.com/office/drawing/2014/main" id="{FD729FD6-AD8E-4352-B82A-557B7667C25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48301" y="3323712"/>
            <a:ext cx="1223596" cy="122359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mage result for rg1602a">
            <a:extLst>
              <a:ext uri="{FF2B5EF4-FFF2-40B4-BE49-F238E27FC236}">
                <a16:creationId xmlns="" xmlns:a16="http://schemas.microsoft.com/office/drawing/2014/main" id="{60337B78-1877-4B3D-9E00-F05DDCC6E43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8644233" y="4714398"/>
            <a:ext cx="1831731" cy="106851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result for 5v dc water pump">
            <a:extLst>
              <a:ext uri="{FF2B5EF4-FFF2-40B4-BE49-F238E27FC236}">
                <a16:creationId xmlns="" xmlns:a16="http://schemas.microsoft.com/office/drawing/2014/main" id="{89C35381-ADFD-4118-AA6D-AEEF50D5FB1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750" y="5899271"/>
            <a:ext cx="1190202" cy="93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87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369</TotalTime>
  <Words>783</Words>
  <Application>Microsoft Office PowerPoint</Application>
  <PresentationFormat>Custom</PresentationFormat>
  <Paragraphs>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Liquid level control system using PID</vt:lpstr>
      <vt:lpstr>Abstract</vt:lpstr>
      <vt:lpstr>Introduction </vt:lpstr>
      <vt:lpstr>Literature Survey</vt:lpstr>
      <vt:lpstr>Liquid level control system in L214</vt:lpstr>
      <vt:lpstr>Control system block diagram</vt:lpstr>
      <vt:lpstr>Flowchart</vt:lpstr>
      <vt:lpstr>Circuit diagram for liquid level control system</vt:lpstr>
      <vt:lpstr>Components used</vt:lpstr>
      <vt:lpstr>PID Control</vt:lpstr>
      <vt:lpstr>Mathematical modelling [3] </vt:lpstr>
      <vt:lpstr>PowerPoint Presentation</vt:lpstr>
      <vt:lpstr>PowerPoint Presentation</vt:lpstr>
      <vt:lpstr>PowerPoint Presentation</vt:lpstr>
      <vt:lpstr>Bill of materials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S</dc:creator>
  <cp:lastModifiedBy>Deepak Sethupathy</cp:lastModifiedBy>
  <cp:revision>25</cp:revision>
  <dcterms:created xsi:type="dcterms:W3CDTF">2019-04-09T16:22:17Z</dcterms:created>
  <dcterms:modified xsi:type="dcterms:W3CDTF">2019-04-10T04:31:27Z</dcterms:modified>
</cp:coreProperties>
</file>