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6ca0c063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e6ca0c063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6ca0c0635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6ca0c0635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6ca0c0635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6ca0c063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6ca0c063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6ca0c063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6ca0c0635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6ca0c0635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6ca0c0635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6ca0c0635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6ca0c063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e6ca0c063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6ca0c063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e6ca0c063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6ca0c063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e6ca0c063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0"/>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3" name="Google Shape;43;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nvSpPr>
        <p:spPr>
          <a:xfrm>
            <a:off x="0" y="254901"/>
            <a:ext cx="9144000" cy="1090089"/>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1" i="0" lang="en-IN" sz="1600" u="none" cap="none" strike="noStrike">
                <a:solidFill>
                  <a:srgbClr val="000000"/>
                </a:solidFill>
                <a:latin typeface="Times New Roman"/>
                <a:ea typeface="Times New Roman"/>
                <a:cs typeface="Times New Roman"/>
                <a:sym typeface="Times New Roman"/>
              </a:rPr>
              <a:t>Gokaraju Rangaraju Institute of Engineering and Technology</a:t>
            </a:r>
            <a:endParaRPr b="1" i="0" sz="16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400"/>
              <a:buFont typeface="Arial"/>
              <a:buNone/>
            </a:pPr>
            <a:r>
              <a:rPr b="1" i="0" lang="en-IN" sz="1400" u="none" cap="none" strike="noStrike">
                <a:solidFill>
                  <a:srgbClr val="000000"/>
                </a:solidFill>
                <a:latin typeface="Times New Roman"/>
                <a:ea typeface="Times New Roman"/>
                <a:cs typeface="Times New Roman"/>
                <a:sym typeface="Times New Roman"/>
              </a:rPr>
              <a:t>(Autonomous)</a:t>
            </a:r>
            <a:br>
              <a:rPr b="1" i="0" lang="en-IN" sz="1400" u="none" cap="none" strike="noStrike">
                <a:solidFill>
                  <a:srgbClr val="000000"/>
                </a:solidFill>
                <a:latin typeface="Times New Roman"/>
                <a:ea typeface="Times New Roman"/>
                <a:cs typeface="Times New Roman"/>
                <a:sym typeface="Times New Roman"/>
              </a:rPr>
            </a:br>
            <a:r>
              <a:rPr b="1" i="0" lang="en-IN" sz="1400" u="none" cap="none" strike="noStrike">
                <a:solidFill>
                  <a:srgbClr val="000000"/>
                </a:solidFill>
                <a:latin typeface="Times New Roman"/>
                <a:ea typeface="Times New Roman"/>
                <a:cs typeface="Times New Roman"/>
                <a:sym typeface="Times New Roman"/>
              </a:rPr>
              <a:t>Department of Information Technology</a:t>
            </a:r>
            <a:endParaRPr b="1" i="0" sz="1400" u="none" cap="none" strike="noStrike">
              <a:solidFill>
                <a:srgbClr val="000000"/>
              </a:solidFill>
              <a:latin typeface="Times New Roman"/>
              <a:ea typeface="Times New Roman"/>
              <a:cs typeface="Times New Roman"/>
              <a:sym typeface="Times New Roman"/>
            </a:endParaRPr>
          </a:p>
        </p:txBody>
      </p:sp>
      <p:pic>
        <p:nvPicPr>
          <p:cNvPr id="52" name="Google Shape;52;p12"/>
          <p:cNvPicPr preferRelativeResize="0"/>
          <p:nvPr/>
        </p:nvPicPr>
        <p:blipFill rotWithShape="1">
          <a:blip r:embed="rId3">
            <a:alphaModFix/>
          </a:blip>
          <a:srcRect b="0" l="0" r="0" t="0"/>
          <a:stretch/>
        </p:blipFill>
        <p:spPr>
          <a:xfrm>
            <a:off x="356502" y="273181"/>
            <a:ext cx="1022474" cy="891871"/>
          </a:xfrm>
          <a:prstGeom prst="rect">
            <a:avLst/>
          </a:prstGeom>
          <a:noFill/>
          <a:ln>
            <a:noFill/>
          </a:ln>
        </p:spPr>
      </p:pic>
      <p:sp>
        <p:nvSpPr>
          <p:cNvPr id="53" name="Google Shape;53;p12"/>
          <p:cNvSpPr txBox="1"/>
          <p:nvPr/>
        </p:nvSpPr>
        <p:spPr>
          <a:xfrm>
            <a:off x="0" y="1284783"/>
            <a:ext cx="9143999" cy="1847384"/>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1" i="1" lang="en-IN" sz="1400" u="none" cap="none" strike="noStrike">
                <a:solidFill>
                  <a:srgbClr val="000000"/>
                </a:solidFill>
                <a:latin typeface="Times New Roman"/>
                <a:ea typeface="Times New Roman"/>
                <a:cs typeface="Times New Roman"/>
                <a:sym typeface="Times New Roman"/>
              </a:rPr>
              <a:t>A Mini Project on</a:t>
            </a:r>
            <a:endParaRPr b="1" i="1" sz="14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800"/>
              <a:buFont typeface="Arial"/>
              <a:buNone/>
            </a:pPr>
            <a:r>
              <a:rPr b="1" i="0" lang="en-IN" sz="2800" u="none" cap="none" strike="noStrike">
                <a:solidFill>
                  <a:srgbClr val="000000"/>
                </a:solidFill>
                <a:latin typeface="Times New Roman"/>
                <a:ea typeface="Times New Roman"/>
                <a:cs typeface="Times New Roman"/>
                <a:sym typeface="Times New Roman"/>
              </a:rPr>
              <a:t>Development Of A Subject Based Document Classification Model Using Natural Language Processing</a:t>
            </a:r>
            <a:endParaRPr b="1" i="0" sz="2800" u="none" cap="none" strike="noStrike">
              <a:solidFill>
                <a:srgbClr val="000000"/>
              </a:solidFill>
              <a:latin typeface="Times New Roman"/>
              <a:ea typeface="Times New Roman"/>
              <a:cs typeface="Times New Roman"/>
              <a:sym typeface="Times New Roman"/>
            </a:endParaRPr>
          </a:p>
        </p:txBody>
      </p:sp>
      <p:sp>
        <p:nvSpPr>
          <p:cNvPr id="54" name="Google Shape;54;p12"/>
          <p:cNvSpPr txBox="1"/>
          <p:nvPr/>
        </p:nvSpPr>
        <p:spPr>
          <a:xfrm>
            <a:off x="512225" y="3176912"/>
            <a:ext cx="2490000" cy="1411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IN" sz="1400" u="none" cap="none" strike="noStrike">
                <a:solidFill>
                  <a:srgbClr val="000000"/>
                </a:solidFill>
                <a:latin typeface="Times New Roman"/>
                <a:ea typeface="Times New Roman"/>
                <a:cs typeface="Times New Roman"/>
                <a:sym typeface="Times New Roman"/>
              </a:rPr>
              <a:t>Guide</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Dr. </a:t>
            </a:r>
            <a:r>
              <a:rPr lang="en-IN">
                <a:latin typeface="Times New Roman"/>
                <a:ea typeface="Times New Roman"/>
                <a:cs typeface="Times New Roman"/>
                <a:sym typeface="Times New Roman"/>
              </a:rPr>
              <a:t>N</a:t>
            </a:r>
            <a:r>
              <a:rPr b="0" i="0" lang="en-IN" sz="1400" u="none" cap="none" strike="noStrike">
                <a:solidFill>
                  <a:srgbClr val="000000"/>
                </a:solidFill>
                <a:latin typeface="Times New Roman"/>
                <a:ea typeface="Times New Roman"/>
                <a:cs typeface="Times New Roman"/>
                <a:sym typeface="Times New Roman"/>
              </a:rPr>
              <a:t>. </a:t>
            </a:r>
            <a:r>
              <a:rPr lang="en-IN">
                <a:latin typeface="Times New Roman"/>
                <a:ea typeface="Times New Roman"/>
                <a:cs typeface="Times New Roman"/>
                <a:sym typeface="Times New Roman"/>
              </a:rPr>
              <a:t>Rajasekhar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Professor</a:t>
            </a:r>
            <a:endParaRPr b="0" i="0" sz="1400" u="none" cap="none" strike="noStrike">
              <a:solidFill>
                <a:srgbClr val="000000"/>
              </a:solidFill>
              <a:latin typeface="Times New Roman"/>
              <a:ea typeface="Times New Roman"/>
              <a:cs typeface="Times New Roman"/>
              <a:sym typeface="Times New Roman"/>
            </a:endParaRPr>
          </a:p>
        </p:txBody>
      </p:sp>
      <p:sp>
        <p:nvSpPr>
          <p:cNvPr id="55" name="Google Shape;55;p12"/>
          <p:cNvSpPr txBox="1"/>
          <p:nvPr/>
        </p:nvSpPr>
        <p:spPr>
          <a:xfrm>
            <a:off x="4933335" y="3176911"/>
            <a:ext cx="3804465" cy="1711687"/>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i="0" lang="en-IN" sz="1400" u="none" cap="none" strike="noStrike">
                <a:solidFill>
                  <a:srgbClr val="000000"/>
                </a:solidFill>
                <a:latin typeface="Times New Roman"/>
                <a:ea typeface="Times New Roman"/>
                <a:cs typeface="Times New Roman"/>
                <a:sym typeface="Times New Roman"/>
              </a:rPr>
              <a:t>Team Members</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a:t>
            </a:r>
            <a:r>
              <a:rPr lang="en-IN">
                <a:latin typeface="Times New Roman"/>
                <a:ea typeface="Times New Roman"/>
                <a:cs typeface="Times New Roman"/>
                <a:sym typeface="Times New Roman"/>
              </a:rPr>
              <a:t>21241A12H9</a:t>
            </a:r>
            <a:r>
              <a:rPr b="0" i="0" lang="en-IN" sz="1400" u="none" cap="none" strike="noStrike">
                <a:solidFill>
                  <a:srgbClr val="000000"/>
                </a:solidFill>
                <a:latin typeface="Times New Roman"/>
                <a:ea typeface="Times New Roman"/>
                <a:cs typeface="Times New Roman"/>
                <a:sym typeface="Times New Roman"/>
              </a:rPr>
              <a:t>)              </a:t>
            </a:r>
            <a:r>
              <a:rPr lang="en-IN">
                <a:latin typeface="Times New Roman"/>
                <a:ea typeface="Times New Roman"/>
                <a:cs typeface="Times New Roman"/>
                <a:sym typeface="Times New Roman"/>
              </a:rPr>
              <a:t>Punith Kumaran BS</a:t>
            </a:r>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a:t>
            </a:r>
            <a:r>
              <a:rPr lang="en-IN">
                <a:latin typeface="Times New Roman"/>
                <a:ea typeface="Times New Roman"/>
                <a:cs typeface="Times New Roman"/>
                <a:sym typeface="Times New Roman"/>
              </a:rPr>
              <a:t>21241A12K1</a:t>
            </a:r>
            <a:r>
              <a:rPr b="0" i="0" lang="en-IN" sz="1400" u="none" cap="none" strike="noStrike">
                <a:solidFill>
                  <a:srgbClr val="000000"/>
                </a:solidFill>
                <a:latin typeface="Times New Roman"/>
                <a:ea typeface="Times New Roman"/>
                <a:cs typeface="Times New Roman"/>
                <a:sym typeface="Times New Roman"/>
              </a:rPr>
              <a:t>)              </a:t>
            </a:r>
            <a:r>
              <a:rPr lang="en-IN">
                <a:latin typeface="Times New Roman"/>
                <a:ea typeface="Times New Roman"/>
                <a:cs typeface="Times New Roman"/>
                <a:sym typeface="Times New Roman"/>
              </a:rPr>
              <a:t>V. Sriram Varma</a:t>
            </a:r>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a:t>
            </a:r>
            <a:r>
              <a:rPr lang="en-IN">
                <a:latin typeface="Times New Roman"/>
                <a:ea typeface="Times New Roman"/>
                <a:cs typeface="Times New Roman"/>
                <a:sym typeface="Times New Roman"/>
              </a:rPr>
              <a:t>21241A12E3</a:t>
            </a:r>
            <a:r>
              <a:rPr b="0" i="0" lang="en-IN" sz="1400" u="none" cap="none" strike="noStrike">
                <a:solidFill>
                  <a:srgbClr val="000000"/>
                </a:solidFill>
                <a:latin typeface="Times New Roman"/>
                <a:ea typeface="Times New Roman"/>
                <a:cs typeface="Times New Roman"/>
                <a:sym typeface="Times New Roman"/>
              </a:rPr>
              <a:t>)               </a:t>
            </a:r>
            <a:r>
              <a:rPr lang="en-IN">
                <a:latin typeface="Times New Roman"/>
                <a:ea typeface="Times New Roman"/>
                <a:cs typeface="Times New Roman"/>
                <a:sym typeface="Times New Roman"/>
              </a:rPr>
              <a:t>E. Clement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3600">
                <a:latin typeface="Times New Roman"/>
                <a:ea typeface="Times New Roman"/>
                <a:cs typeface="Times New Roman"/>
                <a:sym typeface="Times New Roman"/>
              </a:rPr>
              <a:t>System Architecture</a:t>
            </a:r>
            <a:endParaRPr/>
          </a:p>
        </p:txBody>
      </p:sp>
      <p:sp>
        <p:nvSpPr>
          <p:cNvPr id="118" name="Google Shape;118;p21"/>
          <p:cNvSpPr txBox="1"/>
          <p:nvPr>
            <p:ph idx="4294967295" type="body"/>
          </p:nvPr>
        </p:nvSpPr>
        <p:spPr>
          <a:xfrm>
            <a:off x="311700" y="1152475"/>
            <a:ext cx="8520600" cy="3525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p:txBody>
      </p:sp>
      <p:sp>
        <p:nvSpPr>
          <p:cNvPr id="119" name="Google Shape;119;p21"/>
          <p:cNvSpPr txBox="1"/>
          <p:nvPr/>
        </p:nvSpPr>
        <p:spPr>
          <a:xfrm>
            <a:off x="3746388" y="4374800"/>
            <a:ext cx="16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u="sng">
              <a:solidFill>
                <a:schemeClr val="dk1"/>
              </a:solidFill>
              <a:latin typeface="Times New Roman"/>
              <a:ea typeface="Times New Roman"/>
              <a:cs typeface="Times New Roman"/>
              <a:sym typeface="Times New Roman"/>
            </a:endParaRPr>
          </a:p>
        </p:txBody>
      </p:sp>
      <p:pic>
        <p:nvPicPr>
          <p:cNvPr id="120" name="Google Shape;120;p21"/>
          <p:cNvPicPr preferRelativeResize="0"/>
          <p:nvPr/>
        </p:nvPicPr>
        <p:blipFill rotWithShape="1">
          <a:blip r:embed="rId3">
            <a:alphaModFix/>
          </a:blip>
          <a:srcRect b="-8280" l="0" r="0" t="8280"/>
          <a:stretch/>
        </p:blipFill>
        <p:spPr>
          <a:xfrm>
            <a:off x="1879550" y="1017725"/>
            <a:ext cx="5463675" cy="376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3600">
                <a:latin typeface="Times New Roman"/>
                <a:ea typeface="Times New Roman"/>
                <a:cs typeface="Times New Roman"/>
                <a:sym typeface="Times New Roman"/>
              </a:rPr>
              <a:t>Algorithms used</a:t>
            </a:r>
            <a:endParaRPr/>
          </a:p>
        </p:txBody>
      </p:sp>
      <p:sp>
        <p:nvSpPr>
          <p:cNvPr id="126" name="Google Shape;126;p22"/>
          <p:cNvSpPr txBox="1"/>
          <p:nvPr>
            <p:ph idx="1" type="body"/>
          </p:nvPr>
        </p:nvSpPr>
        <p:spPr>
          <a:xfrm>
            <a:off x="311700" y="1152475"/>
            <a:ext cx="8520600" cy="3696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Arial"/>
              <a:buChar char="•"/>
            </a:pPr>
            <a:r>
              <a:rPr b="1" lang="en-IN" sz="1500">
                <a:solidFill>
                  <a:schemeClr val="dk1"/>
                </a:solidFill>
                <a:latin typeface="Times New Roman"/>
                <a:ea typeface="Times New Roman"/>
                <a:cs typeface="Times New Roman"/>
                <a:sym typeface="Times New Roman"/>
              </a:rPr>
              <a:t>Cosine Similarity Algorithm</a:t>
            </a:r>
            <a:r>
              <a:rPr lang="en-IN" sz="1500">
                <a:solidFill>
                  <a:schemeClr val="dk1"/>
                </a:solidFill>
                <a:latin typeface="Times New Roman"/>
                <a:ea typeface="Times New Roman"/>
                <a:cs typeface="Times New Roman"/>
                <a:sym typeface="Times New Roman"/>
              </a:rPr>
              <a:t>: The spacy’s similarity() function that is used to extract the similarity scores between the given file and topics uses the cosine values of the token vectors to generate a similarity score. </a:t>
            </a:r>
            <a:endParaRPr sz="1500"/>
          </a:p>
          <a:p>
            <a:pPr indent="-228600" lvl="0" marL="457200" rtl="0" algn="l">
              <a:lnSpc>
                <a:spcPct val="115000"/>
              </a:lnSpc>
              <a:spcBef>
                <a:spcPts val="0"/>
              </a:spcBef>
              <a:spcAft>
                <a:spcPts val="0"/>
              </a:spcAft>
              <a:buSzPts val="1800"/>
              <a:buFont typeface="Arial"/>
              <a:buNone/>
            </a:pPr>
            <a:r>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Arial"/>
              <a:buChar char="•"/>
            </a:pPr>
            <a:r>
              <a:rPr b="1" lang="en-IN" sz="1500">
                <a:solidFill>
                  <a:schemeClr val="dk1"/>
                </a:solidFill>
                <a:latin typeface="Times New Roman"/>
                <a:ea typeface="Times New Roman"/>
                <a:cs typeface="Times New Roman"/>
                <a:sym typeface="Times New Roman"/>
              </a:rPr>
              <a:t>Lookup Tables</a:t>
            </a:r>
            <a:r>
              <a:rPr lang="en-IN" sz="1500">
                <a:solidFill>
                  <a:schemeClr val="dk1"/>
                </a:solidFill>
                <a:latin typeface="Times New Roman"/>
                <a:ea typeface="Times New Roman"/>
                <a:cs typeface="Times New Roman"/>
                <a:sym typeface="Times New Roman"/>
              </a:rPr>
              <a:t>: SpaCy uses large, pre-compiled lookup tables that map word forms to their lemmas. These tables are built from linguistic resources and contain common words and their lemmatized forms.</a:t>
            </a:r>
            <a:endParaRPr sz="15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Arial"/>
              <a:buChar char="•"/>
            </a:pPr>
            <a:r>
              <a:rPr b="1" lang="en-IN" sz="1500">
                <a:solidFill>
                  <a:schemeClr val="dk1"/>
                </a:solidFill>
                <a:latin typeface="Times New Roman"/>
                <a:ea typeface="Times New Roman"/>
                <a:cs typeface="Times New Roman"/>
                <a:sym typeface="Times New Roman"/>
              </a:rPr>
              <a:t>Word Scoring</a:t>
            </a:r>
            <a:r>
              <a:rPr lang="en-IN" sz="1500">
                <a:solidFill>
                  <a:schemeClr val="dk1"/>
                </a:solidFill>
                <a:latin typeface="Times New Roman"/>
                <a:ea typeface="Times New Roman"/>
                <a:cs typeface="Times New Roman"/>
                <a:sym typeface="Times New Roman"/>
              </a:rPr>
              <a:t>: The RAKE function uses a word scoring algorithm according to frequency and importance to rank the keywords.</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b="1" lang="en-IN" sz="1500">
                <a:solidFill>
                  <a:schemeClr val="dk1"/>
                </a:solidFill>
                <a:latin typeface="Times New Roman"/>
                <a:ea typeface="Times New Roman"/>
                <a:cs typeface="Times New Roman"/>
                <a:sym typeface="Times New Roman"/>
              </a:rPr>
              <a:t>Named Entity Recognition (NER):</a:t>
            </a:r>
            <a:r>
              <a:rPr lang="en-IN" sz="1500">
                <a:solidFill>
                  <a:schemeClr val="dk1"/>
                </a:solidFill>
                <a:latin typeface="Times New Roman"/>
                <a:ea typeface="Times New Roman"/>
                <a:cs typeface="Times New Roman"/>
                <a:sym typeface="Times New Roman"/>
              </a:rPr>
              <a:t> in spaCy is a process where the model identifies and categorizes entities in a text. Entities are real-world objects such as persons, organizations, locations, dates, and</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15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15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5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15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15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15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711750" y="474500"/>
            <a:ext cx="7857600" cy="429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IN" sz="1500">
                <a:solidFill>
                  <a:schemeClr val="dk1"/>
                </a:solidFill>
                <a:latin typeface="Times New Roman"/>
                <a:ea typeface="Times New Roman"/>
                <a:cs typeface="Times New Roman"/>
                <a:sym typeface="Times New Roman"/>
              </a:rPr>
              <a:t>more.</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lang="en-IN" sz="1500">
                <a:solidFill>
                  <a:schemeClr val="dk1"/>
                </a:solidFill>
                <a:latin typeface="Times New Roman"/>
                <a:ea typeface="Times New Roman"/>
                <a:cs typeface="Times New Roman"/>
                <a:sym typeface="Times New Roman"/>
              </a:rPr>
              <a:t>KNN:</a:t>
            </a:r>
            <a:r>
              <a:rPr lang="en-IN" sz="1500">
                <a:solidFill>
                  <a:schemeClr val="dk1"/>
                </a:solidFill>
                <a:latin typeface="Times New Roman"/>
                <a:ea typeface="Times New Roman"/>
                <a:cs typeface="Times New Roman"/>
                <a:sym typeface="Times New Roman"/>
              </a:rPr>
              <a:t> is a simple, non-parametric algorithm used for classification and regression. It classifies data points based on the closest training examples in the feature space, using distance metrics like Euclidean distance. The "k" in KNN specifies the number of nearest neighbors to consider.</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b="1" lang="en-IN" sz="1500">
                <a:solidFill>
                  <a:schemeClr val="dk1"/>
                </a:solidFill>
                <a:latin typeface="Times New Roman"/>
                <a:ea typeface="Times New Roman"/>
                <a:cs typeface="Times New Roman"/>
                <a:sym typeface="Times New Roman"/>
              </a:rPr>
              <a:t>Part-of-Speech (POS) tagging</a:t>
            </a:r>
            <a:r>
              <a:rPr lang="en-IN" sz="1500">
                <a:solidFill>
                  <a:schemeClr val="dk1"/>
                </a:solidFill>
                <a:latin typeface="Times New Roman"/>
                <a:ea typeface="Times New Roman"/>
                <a:cs typeface="Times New Roman"/>
                <a:sym typeface="Times New Roman"/>
              </a:rPr>
              <a:t>: is the process of assigning parts of speech to each word in a text, such as nouns, verbs, adjectives, etc. It helps in understanding the grammatical structure of a sentence. Tools like spaCy and NLTK provide pre-trained models for automatic POS tagging, facilitating various NLP tasks.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3600">
                <a:latin typeface="Times New Roman"/>
                <a:ea typeface="Times New Roman"/>
                <a:cs typeface="Times New Roman"/>
                <a:sym typeface="Times New Roman"/>
              </a:rPr>
              <a:t>Project Implementation and Execution</a:t>
            </a:r>
            <a:endParaRPr b="1" sz="3600">
              <a:latin typeface="Times New Roman"/>
              <a:ea typeface="Times New Roman"/>
              <a:cs typeface="Times New Roman"/>
              <a:sym typeface="Times New Roman"/>
            </a:endParaRPr>
          </a:p>
        </p:txBody>
      </p:sp>
      <p:sp>
        <p:nvSpPr>
          <p:cNvPr id="137" name="Google Shape;13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rgbClr val="0000FF"/>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solidFill>
                <a:srgbClr val="000000"/>
              </a:solidFill>
            </a:endParaRPr>
          </a:p>
        </p:txBody>
      </p:sp>
      <p:pic>
        <p:nvPicPr>
          <p:cNvPr descr="/Users/tanvi/Desktop/Screenshot 2024-06-18 at 11.08.43 PM.png" id="138" name="Google Shape;138;p24"/>
          <p:cNvPicPr preferRelativeResize="0"/>
          <p:nvPr/>
        </p:nvPicPr>
        <p:blipFill>
          <a:blip r:embed="rId3">
            <a:alphaModFix/>
          </a:blip>
          <a:stretch>
            <a:fillRect/>
          </a:stretch>
        </p:blipFill>
        <p:spPr>
          <a:xfrm>
            <a:off x="513000" y="1152475"/>
            <a:ext cx="7885526" cy="2519175"/>
          </a:xfrm>
          <a:prstGeom prst="rect">
            <a:avLst/>
          </a:prstGeom>
          <a:noFill/>
          <a:ln>
            <a:noFill/>
          </a:ln>
        </p:spPr>
      </p:pic>
      <p:pic>
        <p:nvPicPr>
          <p:cNvPr descr="/Users/tanvi/Desktop/Screenshot 2024-06-18 at 11.12.05 PM.png" id="139" name="Google Shape;139;p24"/>
          <p:cNvPicPr preferRelativeResize="0"/>
          <p:nvPr/>
        </p:nvPicPr>
        <p:blipFill>
          <a:blip r:embed="rId4">
            <a:alphaModFix/>
          </a:blip>
          <a:stretch>
            <a:fillRect/>
          </a:stretch>
        </p:blipFill>
        <p:spPr>
          <a:xfrm>
            <a:off x="561025" y="3519175"/>
            <a:ext cx="7799526" cy="259550"/>
          </a:xfrm>
          <a:prstGeom prst="rect">
            <a:avLst/>
          </a:prstGeom>
          <a:noFill/>
          <a:ln>
            <a:noFill/>
          </a:ln>
        </p:spPr>
      </p:pic>
      <p:sp>
        <p:nvSpPr>
          <p:cNvPr id="140" name="Google Shape;140;p24"/>
          <p:cNvSpPr txBox="1"/>
          <p:nvPr/>
        </p:nvSpPr>
        <p:spPr>
          <a:xfrm>
            <a:off x="3122150" y="4090125"/>
            <a:ext cx="34353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IN" sz="1300">
                <a:solidFill>
                  <a:schemeClr val="dk1"/>
                </a:solidFill>
                <a:latin typeface="Times New Roman"/>
                <a:ea typeface="Times New Roman"/>
                <a:cs typeface="Times New Roman"/>
                <a:sym typeface="Times New Roman"/>
              </a:rPr>
              <a:t>   Extraction of keywords from dataset</a:t>
            </a:r>
            <a:endParaRPr i="1"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Users/tanvi/Desktop/Screenshot 2024-06-18 at 11.11.20 PM.png" id="147" name="Google Shape;147;p25"/>
          <p:cNvPicPr preferRelativeResize="0"/>
          <p:nvPr/>
        </p:nvPicPr>
        <p:blipFill>
          <a:blip r:embed="rId3">
            <a:alphaModFix/>
          </a:blip>
          <a:stretch>
            <a:fillRect/>
          </a:stretch>
        </p:blipFill>
        <p:spPr>
          <a:xfrm>
            <a:off x="311700" y="269975"/>
            <a:ext cx="8274926" cy="2368200"/>
          </a:xfrm>
          <a:prstGeom prst="rect">
            <a:avLst/>
          </a:prstGeom>
          <a:noFill/>
          <a:ln>
            <a:noFill/>
          </a:ln>
        </p:spPr>
      </p:pic>
      <p:sp>
        <p:nvSpPr>
          <p:cNvPr id="148" name="Google Shape;148;p25"/>
          <p:cNvSpPr txBox="1"/>
          <p:nvPr/>
        </p:nvSpPr>
        <p:spPr>
          <a:xfrm>
            <a:off x="2743700" y="1626525"/>
            <a:ext cx="3000000" cy="205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i="1" lang="en-IN" sz="1200">
                <a:latin typeface="Times New Roman"/>
                <a:ea typeface="Times New Roman"/>
                <a:cs typeface="Times New Roman"/>
                <a:sym typeface="Times New Roman"/>
              </a:rPr>
              <a:t>           </a:t>
            </a:r>
            <a:r>
              <a:rPr i="1" lang="en-IN" sz="1200">
                <a:latin typeface="Times New Roman"/>
                <a:ea typeface="Times New Roman"/>
                <a:cs typeface="Times New Roman"/>
                <a:sym typeface="Times New Roman"/>
              </a:rPr>
              <a:t>[Fig – 30] - Preprocessing of file data</a:t>
            </a:r>
            <a:endParaRPr/>
          </a:p>
        </p:txBody>
      </p:sp>
      <p:pic>
        <p:nvPicPr>
          <p:cNvPr descr="/Users/tanvi/Desktop/Screenshot 2024-06-18 at 11.10.51 PM.png" id="149" name="Google Shape;149;p25"/>
          <p:cNvPicPr preferRelativeResize="0"/>
          <p:nvPr/>
        </p:nvPicPr>
        <p:blipFill>
          <a:blip r:embed="rId4">
            <a:alphaModFix/>
          </a:blip>
          <a:stretch>
            <a:fillRect/>
          </a:stretch>
        </p:blipFill>
        <p:spPr>
          <a:xfrm>
            <a:off x="311700" y="2867050"/>
            <a:ext cx="7968126" cy="530325"/>
          </a:xfrm>
          <a:prstGeom prst="rect">
            <a:avLst/>
          </a:prstGeom>
          <a:noFill/>
          <a:ln>
            <a:noFill/>
          </a:ln>
        </p:spPr>
      </p:pic>
      <p:pic>
        <p:nvPicPr>
          <p:cNvPr descr="Screenshot%202024-06-18%20at%2011.58.23%20PM.png" id="150" name="Google Shape;150;p25"/>
          <p:cNvPicPr preferRelativeResize="0"/>
          <p:nvPr/>
        </p:nvPicPr>
        <p:blipFill>
          <a:blip r:embed="rId5">
            <a:alphaModFix/>
          </a:blip>
          <a:stretch>
            <a:fillRect/>
          </a:stretch>
        </p:blipFill>
        <p:spPr>
          <a:xfrm>
            <a:off x="311700" y="3788125"/>
            <a:ext cx="7968126" cy="662906"/>
          </a:xfrm>
          <a:prstGeom prst="rect">
            <a:avLst/>
          </a:prstGeom>
          <a:noFill/>
          <a:ln>
            <a:noFill/>
          </a:ln>
        </p:spPr>
      </p:pic>
      <p:sp>
        <p:nvSpPr>
          <p:cNvPr id="151" name="Google Shape;151;p25"/>
          <p:cNvSpPr txBox="1"/>
          <p:nvPr/>
        </p:nvSpPr>
        <p:spPr>
          <a:xfrm>
            <a:off x="2911200" y="2506450"/>
            <a:ext cx="31434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p>
            <a:pPr indent="0" lvl="0" marL="0" rtl="0" algn="ctr">
              <a:spcBef>
                <a:spcPts val="0"/>
              </a:spcBef>
              <a:spcAft>
                <a:spcPts val="0"/>
              </a:spcAft>
              <a:buNone/>
            </a:pPr>
            <a:r>
              <a:rPr i="1" lang="en-IN" sz="1200">
                <a:latin typeface="Times New Roman"/>
                <a:ea typeface="Times New Roman"/>
                <a:cs typeface="Times New Roman"/>
                <a:sym typeface="Times New Roman"/>
              </a:rPr>
              <a:t>[Fig – 30] - Finding similarity between the topics and given file</a:t>
            </a:r>
            <a:endParaRPr i="1" sz="1200">
              <a:latin typeface="Times New Roman"/>
              <a:ea typeface="Times New Roman"/>
              <a:cs typeface="Times New Roman"/>
              <a:sym typeface="Times New Roman"/>
            </a:endParaRPr>
          </a:p>
          <a:p>
            <a:pPr indent="0" lvl="0" marL="0" rtl="0" algn="ctr">
              <a:spcBef>
                <a:spcPts val="0"/>
              </a:spcBef>
              <a:spcAft>
                <a:spcPts val="0"/>
              </a:spcAft>
              <a:buNone/>
            </a:pPr>
            <a:r>
              <a:t/>
            </a:r>
            <a:endParaRPr i="1" sz="1200">
              <a:latin typeface="Times New Roman"/>
              <a:ea typeface="Times New Roman"/>
              <a:cs typeface="Times New Roman"/>
              <a:sym typeface="Times New Roman"/>
            </a:endParaRPr>
          </a:p>
          <a:p>
            <a:pPr indent="0" lvl="0" marL="0" rtl="0" algn="ctr">
              <a:spcBef>
                <a:spcPts val="0"/>
              </a:spcBef>
              <a:spcAft>
                <a:spcPts val="0"/>
              </a:spcAft>
              <a:buNone/>
            </a:pPr>
            <a:r>
              <a:t/>
            </a:r>
            <a:endParaRPr i="1" sz="1200">
              <a:latin typeface="Times New Roman"/>
              <a:ea typeface="Times New Roman"/>
              <a:cs typeface="Times New Roman"/>
              <a:sym typeface="Times New Roman"/>
            </a:endParaRPr>
          </a:p>
          <a:p>
            <a:pPr indent="0" lvl="0" marL="0" rtl="0" algn="ctr">
              <a:spcBef>
                <a:spcPts val="0"/>
              </a:spcBef>
              <a:spcAft>
                <a:spcPts val="0"/>
              </a:spcAft>
              <a:buNone/>
            </a:pPr>
            <a:r>
              <a:t/>
            </a:r>
            <a:endParaRPr i="1" sz="1200">
              <a:latin typeface="Times New Roman"/>
              <a:ea typeface="Times New Roman"/>
              <a:cs typeface="Times New Roman"/>
              <a:sym typeface="Times New Roman"/>
            </a:endParaRPr>
          </a:p>
          <a:p>
            <a:pPr indent="0" lvl="0" marL="0" rtl="0" algn="ctr">
              <a:spcBef>
                <a:spcPts val="0"/>
              </a:spcBef>
              <a:spcAft>
                <a:spcPts val="0"/>
              </a:spcAft>
              <a:buNone/>
            </a:pPr>
            <a:r>
              <a:t/>
            </a:r>
            <a:endParaRPr i="1" sz="1200">
              <a:latin typeface="Times New Roman"/>
              <a:ea typeface="Times New Roman"/>
              <a:cs typeface="Times New Roman"/>
              <a:sym typeface="Times New Roman"/>
            </a:endParaRPr>
          </a:p>
          <a:p>
            <a:pPr indent="0" lvl="0" marL="0" rtl="0" algn="ctr">
              <a:spcBef>
                <a:spcPts val="0"/>
              </a:spcBef>
              <a:spcAft>
                <a:spcPts val="0"/>
              </a:spcAft>
              <a:buNone/>
            </a:pPr>
            <a:r>
              <a:rPr i="1" lang="en-IN" sz="1200">
                <a:latin typeface="Times New Roman"/>
                <a:ea typeface="Times New Roman"/>
                <a:cs typeface="Times New Roman"/>
                <a:sym typeface="Times New Roman"/>
              </a:rPr>
              <a:t>[Fig – 30] - Example of the returned scores of similarity</a:t>
            </a:r>
            <a:endParaRPr i="1"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157" name="Google Shape;15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Before: All the documents are cluttered and unorganised.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58" name="Google Shape;158;p26"/>
          <p:cNvPicPr preferRelativeResize="0"/>
          <p:nvPr/>
        </p:nvPicPr>
        <p:blipFill>
          <a:blip r:embed="rId3">
            <a:alphaModFix/>
          </a:blip>
          <a:stretch>
            <a:fillRect/>
          </a:stretch>
        </p:blipFill>
        <p:spPr>
          <a:xfrm>
            <a:off x="1725125" y="1567250"/>
            <a:ext cx="5610524" cy="3283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311700" y="194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000000"/>
                </a:solidFill>
                <a:latin typeface="Times New Roman"/>
                <a:ea typeface="Times New Roman"/>
                <a:cs typeface="Times New Roman"/>
                <a:sym typeface="Times New Roman"/>
              </a:rPr>
              <a:t>After: All the files are organised automatically in their appropriate folders.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164" name="Google Shape;164;p27"/>
          <p:cNvPicPr preferRelativeResize="0"/>
          <p:nvPr/>
        </p:nvPicPr>
        <p:blipFill>
          <a:blip r:embed="rId3">
            <a:alphaModFix/>
          </a:blip>
          <a:stretch>
            <a:fillRect/>
          </a:stretch>
        </p:blipFill>
        <p:spPr>
          <a:xfrm>
            <a:off x="719775" y="711758"/>
            <a:ext cx="5638423" cy="3299450"/>
          </a:xfrm>
          <a:prstGeom prst="rect">
            <a:avLst/>
          </a:prstGeom>
          <a:noFill/>
          <a:ln>
            <a:noFill/>
          </a:ln>
        </p:spPr>
      </p:pic>
      <p:pic>
        <p:nvPicPr>
          <p:cNvPr id="165" name="Google Shape;165;p27"/>
          <p:cNvPicPr preferRelativeResize="0"/>
          <p:nvPr/>
        </p:nvPicPr>
        <p:blipFill>
          <a:blip r:embed="rId4">
            <a:alphaModFix/>
          </a:blip>
          <a:stretch>
            <a:fillRect/>
          </a:stretch>
        </p:blipFill>
        <p:spPr>
          <a:xfrm>
            <a:off x="1893749" y="1946358"/>
            <a:ext cx="5638381" cy="3299450"/>
          </a:xfrm>
          <a:prstGeom prst="rect">
            <a:avLst/>
          </a:prstGeom>
          <a:noFill/>
          <a:ln>
            <a:noFill/>
          </a:ln>
        </p:spPr>
      </p:pic>
      <p:pic>
        <p:nvPicPr>
          <p:cNvPr id="166" name="Google Shape;166;p27"/>
          <p:cNvPicPr preferRelativeResize="0"/>
          <p:nvPr/>
        </p:nvPicPr>
        <p:blipFill>
          <a:blip r:embed="rId5">
            <a:alphaModFix/>
          </a:blip>
          <a:stretch>
            <a:fillRect/>
          </a:stretch>
        </p:blipFill>
        <p:spPr>
          <a:xfrm>
            <a:off x="3043409" y="3279100"/>
            <a:ext cx="5981451" cy="3500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idx="1" type="body"/>
          </p:nvPr>
        </p:nvSpPr>
        <p:spPr>
          <a:xfrm>
            <a:off x="289577" y="1742411"/>
            <a:ext cx="8520600" cy="1465364"/>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rPr b="1" lang="en-IN" sz="4800">
                <a:solidFill>
                  <a:srgbClr val="000000"/>
                </a:solidFill>
                <a:latin typeface="Times New Roman"/>
                <a:ea typeface="Times New Roman"/>
                <a:cs typeface="Times New Roman"/>
                <a:sym typeface="Times New Roman"/>
              </a:rPr>
              <a:t>Thank You!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438614" y="236236"/>
            <a:ext cx="839368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3600">
                <a:latin typeface="Times New Roman"/>
                <a:ea typeface="Times New Roman"/>
                <a:cs typeface="Times New Roman"/>
                <a:sym typeface="Times New Roman"/>
              </a:rPr>
              <a:t>Contents</a:t>
            </a:r>
            <a:endParaRPr/>
          </a:p>
        </p:txBody>
      </p:sp>
      <p:sp>
        <p:nvSpPr>
          <p:cNvPr id="61" name="Google Shape;61;p13"/>
          <p:cNvSpPr txBox="1"/>
          <p:nvPr>
            <p:ph idx="1" type="body"/>
          </p:nvPr>
        </p:nvSpPr>
        <p:spPr>
          <a:xfrm>
            <a:off x="438614" y="1120876"/>
            <a:ext cx="8393686" cy="3786387"/>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25"/>
              </a:spcBef>
              <a:spcAft>
                <a:spcPts val="0"/>
              </a:spcAft>
              <a:buSzPts val="1600"/>
              <a:buFont typeface="Arial"/>
              <a:buChar char="•"/>
            </a:pPr>
            <a:r>
              <a:rPr lang="en-IN">
                <a:solidFill>
                  <a:schemeClr val="dk1"/>
                </a:solidFill>
                <a:latin typeface="Times New Roman"/>
                <a:ea typeface="Times New Roman"/>
                <a:cs typeface="Times New Roman"/>
                <a:sym typeface="Times New Roman"/>
              </a:rPr>
              <a:t>Abstract</a:t>
            </a:r>
            <a:endParaRPr sz="1600"/>
          </a:p>
          <a:p>
            <a:pPr indent="-330200" lvl="0" marL="457200" rtl="0" algn="l">
              <a:lnSpc>
                <a:spcPct val="150000"/>
              </a:lnSpc>
              <a:spcBef>
                <a:spcPts val="250"/>
              </a:spcBef>
              <a:spcAft>
                <a:spcPts val="0"/>
              </a:spcAft>
              <a:buSzPts val="1600"/>
              <a:buFont typeface="Arial"/>
              <a:buChar char="•"/>
            </a:pPr>
            <a:r>
              <a:rPr lang="en-IN">
                <a:solidFill>
                  <a:schemeClr val="dk1"/>
                </a:solidFill>
                <a:latin typeface="Times New Roman"/>
                <a:ea typeface="Times New Roman"/>
                <a:cs typeface="Times New Roman"/>
                <a:sym typeface="Times New Roman"/>
              </a:rPr>
              <a:t>Aim and Scope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250"/>
              </a:spcBef>
              <a:spcAft>
                <a:spcPts val="0"/>
              </a:spcAft>
              <a:buClr>
                <a:schemeClr val="dk1"/>
              </a:buClr>
              <a:buSzPts val="1800"/>
              <a:buFont typeface="Times New Roman"/>
              <a:buChar char="•"/>
            </a:pPr>
            <a:r>
              <a:rPr lang="en-IN">
                <a:solidFill>
                  <a:schemeClr val="dk1"/>
                </a:solidFill>
                <a:latin typeface="Times New Roman"/>
                <a:ea typeface="Times New Roman"/>
                <a:cs typeface="Times New Roman"/>
                <a:sym typeface="Times New Roman"/>
              </a:rPr>
              <a:t>UML diagrams</a:t>
            </a:r>
            <a:endParaRPr>
              <a:solidFill>
                <a:schemeClr val="dk1"/>
              </a:solidFill>
              <a:latin typeface="Times New Roman"/>
              <a:ea typeface="Times New Roman"/>
              <a:cs typeface="Times New Roman"/>
              <a:sym typeface="Times New Roman"/>
            </a:endParaRPr>
          </a:p>
          <a:p>
            <a:pPr indent="-330200" lvl="0" marL="457200" rtl="0" algn="l">
              <a:lnSpc>
                <a:spcPct val="150000"/>
              </a:lnSpc>
              <a:spcBef>
                <a:spcPts val="250"/>
              </a:spcBef>
              <a:spcAft>
                <a:spcPts val="0"/>
              </a:spcAft>
              <a:buSzPts val="1600"/>
              <a:buChar char="•"/>
            </a:pPr>
            <a:r>
              <a:rPr lang="en-IN">
                <a:solidFill>
                  <a:schemeClr val="dk1"/>
                </a:solidFill>
                <a:latin typeface="Times New Roman"/>
                <a:ea typeface="Times New Roman"/>
                <a:cs typeface="Times New Roman"/>
                <a:sym typeface="Times New Roman"/>
              </a:rPr>
              <a:t>System Architecture</a:t>
            </a:r>
            <a:endParaRPr sz="1600"/>
          </a:p>
          <a:p>
            <a:pPr indent="-330200" lvl="0" marL="457200" rtl="0" algn="l">
              <a:lnSpc>
                <a:spcPct val="150000"/>
              </a:lnSpc>
              <a:spcBef>
                <a:spcPts val="250"/>
              </a:spcBef>
              <a:spcAft>
                <a:spcPts val="0"/>
              </a:spcAft>
              <a:buSzPts val="1600"/>
              <a:buFont typeface="Arial"/>
              <a:buChar char="•"/>
            </a:pPr>
            <a:r>
              <a:rPr lang="en-IN">
                <a:solidFill>
                  <a:schemeClr val="dk1"/>
                </a:solidFill>
                <a:latin typeface="Times New Roman"/>
                <a:ea typeface="Times New Roman"/>
                <a:cs typeface="Times New Roman"/>
                <a:sym typeface="Times New Roman"/>
              </a:rPr>
              <a:t>Algorithms Used</a:t>
            </a:r>
            <a:endParaRPr sz="1600"/>
          </a:p>
          <a:p>
            <a:pPr indent="-330200" lvl="0" marL="457200" rtl="0" algn="l">
              <a:lnSpc>
                <a:spcPct val="150000"/>
              </a:lnSpc>
              <a:spcBef>
                <a:spcPts val="250"/>
              </a:spcBef>
              <a:spcAft>
                <a:spcPts val="0"/>
              </a:spcAft>
              <a:buSzPts val="1600"/>
              <a:buFont typeface="Arial"/>
              <a:buChar char="•"/>
            </a:pPr>
            <a:r>
              <a:rPr lang="en-IN">
                <a:solidFill>
                  <a:schemeClr val="dk1"/>
                </a:solidFill>
                <a:latin typeface="Times New Roman"/>
                <a:ea typeface="Times New Roman"/>
                <a:cs typeface="Times New Roman"/>
                <a:sym typeface="Times New Roman"/>
              </a:rPr>
              <a:t>Project </a:t>
            </a:r>
            <a:r>
              <a:rPr lang="en-IN">
                <a:solidFill>
                  <a:schemeClr val="dk1"/>
                </a:solidFill>
                <a:latin typeface="Times New Roman"/>
                <a:ea typeface="Times New Roman"/>
                <a:cs typeface="Times New Roman"/>
                <a:sym typeface="Times New Roman"/>
              </a:rPr>
              <a:t>Implementation</a:t>
            </a:r>
            <a:r>
              <a:rPr lang="en-IN">
                <a:solidFill>
                  <a:schemeClr val="dk1"/>
                </a:solidFill>
                <a:latin typeface="Times New Roman"/>
                <a:ea typeface="Times New Roman"/>
                <a:cs typeface="Times New Roman"/>
                <a:sym typeface="Times New Roman"/>
              </a:rPr>
              <a:t> and execution</a:t>
            </a:r>
            <a:endParaRPr>
              <a:solidFill>
                <a:schemeClr val="dk1"/>
              </a:solidFill>
              <a:latin typeface="Times New Roman"/>
              <a:ea typeface="Times New Roman"/>
              <a:cs typeface="Times New Roman"/>
              <a:sym typeface="Times New Roman"/>
            </a:endParaRPr>
          </a:p>
          <a:p>
            <a:pPr indent="-330200" lvl="0" marL="457200" rtl="0" algn="l">
              <a:lnSpc>
                <a:spcPct val="150000"/>
              </a:lnSpc>
              <a:spcBef>
                <a:spcPts val="250"/>
              </a:spcBef>
              <a:spcAft>
                <a:spcPts val="0"/>
              </a:spcAft>
              <a:buSzPts val="1600"/>
              <a:buFont typeface="Arial"/>
              <a:buChar char="•"/>
            </a:pPr>
            <a:r>
              <a:rPr lang="en-IN">
                <a:solidFill>
                  <a:schemeClr val="dk1"/>
                </a:solidFill>
                <a:latin typeface="Times New Roman"/>
                <a:ea typeface="Times New Roman"/>
                <a:cs typeface="Times New Roman"/>
                <a:sym typeface="Times New Roman"/>
              </a:rPr>
              <a:t>Results</a:t>
            </a:r>
            <a:endParaRPr>
              <a:solidFill>
                <a:schemeClr val="dk1"/>
              </a:solidFill>
              <a:latin typeface="Times New Roman"/>
              <a:ea typeface="Times New Roman"/>
              <a:cs typeface="Times New Roman"/>
              <a:sym typeface="Times New Roman"/>
            </a:endParaRPr>
          </a:p>
          <a:p>
            <a:pPr indent="-228600" lvl="0" marL="457200" rtl="0" algn="l">
              <a:lnSpc>
                <a:spcPct val="100000"/>
              </a:lnSpc>
              <a:spcBef>
                <a:spcPts val="125"/>
              </a:spcBef>
              <a:spcAft>
                <a:spcPts val="0"/>
              </a:spcAft>
              <a:buSzPts val="18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41970" y="288275"/>
            <a:ext cx="8490329"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3600">
                <a:latin typeface="Times New Roman"/>
                <a:ea typeface="Times New Roman"/>
                <a:cs typeface="Times New Roman"/>
                <a:sym typeface="Times New Roman"/>
              </a:rPr>
              <a:t>Abstract</a:t>
            </a:r>
            <a:endParaRPr/>
          </a:p>
        </p:txBody>
      </p:sp>
      <p:sp>
        <p:nvSpPr>
          <p:cNvPr id="67" name="Google Shape;67;p14"/>
          <p:cNvSpPr txBox="1"/>
          <p:nvPr>
            <p:ph idx="1" type="body"/>
          </p:nvPr>
        </p:nvSpPr>
        <p:spPr>
          <a:xfrm>
            <a:off x="341971" y="1152475"/>
            <a:ext cx="8490329" cy="370275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150"/>
              </a:spcBef>
              <a:spcAft>
                <a:spcPts val="0"/>
              </a:spcAft>
              <a:buSzPts val="1900"/>
              <a:buChar char="•"/>
            </a:pPr>
            <a:r>
              <a:rPr lang="en-IN" sz="1300">
                <a:solidFill>
                  <a:schemeClr val="dk1"/>
                </a:solidFill>
                <a:latin typeface="Times New Roman"/>
                <a:ea typeface="Times New Roman"/>
                <a:cs typeface="Times New Roman"/>
                <a:sym typeface="Times New Roman"/>
              </a:rPr>
              <a:t>This project explores an innovative approach to document classification by leveraging advanced natural language processing (NLP) techniques and machine learning algorithms. The primary objective is to develop a robust system that can automatically classify and organize large collections of documents based on their content. The core of the system employs sentence transformers for high-quality sentence embeddings, enhancing the contextual understanding of textual data. Utilizing the k-Nearest Neighbors (k-NN) algorithm, the project aims to achieve precise classification by identifying and grouping similar documents.</a:t>
            </a:r>
            <a:endParaRPr sz="1300">
              <a:solidFill>
                <a:schemeClr val="dk1"/>
              </a:solidFill>
              <a:latin typeface="Times New Roman"/>
              <a:ea typeface="Times New Roman"/>
              <a:cs typeface="Times New Roman"/>
              <a:sym typeface="Times New Roman"/>
            </a:endParaRPr>
          </a:p>
          <a:p>
            <a:pPr indent="-323850" lvl="0" marL="457200" rtl="0" algn="just">
              <a:lnSpc>
                <a:spcPct val="150000"/>
              </a:lnSpc>
              <a:spcBef>
                <a:spcPts val="150"/>
              </a:spcBef>
              <a:spcAft>
                <a:spcPts val="0"/>
              </a:spcAft>
              <a:buClr>
                <a:schemeClr val="dk1"/>
              </a:buClr>
              <a:buSzPts val="1500"/>
              <a:buFont typeface="Times New Roman"/>
              <a:buChar char="•"/>
            </a:pPr>
            <a:r>
              <a:rPr lang="en-IN" sz="1300">
                <a:solidFill>
                  <a:schemeClr val="dk1"/>
                </a:solidFill>
                <a:latin typeface="Times New Roman"/>
                <a:ea typeface="Times New Roman"/>
                <a:cs typeface="Times New Roman"/>
                <a:sym typeface="Times New Roman"/>
              </a:rPr>
              <a:t>To streamline the document organization process, the project integrates several powerful NLP libraries including spaCy, NLTK, and RAKE. spaCy is employed for its efficient tokenization, named entity recognition (NER), and dependency parsing capabilities. NLTK (Natural Language Toolkit) is utilized for additional text preprocessing tasks such as stop-word removal, stemming, and lexical analysis. RAKE (Rapid Automatic Keyword Extraction) is incorporated to extract key phrases and significant terms that contribute to the document's thematic representation.</a:t>
            </a:r>
            <a:endParaRPr sz="1300">
              <a:solidFill>
                <a:schemeClr val="dk1"/>
              </a:solidFill>
              <a:latin typeface="Times New Roman"/>
              <a:ea typeface="Times New Roman"/>
              <a:cs typeface="Times New Roman"/>
              <a:sym typeface="Times New Roman"/>
            </a:endParaRPr>
          </a:p>
          <a:p>
            <a:pPr indent="0" lvl="0" marL="457200" rtl="0" algn="l">
              <a:lnSpc>
                <a:spcPct val="150000"/>
              </a:lnSpc>
              <a:spcBef>
                <a:spcPts val="15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446025"/>
            <a:ext cx="8520600" cy="4122900"/>
          </a:xfrm>
          <a:prstGeom prst="rect">
            <a:avLst/>
          </a:prstGeom>
        </p:spPr>
        <p:txBody>
          <a:bodyPr anchorCtr="0" anchor="t" bIns="91425" lIns="91425" spcFirstLastPara="1" rIns="91425" wrap="square" tIns="91425">
            <a:noAutofit/>
          </a:bodyPr>
          <a:lstStyle/>
          <a:p>
            <a:pPr indent="0" lvl="0" marL="0" rtl="0" algn="just">
              <a:lnSpc>
                <a:spcPct val="150000"/>
              </a:lnSpc>
              <a:spcBef>
                <a:spcPts val="150"/>
              </a:spcBef>
              <a:spcAft>
                <a:spcPts val="0"/>
              </a:spcAft>
              <a:buNone/>
            </a:pPr>
            <a:r>
              <a:t/>
            </a:r>
            <a:endParaRPr sz="1200">
              <a:solidFill>
                <a:schemeClr val="dk1"/>
              </a:solidFill>
              <a:latin typeface="Times New Roman"/>
              <a:ea typeface="Times New Roman"/>
              <a:cs typeface="Times New Roman"/>
              <a:sym typeface="Times New Roman"/>
            </a:endParaRPr>
          </a:p>
          <a:p>
            <a:pPr indent="-311150" lvl="0" marL="457200" rtl="0" algn="just">
              <a:lnSpc>
                <a:spcPct val="150000"/>
              </a:lnSpc>
              <a:spcBef>
                <a:spcPts val="150"/>
              </a:spcBef>
              <a:spcAft>
                <a:spcPts val="0"/>
              </a:spcAft>
              <a:buClr>
                <a:schemeClr val="dk1"/>
              </a:buClr>
              <a:buSzPts val="1300"/>
              <a:buFont typeface="Times New Roman"/>
              <a:buChar char="●"/>
            </a:pPr>
            <a:r>
              <a:rPr lang="en-IN" sz="1300">
                <a:solidFill>
                  <a:schemeClr val="dk1"/>
                </a:solidFill>
                <a:latin typeface="Times New Roman"/>
                <a:ea typeface="Times New Roman"/>
                <a:cs typeface="Times New Roman"/>
                <a:sym typeface="Times New Roman"/>
              </a:rPr>
              <a:t>The project is implemented in Python, ensuring a versatile and scalable solution. The integration of these libraries within the Python ecosystem allows for a seamless workflow, from raw text processing to feature extraction and ultimately to document classification. By combining the strengths of sentence transformers, k-NN, and advanced NLP techniques, this project aims to deliver an effective and efficient document classification system capable of handling diverse and extensive document repositories. The system's performance and accuracy are evaluated through comprehensive testing on various datasets, demonstrating its potential for practical applications in fields such as information retrieval, content management, and digital archiving.</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6"/>
          <p:cNvSpPr txBox="1"/>
          <p:nvPr>
            <p:ph idx="4294967295" type="title"/>
          </p:nvPr>
        </p:nvSpPr>
        <p:spPr>
          <a:xfrm>
            <a:off x="319401" y="445025"/>
            <a:ext cx="8505198" cy="707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3600">
                <a:latin typeface="Times New Roman"/>
                <a:ea typeface="Times New Roman"/>
                <a:cs typeface="Times New Roman"/>
                <a:sym typeface="Times New Roman"/>
              </a:rPr>
              <a:t>Aim</a:t>
            </a:r>
            <a:endParaRPr b="1" sz="3600">
              <a:latin typeface="Times New Roman"/>
              <a:ea typeface="Times New Roman"/>
              <a:cs typeface="Times New Roman"/>
              <a:sym typeface="Times New Roman"/>
            </a:endParaRPr>
          </a:p>
        </p:txBody>
      </p:sp>
      <p:sp>
        <p:nvSpPr>
          <p:cNvPr id="78" name="Google Shape;78;p16"/>
          <p:cNvSpPr txBox="1"/>
          <p:nvPr>
            <p:ph idx="4294967295" type="body"/>
          </p:nvPr>
        </p:nvSpPr>
        <p:spPr>
          <a:xfrm>
            <a:off x="319401" y="1152475"/>
            <a:ext cx="8505198" cy="1018296"/>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Arial"/>
              <a:buChar char="•"/>
            </a:pPr>
            <a:r>
              <a:rPr lang="en-IN" sz="1600">
                <a:solidFill>
                  <a:srgbClr val="000000"/>
                </a:solidFill>
                <a:latin typeface="Times New Roman"/>
                <a:ea typeface="Times New Roman"/>
                <a:cs typeface="Times New Roman"/>
                <a:sym typeface="Times New Roman"/>
              </a:rPr>
              <a:t>To develop a machine learning model/software that is capable of reading, classifying, and organizing documents in storage efficiently. </a:t>
            </a:r>
            <a:br>
              <a:rPr lang="en-IN" sz="1600">
                <a:solidFill>
                  <a:srgbClr val="000000"/>
                </a:solidFill>
                <a:latin typeface="Times New Roman"/>
                <a:ea typeface="Times New Roman"/>
                <a:cs typeface="Times New Roman"/>
                <a:sym typeface="Times New Roman"/>
              </a:rPr>
            </a:br>
            <a:endParaRPr sz="16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rPr lang="en-IN">
                <a:solidFill>
                  <a:srgbClr val="434343"/>
                </a:solidFill>
              </a:rPr>
              <a:t>  </a:t>
            </a:r>
            <a:endParaRPr>
              <a:solidFill>
                <a:srgbClr val="434343"/>
              </a:solidFill>
            </a:endParaRPr>
          </a:p>
        </p:txBody>
      </p:sp>
      <p:sp>
        <p:nvSpPr>
          <p:cNvPr id="79" name="Google Shape;79;p16"/>
          <p:cNvSpPr txBox="1"/>
          <p:nvPr/>
        </p:nvSpPr>
        <p:spPr>
          <a:xfrm>
            <a:off x="319401" y="2170771"/>
            <a:ext cx="8505198" cy="707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IN" sz="3600" u="none" cap="none" strike="noStrike">
                <a:solidFill>
                  <a:schemeClr val="dk1"/>
                </a:solidFill>
                <a:latin typeface="Times New Roman"/>
                <a:ea typeface="Times New Roman"/>
                <a:cs typeface="Times New Roman"/>
                <a:sym typeface="Times New Roman"/>
              </a:rPr>
              <a:t>Scope</a:t>
            </a:r>
            <a:endParaRPr/>
          </a:p>
        </p:txBody>
      </p:sp>
      <p:sp>
        <p:nvSpPr>
          <p:cNvPr id="80" name="Google Shape;80;p16"/>
          <p:cNvSpPr txBox="1"/>
          <p:nvPr/>
        </p:nvSpPr>
        <p:spPr>
          <a:xfrm>
            <a:off x="319401" y="2878220"/>
            <a:ext cx="8505198" cy="1112805"/>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50000"/>
              </a:lnSpc>
              <a:spcBef>
                <a:spcPts val="0"/>
              </a:spcBef>
              <a:spcAft>
                <a:spcPts val="0"/>
              </a:spcAft>
              <a:buClr>
                <a:srgbClr val="000000"/>
              </a:buClr>
              <a:buSzPts val="1400"/>
              <a:buFont typeface="Arial"/>
              <a:buChar char="•"/>
            </a:pPr>
            <a:r>
              <a:rPr lang="en-IN" sz="1600">
                <a:latin typeface="Times New Roman"/>
                <a:ea typeface="Times New Roman"/>
                <a:cs typeface="Times New Roman"/>
                <a:sym typeface="Times New Roman"/>
              </a:rPr>
              <a:t>Helps large firms organise large volumes of document creations effectively and makes accessing them easier.</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3600">
                <a:latin typeface="Times New Roman"/>
                <a:ea typeface="Times New Roman"/>
                <a:cs typeface="Times New Roman"/>
                <a:sym typeface="Times New Roman"/>
              </a:rPr>
              <a:t>UML Diagrams</a:t>
            </a:r>
            <a:endParaRPr/>
          </a:p>
        </p:txBody>
      </p:sp>
      <p:sp>
        <p:nvSpPr>
          <p:cNvPr id="86" name="Google Shape;86;p17"/>
          <p:cNvSpPr txBox="1"/>
          <p:nvPr>
            <p:ph idx="4294967295" type="body"/>
          </p:nvPr>
        </p:nvSpPr>
        <p:spPr>
          <a:xfrm>
            <a:off x="311700" y="1152475"/>
            <a:ext cx="8520600" cy="3525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p:txBody>
      </p:sp>
      <p:pic>
        <p:nvPicPr>
          <p:cNvPr id="87" name="Google Shape;87;p17"/>
          <p:cNvPicPr preferRelativeResize="0"/>
          <p:nvPr/>
        </p:nvPicPr>
        <p:blipFill>
          <a:blip r:embed="rId3">
            <a:alphaModFix/>
          </a:blip>
          <a:stretch>
            <a:fillRect/>
          </a:stretch>
        </p:blipFill>
        <p:spPr>
          <a:xfrm>
            <a:off x="1720500" y="1110325"/>
            <a:ext cx="5703024" cy="3273725"/>
          </a:xfrm>
          <a:prstGeom prst="rect">
            <a:avLst/>
          </a:prstGeom>
          <a:noFill/>
          <a:ln>
            <a:noFill/>
          </a:ln>
        </p:spPr>
      </p:pic>
      <p:sp>
        <p:nvSpPr>
          <p:cNvPr id="88" name="Google Shape;88;p17"/>
          <p:cNvSpPr txBox="1"/>
          <p:nvPr/>
        </p:nvSpPr>
        <p:spPr>
          <a:xfrm>
            <a:off x="3746388" y="4374800"/>
            <a:ext cx="16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dk1"/>
                </a:solidFill>
                <a:latin typeface="Times New Roman"/>
                <a:ea typeface="Times New Roman"/>
                <a:cs typeface="Times New Roman"/>
                <a:sym typeface="Times New Roman"/>
              </a:rPr>
              <a:t>Use case Diagram</a:t>
            </a:r>
            <a:endParaRPr b="1" u="sng">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4" name="Google Shape;94;p18"/>
          <p:cNvSpPr txBox="1"/>
          <p:nvPr>
            <p:ph idx="4294967295" type="body"/>
          </p:nvPr>
        </p:nvSpPr>
        <p:spPr>
          <a:xfrm>
            <a:off x="311700" y="1152475"/>
            <a:ext cx="8520600" cy="3525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p:txBody>
      </p:sp>
      <p:sp>
        <p:nvSpPr>
          <p:cNvPr id="95" name="Google Shape;95;p18"/>
          <p:cNvSpPr txBox="1"/>
          <p:nvPr/>
        </p:nvSpPr>
        <p:spPr>
          <a:xfrm>
            <a:off x="3746388" y="4374800"/>
            <a:ext cx="16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dk1"/>
                </a:solidFill>
                <a:latin typeface="Times New Roman"/>
                <a:ea typeface="Times New Roman"/>
                <a:cs typeface="Times New Roman"/>
                <a:sym typeface="Times New Roman"/>
              </a:rPr>
              <a:t>Class</a:t>
            </a:r>
            <a:r>
              <a:rPr b="1" lang="en-IN" u="sng">
                <a:solidFill>
                  <a:schemeClr val="dk1"/>
                </a:solidFill>
                <a:latin typeface="Times New Roman"/>
                <a:ea typeface="Times New Roman"/>
                <a:cs typeface="Times New Roman"/>
                <a:sym typeface="Times New Roman"/>
              </a:rPr>
              <a:t> Diagram</a:t>
            </a:r>
            <a:endParaRPr b="1" u="sng">
              <a:solidFill>
                <a:schemeClr val="dk1"/>
              </a:solidFill>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1061000" y="907625"/>
            <a:ext cx="7022000" cy="3328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4294967295" type="title"/>
          </p:nvPr>
        </p:nvSpPr>
        <p:spPr>
          <a:xfrm>
            <a:off x="26425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02" name="Google Shape;102;p19"/>
          <p:cNvSpPr txBox="1"/>
          <p:nvPr>
            <p:ph idx="4294967295" type="body"/>
          </p:nvPr>
        </p:nvSpPr>
        <p:spPr>
          <a:xfrm>
            <a:off x="311700" y="1152475"/>
            <a:ext cx="8520600" cy="3525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p:txBody>
      </p:sp>
      <p:sp>
        <p:nvSpPr>
          <p:cNvPr id="103" name="Google Shape;103;p19"/>
          <p:cNvSpPr txBox="1"/>
          <p:nvPr/>
        </p:nvSpPr>
        <p:spPr>
          <a:xfrm>
            <a:off x="3746388" y="4384300"/>
            <a:ext cx="16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dk1"/>
                </a:solidFill>
                <a:latin typeface="Times New Roman"/>
                <a:ea typeface="Times New Roman"/>
                <a:cs typeface="Times New Roman"/>
                <a:sym typeface="Times New Roman"/>
              </a:rPr>
              <a:t>Activity</a:t>
            </a:r>
            <a:r>
              <a:rPr b="1" lang="en-IN" u="sng">
                <a:solidFill>
                  <a:schemeClr val="dk1"/>
                </a:solidFill>
                <a:latin typeface="Times New Roman"/>
                <a:ea typeface="Times New Roman"/>
                <a:cs typeface="Times New Roman"/>
                <a:sym typeface="Times New Roman"/>
              </a:rPr>
              <a:t> Diagram</a:t>
            </a:r>
            <a:endParaRPr b="1" u="sng">
              <a:solidFill>
                <a:schemeClr val="dk1"/>
              </a:solidFill>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2944488" y="178075"/>
            <a:ext cx="3255025" cy="4272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0" name="Google Shape;110;p20"/>
          <p:cNvSpPr txBox="1"/>
          <p:nvPr>
            <p:ph idx="4294967295" type="body"/>
          </p:nvPr>
        </p:nvSpPr>
        <p:spPr>
          <a:xfrm>
            <a:off x="311700" y="1152475"/>
            <a:ext cx="8520600" cy="3525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Font typeface="Arial"/>
              <a:buNone/>
            </a:pPr>
            <a:r>
              <a:t/>
            </a:r>
            <a:endParaRPr sz="2000">
              <a:latin typeface="Times New Roman"/>
              <a:ea typeface="Times New Roman"/>
              <a:cs typeface="Times New Roman"/>
              <a:sym typeface="Times New Roman"/>
            </a:endParaRPr>
          </a:p>
        </p:txBody>
      </p:sp>
      <p:sp>
        <p:nvSpPr>
          <p:cNvPr id="111" name="Google Shape;111;p20"/>
          <p:cNvSpPr txBox="1"/>
          <p:nvPr/>
        </p:nvSpPr>
        <p:spPr>
          <a:xfrm>
            <a:off x="3746402" y="4374800"/>
            <a:ext cx="18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dk1"/>
                </a:solidFill>
                <a:latin typeface="Times New Roman"/>
                <a:ea typeface="Times New Roman"/>
                <a:cs typeface="Times New Roman"/>
                <a:sym typeface="Times New Roman"/>
              </a:rPr>
              <a:t>Deployment </a:t>
            </a:r>
            <a:r>
              <a:rPr b="1" lang="en-IN" u="sng">
                <a:solidFill>
                  <a:schemeClr val="dk1"/>
                </a:solidFill>
                <a:latin typeface="Times New Roman"/>
                <a:ea typeface="Times New Roman"/>
                <a:cs typeface="Times New Roman"/>
                <a:sym typeface="Times New Roman"/>
              </a:rPr>
              <a:t>Diagram</a:t>
            </a:r>
            <a:endParaRPr b="1" u="sng">
              <a:solidFill>
                <a:schemeClr val="dk1"/>
              </a:solidFill>
              <a:latin typeface="Times New Roman"/>
              <a:ea typeface="Times New Roman"/>
              <a:cs typeface="Times New Roman"/>
              <a:sym typeface="Times New Roman"/>
            </a:endParaRPr>
          </a:p>
        </p:txBody>
      </p:sp>
      <p:pic>
        <p:nvPicPr>
          <p:cNvPr id="112" name="Google Shape;112;p20"/>
          <p:cNvPicPr preferRelativeResize="0"/>
          <p:nvPr/>
        </p:nvPicPr>
        <p:blipFill>
          <a:blip r:embed="rId3">
            <a:alphaModFix/>
          </a:blip>
          <a:stretch>
            <a:fillRect/>
          </a:stretch>
        </p:blipFill>
        <p:spPr>
          <a:xfrm>
            <a:off x="1700500" y="316050"/>
            <a:ext cx="5743000" cy="405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