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5143500" type="screen16x9"/>
  <p:notesSz cx="6858000" cy="9144000"/>
  <p:embeddedFontLst>
    <p:embeddedFont>
      <p:font typeface="Proxima Nova" panose="020B0604020202020204" charset="0"/>
      <p:regular r:id="rId12"/>
      <p:bold r:id="rId13"/>
      <p:italic r:id="rId14"/>
      <p:boldItalic r:id="rId15"/>
    </p:embeddedFont>
    <p:embeddedFont>
      <p:font typeface="Montserrat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79CF87-CE33-4F9C-8E39-F51310B4E73C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94985E-A31C-4100-B373-A63EAB71D721}">
      <dgm:prSet phldrT="[Text]"/>
      <dgm:spPr/>
      <dgm:t>
        <a:bodyPr/>
        <a:lstStyle/>
        <a:p>
          <a:r>
            <a:rPr lang="en-US" dirty="0" smtClean="0"/>
            <a:t>Anonymity </a:t>
          </a:r>
          <a:endParaRPr lang="en-US" dirty="0"/>
        </a:p>
      </dgm:t>
    </dgm:pt>
    <dgm:pt modelId="{4FE31377-C3F0-4B4F-9B60-D42981C2F617}" type="parTrans" cxnId="{94CA66C6-EB99-4BBA-B901-16ED4B199FEA}">
      <dgm:prSet/>
      <dgm:spPr/>
      <dgm:t>
        <a:bodyPr/>
        <a:lstStyle/>
        <a:p>
          <a:endParaRPr lang="en-US"/>
        </a:p>
      </dgm:t>
    </dgm:pt>
    <dgm:pt modelId="{C2B2BD13-E2D3-4112-8D6C-0D3C3D0D2EE0}" type="sibTrans" cxnId="{94CA66C6-EB99-4BBA-B901-16ED4B199FEA}">
      <dgm:prSet/>
      <dgm:spPr/>
      <dgm:t>
        <a:bodyPr/>
        <a:lstStyle/>
        <a:p>
          <a:endParaRPr lang="en-US"/>
        </a:p>
      </dgm:t>
    </dgm:pt>
    <dgm:pt modelId="{1E052E50-DCE4-49A3-A2FA-104D41FDCF5C}">
      <dgm:prSet phldrT="[Text]"/>
      <dgm:spPr/>
      <dgm:t>
        <a:bodyPr/>
        <a:lstStyle/>
        <a:p>
          <a:r>
            <a:rPr lang="en-US" dirty="0" smtClean="0"/>
            <a:t>Algorithm efficiency</a:t>
          </a:r>
          <a:endParaRPr lang="en-US" dirty="0"/>
        </a:p>
      </dgm:t>
    </dgm:pt>
    <dgm:pt modelId="{D2B5EB1B-1582-4AB6-9924-956520998852}" type="parTrans" cxnId="{A7D1231B-72D2-4F65-B2B4-C72D05E7D2AA}">
      <dgm:prSet/>
      <dgm:spPr/>
      <dgm:t>
        <a:bodyPr/>
        <a:lstStyle/>
        <a:p>
          <a:endParaRPr lang="en-US"/>
        </a:p>
      </dgm:t>
    </dgm:pt>
    <dgm:pt modelId="{A4CA376F-BDA6-42C1-963D-FF253C4E7DD9}" type="sibTrans" cxnId="{A7D1231B-72D2-4F65-B2B4-C72D05E7D2AA}">
      <dgm:prSet/>
      <dgm:spPr/>
      <dgm:t>
        <a:bodyPr/>
        <a:lstStyle/>
        <a:p>
          <a:endParaRPr lang="en-US"/>
        </a:p>
      </dgm:t>
    </dgm:pt>
    <dgm:pt modelId="{67EFC8DC-4D92-45BC-A1B0-A9FE0B394825}">
      <dgm:prSet phldrT="[Text]"/>
      <dgm:spPr/>
      <dgm:t>
        <a:bodyPr/>
        <a:lstStyle/>
        <a:p>
          <a:r>
            <a:rPr lang="en-US" dirty="0" smtClean="0"/>
            <a:t>Privacy protection</a:t>
          </a:r>
        </a:p>
      </dgm:t>
    </dgm:pt>
    <dgm:pt modelId="{BC982082-1034-4B0C-B4D6-105CA7EE3036}" type="parTrans" cxnId="{7FD66D84-5EC1-425A-A6B7-9EFA462DB392}">
      <dgm:prSet/>
      <dgm:spPr/>
      <dgm:t>
        <a:bodyPr/>
        <a:lstStyle/>
        <a:p>
          <a:endParaRPr lang="en-US"/>
        </a:p>
      </dgm:t>
    </dgm:pt>
    <dgm:pt modelId="{4BED477A-7A02-41E8-816A-DEFEA0C8C826}" type="sibTrans" cxnId="{7FD66D84-5EC1-425A-A6B7-9EFA462DB392}">
      <dgm:prSet/>
      <dgm:spPr/>
      <dgm:t>
        <a:bodyPr/>
        <a:lstStyle/>
        <a:p>
          <a:endParaRPr lang="en-US"/>
        </a:p>
      </dgm:t>
    </dgm:pt>
    <dgm:pt modelId="{70CDD374-CF12-4BAA-ABA8-ED63AA9F736F}">
      <dgm:prSet phldrT="[Text]"/>
      <dgm:spPr/>
      <dgm:t>
        <a:bodyPr/>
        <a:lstStyle/>
        <a:p>
          <a:r>
            <a:rPr lang="en-US" dirty="0" smtClean="0"/>
            <a:t>Scalability</a:t>
          </a:r>
          <a:endParaRPr lang="en-US" dirty="0"/>
        </a:p>
      </dgm:t>
    </dgm:pt>
    <dgm:pt modelId="{4BB4FF95-8F84-4955-971F-E22AAD37B1FE}" type="parTrans" cxnId="{4F31CB52-720E-4BFE-B789-EB17F41764A8}">
      <dgm:prSet/>
      <dgm:spPr/>
      <dgm:t>
        <a:bodyPr/>
        <a:lstStyle/>
        <a:p>
          <a:endParaRPr lang="en-US"/>
        </a:p>
      </dgm:t>
    </dgm:pt>
    <dgm:pt modelId="{BD858E7F-8980-44EA-834C-798EB22F493A}" type="sibTrans" cxnId="{4F31CB52-720E-4BFE-B789-EB17F41764A8}">
      <dgm:prSet/>
      <dgm:spPr/>
      <dgm:t>
        <a:bodyPr/>
        <a:lstStyle/>
        <a:p>
          <a:endParaRPr lang="en-US"/>
        </a:p>
      </dgm:t>
    </dgm:pt>
    <dgm:pt modelId="{6468F75B-1A8F-482B-BD3F-9DA4AA3F43A2}" type="pres">
      <dgm:prSet presAssocID="{4479CF87-CE33-4F9C-8E39-F51310B4E73C}" presName="Name0" presStyleCnt="0">
        <dgm:presLayoutVars>
          <dgm:dir/>
          <dgm:resizeHandles val="exact"/>
        </dgm:presLayoutVars>
      </dgm:prSet>
      <dgm:spPr/>
    </dgm:pt>
    <dgm:pt modelId="{5CFD87D2-9863-4AED-A1BD-9C2362D16EE9}" type="pres">
      <dgm:prSet presAssocID="{CD94985E-A31C-4100-B373-A63EAB71D721}" presName="compNode" presStyleCnt="0"/>
      <dgm:spPr/>
    </dgm:pt>
    <dgm:pt modelId="{630EAADE-562A-4361-8417-7E65EAA40CBB}" type="pres">
      <dgm:prSet presAssocID="{CD94985E-A31C-4100-B373-A63EAB71D721}" presName="pictRect" presStyleLbl="node1" presStyleIdx="0" presStyleCnt="4"/>
      <dgm:spPr/>
    </dgm:pt>
    <dgm:pt modelId="{C67EDF63-3F3F-4222-9024-7AB29942F56C}" type="pres">
      <dgm:prSet presAssocID="{CD94985E-A31C-4100-B373-A63EAB71D721}" presName="textRect" presStyleLbl="revTx" presStyleIdx="0" presStyleCnt="4">
        <dgm:presLayoutVars>
          <dgm:bulletEnabled val="1"/>
        </dgm:presLayoutVars>
      </dgm:prSet>
      <dgm:spPr/>
    </dgm:pt>
    <dgm:pt modelId="{01CEF69B-6C16-4502-A7B2-ECF1AF003BAC}" type="pres">
      <dgm:prSet presAssocID="{C2B2BD13-E2D3-4112-8D6C-0D3C3D0D2EE0}" presName="sibTrans" presStyleLbl="sibTrans2D1" presStyleIdx="0" presStyleCnt="0"/>
      <dgm:spPr/>
    </dgm:pt>
    <dgm:pt modelId="{6CF22567-D92F-4FD7-B89D-8FC1B1C8D7AA}" type="pres">
      <dgm:prSet presAssocID="{1E052E50-DCE4-49A3-A2FA-104D41FDCF5C}" presName="compNode" presStyleCnt="0"/>
      <dgm:spPr/>
    </dgm:pt>
    <dgm:pt modelId="{8359FFD0-AE48-4E75-A4AE-63F520CDA413}" type="pres">
      <dgm:prSet presAssocID="{1E052E50-DCE4-49A3-A2FA-104D41FDCF5C}" presName="pictRect" presStyleLbl="node1" presStyleIdx="1" presStyleCnt="4"/>
      <dgm:spPr/>
    </dgm:pt>
    <dgm:pt modelId="{CE678E82-88C2-454C-AF1A-21C786952AAA}" type="pres">
      <dgm:prSet presAssocID="{1E052E50-DCE4-49A3-A2FA-104D41FDCF5C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EBB026-1273-427A-9620-E665B0572329}" type="pres">
      <dgm:prSet presAssocID="{A4CA376F-BDA6-42C1-963D-FF253C4E7DD9}" presName="sibTrans" presStyleLbl="sibTrans2D1" presStyleIdx="0" presStyleCnt="0"/>
      <dgm:spPr/>
    </dgm:pt>
    <dgm:pt modelId="{70F7BCCA-D632-4E16-AC72-7C0E9C5F48AE}" type="pres">
      <dgm:prSet presAssocID="{67EFC8DC-4D92-45BC-A1B0-A9FE0B394825}" presName="compNode" presStyleCnt="0"/>
      <dgm:spPr/>
    </dgm:pt>
    <dgm:pt modelId="{A336334D-C2FE-4106-B017-FD6EB8A4D74D}" type="pres">
      <dgm:prSet presAssocID="{67EFC8DC-4D92-45BC-A1B0-A9FE0B394825}" presName="pictRect" presStyleLbl="node1" presStyleIdx="2" presStyleCnt="4"/>
      <dgm:spPr/>
    </dgm:pt>
    <dgm:pt modelId="{2BAC3AE6-FA9E-478F-895D-F59187B09241}" type="pres">
      <dgm:prSet presAssocID="{67EFC8DC-4D92-45BC-A1B0-A9FE0B394825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3256EE-8B1D-4BD3-B091-8A9A454ECDFD}" type="pres">
      <dgm:prSet presAssocID="{4BED477A-7A02-41E8-816A-DEFEA0C8C826}" presName="sibTrans" presStyleLbl="sibTrans2D1" presStyleIdx="0" presStyleCnt="0"/>
      <dgm:spPr/>
    </dgm:pt>
    <dgm:pt modelId="{81894798-85AC-4E08-ADCB-BF00BF57813E}" type="pres">
      <dgm:prSet presAssocID="{70CDD374-CF12-4BAA-ABA8-ED63AA9F736F}" presName="compNode" presStyleCnt="0"/>
      <dgm:spPr/>
    </dgm:pt>
    <dgm:pt modelId="{515429B9-B7C5-40C5-B397-34F8E9C60272}" type="pres">
      <dgm:prSet presAssocID="{70CDD374-CF12-4BAA-ABA8-ED63AA9F736F}" presName="pictRect" presStyleLbl="node1" presStyleIdx="3" presStyleCnt="4" custLinFactNeighborX="1626" custLinFactNeighborY="-410"/>
      <dgm:spPr/>
    </dgm:pt>
    <dgm:pt modelId="{63E57FEA-70FF-442B-BBCB-4FC890A24AF3}" type="pres">
      <dgm:prSet presAssocID="{70CDD374-CF12-4BAA-ABA8-ED63AA9F736F}" presName="textRect" presStyleLbl="revTx" presStyleIdx="3" presStyleCnt="4">
        <dgm:presLayoutVars>
          <dgm:bulletEnabled val="1"/>
        </dgm:presLayoutVars>
      </dgm:prSet>
      <dgm:spPr/>
    </dgm:pt>
  </dgm:ptLst>
  <dgm:cxnLst>
    <dgm:cxn modelId="{9D25485D-CAEA-4E02-9233-00A47DE19E91}" type="presOf" srcId="{1E052E50-DCE4-49A3-A2FA-104D41FDCF5C}" destId="{CE678E82-88C2-454C-AF1A-21C786952AAA}" srcOrd="0" destOrd="0" presId="urn:microsoft.com/office/officeart/2005/8/layout/pList1"/>
    <dgm:cxn modelId="{94CA66C6-EB99-4BBA-B901-16ED4B199FEA}" srcId="{4479CF87-CE33-4F9C-8E39-F51310B4E73C}" destId="{CD94985E-A31C-4100-B373-A63EAB71D721}" srcOrd="0" destOrd="0" parTransId="{4FE31377-C3F0-4B4F-9B60-D42981C2F617}" sibTransId="{C2B2BD13-E2D3-4112-8D6C-0D3C3D0D2EE0}"/>
    <dgm:cxn modelId="{9CF9287E-742B-4F84-A82A-9758A7516DEA}" type="presOf" srcId="{4BED477A-7A02-41E8-816A-DEFEA0C8C826}" destId="{753256EE-8B1D-4BD3-B091-8A9A454ECDFD}" srcOrd="0" destOrd="0" presId="urn:microsoft.com/office/officeart/2005/8/layout/pList1"/>
    <dgm:cxn modelId="{7FD66D84-5EC1-425A-A6B7-9EFA462DB392}" srcId="{4479CF87-CE33-4F9C-8E39-F51310B4E73C}" destId="{67EFC8DC-4D92-45BC-A1B0-A9FE0B394825}" srcOrd="2" destOrd="0" parTransId="{BC982082-1034-4B0C-B4D6-105CA7EE3036}" sibTransId="{4BED477A-7A02-41E8-816A-DEFEA0C8C826}"/>
    <dgm:cxn modelId="{4F31CB52-720E-4BFE-B789-EB17F41764A8}" srcId="{4479CF87-CE33-4F9C-8E39-F51310B4E73C}" destId="{70CDD374-CF12-4BAA-ABA8-ED63AA9F736F}" srcOrd="3" destOrd="0" parTransId="{4BB4FF95-8F84-4955-971F-E22AAD37B1FE}" sibTransId="{BD858E7F-8980-44EA-834C-798EB22F493A}"/>
    <dgm:cxn modelId="{C37E172A-C386-4A22-96E0-BBDB75C970CD}" type="presOf" srcId="{70CDD374-CF12-4BAA-ABA8-ED63AA9F736F}" destId="{63E57FEA-70FF-442B-BBCB-4FC890A24AF3}" srcOrd="0" destOrd="0" presId="urn:microsoft.com/office/officeart/2005/8/layout/pList1"/>
    <dgm:cxn modelId="{A7D1231B-72D2-4F65-B2B4-C72D05E7D2AA}" srcId="{4479CF87-CE33-4F9C-8E39-F51310B4E73C}" destId="{1E052E50-DCE4-49A3-A2FA-104D41FDCF5C}" srcOrd="1" destOrd="0" parTransId="{D2B5EB1B-1582-4AB6-9924-956520998852}" sibTransId="{A4CA376F-BDA6-42C1-963D-FF253C4E7DD9}"/>
    <dgm:cxn modelId="{96DE8D38-6D81-4BE2-A81D-69F2F82B8646}" type="presOf" srcId="{CD94985E-A31C-4100-B373-A63EAB71D721}" destId="{C67EDF63-3F3F-4222-9024-7AB29942F56C}" srcOrd="0" destOrd="0" presId="urn:microsoft.com/office/officeart/2005/8/layout/pList1"/>
    <dgm:cxn modelId="{87FF934C-DB19-4F0B-B2C1-E0034B82D644}" type="presOf" srcId="{4479CF87-CE33-4F9C-8E39-F51310B4E73C}" destId="{6468F75B-1A8F-482B-BD3F-9DA4AA3F43A2}" srcOrd="0" destOrd="0" presId="urn:microsoft.com/office/officeart/2005/8/layout/pList1"/>
    <dgm:cxn modelId="{CC75DD5C-94E5-4B4E-9C3D-B1DFD4C4C843}" type="presOf" srcId="{A4CA376F-BDA6-42C1-963D-FF253C4E7DD9}" destId="{61EBB026-1273-427A-9620-E665B0572329}" srcOrd="0" destOrd="0" presId="urn:microsoft.com/office/officeart/2005/8/layout/pList1"/>
    <dgm:cxn modelId="{07F5CB4D-372F-43BC-9DB1-F32A9500F580}" type="presOf" srcId="{C2B2BD13-E2D3-4112-8D6C-0D3C3D0D2EE0}" destId="{01CEF69B-6C16-4502-A7B2-ECF1AF003BAC}" srcOrd="0" destOrd="0" presId="urn:microsoft.com/office/officeart/2005/8/layout/pList1"/>
    <dgm:cxn modelId="{A2A101AF-4162-49B3-A16F-48B1EC340217}" type="presOf" srcId="{67EFC8DC-4D92-45BC-A1B0-A9FE0B394825}" destId="{2BAC3AE6-FA9E-478F-895D-F59187B09241}" srcOrd="0" destOrd="0" presId="urn:microsoft.com/office/officeart/2005/8/layout/pList1"/>
    <dgm:cxn modelId="{58072A41-2894-43B2-9DC3-11A7A11049F5}" type="presParOf" srcId="{6468F75B-1A8F-482B-BD3F-9DA4AA3F43A2}" destId="{5CFD87D2-9863-4AED-A1BD-9C2362D16EE9}" srcOrd="0" destOrd="0" presId="urn:microsoft.com/office/officeart/2005/8/layout/pList1"/>
    <dgm:cxn modelId="{B3AD04B5-02ED-420E-8A8D-081616926825}" type="presParOf" srcId="{5CFD87D2-9863-4AED-A1BD-9C2362D16EE9}" destId="{630EAADE-562A-4361-8417-7E65EAA40CBB}" srcOrd="0" destOrd="0" presId="urn:microsoft.com/office/officeart/2005/8/layout/pList1"/>
    <dgm:cxn modelId="{130DF412-09D7-46D7-9422-2D9E911733AD}" type="presParOf" srcId="{5CFD87D2-9863-4AED-A1BD-9C2362D16EE9}" destId="{C67EDF63-3F3F-4222-9024-7AB29942F56C}" srcOrd="1" destOrd="0" presId="urn:microsoft.com/office/officeart/2005/8/layout/pList1"/>
    <dgm:cxn modelId="{DB25A654-54B6-4653-A9EA-0244B9D1ACCA}" type="presParOf" srcId="{6468F75B-1A8F-482B-BD3F-9DA4AA3F43A2}" destId="{01CEF69B-6C16-4502-A7B2-ECF1AF003BAC}" srcOrd="1" destOrd="0" presId="urn:microsoft.com/office/officeart/2005/8/layout/pList1"/>
    <dgm:cxn modelId="{9BBA4C06-9D2B-406A-BA40-079D80189C5C}" type="presParOf" srcId="{6468F75B-1A8F-482B-BD3F-9DA4AA3F43A2}" destId="{6CF22567-D92F-4FD7-B89D-8FC1B1C8D7AA}" srcOrd="2" destOrd="0" presId="urn:microsoft.com/office/officeart/2005/8/layout/pList1"/>
    <dgm:cxn modelId="{D8881180-E7A8-45CD-8345-954C7E0AF1E8}" type="presParOf" srcId="{6CF22567-D92F-4FD7-B89D-8FC1B1C8D7AA}" destId="{8359FFD0-AE48-4E75-A4AE-63F520CDA413}" srcOrd="0" destOrd="0" presId="urn:microsoft.com/office/officeart/2005/8/layout/pList1"/>
    <dgm:cxn modelId="{0ED15BD1-80CF-4AD4-8DA7-1AE617A32DC5}" type="presParOf" srcId="{6CF22567-D92F-4FD7-B89D-8FC1B1C8D7AA}" destId="{CE678E82-88C2-454C-AF1A-21C786952AAA}" srcOrd="1" destOrd="0" presId="urn:microsoft.com/office/officeart/2005/8/layout/pList1"/>
    <dgm:cxn modelId="{5045094A-1B00-4057-B7B4-4FC4BFD7FD82}" type="presParOf" srcId="{6468F75B-1A8F-482B-BD3F-9DA4AA3F43A2}" destId="{61EBB026-1273-427A-9620-E665B0572329}" srcOrd="3" destOrd="0" presId="urn:microsoft.com/office/officeart/2005/8/layout/pList1"/>
    <dgm:cxn modelId="{1186DF98-8356-4550-8FBF-27D2D47343EB}" type="presParOf" srcId="{6468F75B-1A8F-482B-BD3F-9DA4AA3F43A2}" destId="{70F7BCCA-D632-4E16-AC72-7C0E9C5F48AE}" srcOrd="4" destOrd="0" presId="urn:microsoft.com/office/officeart/2005/8/layout/pList1"/>
    <dgm:cxn modelId="{A60D6AC3-D93E-4EA0-AA1B-B3D87236B8FD}" type="presParOf" srcId="{70F7BCCA-D632-4E16-AC72-7C0E9C5F48AE}" destId="{A336334D-C2FE-4106-B017-FD6EB8A4D74D}" srcOrd="0" destOrd="0" presId="urn:microsoft.com/office/officeart/2005/8/layout/pList1"/>
    <dgm:cxn modelId="{C95C1515-70A8-452B-B86F-D69EBE4F6031}" type="presParOf" srcId="{70F7BCCA-D632-4E16-AC72-7C0E9C5F48AE}" destId="{2BAC3AE6-FA9E-478F-895D-F59187B09241}" srcOrd="1" destOrd="0" presId="urn:microsoft.com/office/officeart/2005/8/layout/pList1"/>
    <dgm:cxn modelId="{728FFAB6-7EAE-4FF6-BE95-0C920B974907}" type="presParOf" srcId="{6468F75B-1A8F-482B-BD3F-9DA4AA3F43A2}" destId="{753256EE-8B1D-4BD3-B091-8A9A454ECDFD}" srcOrd="5" destOrd="0" presId="urn:microsoft.com/office/officeart/2005/8/layout/pList1"/>
    <dgm:cxn modelId="{5E618861-8653-4E5E-A956-70DCDB48214D}" type="presParOf" srcId="{6468F75B-1A8F-482B-BD3F-9DA4AA3F43A2}" destId="{81894798-85AC-4E08-ADCB-BF00BF57813E}" srcOrd="6" destOrd="0" presId="urn:microsoft.com/office/officeart/2005/8/layout/pList1"/>
    <dgm:cxn modelId="{1667D68F-D8E6-495D-8781-996DC082C94A}" type="presParOf" srcId="{81894798-85AC-4E08-ADCB-BF00BF57813E}" destId="{515429B9-B7C5-40C5-B397-34F8E9C60272}" srcOrd="0" destOrd="0" presId="urn:microsoft.com/office/officeart/2005/8/layout/pList1"/>
    <dgm:cxn modelId="{38DAC9C1-0BDD-4CC6-BB99-DB5218FC0B28}" type="presParOf" srcId="{81894798-85AC-4E08-ADCB-BF00BF57813E}" destId="{63E57FEA-70FF-442B-BBCB-4FC890A24AF3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EAADE-562A-4361-8417-7E65EAA40CBB}">
      <dsp:nvSpPr>
        <dsp:cNvPr id="0" name=""/>
        <dsp:cNvSpPr/>
      </dsp:nvSpPr>
      <dsp:spPr>
        <a:xfrm>
          <a:off x="924" y="139333"/>
          <a:ext cx="1365559" cy="940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EDF63-3F3F-4222-9024-7AB29942F56C}">
      <dsp:nvSpPr>
        <dsp:cNvPr id="0" name=""/>
        <dsp:cNvSpPr/>
      </dsp:nvSpPr>
      <dsp:spPr>
        <a:xfrm>
          <a:off x="924" y="1080204"/>
          <a:ext cx="1365559" cy="506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Anonymity </a:t>
          </a:r>
          <a:endParaRPr lang="en-US" sz="1500" kern="1200" dirty="0"/>
        </a:p>
      </dsp:txBody>
      <dsp:txXfrm>
        <a:off x="924" y="1080204"/>
        <a:ext cx="1365559" cy="506622"/>
      </dsp:txXfrm>
    </dsp:sp>
    <dsp:sp modelId="{8359FFD0-AE48-4E75-A4AE-63F520CDA413}">
      <dsp:nvSpPr>
        <dsp:cNvPr id="0" name=""/>
        <dsp:cNvSpPr/>
      </dsp:nvSpPr>
      <dsp:spPr>
        <a:xfrm>
          <a:off x="1503096" y="139333"/>
          <a:ext cx="1365559" cy="940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78E82-88C2-454C-AF1A-21C786952AAA}">
      <dsp:nvSpPr>
        <dsp:cNvPr id="0" name=""/>
        <dsp:cNvSpPr/>
      </dsp:nvSpPr>
      <dsp:spPr>
        <a:xfrm>
          <a:off x="1503096" y="1080204"/>
          <a:ext cx="1365559" cy="506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Algorithm efficiency</a:t>
          </a:r>
          <a:endParaRPr lang="en-US" sz="1500" kern="1200" dirty="0"/>
        </a:p>
      </dsp:txBody>
      <dsp:txXfrm>
        <a:off x="1503096" y="1080204"/>
        <a:ext cx="1365559" cy="506622"/>
      </dsp:txXfrm>
    </dsp:sp>
    <dsp:sp modelId="{A336334D-C2FE-4106-B017-FD6EB8A4D74D}">
      <dsp:nvSpPr>
        <dsp:cNvPr id="0" name=""/>
        <dsp:cNvSpPr/>
      </dsp:nvSpPr>
      <dsp:spPr>
        <a:xfrm>
          <a:off x="924" y="1723382"/>
          <a:ext cx="1365559" cy="940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C3AE6-FA9E-478F-895D-F59187B09241}">
      <dsp:nvSpPr>
        <dsp:cNvPr id="0" name=""/>
        <dsp:cNvSpPr/>
      </dsp:nvSpPr>
      <dsp:spPr>
        <a:xfrm>
          <a:off x="924" y="2664252"/>
          <a:ext cx="1365559" cy="506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Privacy protection</a:t>
          </a:r>
        </a:p>
      </dsp:txBody>
      <dsp:txXfrm>
        <a:off x="924" y="2664252"/>
        <a:ext cx="1365559" cy="506622"/>
      </dsp:txXfrm>
    </dsp:sp>
    <dsp:sp modelId="{515429B9-B7C5-40C5-B397-34F8E9C60272}">
      <dsp:nvSpPr>
        <dsp:cNvPr id="0" name=""/>
        <dsp:cNvSpPr/>
      </dsp:nvSpPr>
      <dsp:spPr>
        <a:xfrm>
          <a:off x="1504020" y="1719524"/>
          <a:ext cx="1365559" cy="9408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57FEA-70FF-442B-BBCB-4FC890A24AF3}">
      <dsp:nvSpPr>
        <dsp:cNvPr id="0" name=""/>
        <dsp:cNvSpPr/>
      </dsp:nvSpPr>
      <dsp:spPr>
        <a:xfrm>
          <a:off x="1503096" y="2664252"/>
          <a:ext cx="1365559" cy="5066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Scalability</a:t>
          </a:r>
          <a:endParaRPr lang="en-US" sz="1500" kern="1200" dirty="0"/>
        </a:p>
      </dsp:txBody>
      <dsp:txXfrm>
        <a:off x="1503096" y="2664252"/>
        <a:ext cx="1365559" cy="5066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be0f1f7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be0f1f7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8be0f1f7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8be0f1f7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be0f1f7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be0f1f7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8be0f1f7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8be0f1f7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8be0f1f7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8be0f1f7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8be0f1f7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8be0f1f7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8be0f1f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8be0f1f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8be0f1f7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8be0f1f7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8be0f1f7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8be0f1f73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5.png"/><Relationship Id="rId5" Type="http://schemas.openxmlformats.org/officeDocument/2006/relationships/diagramData" Target="../diagrams/data1.xml"/><Relationship Id="rId10" Type="http://schemas.openxmlformats.org/officeDocument/2006/relationships/image" Target="../media/image4.jpe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t="90459"/>
          <a:stretch/>
        </p:blipFill>
        <p:spPr>
          <a:xfrm>
            <a:off x="0" y="4652773"/>
            <a:ext cx="9144003" cy="4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11700" y="309162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Team </a:t>
            </a:r>
            <a:r>
              <a:rPr lang="en-GB" sz="2400" b="1" dirty="0" smtClean="0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Name: Data Folks</a:t>
            </a:r>
            <a:endParaRPr sz="2400" b="1" dirty="0">
              <a:solidFill>
                <a:srgbClr val="2027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3664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Problem </a:t>
            </a:r>
            <a:r>
              <a:rPr lang="en-GB" sz="2600" b="1" dirty="0" smtClean="0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Statement</a:t>
            </a:r>
            <a:r>
              <a:rPr lang="en-GB" sz="2400" b="1" dirty="0" smtClean="0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GB" sz="2300" b="1" dirty="0" smtClean="0">
                <a:solidFill>
                  <a:srgbClr val="202729"/>
                </a:solidFill>
                <a:latin typeface="Montserrat"/>
                <a:ea typeface="Montserrat"/>
                <a:cs typeface="Montserrat"/>
                <a:sym typeface="Montserrat"/>
              </a:rPr>
              <a:t>Generating synthetic data using the GAN technique for the industries</a:t>
            </a:r>
            <a:endParaRPr sz="2300" b="1" dirty="0">
              <a:solidFill>
                <a:srgbClr val="20272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311700" y="8635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b="1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Brief about the Idea</a:t>
            </a:r>
            <a:r>
              <a:rPr lang="en-GB" sz="20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Our idea is to increase the ML and DL algorithm’s efficiency using </a:t>
            </a:r>
            <a:r>
              <a:rPr lang="en-GB" sz="20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GAN (Generative Adversarial Networks) </a:t>
            </a: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to synthesize the data which will be helpful to </a:t>
            </a:r>
            <a:r>
              <a:rPr lang="en-GB" sz="20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overcome these real-world problems like lack of equally distributed data without bias, limited data</a:t>
            </a: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and so on.</a:t>
            </a:r>
          </a:p>
          <a:p>
            <a:pPr>
              <a:lnSpc>
                <a:spcPct val="115000"/>
              </a:lnSpc>
              <a:spcAft>
                <a:spcPts val="1200"/>
              </a:spcAft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Due </a:t>
            </a:r>
            <a:r>
              <a:rPr lang="en-GB" sz="20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to privacy concerns, bias and errors, training the Machine Learning and Deep Learning algorithms have been difficult to produce </a:t>
            </a: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 better </a:t>
            </a:r>
            <a:r>
              <a:rPr lang="en-GB" sz="20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result. </a:t>
            </a: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Because of this, various </a:t>
            </a:r>
            <a:r>
              <a:rPr lang="en-GB" sz="20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industries have experience troubling to utilise real-time data to enhance their data-driven decision. </a:t>
            </a: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Our idea </a:t>
            </a:r>
            <a:r>
              <a:rPr lang="en-GB" sz="20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will ensure the anonymization of </a:t>
            </a: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real-time </a:t>
            </a:r>
            <a:r>
              <a:rPr lang="en-GB" sz="2000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user </a:t>
            </a: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data and also help to make the employees better business decisions.</a:t>
            </a:r>
            <a:endParaRPr lang="en-GB" sz="20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87002"/>
          <a:stretch/>
        </p:blipFill>
        <p:spPr>
          <a:xfrm>
            <a:off x="0" y="0"/>
            <a:ext cx="9144003" cy="6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t="90459"/>
          <a:stretch/>
        </p:blipFill>
        <p:spPr>
          <a:xfrm>
            <a:off x="0" y="4652773"/>
            <a:ext cx="9144003" cy="4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1700" y="821650"/>
            <a:ext cx="8520600" cy="40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Opportunity </a:t>
            </a:r>
            <a:r>
              <a:rPr lang="en-GB" sz="20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We use advanced GAN networks to produce and authenticate real-time data, which differs from the existing classical networks.</a:t>
            </a:r>
          </a:p>
          <a:p>
            <a:pPr marL="342900" lvl="0" indent="-342900">
              <a:lnSpc>
                <a:spcPct val="11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state of the GANs is efficient in producing synthetic data, which is the perfect mirror of the real-time data. This helps to solve the problem by generating bias-less synthetic data to enhance the algorithm’s efficiency. </a:t>
            </a:r>
            <a:endParaRPr sz="20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87002"/>
          <a:stretch/>
        </p:blipFill>
        <p:spPr>
          <a:xfrm>
            <a:off x="0" y="0"/>
            <a:ext cx="9144003" cy="6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t="90459"/>
          <a:stretch/>
        </p:blipFill>
        <p:spPr>
          <a:xfrm>
            <a:off x="0" y="4652773"/>
            <a:ext cx="9144003" cy="4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/>
        </p:nvSpPr>
        <p:spPr>
          <a:xfrm>
            <a:off x="401444" y="877228"/>
            <a:ext cx="8430856" cy="4005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115000"/>
              </a:lnSpc>
            </a:pPr>
            <a:r>
              <a:rPr lang="en-GB" sz="1600" b="1" dirty="0"/>
              <a:t>List of features offered by the solution </a:t>
            </a:r>
            <a:r>
              <a:rPr lang="en-GB" sz="24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lvl="0">
              <a:lnSpc>
                <a:spcPct val="115000"/>
              </a:lnSpc>
            </a:pPr>
            <a:endParaRPr lang="en-GB" sz="1800" b="1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Anonymity over User Data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Enhanced Algorithm performance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Privacy Protected Data-Driven Solution</a:t>
            </a:r>
          </a:p>
          <a:p>
            <a:pPr marL="285750" lvl="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GB" sz="18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Scalable real-time applications</a:t>
            </a:r>
            <a:endParaRPr lang="en-GB" sz="1800" dirty="0" smtClean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115000"/>
              </a:lnSpc>
            </a:pPr>
            <a:endParaRPr lang="en-GB" sz="1800" dirty="0" smtClean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>
              <a:lnSpc>
                <a:spcPct val="115000"/>
              </a:lnSpc>
            </a:pPr>
            <a:endParaRPr sz="24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87002"/>
          <a:stretch/>
        </p:blipFill>
        <p:spPr>
          <a:xfrm>
            <a:off x="0" y="0"/>
            <a:ext cx="9144003" cy="6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 rotWithShape="1">
          <a:blip r:embed="rId4">
            <a:alphaModFix/>
          </a:blip>
          <a:srcRect t="90459"/>
          <a:stretch/>
        </p:blipFill>
        <p:spPr>
          <a:xfrm>
            <a:off x="0" y="4652773"/>
            <a:ext cx="9144003" cy="4907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552033399"/>
              </p:ext>
            </p:extLst>
          </p:nvPr>
        </p:nvGraphicFramePr>
        <p:xfrm>
          <a:off x="5337717" y="1005556"/>
          <a:ext cx="2869580" cy="3310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AutoShape 4" descr="Social media anonymity should be banned, says Victims' Commissioner | Metro  New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Social media anonymity should be banned, says Victims' Commissioner | Metro  New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7716" y="1129990"/>
            <a:ext cx="1390185" cy="959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Increasing Graph Icons - Free SVG &amp; PNG Increasing Graph Images - Noun  Projec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058" y="1101742"/>
            <a:ext cx="1350239" cy="1021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62" name="Picture 14" descr="What Apple's Mail Privacy Protection Means for Marketers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390" y="2597764"/>
            <a:ext cx="1509116" cy="11416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is Scalability Testing all about? |Professionalqa.com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058" y="2597764"/>
            <a:ext cx="1446635" cy="11416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307975" y="813012"/>
            <a:ext cx="8520600" cy="3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-GB" b="1" dirty="0"/>
              <a:t>Process Flow </a:t>
            </a:r>
            <a:r>
              <a:rPr lang="en-GB" b="1" dirty="0" smtClean="0"/>
              <a:t>Diagram / Use-case Diagram</a:t>
            </a:r>
            <a:r>
              <a:rPr lang="en-GB" sz="20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2000" b="1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GB" sz="1800" dirty="0" smtClean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 b="1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GB" sz="12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   </a:t>
            </a:r>
            <a:endParaRPr lang="en-GB" sz="1200" b="1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87002"/>
          <a:stretch/>
        </p:blipFill>
        <p:spPr>
          <a:xfrm>
            <a:off x="0" y="0"/>
            <a:ext cx="9144003" cy="6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t="90459"/>
          <a:stretch/>
        </p:blipFill>
        <p:spPr>
          <a:xfrm>
            <a:off x="0" y="4652773"/>
            <a:ext cx="9144003" cy="4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2" descr="Database Symbol Images - Free Download on Freepi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419600" y="1843668"/>
            <a:ext cx="1419922" cy="46835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Discriminator network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563884" y="1836234"/>
            <a:ext cx="1471961" cy="47578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Predicted Labels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Snip Diagonal Corner Rectangle 8"/>
          <p:cNvSpPr/>
          <p:nvPr/>
        </p:nvSpPr>
        <p:spPr>
          <a:xfrm>
            <a:off x="635853" y="3419707"/>
            <a:ext cx="1390185" cy="505522"/>
          </a:xfrm>
          <a:prstGeom prst="snip2Diag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Random noise vector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609385" y="3419707"/>
            <a:ext cx="1516567" cy="505522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Generator Network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572001" y="3419707"/>
            <a:ext cx="1598340" cy="5055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Synthetic Data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96346" y="2172431"/>
            <a:ext cx="3059384" cy="790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 smtClean="0"/>
              <a:t>Data Lake  Data Warehouse  Data Mart</a:t>
            </a:r>
          </a:p>
          <a:p>
            <a:pPr algn="ctr"/>
            <a:endParaRPr lang="en-US" sz="1200" b="1" dirty="0"/>
          </a:p>
          <a:p>
            <a:pPr algn="ctr"/>
            <a:r>
              <a:rPr lang="en-US" sz="1200" b="1" dirty="0" smtClean="0"/>
              <a:t>Various Data Resources</a:t>
            </a:r>
            <a:endParaRPr lang="en-IN" sz="12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67" y="1602129"/>
            <a:ext cx="483078" cy="48307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2" y="1587260"/>
            <a:ext cx="252820" cy="2528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79" y="1595595"/>
            <a:ext cx="261624" cy="2616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806" y="1836234"/>
            <a:ext cx="248973" cy="24897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9658" y="1587260"/>
            <a:ext cx="167199" cy="1671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245" y="1587260"/>
            <a:ext cx="180833" cy="1808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95" y="1602129"/>
            <a:ext cx="180833" cy="1808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24" y="1843668"/>
            <a:ext cx="180833" cy="1808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647" y="1843668"/>
            <a:ext cx="180833" cy="18083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295" y="1843668"/>
            <a:ext cx="180833" cy="180833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3748061" y="1971801"/>
            <a:ext cx="482914" cy="226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ight Arrow 17"/>
          <p:cNvSpPr/>
          <p:nvPr/>
        </p:nvSpPr>
        <p:spPr>
          <a:xfrm>
            <a:off x="5991922" y="2024501"/>
            <a:ext cx="453483" cy="174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>
            <a:off x="2160779" y="3672468"/>
            <a:ext cx="261624" cy="74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>
            <a:off x="4230975" y="3672468"/>
            <a:ext cx="266684" cy="74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Up Arrow 29"/>
          <p:cNvSpPr/>
          <p:nvPr/>
        </p:nvSpPr>
        <p:spPr>
          <a:xfrm>
            <a:off x="5129561" y="2501092"/>
            <a:ext cx="241610" cy="62161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Curved Connector 45"/>
          <p:cNvCxnSpPr/>
          <p:nvPr/>
        </p:nvCxnSpPr>
        <p:spPr>
          <a:xfrm flipV="1">
            <a:off x="3357295" y="2838814"/>
            <a:ext cx="4136325" cy="1638554"/>
          </a:xfrm>
          <a:prstGeom prst="curvedConnector3">
            <a:avLst>
              <a:gd name="adj1" fmla="val 99964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367668" y="4001975"/>
            <a:ext cx="0" cy="475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493620" y="2423532"/>
            <a:ext cx="0" cy="6991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7493620" y="4001975"/>
            <a:ext cx="1152292" cy="34700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311700" y="696600"/>
            <a:ext cx="8520600" cy="4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b="1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Logic of the </a:t>
            </a:r>
            <a:r>
              <a:rPr lang="en-GB" sz="20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Solution: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Enterprise Data 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2000" dirty="0" smtClean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GAN Synthetic Data  (</a:t>
            </a:r>
            <a:r>
              <a:rPr lang="en-GB" sz="20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Business Solution</a:t>
            </a: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2000" dirty="0" smtClean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Enhanced Algorithms data decision making</a:t>
            </a:r>
            <a:endParaRPr sz="20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87002"/>
          <a:stretch/>
        </p:blipFill>
        <p:spPr>
          <a:xfrm>
            <a:off x="0" y="0"/>
            <a:ext cx="9144003" cy="6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 rotWithShape="1">
          <a:blip r:embed="rId4">
            <a:alphaModFix/>
          </a:blip>
          <a:srcRect t="90459"/>
          <a:stretch/>
        </p:blipFill>
        <p:spPr>
          <a:xfrm>
            <a:off x="0" y="4652773"/>
            <a:ext cx="9144003" cy="49072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Down Arrow 2"/>
          <p:cNvSpPr/>
          <p:nvPr/>
        </p:nvSpPr>
        <p:spPr>
          <a:xfrm>
            <a:off x="1025912" y="1724722"/>
            <a:ext cx="170986" cy="468351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Down Arrow 3"/>
          <p:cNvSpPr/>
          <p:nvPr/>
        </p:nvSpPr>
        <p:spPr>
          <a:xfrm>
            <a:off x="1059367" y="2716023"/>
            <a:ext cx="152400" cy="6170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311700" y="706450"/>
            <a:ext cx="5858641" cy="3047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000" b="1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Technology used </a:t>
            </a:r>
            <a:r>
              <a:rPr lang="en-GB" sz="20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2000" b="1" dirty="0" smtClean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(above 3.8 version)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Jupyter Notebook/Google Colab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Tensorflow / Keras, Pytorch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2000" dirty="0" smtClean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2000" dirty="0" smtClean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87002"/>
          <a:stretch/>
        </p:blipFill>
        <p:spPr>
          <a:xfrm>
            <a:off x="0" y="0"/>
            <a:ext cx="9144003" cy="6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 rotWithShape="1">
          <a:blip r:embed="rId4">
            <a:alphaModFix/>
          </a:blip>
          <a:srcRect t="90459"/>
          <a:stretch/>
        </p:blipFill>
        <p:spPr>
          <a:xfrm>
            <a:off x="0" y="4652773"/>
            <a:ext cx="9144003" cy="4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311700" y="716275"/>
            <a:ext cx="8520600" cy="40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16161"/>
              </a:buClr>
              <a:buSzPts val="1800"/>
              <a:buFont typeface="Proxima Nova"/>
              <a:buNone/>
            </a:pPr>
            <a:r>
              <a:rPr lang="en-GB" sz="2000" b="1" i="0" u="none" strike="noStrike" cap="none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The estimated </a:t>
            </a:r>
            <a:r>
              <a:rPr lang="en-GB" sz="2000" b="1" i="0" u="none" strike="noStrike" cap="none" dirty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cost of/after implementing the solution </a:t>
            </a:r>
            <a:r>
              <a:rPr lang="en-GB" sz="2000" b="1" i="0" u="none" strike="noStrike" cap="none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616161"/>
              </a:buClr>
              <a:buSzPts val="1800"/>
              <a:buFont typeface="Proxima Nova"/>
              <a:buNone/>
            </a:pPr>
            <a:r>
              <a:rPr lang="en-GB" sz="2000" b="1" dirty="0" smtClean="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$ 3000</a:t>
            </a:r>
            <a:endParaRPr sz="2000" b="1" i="0" u="none" strike="noStrike" cap="none" dirty="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87002"/>
          <a:stretch/>
        </p:blipFill>
        <p:spPr>
          <a:xfrm>
            <a:off x="0" y="0"/>
            <a:ext cx="9144003" cy="6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t="90459"/>
          <a:stretch/>
        </p:blipFill>
        <p:spPr>
          <a:xfrm>
            <a:off x="0" y="4652773"/>
            <a:ext cx="9144003" cy="4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 rotWithShape="1">
          <a:blip r:embed="rId4">
            <a:alphaModFix/>
          </a:blip>
          <a:srcRect t="90459"/>
          <a:stretch/>
        </p:blipFill>
        <p:spPr>
          <a:xfrm>
            <a:off x="0" y="4652773"/>
            <a:ext cx="9144003" cy="49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300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Proxima Nova</vt:lpstr>
      <vt:lpstr>Arial</vt:lpstr>
      <vt:lpstr>Montserrat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Sriram R</dc:creator>
  <cp:lastModifiedBy>JARVIS</cp:lastModifiedBy>
  <cp:revision>14</cp:revision>
  <dcterms:modified xsi:type="dcterms:W3CDTF">2023-07-20T15:56:36Z</dcterms:modified>
</cp:coreProperties>
</file>