
<file path=[Content_Types].xml><?xml version="1.0" encoding="utf-8"?>
<Types xmlns="http://schemas.openxmlformats.org/package/2006/content-types">
  <Default Extension="fntdata" ContentType="application/x-fontdata"/>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3"/>
  </p:notesMasterIdLst>
  <p:sldIdLst>
    <p:sldId id="256" r:id="rId2"/>
    <p:sldId id="261" r:id="rId3"/>
    <p:sldId id="262" r:id="rId4"/>
    <p:sldId id="263" r:id="rId5"/>
    <p:sldId id="264" r:id="rId6"/>
    <p:sldId id="265" r:id="rId7"/>
    <p:sldId id="266" r:id="rId8"/>
    <p:sldId id="267" r:id="rId9"/>
    <p:sldId id="268" r:id="rId10"/>
    <p:sldId id="269" r:id="rId11"/>
    <p:sldId id="294" r:id="rId12"/>
    <p:sldId id="297" r:id="rId13"/>
    <p:sldId id="301" r:id="rId14"/>
    <p:sldId id="303" r:id="rId15"/>
    <p:sldId id="306" r:id="rId16"/>
    <p:sldId id="309" r:id="rId17"/>
    <p:sldId id="312" r:id="rId18"/>
    <p:sldId id="315" r:id="rId19"/>
    <p:sldId id="318" r:id="rId20"/>
    <p:sldId id="321" r:id="rId21"/>
    <p:sldId id="325" r:id="rId22"/>
    <p:sldId id="327" r:id="rId23"/>
    <p:sldId id="331" r:id="rId24"/>
    <p:sldId id="335" r:id="rId25"/>
    <p:sldId id="338" r:id="rId26"/>
    <p:sldId id="345" r:id="rId27"/>
    <p:sldId id="350" r:id="rId28"/>
    <p:sldId id="356" r:id="rId29"/>
    <p:sldId id="371" r:id="rId30"/>
    <p:sldId id="270" r:id="rId31"/>
    <p:sldId id="259" r:id="rId32"/>
  </p:sldIdLst>
  <p:sldSz cx="12192000" cy="6858000"/>
  <p:notesSz cx="6858000" cy="9144000"/>
  <p:embeddedFontLst>
    <p:embeddedFont>
      <p:font typeface="Libre Baskerville" panose="02000000000000000000" pitchFamily="2" charset="0"/>
      <p:regular r:id="rId34"/>
      <p:bold r:id="rId35"/>
      <p:italic r:id="rId36"/>
    </p:embeddedFont>
    <p:embeddedFont>
      <p:font typeface="Lucida Sans Unicode" panose="020B0602030504020204" pitchFamily="34" charset="0"/>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320" autoAdjust="0"/>
  </p:normalViewPr>
  <p:slideViewPr>
    <p:cSldViewPr snapToGrid="0">
      <p:cViewPr varScale="1">
        <p:scale>
          <a:sx n="72" d="100"/>
          <a:sy n="72" d="100"/>
        </p:scale>
        <p:origin x="1075"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10/6/2024</a:t>
            </a:fld>
            <a:endParaRPr lang="en-US"/>
          </a:p>
        </p:txBody>
      </p:sp>
      <p:sp>
        <p:nvSpPr>
          <p:cNvPr id="4" name="Holder 4"/>
          <p:cNvSpPr>
            <a:spLocks noGrp="1"/>
          </p:cNvSpPr>
          <p:nvPr>
            <p:ph type="sldNum" sz="quarter" idx="7"/>
          </p:nvPr>
        </p:nvSpPr>
        <p:spPr/>
        <p:txBody>
          <a:bodyPr lIns="0" tIns="0" rIns="0" bIns="0"/>
          <a:lstStyle>
            <a:lvl1pPr>
              <a:defRPr sz="750" b="0" i="0">
                <a:solidFill>
                  <a:schemeClr val="tx1"/>
                </a:solidFill>
                <a:latin typeface="Times New Roman"/>
                <a:cs typeface="Times New Roman"/>
              </a:defRPr>
            </a:lvl1pPr>
          </a:lstStyle>
          <a:p>
            <a:pPr marL="73167">
              <a:spcBef>
                <a:spcPts val="156"/>
              </a:spcBef>
            </a:pPr>
            <a:fld id="{81D60167-4931-47E6-BA6A-407CBD079E47}" type="slidenum">
              <a:rPr lang="en-IN" spc="-34" smtClean="0"/>
              <a:pPr marL="73167">
                <a:spcBef>
                  <a:spcPts val="156"/>
                </a:spcBef>
              </a:pPr>
              <a:t>‹#›</a:t>
            </a:fld>
            <a:endParaRPr lang="en-IN" spc="-34" dirty="0"/>
          </a:p>
        </p:txBody>
      </p:sp>
    </p:spTree>
    <p:extLst>
      <p:ext uri="{BB962C8B-B14F-4D97-AF65-F5344CB8AC3E}">
        <p14:creationId xmlns:p14="http://schemas.microsoft.com/office/powerpoint/2010/main" val="2935292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10.xml"/><Relationship Id="rId5" Type="http://schemas.openxmlformats.org/officeDocument/2006/relationships/image" Target="../media/image16.jp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10.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10.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10.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10.xml"/><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10.xml"/><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png"/><Relationship Id="rId1" Type="http://schemas.openxmlformats.org/officeDocument/2006/relationships/slideLayout" Target="../slideLayouts/slideLayout10.xml"/><Relationship Id="rId5" Type="http://schemas.openxmlformats.org/officeDocument/2006/relationships/image" Target="../media/image42.pn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riram-dhurjati" TargetMode="External"/><Relationship Id="rId2" Type="http://schemas.openxmlformats.org/officeDocument/2006/relationships/hyperlink" Target="http://www.linkedin.com/in/sriram-dhurjati-14091b169"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3.png"/><Relationship Id="rId1" Type="http://schemas.openxmlformats.org/officeDocument/2006/relationships/slideLayout" Target="../slideLayouts/slideLayout10.xml"/><Relationship Id="rId5" Type="http://schemas.openxmlformats.org/officeDocument/2006/relationships/image" Target="../media/image46.png"/><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image" Target="../media/image47.png"/><Relationship Id="rId1" Type="http://schemas.openxmlformats.org/officeDocument/2006/relationships/slideLayout" Target="../slideLayouts/slideLayout10.xml"/><Relationship Id="rId5" Type="http://schemas.openxmlformats.org/officeDocument/2006/relationships/image" Target="../media/image50.png"/><Relationship Id="rId4" Type="http://schemas.openxmlformats.org/officeDocument/2006/relationships/image" Target="../media/image49.png"/></Relationships>
</file>

<file path=ppt/slides/_rels/slide2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0.xml"/><Relationship Id="rId5" Type="http://schemas.openxmlformats.org/officeDocument/2006/relationships/image" Target="../media/image54.png"/><Relationship Id="rId4" Type="http://schemas.openxmlformats.org/officeDocument/2006/relationships/image" Target="../media/image53.jpg"/></Relationships>
</file>

<file path=ppt/slides/_rels/slide2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jpg"/><Relationship Id="rId1" Type="http://schemas.openxmlformats.org/officeDocument/2006/relationships/slideLayout" Target="../slideLayouts/slideLayout10.xml"/><Relationship Id="rId5" Type="http://schemas.openxmlformats.org/officeDocument/2006/relationships/image" Target="../media/image58.png"/><Relationship Id="rId4" Type="http://schemas.openxmlformats.org/officeDocument/2006/relationships/image" Target="../media/image57.jpg"/></Relationships>
</file>

<file path=ppt/slides/_rels/slide2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jp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62.jpg"/><Relationship Id="rId2" Type="http://schemas.openxmlformats.org/officeDocument/2006/relationships/image" Target="../media/image61.jpg"/><Relationship Id="rId1" Type="http://schemas.openxmlformats.org/officeDocument/2006/relationships/slideLayout" Target="../slideLayouts/slideLayout10.xml"/><Relationship Id="rId5" Type="http://schemas.openxmlformats.org/officeDocument/2006/relationships/image" Target="../media/image64.jpg"/><Relationship Id="rId4" Type="http://schemas.openxmlformats.org/officeDocument/2006/relationships/image" Target="../media/image63.jpg"/></Relationships>
</file>

<file path=ppt/slides/_rels/slide26.xml.rels><?xml version="1.0" encoding="UTF-8" standalone="yes"?>
<Relationships xmlns="http://schemas.openxmlformats.org/package/2006/relationships"><Relationship Id="rId3" Type="http://schemas.openxmlformats.org/officeDocument/2006/relationships/image" Target="../media/image66.jpg"/><Relationship Id="rId2" Type="http://schemas.openxmlformats.org/officeDocument/2006/relationships/image" Target="../media/image65.jpg"/><Relationship Id="rId1" Type="http://schemas.openxmlformats.org/officeDocument/2006/relationships/slideLayout" Target="../slideLayouts/slideLayout10.xml"/><Relationship Id="rId4" Type="http://schemas.openxmlformats.org/officeDocument/2006/relationships/image" Target="../media/image67.png"/></Relationships>
</file>

<file path=ppt/slides/_rels/slide2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0.xml"/><Relationship Id="rId5" Type="http://schemas.openxmlformats.org/officeDocument/2006/relationships/image" Target="../media/image71.png"/><Relationship Id="rId4" Type="http://schemas.openxmlformats.org/officeDocument/2006/relationships/image" Target="../media/image70.png"/></Relationships>
</file>

<file path=ppt/slides/_rels/slide2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10.xml"/><Relationship Id="rId4" Type="http://schemas.openxmlformats.org/officeDocument/2006/relationships/image" Target="../media/image74.png"/></Relationships>
</file>

<file path=ppt/slides/_rels/slide2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196445" y="3704734"/>
            <a:ext cx="9690755" cy="1398206"/>
          </a:xfrm>
          <a:prstGeom prst="rect">
            <a:avLst/>
          </a:prstGeom>
          <a:noFill/>
          <a:ln>
            <a:noFill/>
          </a:ln>
        </p:spPr>
        <p:txBody>
          <a:bodyPr spcFirstLastPara="1" wrap="square" lIns="91425" tIns="45700" rIns="91425" bIns="45700" anchor="t" anchorCtr="0">
            <a:spAutoFit/>
          </a:bodyPr>
          <a:lstStyle/>
          <a:p>
            <a:pPr marL="12700">
              <a:lnSpc>
                <a:spcPct val="100000"/>
              </a:lnSpc>
              <a:spcBef>
                <a:spcPts val="395"/>
              </a:spcBef>
            </a:pPr>
            <a:r>
              <a:rPr lang="en-IN" sz="1800" dirty="0">
                <a:solidFill>
                  <a:schemeClr val="dk1"/>
                </a:solidFill>
                <a:uFill>
                  <a:solidFill>
                    <a:srgbClr val="C00000"/>
                  </a:solidFill>
                </a:uFill>
                <a:latin typeface="Calibri"/>
                <a:ea typeface="Calibri"/>
                <a:cs typeface="Calibri"/>
                <a:sym typeface="Calibri"/>
              </a:rPr>
              <a:t>	 </a:t>
            </a:r>
            <a:r>
              <a:rPr lang="en-US" sz="2000" b="1" u="sng" dirty="0">
                <a:solidFill>
                  <a:srgbClr val="C00000"/>
                </a:solidFill>
                <a:uFill>
                  <a:solidFill>
                    <a:srgbClr val="C00000"/>
                  </a:solidFill>
                </a:uFill>
                <a:latin typeface="Arial"/>
                <a:cs typeface="Arial"/>
              </a:rPr>
              <a:t>EXPLORATORY</a:t>
            </a:r>
            <a:r>
              <a:rPr lang="en-US" sz="2000" b="1" u="sng" spc="-45" dirty="0">
                <a:solidFill>
                  <a:srgbClr val="C00000"/>
                </a:solidFill>
                <a:uFill>
                  <a:solidFill>
                    <a:srgbClr val="C00000"/>
                  </a:solidFill>
                </a:uFill>
                <a:latin typeface="Arial"/>
                <a:cs typeface="Arial"/>
              </a:rPr>
              <a:t> </a:t>
            </a:r>
            <a:r>
              <a:rPr lang="en-US" sz="2000" b="1" u="sng" dirty="0">
                <a:solidFill>
                  <a:srgbClr val="C00000"/>
                </a:solidFill>
                <a:uFill>
                  <a:solidFill>
                    <a:srgbClr val="C00000"/>
                  </a:solidFill>
                </a:uFill>
                <a:latin typeface="Arial"/>
                <a:cs typeface="Arial"/>
              </a:rPr>
              <a:t>DATA</a:t>
            </a:r>
            <a:r>
              <a:rPr lang="en-US" sz="2000" b="1" u="sng" spc="-80" dirty="0">
                <a:solidFill>
                  <a:srgbClr val="C00000"/>
                </a:solidFill>
                <a:uFill>
                  <a:solidFill>
                    <a:srgbClr val="C00000"/>
                  </a:solidFill>
                </a:uFill>
                <a:latin typeface="Arial"/>
                <a:cs typeface="Arial"/>
              </a:rPr>
              <a:t> </a:t>
            </a:r>
            <a:r>
              <a:rPr lang="en-US" sz="2000" b="1" u="sng" dirty="0">
                <a:solidFill>
                  <a:srgbClr val="C00000"/>
                </a:solidFill>
                <a:uFill>
                  <a:solidFill>
                    <a:srgbClr val="C00000"/>
                  </a:solidFill>
                </a:uFill>
                <a:latin typeface="Arial"/>
                <a:cs typeface="Arial"/>
              </a:rPr>
              <a:t>ANALYSIS</a:t>
            </a:r>
            <a:r>
              <a:rPr lang="en-US" sz="2000" b="1" u="sng" spc="-45" dirty="0">
                <a:solidFill>
                  <a:srgbClr val="C00000"/>
                </a:solidFill>
                <a:uFill>
                  <a:solidFill>
                    <a:srgbClr val="C00000"/>
                  </a:solidFill>
                </a:uFill>
                <a:latin typeface="Arial"/>
                <a:cs typeface="Arial"/>
              </a:rPr>
              <a:t> </a:t>
            </a:r>
            <a:r>
              <a:rPr lang="en-US" sz="2000" b="1" u="sng" spc="-10" dirty="0">
                <a:solidFill>
                  <a:srgbClr val="C00000"/>
                </a:solidFill>
                <a:uFill>
                  <a:solidFill>
                    <a:srgbClr val="C00000"/>
                  </a:solidFill>
                </a:uFill>
                <a:latin typeface="Arial"/>
                <a:cs typeface="Arial"/>
              </a:rPr>
              <a:t>(EDA)</a:t>
            </a:r>
            <a:endParaRPr lang="en-US" sz="2000" dirty="0">
              <a:latin typeface="Arial"/>
              <a:cs typeface="Arial"/>
            </a:endParaRPr>
          </a:p>
          <a:p>
            <a:pPr marL="1327785" marR="1317625" indent="920115">
              <a:lnSpc>
                <a:spcPts val="2780"/>
              </a:lnSpc>
              <a:spcBef>
                <a:spcPts val="25"/>
              </a:spcBef>
            </a:pPr>
            <a:r>
              <a:rPr lang="en-US" sz="2000" spc="-25" dirty="0">
                <a:solidFill>
                  <a:srgbClr val="C00000"/>
                </a:solidFill>
                <a:latin typeface="Times New Roman" panose="02020603050405020304" pitchFamily="18" charset="0"/>
                <a:cs typeface="Times New Roman" panose="02020603050405020304" pitchFamily="18" charset="0"/>
              </a:rPr>
              <a:t>	      </a:t>
            </a:r>
            <a:r>
              <a:rPr lang="en-US" sz="2000" b="1" spc="-25" dirty="0">
                <a:solidFill>
                  <a:srgbClr val="C00000"/>
                </a:solidFill>
                <a:latin typeface="Times New Roman" panose="02020603050405020304" pitchFamily="18" charset="0"/>
                <a:cs typeface="Times New Roman" panose="02020603050405020304" pitchFamily="18" charset="0"/>
              </a:rPr>
              <a:t>ON</a:t>
            </a:r>
          </a:p>
          <a:p>
            <a:pPr marL="1327785" marR="1317625" indent="920115">
              <a:lnSpc>
                <a:spcPts val="2780"/>
              </a:lnSpc>
              <a:spcBef>
                <a:spcPts val="25"/>
              </a:spcBef>
            </a:pPr>
            <a:r>
              <a:rPr lang="en-US" sz="2000" b="1" u="sng" dirty="0">
                <a:solidFill>
                  <a:srgbClr val="C00000"/>
                </a:solidFill>
                <a:latin typeface="Times New Roman" panose="02020603050405020304" pitchFamily="18" charset="0"/>
                <a:cs typeface="Times New Roman" panose="02020603050405020304" pitchFamily="18" charset="0"/>
              </a:rPr>
              <a:t>AMCAT</a:t>
            </a:r>
            <a:r>
              <a:rPr lang="en-US" sz="2000" b="1" u="sng" spc="-20" dirty="0">
                <a:solidFill>
                  <a:srgbClr val="C00000"/>
                </a:solidFill>
                <a:latin typeface="Times New Roman" panose="02020603050405020304" pitchFamily="18" charset="0"/>
                <a:cs typeface="Times New Roman" panose="02020603050405020304" pitchFamily="18" charset="0"/>
              </a:rPr>
              <a:t> </a:t>
            </a:r>
            <a:r>
              <a:rPr lang="en-US" sz="2000" b="1" u="sng" spc="-10" dirty="0">
                <a:solidFill>
                  <a:srgbClr val="C00000"/>
                </a:solidFill>
                <a:latin typeface="Times New Roman" panose="02020603050405020304" pitchFamily="18" charset="0"/>
                <a:cs typeface="Times New Roman" panose="02020603050405020304" pitchFamily="18" charset="0"/>
              </a:rPr>
              <a:t>DATA</a:t>
            </a:r>
            <a:r>
              <a:rPr lang="en-US" sz="2000" b="1" u="sng" spc="-25" dirty="0">
                <a:solidFill>
                  <a:srgbClr val="C00000"/>
                </a:solidFill>
                <a:latin typeface="Times New Roman" panose="02020603050405020304" pitchFamily="18" charset="0"/>
                <a:cs typeface="Times New Roman" panose="02020603050405020304" pitchFamily="18" charset="0"/>
              </a:rPr>
              <a:t>SET</a:t>
            </a:r>
            <a:endParaRPr lang="en-US" sz="2000" b="1" u="sng" dirty="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DACD23C-18B5-8ADA-67C4-D910C8BD43D8}"/>
              </a:ext>
            </a:extLst>
          </p:cNvPr>
          <p:cNvSpPr txBox="1"/>
          <p:nvPr/>
        </p:nvSpPr>
        <p:spPr>
          <a:xfrm>
            <a:off x="320510" y="5410986"/>
            <a:ext cx="3289956" cy="923330"/>
          </a:xfrm>
          <a:prstGeom prst="rect">
            <a:avLst/>
          </a:prstGeom>
          <a:noFill/>
        </p:spPr>
        <p:txBody>
          <a:bodyPr wrap="square" rtlCol="0">
            <a:spAutoFit/>
          </a:bodyPr>
          <a:lstStyle/>
          <a:p>
            <a:r>
              <a:rPr lang="en-US" sz="2000" b="1" spc="-10" dirty="0">
                <a:latin typeface="Times New Roman" panose="02020603050405020304" pitchFamily="18" charset="0"/>
                <a:cs typeface="Times New Roman" panose="02020603050405020304" pitchFamily="18" charset="0"/>
              </a:rPr>
              <a:t>Sriram Dhurjati</a:t>
            </a:r>
          </a:p>
          <a:p>
            <a:r>
              <a:rPr lang="en-US" sz="2000" b="1" spc="-10" dirty="0">
                <a:latin typeface="Times New Roman" panose="02020603050405020304" pitchFamily="18" charset="0"/>
                <a:cs typeface="Times New Roman" panose="02020603050405020304" pitchFamily="18" charset="0"/>
              </a:rPr>
              <a:t>6</a:t>
            </a:r>
            <a:r>
              <a:rPr lang="en-US" sz="2000" b="1" spc="-10" baseline="25925" dirty="0">
                <a:latin typeface="Times New Roman" panose="02020603050405020304" pitchFamily="18" charset="0"/>
                <a:cs typeface="Times New Roman" panose="02020603050405020304" pitchFamily="18" charset="0"/>
              </a:rPr>
              <a:t>th</a:t>
            </a:r>
            <a:r>
              <a:rPr lang="en-US" sz="2000" b="1" spc="225" baseline="25925" dirty="0">
                <a:latin typeface="Times New Roman" panose="02020603050405020304" pitchFamily="18" charset="0"/>
                <a:cs typeface="Times New Roman" panose="02020603050405020304" pitchFamily="18" charset="0"/>
              </a:rPr>
              <a:t> </a:t>
            </a:r>
            <a:r>
              <a:rPr lang="en-US" sz="2000" b="1" spc="-10" dirty="0">
                <a:latin typeface="Times New Roman" panose="02020603050405020304" pitchFamily="18" charset="0"/>
                <a:cs typeface="Times New Roman" panose="02020603050405020304" pitchFamily="18" charset="0"/>
              </a:rPr>
              <a:t>October</a:t>
            </a:r>
            <a:r>
              <a:rPr lang="en-US" sz="2000" b="1" spc="-20" dirty="0">
                <a:latin typeface="Times New Roman" panose="02020603050405020304" pitchFamily="18" charset="0"/>
                <a:cs typeface="Times New Roman" panose="02020603050405020304" pitchFamily="18" charset="0"/>
              </a:rPr>
              <a:t>2024</a:t>
            </a:r>
            <a:endParaRPr lang="en-US" sz="2000" b="1"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271D8B-97C1-A84A-21A5-9489DA8784CD}"/>
              </a:ext>
            </a:extLst>
          </p:cNvPr>
          <p:cNvSpPr txBox="1"/>
          <p:nvPr/>
        </p:nvSpPr>
        <p:spPr>
          <a:xfrm>
            <a:off x="329938" y="245097"/>
            <a:ext cx="11180190" cy="6186309"/>
          </a:xfrm>
          <a:prstGeom prst="rect">
            <a:avLst/>
          </a:prstGeom>
          <a:noFill/>
        </p:spPr>
        <p:txBody>
          <a:bodyPr wrap="square" rtlCol="0">
            <a:spAutoFit/>
          </a:bodyPr>
          <a:lstStyle/>
          <a:p>
            <a:r>
              <a:rPr lang="en-US" sz="2800" b="1" dirty="0">
                <a:solidFill>
                  <a:srgbClr val="FF0000"/>
                </a:solidFill>
              </a:rPr>
              <a:t>		</a:t>
            </a:r>
            <a:r>
              <a:rPr lang="en-US" sz="2800" b="1" u="sng" dirty="0">
                <a:solidFill>
                  <a:srgbClr val="FF0000"/>
                </a:solidFill>
              </a:rPr>
              <a:t>CHALLENGES WORKING ON EDA PROJECT</a:t>
            </a:r>
          </a:p>
          <a:p>
            <a:endParaRPr lang="en-US" sz="2800" b="1" dirty="0">
              <a:solidFill>
                <a:srgbClr val="FF0000"/>
              </a:solidFill>
            </a:endParaRPr>
          </a:p>
          <a:p>
            <a:r>
              <a:rPr lang="en-US" sz="2000" b="1" u="sng" dirty="0">
                <a:solidFill>
                  <a:srgbClr val="FF0000"/>
                </a:solidFill>
                <a:latin typeface="Times New Roman" panose="02020603050405020304" pitchFamily="18" charset="0"/>
                <a:cs typeface="Times New Roman" panose="02020603050405020304" pitchFamily="18" charset="0"/>
              </a:rPr>
              <a:t>Data Quality: </a:t>
            </a:r>
          </a:p>
          <a:p>
            <a:r>
              <a:rPr lang="en-US" sz="2000" b="1" dirty="0">
                <a:latin typeface="Times New Roman" panose="02020603050405020304" pitchFamily="18" charset="0"/>
                <a:cs typeface="Times New Roman" panose="02020603050405020304" pitchFamily="18" charset="0"/>
              </a:rPr>
              <a:t>One of the primary challenges was dealing with data quality issues such as missing values, inconsistencies, and outliers. Cleaning and preprocessing the data to ensure its accuracy and reliability required careful attention and thorough validation techniques. </a:t>
            </a:r>
          </a:p>
          <a:p>
            <a:endParaRPr lang="en-US" sz="2000" b="1" dirty="0">
              <a:latin typeface="Times New Roman" panose="02020603050405020304" pitchFamily="18" charset="0"/>
              <a:cs typeface="Times New Roman" panose="02020603050405020304" pitchFamily="18" charset="0"/>
            </a:endParaRPr>
          </a:p>
          <a:p>
            <a:r>
              <a:rPr lang="en-US" sz="2000" b="1" u="sng" dirty="0">
                <a:solidFill>
                  <a:srgbClr val="FF0000"/>
                </a:solidFill>
                <a:latin typeface="Times New Roman" panose="02020603050405020304" pitchFamily="18" charset="0"/>
                <a:cs typeface="Times New Roman" panose="02020603050405020304" pitchFamily="18" charset="0"/>
              </a:rPr>
              <a:t>Complexity of Analysis: </a:t>
            </a:r>
            <a:r>
              <a:rPr lang="en-US" sz="2000" b="1" dirty="0">
                <a:latin typeface="Times New Roman" panose="02020603050405020304" pitchFamily="18" charset="0"/>
                <a:cs typeface="Times New Roman" panose="02020603050405020304" pitchFamily="18" charset="0"/>
              </a:rPr>
              <a:t>Analyzing the relationships between various factors influencing earnings among fresh graduates involved complex statistical and analytical techniques. Understanding the underlying patterns and trends in the data required expertise in data analysis and interpretation.</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sz="2000" b="1" u="sng" dirty="0">
                <a:solidFill>
                  <a:srgbClr val="FF0000"/>
                </a:solidFill>
                <a:latin typeface="Times New Roman" panose="02020603050405020304" pitchFamily="18" charset="0"/>
                <a:cs typeface="Times New Roman" panose="02020603050405020304" pitchFamily="18" charset="0"/>
              </a:rPr>
              <a:t>Interdisciplinary Knowledge: </a:t>
            </a:r>
            <a:r>
              <a:rPr lang="en-US" sz="2000" b="1" dirty="0">
                <a:latin typeface="Times New Roman" panose="02020603050405020304" pitchFamily="18" charset="0"/>
                <a:cs typeface="Times New Roman" panose="02020603050405020304" pitchFamily="18" charset="0"/>
              </a:rPr>
              <a:t>The project required interdisciplinary knowledge spanning fields such as statistics, economics, and sociology. Integrating insights from multiple disciplines to draw meaningful conclusions posed a challenge, necessitating collaboration and consultation with domain experts. </a:t>
            </a:r>
          </a:p>
          <a:p>
            <a:endParaRPr lang="en-US" sz="2000" b="1" dirty="0">
              <a:latin typeface="Times New Roman" panose="02020603050405020304" pitchFamily="18" charset="0"/>
              <a:cs typeface="Times New Roman" panose="02020603050405020304" pitchFamily="18" charset="0"/>
            </a:endParaRPr>
          </a:p>
          <a:p>
            <a:r>
              <a:rPr lang="en-US" sz="2000" b="1" u="sng" dirty="0">
                <a:solidFill>
                  <a:srgbClr val="FF0000"/>
                </a:solidFill>
                <a:latin typeface="Times New Roman" panose="02020603050405020304" pitchFamily="18" charset="0"/>
                <a:cs typeface="Times New Roman" panose="02020603050405020304" pitchFamily="18" charset="0"/>
              </a:rPr>
              <a:t>Data Visualization: </a:t>
            </a:r>
            <a:r>
              <a:rPr lang="en-US" sz="2000" b="1" dirty="0">
                <a:latin typeface="Times New Roman" panose="02020603050405020304" pitchFamily="18" charset="0"/>
                <a:cs typeface="Times New Roman" panose="02020603050405020304" pitchFamily="18" charset="0"/>
              </a:rPr>
              <a:t>Effectively communicating the findings through data visualization was another challenge. Choosing the right visualization techniques to convey complex information in a clear and concise manner required creativity and design skills.</a:t>
            </a:r>
            <a:endParaRPr lang="en-IN" sz="2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5027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319755" y="435988"/>
            <a:ext cx="3553904" cy="2321350"/>
          </a:xfrm>
          <a:prstGeom prst="rect">
            <a:avLst/>
          </a:prstGeom>
        </p:spPr>
      </p:pic>
      <p:pic>
        <p:nvPicPr>
          <p:cNvPr id="7" name="object 7"/>
          <p:cNvPicPr/>
          <p:nvPr/>
        </p:nvPicPr>
        <p:blipFill>
          <a:blip r:embed="rId3" cstate="print"/>
          <a:stretch>
            <a:fillRect/>
          </a:stretch>
        </p:blipFill>
        <p:spPr>
          <a:xfrm>
            <a:off x="6759019" y="435988"/>
            <a:ext cx="3553904" cy="2488677"/>
          </a:xfrm>
          <a:prstGeom prst="rect">
            <a:avLst/>
          </a:prstGeom>
        </p:spPr>
      </p:pic>
      <p:sp>
        <p:nvSpPr>
          <p:cNvPr id="8" name="object 8"/>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11</a:t>
            </a:fld>
            <a:endParaRPr spc="-17" dirty="0"/>
          </a:p>
        </p:txBody>
      </p:sp>
      <p:pic>
        <p:nvPicPr>
          <p:cNvPr id="9" name="object 2"/>
          <p:cNvPicPr/>
          <p:nvPr/>
        </p:nvPicPr>
        <p:blipFill>
          <a:blip r:embed="rId4" cstate="print"/>
          <a:stretch>
            <a:fillRect/>
          </a:stretch>
        </p:blipFill>
        <p:spPr>
          <a:xfrm>
            <a:off x="1319755" y="3324125"/>
            <a:ext cx="3686329" cy="2969444"/>
          </a:xfrm>
          <a:prstGeom prst="rect">
            <a:avLst/>
          </a:prstGeom>
        </p:spPr>
      </p:pic>
      <p:pic>
        <p:nvPicPr>
          <p:cNvPr id="10" name="object 3"/>
          <p:cNvPicPr/>
          <p:nvPr/>
        </p:nvPicPr>
        <p:blipFill>
          <a:blip r:embed="rId5" cstate="print"/>
          <a:stretch>
            <a:fillRect/>
          </a:stretch>
        </p:blipFill>
        <p:spPr>
          <a:xfrm>
            <a:off x="6853286" y="3275745"/>
            <a:ext cx="3883844" cy="252638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80067" y="433633"/>
            <a:ext cx="3759958" cy="2460396"/>
          </a:xfrm>
          <a:prstGeom prst="rect">
            <a:avLst/>
          </a:prstGeom>
        </p:spPr>
      </p:pic>
      <p:pic>
        <p:nvPicPr>
          <p:cNvPr id="3" name="object 3"/>
          <p:cNvPicPr/>
          <p:nvPr/>
        </p:nvPicPr>
        <p:blipFill>
          <a:blip r:embed="rId3" cstate="print"/>
          <a:stretch>
            <a:fillRect/>
          </a:stretch>
        </p:blipFill>
        <p:spPr>
          <a:xfrm>
            <a:off x="6429081" y="433633"/>
            <a:ext cx="4006392" cy="2648932"/>
          </a:xfrm>
          <a:prstGeom prst="rect">
            <a:avLst/>
          </a:prstGeom>
        </p:spPr>
      </p:pic>
      <p:sp>
        <p:nvSpPr>
          <p:cNvPr id="4" name="object 4"/>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12</a:t>
            </a:fld>
            <a:endParaRPr spc="-17" dirty="0"/>
          </a:p>
        </p:txBody>
      </p:sp>
      <p:pic>
        <p:nvPicPr>
          <p:cNvPr id="5" name="object 2"/>
          <p:cNvPicPr/>
          <p:nvPr/>
        </p:nvPicPr>
        <p:blipFill>
          <a:blip r:embed="rId4" cstate="print"/>
          <a:stretch>
            <a:fillRect/>
          </a:stretch>
        </p:blipFill>
        <p:spPr>
          <a:xfrm>
            <a:off x="750081" y="3338733"/>
            <a:ext cx="4246126" cy="3085634"/>
          </a:xfrm>
          <a:prstGeom prst="rect">
            <a:avLst/>
          </a:prstGeom>
        </p:spPr>
      </p:pic>
      <p:pic>
        <p:nvPicPr>
          <p:cNvPr id="6" name="object 3"/>
          <p:cNvPicPr/>
          <p:nvPr/>
        </p:nvPicPr>
        <p:blipFill>
          <a:blip r:embed="rId5" cstate="print"/>
          <a:stretch>
            <a:fillRect/>
          </a:stretch>
        </p:blipFill>
        <p:spPr>
          <a:xfrm>
            <a:off x="6429081" y="3429000"/>
            <a:ext cx="4468306" cy="28296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02936" y="1442301"/>
            <a:ext cx="4195825" cy="4044099"/>
          </a:xfrm>
          <a:prstGeom prst="rect">
            <a:avLst/>
          </a:prstGeom>
        </p:spPr>
      </p:pic>
      <p:pic>
        <p:nvPicPr>
          <p:cNvPr id="3" name="object 3"/>
          <p:cNvPicPr/>
          <p:nvPr/>
        </p:nvPicPr>
        <p:blipFill>
          <a:blip r:embed="rId3" cstate="print"/>
          <a:stretch>
            <a:fillRect/>
          </a:stretch>
        </p:blipFill>
        <p:spPr>
          <a:xfrm>
            <a:off x="6504495" y="1442300"/>
            <a:ext cx="4478629" cy="4157221"/>
          </a:xfrm>
          <a:prstGeom prst="rect">
            <a:avLst/>
          </a:prstGeom>
        </p:spPr>
      </p:pic>
      <p:sp>
        <p:nvSpPr>
          <p:cNvPr id="4" name="object 4"/>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13</a:t>
            </a:fld>
            <a:endParaRPr spc="-17"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069773" y="623444"/>
            <a:ext cx="4052888" cy="528638"/>
            <a:chOff x="914400" y="914384"/>
            <a:chExt cx="5944235" cy="775335"/>
          </a:xfrm>
        </p:grpSpPr>
        <p:sp>
          <p:nvSpPr>
            <p:cNvPr id="3" name="object 3"/>
            <p:cNvSpPr/>
            <p:nvPr/>
          </p:nvSpPr>
          <p:spPr>
            <a:xfrm>
              <a:off x="914400" y="914384"/>
              <a:ext cx="5944235" cy="775335"/>
            </a:xfrm>
            <a:custGeom>
              <a:avLst/>
              <a:gdLst/>
              <a:ahLst/>
              <a:cxnLst/>
              <a:rect l="l" t="t" r="r" b="b"/>
              <a:pathLst>
                <a:path w="5944234" h="775335">
                  <a:moveTo>
                    <a:pt x="5918371" y="0"/>
                  </a:moveTo>
                  <a:lnTo>
                    <a:pt x="25305" y="0"/>
                  </a:lnTo>
                  <a:lnTo>
                    <a:pt x="15455" y="1988"/>
                  </a:lnTo>
                  <a:lnTo>
                    <a:pt x="7411" y="7411"/>
                  </a:lnTo>
                  <a:lnTo>
                    <a:pt x="1988" y="15455"/>
                  </a:lnTo>
                  <a:lnTo>
                    <a:pt x="0" y="25305"/>
                  </a:lnTo>
                  <a:lnTo>
                    <a:pt x="0" y="749613"/>
                  </a:lnTo>
                  <a:lnTo>
                    <a:pt x="1988" y="759463"/>
                  </a:lnTo>
                  <a:lnTo>
                    <a:pt x="7411" y="767507"/>
                  </a:lnTo>
                  <a:lnTo>
                    <a:pt x="15455" y="772930"/>
                  </a:lnTo>
                  <a:lnTo>
                    <a:pt x="25305" y="774918"/>
                  </a:lnTo>
                  <a:lnTo>
                    <a:pt x="5918371" y="774918"/>
                  </a:lnTo>
                  <a:lnTo>
                    <a:pt x="5928221" y="772930"/>
                  </a:lnTo>
                  <a:lnTo>
                    <a:pt x="5936265" y="767507"/>
                  </a:lnTo>
                  <a:lnTo>
                    <a:pt x="5941688" y="759463"/>
                  </a:lnTo>
                  <a:lnTo>
                    <a:pt x="5943676" y="749613"/>
                  </a:lnTo>
                  <a:lnTo>
                    <a:pt x="5943676" y="25305"/>
                  </a:lnTo>
                  <a:lnTo>
                    <a:pt x="5941688" y="15455"/>
                  </a:lnTo>
                  <a:lnTo>
                    <a:pt x="5936265" y="7411"/>
                  </a:lnTo>
                  <a:lnTo>
                    <a:pt x="5928221" y="1988"/>
                  </a:lnTo>
                  <a:lnTo>
                    <a:pt x="5918371" y="0"/>
                  </a:lnTo>
                  <a:close/>
                </a:path>
              </a:pathLst>
            </a:custGeom>
            <a:solidFill>
              <a:srgbClr val="CFCFCF"/>
            </a:solidFill>
          </p:spPr>
          <p:txBody>
            <a:bodyPr wrap="square" lIns="0" tIns="0" rIns="0" bIns="0" rtlCol="0"/>
            <a:lstStyle/>
            <a:p>
              <a:endParaRPr sz="955"/>
            </a:p>
          </p:txBody>
        </p:sp>
        <p:sp>
          <p:nvSpPr>
            <p:cNvPr id="4" name="object 4"/>
            <p:cNvSpPr/>
            <p:nvPr/>
          </p:nvSpPr>
          <p:spPr>
            <a:xfrm>
              <a:off x="927052" y="914384"/>
              <a:ext cx="5918835" cy="762635"/>
            </a:xfrm>
            <a:custGeom>
              <a:avLst/>
              <a:gdLst/>
              <a:ahLst/>
              <a:cxnLst/>
              <a:rect l="l" t="t" r="r" b="b"/>
              <a:pathLst>
                <a:path w="5918834" h="762635">
                  <a:moveTo>
                    <a:pt x="5912706" y="0"/>
                  </a:moveTo>
                  <a:lnTo>
                    <a:pt x="5664" y="0"/>
                  </a:lnTo>
                  <a:lnTo>
                    <a:pt x="0" y="5664"/>
                  </a:lnTo>
                  <a:lnTo>
                    <a:pt x="0" y="749613"/>
                  </a:lnTo>
                  <a:lnTo>
                    <a:pt x="0" y="756601"/>
                  </a:lnTo>
                  <a:lnTo>
                    <a:pt x="5664" y="762266"/>
                  </a:lnTo>
                  <a:lnTo>
                    <a:pt x="5912706" y="762266"/>
                  </a:lnTo>
                  <a:lnTo>
                    <a:pt x="5918371" y="756601"/>
                  </a:lnTo>
                  <a:lnTo>
                    <a:pt x="5918371" y="5664"/>
                  </a:lnTo>
                  <a:lnTo>
                    <a:pt x="5912706" y="0"/>
                  </a:lnTo>
                  <a:close/>
                </a:path>
              </a:pathLst>
            </a:custGeom>
            <a:solidFill>
              <a:srgbClr val="F7F7F7"/>
            </a:solidFill>
          </p:spPr>
          <p:txBody>
            <a:bodyPr wrap="square" lIns="0" tIns="0" rIns="0" bIns="0" rtlCol="0"/>
            <a:lstStyle/>
            <a:p>
              <a:endParaRPr sz="955"/>
            </a:p>
          </p:txBody>
        </p:sp>
      </p:grpSp>
      <p:pic>
        <p:nvPicPr>
          <p:cNvPr id="6" name="object 6"/>
          <p:cNvPicPr/>
          <p:nvPr/>
        </p:nvPicPr>
        <p:blipFill>
          <a:blip r:embed="rId2" cstate="print"/>
          <a:stretch>
            <a:fillRect/>
          </a:stretch>
        </p:blipFill>
        <p:spPr>
          <a:xfrm>
            <a:off x="1209762" y="289875"/>
            <a:ext cx="3890139" cy="3139125"/>
          </a:xfrm>
          <a:prstGeom prst="rect">
            <a:avLst/>
          </a:prstGeom>
        </p:spPr>
      </p:pic>
      <p:pic>
        <p:nvPicPr>
          <p:cNvPr id="7" name="object 7"/>
          <p:cNvPicPr/>
          <p:nvPr/>
        </p:nvPicPr>
        <p:blipFill>
          <a:blip r:embed="rId3" cstate="print"/>
          <a:stretch>
            <a:fillRect/>
          </a:stretch>
        </p:blipFill>
        <p:spPr>
          <a:xfrm>
            <a:off x="6627076" y="623444"/>
            <a:ext cx="3890139" cy="2720490"/>
          </a:xfrm>
          <a:prstGeom prst="rect">
            <a:avLst/>
          </a:prstGeom>
        </p:spPr>
      </p:pic>
      <p:sp>
        <p:nvSpPr>
          <p:cNvPr id="8" name="object 8"/>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14</a:t>
            </a:fld>
            <a:endParaRPr spc="-17" dirty="0"/>
          </a:p>
        </p:txBody>
      </p:sp>
      <p:pic>
        <p:nvPicPr>
          <p:cNvPr id="9" name="object 2"/>
          <p:cNvPicPr/>
          <p:nvPr/>
        </p:nvPicPr>
        <p:blipFill>
          <a:blip r:embed="rId4" cstate="print"/>
          <a:stretch>
            <a:fillRect/>
          </a:stretch>
        </p:blipFill>
        <p:spPr>
          <a:xfrm>
            <a:off x="678719" y="3933737"/>
            <a:ext cx="3883854" cy="2726300"/>
          </a:xfrm>
          <a:prstGeom prst="rect">
            <a:avLst/>
          </a:prstGeom>
        </p:spPr>
      </p:pic>
      <p:pic>
        <p:nvPicPr>
          <p:cNvPr id="10" name="object 3"/>
          <p:cNvPicPr/>
          <p:nvPr/>
        </p:nvPicPr>
        <p:blipFill>
          <a:blip r:embed="rId5" cstate="print"/>
          <a:stretch>
            <a:fillRect/>
          </a:stretch>
        </p:blipFill>
        <p:spPr>
          <a:xfrm>
            <a:off x="7204150" y="3775435"/>
            <a:ext cx="3636675" cy="272048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069773" y="623444"/>
            <a:ext cx="4052888" cy="528638"/>
            <a:chOff x="914400" y="914384"/>
            <a:chExt cx="5944235" cy="775335"/>
          </a:xfrm>
        </p:grpSpPr>
        <p:sp>
          <p:nvSpPr>
            <p:cNvPr id="3" name="object 3"/>
            <p:cNvSpPr/>
            <p:nvPr/>
          </p:nvSpPr>
          <p:spPr>
            <a:xfrm>
              <a:off x="914400" y="914384"/>
              <a:ext cx="5944235" cy="775335"/>
            </a:xfrm>
            <a:custGeom>
              <a:avLst/>
              <a:gdLst/>
              <a:ahLst/>
              <a:cxnLst/>
              <a:rect l="l" t="t" r="r" b="b"/>
              <a:pathLst>
                <a:path w="5944234" h="775335">
                  <a:moveTo>
                    <a:pt x="5918371" y="0"/>
                  </a:moveTo>
                  <a:lnTo>
                    <a:pt x="25305" y="0"/>
                  </a:lnTo>
                  <a:lnTo>
                    <a:pt x="15455" y="1988"/>
                  </a:lnTo>
                  <a:lnTo>
                    <a:pt x="7411" y="7411"/>
                  </a:lnTo>
                  <a:lnTo>
                    <a:pt x="1988" y="15455"/>
                  </a:lnTo>
                  <a:lnTo>
                    <a:pt x="0" y="25305"/>
                  </a:lnTo>
                  <a:lnTo>
                    <a:pt x="0" y="749613"/>
                  </a:lnTo>
                  <a:lnTo>
                    <a:pt x="1988" y="759463"/>
                  </a:lnTo>
                  <a:lnTo>
                    <a:pt x="7411" y="767507"/>
                  </a:lnTo>
                  <a:lnTo>
                    <a:pt x="15455" y="772930"/>
                  </a:lnTo>
                  <a:lnTo>
                    <a:pt x="25305" y="774918"/>
                  </a:lnTo>
                  <a:lnTo>
                    <a:pt x="5918371" y="774918"/>
                  </a:lnTo>
                  <a:lnTo>
                    <a:pt x="5928221" y="772930"/>
                  </a:lnTo>
                  <a:lnTo>
                    <a:pt x="5936265" y="767507"/>
                  </a:lnTo>
                  <a:lnTo>
                    <a:pt x="5941688" y="759463"/>
                  </a:lnTo>
                  <a:lnTo>
                    <a:pt x="5943676" y="749613"/>
                  </a:lnTo>
                  <a:lnTo>
                    <a:pt x="5943676" y="25305"/>
                  </a:lnTo>
                  <a:lnTo>
                    <a:pt x="5941688" y="15455"/>
                  </a:lnTo>
                  <a:lnTo>
                    <a:pt x="5936265" y="7411"/>
                  </a:lnTo>
                  <a:lnTo>
                    <a:pt x="5928221" y="1988"/>
                  </a:lnTo>
                  <a:lnTo>
                    <a:pt x="5918371" y="0"/>
                  </a:lnTo>
                  <a:close/>
                </a:path>
              </a:pathLst>
            </a:custGeom>
            <a:solidFill>
              <a:srgbClr val="CFCFCF"/>
            </a:solidFill>
          </p:spPr>
          <p:txBody>
            <a:bodyPr wrap="square" lIns="0" tIns="0" rIns="0" bIns="0" rtlCol="0"/>
            <a:lstStyle/>
            <a:p>
              <a:endParaRPr sz="955"/>
            </a:p>
          </p:txBody>
        </p:sp>
        <p:sp>
          <p:nvSpPr>
            <p:cNvPr id="4" name="object 4"/>
            <p:cNvSpPr/>
            <p:nvPr/>
          </p:nvSpPr>
          <p:spPr>
            <a:xfrm>
              <a:off x="927052" y="914384"/>
              <a:ext cx="5918835" cy="762635"/>
            </a:xfrm>
            <a:custGeom>
              <a:avLst/>
              <a:gdLst/>
              <a:ahLst/>
              <a:cxnLst/>
              <a:rect l="l" t="t" r="r" b="b"/>
              <a:pathLst>
                <a:path w="5918834" h="762635">
                  <a:moveTo>
                    <a:pt x="5912706" y="0"/>
                  </a:moveTo>
                  <a:lnTo>
                    <a:pt x="5664" y="0"/>
                  </a:lnTo>
                  <a:lnTo>
                    <a:pt x="0" y="5664"/>
                  </a:lnTo>
                  <a:lnTo>
                    <a:pt x="0" y="749613"/>
                  </a:lnTo>
                  <a:lnTo>
                    <a:pt x="0" y="756601"/>
                  </a:lnTo>
                  <a:lnTo>
                    <a:pt x="5664" y="762266"/>
                  </a:lnTo>
                  <a:lnTo>
                    <a:pt x="5912706" y="762266"/>
                  </a:lnTo>
                  <a:lnTo>
                    <a:pt x="5918371" y="756601"/>
                  </a:lnTo>
                  <a:lnTo>
                    <a:pt x="5918371" y="5664"/>
                  </a:lnTo>
                  <a:lnTo>
                    <a:pt x="5912706" y="0"/>
                  </a:lnTo>
                  <a:close/>
                </a:path>
              </a:pathLst>
            </a:custGeom>
            <a:solidFill>
              <a:srgbClr val="F7F7F7"/>
            </a:solidFill>
          </p:spPr>
          <p:txBody>
            <a:bodyPr wrap="square" lIns="0" tIns="0" rIns="0" bIns="0" rtlCol="0"/>
            <a:lstStyle/>
            <a:p>
              <a:endParaRPr sz="955"/>
            </a:p>
          </p:txBody>
        </p:sp>
      </p:grpSp>
      <p:pic>
        <p:nvPicPr>
          <p:cNvPr id="6" name="object 6"/>
          <p:cNvPicPr/>
          <p:nvPr/>
        </p:nvPicPr>
        <p:blipFill>
          <a:blip r:embed="rId2" cstate="print"/>
          <a:stretch>
            <a:fillRect/>
          </a:stretch>
        </p:blipFill>
        <p:spPr>
          <a:xfrm>
            <a:off x="771083" y="253907"/>
            <a:ext cx="3838623" cy="2456124"/>
          </a:xfrm>
          <a:prstGeom prst="rect">
            <a:avLst/>
          </a:prstGeom>
        </p:spPr>
      </p:pic>
      <p:pic>
        <p:nvPicPr>
          <p:cNvPr id="7" name="object 7"/>
          <p:cNvPicPr/>
          <p:nvPr/>
        </p:nvPicPr>
        <p:blipFill>
          <a:blip r:embed="rId3" cstate="print"/>
          <a:stretch>
            <a:fillRect/>
          </a:stretch>
        </p:blipFill>
        <p:spPr>
          <a:xfrm>
            <a:off x="6447797" y="330960"/>
            <a:ext cx="4788954" cy="2379071"/>
          </a:xfrm>
          <a:prstGeom prst="rect">
            <a:avLst/>
          </a:prstGeom>
        </p:spPr>
      </p:pic>
      <p:sp>
        <p:nvSpPr>
          <p:cNvPr id="8" name="object 8"/>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15</a:t>
            </a:fld>
            <a:endParaRPr spc="-17" dirty="0"/>
          </a:p>
        </p:txBody>
      </p:sp>
      <p:pic>
        <p:nvPicPr>
          <p:cNvPr id="11" name="object 2"/>
          <p:cNvPicPr/>
          <p:nvPr/>
        </p:nvPicPr>
        <p:blipFill>
          <a:blip r:embed="rId4" cstate="print"/>
          <a:stretch>
            <a:fillRect/>
          </a:stretch>
        </p:blipFill>
        <p:spPr>
          <a:xfrm>
            <a:off x="1010989" y="3428999"/>
            <a:ext cx="3768401" cy="2707849"/>
          </a:xfrm>
          <a:prstGeom prst="rect">
            <a:avLst/>
          </a:prstGeom>
        </p:spPr>
      </p:pic>
      <p:pic>
        <p:nvPicPr>
          <p:cNvPr id="12" name="object 3"/>
          <p:cNvPicPr/>
          <p:nvPr/>
        </p:nvPicPr>
        <p:blipFill>
          <a:blip r:embed="rId5" cstate="print"/>
          <a:stretch>
            <a:fillRect/>
          </a:stretch>
        </p:blipFill>
        <p:spPr>
          <a:xfrm>
            <a:off x="6355912" y="3428999"/>
            <a:ext cx="4400072" cy="270784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069773" y="623444"/>
            <a:ext cx="4052888" cy="528638"/>
            <a:chOff x="914400" y="914384"/>
            <a:chExt cx="5944235" cy="775335"/>
          </a:xfrm>
        </p:grpSpPr>
        <p:sp>
          <p:nvSpPr>
            <p:cNvPr id="3" name="object 3"/>
            <p:cNvSpPr/>
            <p:nvPr/>
          </p:nvSpPr>
          <p:spPr>
            <a:xfrm>
              <a:off x="914400" y="914384"/>
              <a:ext cx="5944235" cy="775335"/>
            </a:xfrm>
            <a:custGeom>
              <a:avLst/>
              <a:gdLst/>
              <a:ahLst/>
              <a:cxnLst/>
              <a:rect l="l" t="t" r="r" b="b"/>
              <a:pathLst>
                <a:path w="5944234" h="775335">
                  <a:moveTo>
                    <a:pt x="5918371" y="0"/>
                  </a:moveTo>
                  <a:lnTo>
                    <a:pt x="25305" y="0"/>
                  </a:lnTo>
                  <a:lnTo>
                    <a:pt x="15455" y="1988"/>
                  </a:lnTo>
                  <a:lnTo>
                    <a:pt x="7411" y="7411"/>
                  </a:lnTo>
                  <a:lnTo>
                    <a:pt x="1988" y="15455"/>
                  </a:lnTo>
                  <a:lnTo>
                    <a:pt x="0" y="25305"/>
                  </a:lnTo>
                  <a:lnTo>
                    <a:pt x="0" y="749613"/>
                  </a:lnTo>
                  <a:lnTo>
                    <a:pt x="1988" y="759463"/>
                  </a:lnTo>
                  <a:lnTo>
                    <a:pt x="7411" y="767507"/>
                  </a:lnTo>
                  <a:lnTo>
                    <a:pt x="15455" y="772930"/>
                  </a:lnTo>
                  <a:lnTo>
                    <a:pt x="25305" y="774918"/>
                  </a:lnTo>
                  <a:lnTo>
                    <a:pt x="5918371" y="774918"/>
                  </a:lnTo>
                  <a:lnTo>
                    <a:pt x="5928221" y="772930"/>
                  </a:lnTo>
                  <a:lnTo>
                    <a:pt x="5936265" y="767507"/>
                  </a:lnTo>
                  <a:lnTo>
                    <a:pt x="5941688" y="759463"/>
                  </a:lnTo>
                  <a:lnTo>
                    <a:pt x="5943676" y="749613"/>
                  </a:lnTo>
                  <a:lnTo>
                    <a:pt x="5943676" y="25305"/>
                  </a:lnTo>
                  <a:lnTo>
                    <a:pt x="5941688" y="15455"/>
                  </a:lnTo>
                  <a:lnTo>
                    <a:pt x="5936265" y="7411"/>
                  </a:lnTo>
                  <a:lnTo>
                    <a:pt x="5928221" y="1988"/>
                  </a:lnTo>
                  <a:lnTo>
                    <a:pt x="5918371" y="0"/>
                  </a:lnTo>
                  <a:close/>
                </a:path>
              </a:pathLst>
            </a:custGeom>
            <a:solidFill>
              <a:srgbClr val="CFCFCF"/>
            </a:solidFill>
          </p:spPr>
          <p:txBody>
            <a:bodyPr wrap="square" lIns="0" tIns="0" rIns="0" bIns="0" rtlCol="0"/>
            <a:lstStyle/>
            <a:p>
              <a:endParaRPr sz="955"/>
            </a:p>
          </p:txBody>
        </p:sp>
        <p:sp>
          <p:nvSpPr>
            <p:cNvPr id="4" name="object 4"/>
            <p:cNvSpPr/>
            <p:nvPr/>
          </p:nvSpPr>
          <p:spPr>
            <a:xfrm>
              <a:off x="927052" y="914384"/>
              <a:ext cx="5918835" cy="762635"/>
            </a:xfrm>
            <a:custGeom>
              <a:avLst/>
              <a:gdLst/>
              <a:ahLst/>
              <a:cxnLst/>
              <a:rect l="l" t="t" r="r" b="b"/>
              <a:pathLst>
                <a:path w="5918834" h="762635">
                  <a:moveTo>
                    <a:pt x="5912706" y="0"/>
                  </a:moveTo>
                  <a:lnTo>
                    <a:pt x="5664" y="0"/>
                  </a:lnTo>
                  <a:lnTo>
                    <a:pt x="0" y="5664"/>
                  </a:lnTo>
                  <a:lnTo>
                    <a:pt x="0" y="749613"/>
                  </a:lnTo>
                  <a:lnTo>
                    <a:pt x="0" y="756601"/>
                  </a:lnTo>
                  <a:lnTo>
                    <a:pt x="5664" y="762266"/>
                  </a:lnTo>
                  <a:lnTo>
                    <a:pt x="5912706" y="762266"/>
                  </a:lnTo>
                  <a:lnTo>
                    <a:pt x="5918371" y="756601"/>
                  </a:lnTo>
                  <a:lnTo>
                    <a:pt x="5918371" y="5664"/>
                  </a:lnTo>
                  <a:lnTo>
                    <a:pt x="5912706" y="0"/>
                  </a:lnTo>
                  <a:close/>
                </a:path>
              </a:pathLst>
            </a:custGeom>
            <a:solidFill>
              <a:srgbClr val="F7F7F7"/>
            </a:solidFill>
          </p:spPr>
          <p:txBody>
            <a:bodyPr wrap="square" lIns="0" tIns="0" rIns="0" bIns="0" rtlCol="0"/>
            <a:lstStyle/>
            <a:p>
              <a:endParaRPr sz="955"/>
            </a:p>
          </p:txBody>
        </p:sp>
      </p:grpSp>
      <p:pic>
        <p:nvPicPr>
          <p:cNvPr id="6" name="object 6"/>
          <p:cNvPicPr/>
          <p:nvPr/>
        </p:nvPicPr>
        <p:blipFill>
          <a:blip r:embed="rId2" cstate="print"/>
          <a:stretch>
            <a:fillRect/>
          </a:stretch>
        </p:blipFill>
        <p:spPr>
          <a:xfrm>
            <a:off x="828687" y="272759"/>
            <a:ext cx="4205225" cy="2555281"/>
          </a:xfrm>
          <a:prstGeom prst="rect">
            <a:avLst/>
          </a:prstGeom>
        </p:spPr>
      </p:pic>
      <p:pic>
        <p:nvPicPr>
          <p:cNvPr id="7" name="object 7"/>
          <p:cNvPicPr/>
          <p:nvPr/>
        </p:nvPicPr>
        <p:blipFill>
          <a:blip r:embed="rId3" cstate="print"/>
          <a:stretch>
            <a:fillRect/>
          </a:stretch>
        </p:blipFill>
        <p:spPr>
          <a:xfrm>
            <a:off x="6240544" y="272760"/>
            <a:ext cx="4760536" cy="2555280"/>
          </a:xfrm>
          <a:prstGeom prst="rect">
            <a:avLst/>
          </a:prstGeom>
        </p:spPr>
      </p:pic>
      <p:sp>
        <p:nvSpPr>
          <p:cNvPr id="8" name="object 8"/>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16</a:t>
            </a:fld>
            <a:endParaRPr spc="-17" dirty="0"/>
          </a:p>
        </p:txBody>
      </p:sp>
      <p:pic>
        <p:nvPicPr>
          <p:cNvPr id="9" name="object 2"/>
          <p:cNvPicPr/>
          <p:nvPr/>
        </p:nvPicPr>
        <p:blipFill>
          <a:blip r:embed="rId4" cstate="print"/>
          <a:stretch>
            <a:fillRect/>
          </a:stretch>
        </p:blipFill>
        <p:spPr>
          <a:xfrm>
            <a:off x="1127062" y="3429000"/>
            <a:ext cx="3906850" cy="3028361"/>
          </a:xfrm>
          <a:prstGeom prst="rect">
            <a:avLst/>
          </a:prstGeom>
        </p:spPr>
      </p:pic>
      <p:pic>
        <p:nvPicPr>
          <p:cNvPr id="10" name="object 3"/>
          <p:cNvPicPr/>
          <p:nvPr/>
        </p:nvPicPr>
        <p:blipFill>
          <a:blip r:embed="rId5" cstate="print"/>
          <a:stretch>
            <a:fillRect/>
          </a:stretch>
        </p:blipFill>
        <p:spPr>
          <a:xfrm>
            <a:off x="6655082" y="3301840"/>
            <a:ext cx="4166889" cy="293271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069773" y="623444"/>
            <a:ext cx="4052888" cy="528638"/>
            <a:chOff x="914400" y="914384"/>
            <a:chExt cx="5944235" cy="775335"/>
          </a:xfrm>
        </p:grpSpPr>
        <p:sp>
          <p:nvSpPr>
            <p:cNvPr id="3" name="object 3"/>
            <p:cNvSpPr/>
            <p:nvPr/>
          </p:nvSpPr>
          <p:spPr>
            <a:xfrm>
              <a:off x="914400" y="914384"/>
              <a:ext cx="5944235" cy="775335"/>
            </a:xfrm>
            <a:custGeom>
              <a:avLst/>
              <a:gdLst/>
              <a:ahLst/>
              <a:cxnLst/>
              <a:rect l="l" t="t" r="r" b="b"/>
              <a:pathLst>
                <a:path w="5944234" h="775335">
                  <a:moveTo>
                    <a:pt x="5918371" y="0"/>
                  </a:moveTo>
                  <a:lnTo>
                    <a:pt x="25305" y="0"/>
                  </a:lnTo>
                  <a:lnTo>
                    <a:pt x="15455" y="1988"/>
                  </a:lnTo>
                  <a:lnTo>
                    <a:pt x="7411" y="7411"/>
                  </a:lnTo>
                  <a:lnTo>
                    <a:pt x="1988" y="15455"/>
                  </a:lnTo>
                  <a:lnTo>
                    <a:pt x="0" y="25305"/>
                  </a:lnTo>
                  <a:lnTo>
                    <a:pt x="0" y="749613"/>
                  </a:lnTo>
                  <a:lnTo>
                    <a:pt x="1988" y="759463"/>
                  </a:lnTo>
                  <a:lnTo>
                    <a:pt x="7411" y="767507"/>
                  </a:lnTo>
                  <a:lnTo>
                    <a:pt x="15455" y="772930"/>
                  </a:lnTo>
                  <a:lnTo>
                    <a:pt x="25305" y="774918"/>
                  </a:lnTo>
                  <a:lnTo>
                    <a:pt x="5918371" y="774918"/>
                  </a:lnTo>
                  <a:lnTo>
                    <a:pt x="5928221" y="772930"/>
                  </a:lnTo>
                  <a:lnTo>
                    <a:pt x="5936265" y="767507"/>
                  </a:lnTo>
                  <a:lnTo>
                    <a:pt x="5941688" y="759463"/>
                  </a:lnTo>
                  <a:lnTo>
                    <a:pt x="5943676" y="749613"/>
                  </a:lnTo>
                  <a:lnTo>
                    <a:pt x="5943676" y="25305"/>
                  </a:lnTo>
                  <a:lnTo>
                    <a:pt x="5941688" y="15455"/>
                  </a:lnTo>
                  <a:lnTo>
                    <a:pt x="5936265" y="7411"/>
                  </a:lnTo>
                  <a:lnTo>
                    <a:pt x="5928221" y="1988"/>
                  </a:lnTo>
                  <a:lnTo>
                    <a:pt x="5918371" y="0"/>
                  </a:lnTo>
                  <a:close/>
                </a:path>
              </a:pathLst>
            </a:custGeom>
            <a:solidFill>
              <a:srgbClr val="CFCFCF"/>
            </a:solidFill>
          </p:spPr>
          <p:txBody>
            <a:bodyPr wrap="square" lIns="0" tIns="0" rIns="0" bIns="0" rtlCol="0"/>
            <a:lstStyle/>
            <a:p>
              <a:endParaRPr sz="955"/>
            </a:p>
          </p:txBody>
        </p:sp>
        <p:sp>
          <p:nvSpPr>
            <p:cNvPr id="4" name="object 4"/>
            <p:cNvSpPr/>
            <p:nvPr/>
          </p:nvSpPr>
          <p:spPr>
            <a:xfrm>
              <a:off x="927052" y="914384"/>
              <a:ext cx="5918835" cy="762635"/>
            </a:xfrm>
            <a:custGeom>
              <a:avLst/>
              <a:gdLst/>
              <a:ahLst/>
              <a:cxnLst/>
              <a:rect l="l" t="t" r="r" b="b"/>
              <a:pathLst>
                <a:path w="5918834" h="762635">
                  <a:moveTo>
                    <a:pt x="5912706" y="0"/>
                  </a:moveTo>
                  <a:lnTo>
                    <a:pt x="5664" y="0"/>
                  </a:lnTo>
                  <a:lnTo>
                    <a:pt x="0" y="5664"/>
                  </a:lnTo>
                  <a:lnTo>
                    <a:pt x="0" y="749613"/>
                  </a:lnTo>
                  <a:lnTo>
                    <a:pt x="0" y="756601"/>
                  </a:lnTo>
                  <a:lnTo>
                    <a:pt x="5664" y="762266"/>
                  </a:lnTo>
                  <a:lnTo>
                    <a:pt x="5912706" y="762266"/>
                  </a:lnTo>
                  <a:lnTo>
                    <a:pt x="5918371" y="756601"/>
                  </a:lnTo>
                  <a:lnTo>
                    <a:pt x="5918371" y="5664"/>
                  </a:lnTo>
                  <a:lnTo>
                    <a:pt x="5912706" y="0"/>
                  </a:lnTo>
                  <a:close/>
                </a:path>
              </a:pathLst>
            </a:custGeom>
            <a:solidFill>
              <a:srgbClr val="F7F7F7"/>
            </a:solidFill>
          </p:spPr>
          <p:txBody>
            <a:bodyPr wrap="square" lIns="0" tIns="0" rIns="0" bIns="0" rtlCol="0"/>
            <a:lstStyle/>
            <a:p>
              <a:endParaRPr sz="955"/>
            </a:p>
          </p:txBody>
        </p:sp>
      </p:grpSp>
      <p:pic>
        <p:nvPicPr>
          <p:cNvPr id="6" name="object 6"/>
          <p:cNvPicPr/>
          <p:nvPr/>
        </p:nvPicPr>
        <p:blipFill>
          <a:blip r:embed="rId2" cstate="print"/>
          <a:stretch>
            <a:fillRect/>
          </a:stretch>
        </p:blipFill>
        <p:spPr>
          <a:xfrm>
            <a:off x="1196075" y="282185"/>
            <a:ext cx="3837837" cy="2621797"/>
          </a:xfrm>
          <a:prstGeom prst="rect">
            <a:avLst/>
          </a:prstGeom>
        </p:spPr>
      </p:pic>
      <p:pic>
        <p:nvPicPr>
          <p:cNvPr id="7" name="object 7"/>
          <p:cNvPicPr/>
          <p:nvPr/>
        </p:nvPicPr>
        <p:blipFill>
          <a:blip r:embed="rId3" cstate="print"/>
          <a:stretch>
            <a:fillRect/>
          </a:stretch>
        </p:blipFill>
        <p:spPr>
          <a:xfrm>
            <a:off x="6585498" y="291084"/>
            <a:ext cx="4419487" cy="2621798"/>
          </a:xfrm>
          <a:prstGeom prst="rect">
            <a:avLst/>
          </a:prstGeom>
        </p:spPr>
      </p:pic>
      <p:sp>
        <p:nvSpPr>
          <p:cNvPr id="8" name="object 8"/>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17</a:t>
            </a:fld>
            <a:endParaRPr spc="-17" dirty="0"/>
          </a:p>
        </p:txBody>
      </p:sp>
      <p:pic>
        <p:nvPicPr>
          <p:cNvPr id="9" name="object 2"/>
          <p:cNvPicPr/>
          <p:nvPr/>
        </p:nvPicPr>
        <p:blipFill>
          <a:blip r:embed="rId4" cstate="print"/>
          <a:stretch>
            <a:fillRect/>
          </a:stretch>
        </p:blipFill>
        <p:spPr>
          <a:xfrm>
            <a:off x="1322074" y="3429000"/>
            <a:ext cx="3837837" cy="3066068"/>
          </a:xfrm>
          <a:prstGeom prst="rect">
            <a:avLst/>
          </a:prstGeom>
        </p:spPr>
      </p:pic>
      <p:pic>
        <p:nvPicPr>
          <p:cNvPr id="10" name="object 3"/>
          <p:cNvPicPr/>
          <p:nvPr/>
        </p:nvPicPr>
        <p:blipFill>
          <a:blip r:embed="rId5" cstate="print"/>
          <a:stretch>
            <a:fillRect/>
          </a:stretch>
        </p:blipFill>
        <p:spPr>
          <a:xfrm>
            <a:off x="7032091" y="3382426"/>
            <a:ext cx="3972894" cy="306606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069773" y="623444"/>
            <a:ext cx="4052888" cy="528638"/>
            <a:chOff x="914400" y="914384"/>
            <a:chExt cx="5944235" cy="775335"/>
          </a:xfrm>
        </p:grpSpPr>
        <p:sp>
          <p:nvSpPr>
            <p:cNvPr id="3" name="object 3"/>
            <p:cNvSpPr/>
            <p:nvPr/>
          </p:nvSpPr>
          <p:spPr>
            <a:xfrm>
              <a:off x="914400" y="914384"/>
              <a:ext cx="5944235" cy="775335"/>
            </a:xfrm>
            <a:custGeom>
              <a:avLst/>
              <a:gdLst/>
              <a:ahLst/>
              <a:cxnLst/>
              <a:rect l="l" t="t" r="r" b="b"/>
              <a:pathLst>
                <a:path w="5944234" h="775335">
                  <a:moveTo>
                    <a:pt x="5918371" y="0"/>
                  </a:moveTo>
                  <a:lnTo>
                    <a:pt x="25305" y="0"/>
                  </a:lnTo>
                  <a:lnTo>
                    <a:pt x="15455" y="1988"/>
                  </a:lnTo>
                  <a:lnTo>
                    <a:pt x="7411" y="7411"/>
                  </a:lnTo>
                  <a:lnTo>
                    <a:pt x="1988" y="15455"/>
                  </a:lnTo>
                  <a:lnTo>
                    <a:pt x="0" y="25305"/>
                  </a:lnTo>
                  <a:lnTo>
                    <a:pt x="0" y="749613"/>
                  </a:lnTo>
                  <a:lnTo>
                    <a:pt x="1988" y="759463"/>
                  </a:lnTo>
                  <a:lnTo>
                    <a:pt x="7411" y="767507"/>
                  </a:lnTo>
                  <a:lnTo>
                    <a:pt x="15455" y="772930"/>
                  </a:lnTo>
                  <a:lnTo>
                    <a:pt x="25305" y="774918"/>
                  </a:lnTo>
                  <a:lnTo>
                    <a:pt x="5918371" y="774918"/>
                  </a:lnTo>
                  <a:lnTo>
                    <a:pt x="5928221" y="772930"/>
                  </a:lnTo>
                  <a:lnTo>
                    <a:pt x="5936265" y="767507"/>
                  </a:lnTo>
                  <a:lnTo>
                    <a:pt x="5941688" y="759463"/>
                  </a:lnTo>
                  <a:lnTo>
                    <a:pt x="5943676" y="749613"/>
                  </a:lnTo>
                  <a:lnTo>
                    <a:pt x="5943676" y="25305"/>
                  </a:lnTo>
                  <a:lnTo>
                    <a:pt x="5941688" y="15455"/>
                  </a:lnTo>
                  <a:lnTo>
                    <a:pt x="5936265" y="7411"/>
                  </a:lnTo>
                  <a:lnTo>
                    <a:pt x="5928221" y="1988"/>
                  </a:lnTo>
                  <a:lnTo>
                    <a:pt x="5918371" y="0"/>
                  </a:lnTo>
                  <a:close/>
                </a:path>
              </a:pathLst>
            </a:custGeom>
            <a:solidFill>
              <a:srgbClr val="CFCFCF"/>
            </a:solidFill>
          </p:spPr>
          <p:txBody>
            <a:bodyPr wrap="square" lIns="0" tIns="0" rIns="0" bIns="0" rtlCol="0"/>
            <a:lstStyle/>
            <a:p>
              <a:endParaRPr sz="955"/>
            </a:p>
          </p:txBody>
        </p:sp>
        <p:sp>
          <p:nvSpPr>
            <p:cNvPr id="4" name="object 4"/>
            <p:cNvSpPr/>
            <p:nvPr/>
          </p:nvSpPr>
          <p:spPr>
            <a:xfrm>
              <a:off x="927052" y="914384"/>
              <a:ext cx="5918835" cy="762635"/>
            </a:xfrm>
            <a:custGeom>
              <a:avLst/>
              <a:gdLst/>
              <a:ahLst/>
              <a:cxnLst/>
              <a:rect l="l" t="t" r="r" b="b"/>
              <a:pathLst>
                <a:path w="5918834" h="762635">
                  <a:moveTo>
                    <a:pt x="5912706" y="0"/>
                  </a:moveTo>
                  <a:lnTo>
                    <a:pt x="5664" y="0"/>
                  </a:lnTo>
                  <a:lnTo>
                    <a:pt x="0" y="5664"/>
                  </a:lnTo>
                  <a:lnTo>
                    <a:pt x="0" y="749613"/>
                  </a:lnTo>
                  <a:lnTo>
                    <a:pt x="0" y="756601"/>
                  </a:lnTo>
                  <a:lnTo>
                    <a:pt x="5664" y="762266"/>
                  </a:lnTo>
                  <a:lnTo>
                    <a:pt x="5912706" y="762266"/>
                  </a:lnTo>
                  <a:lnTo>
                    <a:pt x="5918371" y="756601"/>
                  </a:lnTo>
                  <a:lnTo>
                    <a:pt x="5918371" y="5664"/>
                  </a:lnTo>
                  <a:lnTo>
                    <a:pt x="5912706" y="0"/>
                  </a:lnTo>
                  <a:close/>
                </a:path>
              </a:pathLst>
            </a:custGeom>
            <a:solidFill>
              <a:srgbClr val="F7F7F7"/>
            </a:solidFill>
          </p:spPr>
          <p:txBody>
            <a:bodyPr wrap="square" lIns="0" tIns="0" rIns="0" bIns="0" rtlCol="0"/>
            <a:lstStyle/>
            <a:p>
              <a:endParaRPr sz="955"/>
            </a:p>
          </p:txBody>
        </p:sp>
      </p:grpSp>
      <p:pic>
        <p:nvPicPr>
          <p:cNvPr id="6" name="object 6"/>
          <p:cNvPicPr/>
          <p:nvPr/>
        </p:nvPicPr>
        <p:blipFill>
          <a:blip r:embed="rId2" cstate="print"/>
          <a:stretch>
            <a:fillRect/>
          </a:stretch>
        </p:blipFill>
        <p:spPr>
          <a:xfrm>
            <a:off x="1128984" y="216200"/>
            <a:ext cx="3490150" cy="2856938"/>
          </a:xfrm>
          <a:prstGeom prst="rect">
            <a:avLst/>
          </a:prstGeom>
        </p:spPr>
      </p:pic>
      <p:pic>
        <p:nvPicPr>
          <p:cNvPr id="7" name="object 7"/>
          <p:cNvPicPr/>
          <p:nvPr/>
        </p:nvPicPr>
        <p:blipFill>
          <a:blip r:embed="rId3" cstate="print"/>
          <a:stretch>
            <a:fillRect/>
          </a:stretch>
        </p:blipFill>
        <p:spPr>
          <a:xfrm>
            <a:off x="6325386" y="473758"/>
            <a:ext cx="4119513" cy="2599380"/>
          </a:xfrm>
          <a:prstGeom prst="rect">
            <a:avLst/>
          </a:prstGeom>
        </p:spPr>
      </p:pic>
      <p:sp>
        <p:nvSpPr>
          <p:cNvPr id="8" name="object 8"/>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18</a:t>
            </a:fld>
            <a:endParaRPr spc="-17" dirty="0"/>
          </a:p>
        </p:txBody>
      </p:sp>
      <p:pic>
        <p:nvPicPr>
          <p:cNvPr id="9" name="object 2"/>
          <p:cNvPicPr/>
          <p:nvPr/>
        </p:nvPicPr>
        <p:blipFill>
          <a:blip r:embed="rId4" cstate="print"/>
          <a:stretch>
            <a:fillRect/>
          </a:stretch>
        </p:blipFill>
        <p:spPr>
          <a:xfrm>
            <a:off x="979517" y="3429000"/>
            <a:ext cx="3771592" cy="3212800"/>
          </a:xfrm>
          <a:prstGeom prst="rect">
            <a:avLst/>
          </a:prstGeom>
        </p:spPr>
      </p:pic>
      <p:pic>
        <p:nvPicPr>
          <p:cNvPr id="10" name="object 3"/>
          <p:cNvPicPr/>
          <p:nvPr/>
        </p:nvPicPr>
        <p:blipFill>
          <a:blip r:embed="rId5" cstate="print"/>
          <a:stretch>
            <a:fillRect/>
          </a:stretch>
        </p:blipFill>
        <p:spPr>
          <a:xfrm>
            <a:off x="6531904" y="3761226"/>
            <a:ext cx="3771591" cy="259937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036077" y="414723"/>
            <a:ext cx="3479361" cy="2579808"/>
          </a:xfrm>
          <a:prstGeom prst="rect">
            <a:avLst/>
          </a:prstGeom>
        </p:spPr>
      </p:pic>
      <p:pic>
        <p:nvPicPr>
          <p:cNvPr id="4" name="object 4"/>
          <p:cNvPicPr/>
          <p:nvPr/>
        </p:nvPicPr>
        <p:blipFill>
          <a:blip r:embed="rId3" cstate="print"/>
          <a:stretch>
            <a:fillRect/>
          </a:stretch>
        </p:blipFill>
        <p:spPr>
          <a:xfrm>
            <a:off x="6198999" y="493330"/>
            <a:ext cx="4717240" cy="2579808"/>
          </a:xfrm>
          <a:prstGeom prst="rect">
            <a:avLst/>
          </a:prstGeom>
        </p:spPr>
      </p:pic>
      <p:sp>
        <p:nvSpPr>
          <p:cNvPr id="5" name="object 5"/>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19</a:t>
            </a:fld>
            <a:endParaRPr spc="-17" dirty="0"/>
          </a:p>
        </p:txBody>
      </p:sp>
      <p:pic>
        <p:nvPicPr>
          <p:cNvPr id="6" name="object 2"/>
          <p:cNvPicPr/>
          <p:nvPr/>
        </p:nvPicPr>
        <p:blipFill>
          <a:blip r:embed="rId4" cstate="print"/>
          <a:stretch>
            <a:fillRect/>
          </a:stretch>
        </p:blipFill>
        <p:spPr>
          <a:xfrm>
            <a:off x="1531615" y="3631509"/>
            <a:ext cx="3379749" cy="2910692"/>
          </a:xfrm>
          <a:prstGeom prst="rect">
            <a:avLst/>
          </a:prstGeom>
        </p:spPr>
      </p:pic>
      <p:pic>
        <p:nvPicPr>
          <p:cNvPr id="7" name="object 3"/>
          <p:cNvPicPr/>
          <p:nvPr/>
        </p:nvPicPr>
        <p:blipFill>
          <a:blip r:embed="rId5" cstate="print"/>
          <a:stretch>
            <a:fillRect/>
          </a:stretch>
        </p:blipFill>
        <p:spPr>
          <a:xfrm>
            <a:off x="6645731" y="3532584"/>
            <a:ext cx="4270508" cy="300961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A42BDF-730B-C211-2A2A-E510926BCFD9}"/>
              </a:ext>
            </a:extLst>
          </p:cNvPr>
          <p:cNvSpPr txBox="1"/>
          <p:nvPr/>
        </p:nvSpPr>
        <p:spPr>
          <a:xfrm>
            <a:off x="84841" y="141403"/>
            <a:ext cx="11783505" cy="7602081"/>
          </a:xfrm>
          <a:prstGeom prst="rect">
            <a:avLst/>
          </a:prstGeom>
          <a:noFill/>
        </p:spPr>
        <p:txBody>
          <a:bodyPr wrap="square" rtlCol="0">
            <a:spAutoFit/>
          </a:bodyPr>
          <a:lstStyle/>
          <a:p>
            <a:r>
              <a:rPr lang="en-IN" sz="2800" b="1" dirty="0">
                <a:solidFill>
                  <a:srgbClr val="FF0000"/>
                </a:solidFill>
                <a:latin typeface="Times New Roman" panose="02020603050405020304" pitchFamily="18" charset="0"/>
                <a:cs typeface="Times New Roman" panose="02020603050405020304" pitchFamily="18" charset="0"/>
              </a:rPr>
              <a:t>					</a:t>
            </a:r>
            <a:r>
              <a:rPr lang="en-IN" sz="2800" b="1" u="sng" dirty="0">
                <a:solidFill>
                  <a:srgbClr val="FF0000"/>
                </a:solidFill>
                <a:latin typeface="Times New Roman" panose="02020603050405020304" pitchFamily="18" charset="0"/>
                <a:cs typeface="Times New Roman" panose="02020603050405020304" pitchFamily="18" charset="0"/>
              </a:rPr>
              <a:t>ABOUT ME </a:t>
            </a:r>
            <a:endParaRPr lang="en-IN" b="1" u="sng" dirty="0">
              <a:solidFill>
                <a:srgbClr val="FF0000"/>
              </a:solidFill>
            </a:endParaRPr>
          </a:p>
          <a:p>
            <a:endParaRPr lang="en-IN" b="1" dirty="0"/>
          </a:p>
          <a:p>
            <a:r>
              <a:rPr lang="en-IN" sz="2000" b="1" u="sng" dirty="0">
                <a:solidFill>
                  <a:srgbClr val="FF0000"/>
                </a:solidFill>
                <a:latin typeface="Times New Roman" panose="02020603050405020304" pitchFamily="18" charset="0"/>
                <a:cs typeface="Times New Roman" panose="02020603050405020304" pitchFamily="18" charset="0"/>
              </a:rPr>
              <a:t>BACKGROUND : </a:t>
            </a:r>
          </a:p>
          <a:p>
            <a:r>
              <a:rPr lang="en-US" sz="2000" b="1" dirty="0">
                <a:solidFill>
                  <a:schemeClr val="tx1"/>
                </a:solidFill>
                <a:latin typeface="Times New Roman" panose="02020603050405020304" pitchFamily="18" charset="0"/>
                <a:cs typeface="Times New Roman" panose="02020603050405020304" pitchFamily="18" charset="0"/>
              </a:rPr>
              <a:t>My name is Sriram Dhurjati. I completed my graduation in Electrical and Electronics Engineering from NBKR Institute of Science and Technology. Currently, I am pursuing a course in Data Analytics at Innomatics Research Labs, where I am enhancing my skills to gain insights from data and apply analytical techniques to real-world scenarios.</a:t>
            </a:r>
            <a:endParaRPr lang="en-IN" sz="2000" b="1" dirty="0">
              <a:solidFill>
                <a:schemeClr val="tx1"/>
              </a:solidFill>
              <a:latin typeface="Times New Roman" panose="02020603050405020304" pitchFamily="18" charset="0"/>
              <a:cs typeface="Times New Roman" panose="02020603050405020304" pitchFamily="18" charset="0"/>
            </a:endParaRPr>
          </a:p>
          <a:p>
            <a:r>
              <a:rPr lang="en-IN" sz="2000" b="1" u="sng" dirty="0">
                <a:solidFill>
                  <a:srgbClr val="FF0000"/>
                </a:solidFill>
                <a:latin typeface="Times New Roman" panose="02020603050405020304" pitchFamily="18" charset="0"/>
                <a:cs typeface="Times New Roman" panose="02020603050405020304" pitchFamily="18" charset="0"/>
              </a:rPr>
              <a:t>INTEREST IN DATASCIENCE :</a:t>
            </a:r>
          </a:p>
          <a:p>
            <a:pPr marL="342900" indent="-3429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I'm deeply interested in harnessing data to reveal hidden trends, tackle challenging issues, and drive evidence-based decision-making.</a:t>
            </a:r>
          </a:p>
          <a:p>
            <a:pPr marL="342900" indent="-3429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 The process of transforming raw data into meaningful insights that can guide strategies and actions truly captivates me.</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is becoming increasingly important in decision-making across all industries.</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My</a:t>
            </a:r>
            <a:r>
              <a:rPr lang="en-US" sz="2000" b="1" spc="1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areas</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of</a:t>
            </a:r>
            <a:r>
              <a:rPr lang="en-US" sz="2000" b="1" spc="-7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concentration</a:t>
            </a:r>
            <a:r>
              <a:rPr lang="en-US" sz="2000" b="1" spc="-3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include</a:t>
            </a:r>
            <a:r>
              <a:rPr lang="en-US" sz="2000" b="1" spc="-35" dirty="0">
                <a:latin typeface="Times New Roman" panose="02020603050405020304" pitchFamily="18" charset="0"/>
                <a:cs typeface="Times New Roman" panose="02020603050405020304" pitchFamily="18" charset="0"/>
              </a:rPr>
              <a:t>s </a:t>
            </a:r>
            <a:r>
              <a:rPr lang="en-US" sz="2000" b="1" dirty="0">
                <a:latin typeface="Times New Roman" panose="02020603050405020304" pitchFamily="18" charset="0"/>
                <a:cs typeface="Times New Roman" panose="02020603050405020304" pitchFamily="18" charset="0"/>
              </a:rPr>
              <a:t>Data</a:t>
            </a:r>
            <a:r>
              <a:rPr lang="en-US" sz="2000" b="1" spc="-3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Science</a:t>
            </a:r>
            <a:r>
              <a:rPr lang="en-US" sz="2000" b="1" spc="-3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and</a:t>
            </a:r>
            <a:r>
              <a:rPr lang="en-US" sz="2000" b="1" spc="-3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it is</a:t>
            </a:r>
            <a:r>
              <a:rPr lang="en-US" sz="2000" b="1" spc="-65" dirty="0">
                <a:latin typeface="Times New Roman" panose="02020603050405020304" pitchFamily="18" charset="0"/>
                <a:cs typeface="Times New Roman" panose="02020603050405020304" pitchFamily="18" charset="0"/>
              </a:rPr>
              <a:t> </a:t>
            </a:r>
            <a:r>
              <a:rPr lang="en-US" sz="2000" b="1" spc="-50" dirty="0">
                <a:latin typeface="Times New Roman" panose="02020603050405020304" pitchFamily="18" charset="0"/>
                <a:cs typeface="Times New Roman" panose="02020603050405020304" pitchFamily="18" charset="0"/>
              </a:rPr>
              <a:t>a </a:t>
            </a:r>
            <a:r>
              <a:rPr lang="en-US" sz="2000" b="1" dirty="0">
                <a:latin typeface="Times New Roman" panose="02020603050405020304" pitchFamily="18" charset="0"/>
                <a:cs typeface="Times New Roman" panose="02020603050405020304" pitchFamily="18" charset="0"/>
              </a:rPr>
              <a:t>fascinating</a:t>
            </a:r>
            <a:r>
              <a:rPr lang="en-US" sz="2000" b="1" spc="-5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field</a:t>
            </a:r>
            <a:r>
              <a:rPr lang="en-US" sz="2000" b="1" spc="-5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due</a:t>
            </a:r>
            <a:r>
              <a:rPr lang="en-US" sz="2000" b="1" spc="-4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to</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the</a:t>
            </a:r>
            <a:r>
              <a:rPr lang="en-US" sz="2000" b="1" spc="-5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rapid</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growth</a:t>
            </a:r>
            <a:r>
              <a:rPr lang="en-US" sz="2000" b="1" spc="-5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of</a:t>
            </a:r>
            <a:r>
              <a:rPr lang="en-US" sz="2000" b="1" spc="-8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technology.</a:t>
            </a:r>
          </a:p>
          <a:p>
            <a:r>
              <a:rPr lang="en-US" sz="2000" b="1" u="sng" dirty="0">
                <a:solidFill>
                  <a:srgbClr val="FF0000"/>
                </a:solidFill>
                <a:latin typeface="Times New Roman" panose="02020603050405020304" pitchFamily="18" charset="0"/>
                <a:cs typeface="Times New Roman" panose="02020603050405020304" pitchFamily="18" charset="0"/>
              </a:rPr>
              <a:t>WORK EXPERIENCE : </a:t>
            </a:r>
            <a:r>
              <a:rPr lang="en-US" sz="2000" b="1" dirty="0">
                <a:latin typeface="Times New Roman" panose="02020603050405020304" pitchFamily="18" charset="0"/>
                <a:cs typeface="Times New Roman" panose="02020603050405020304" pitchFamily="18" charset="0"/>
              </a:rPr>
              <a:t>I Effectively Completed a 4-month Web Development Internship at </a:t>
            </a:r>
            <a:r>
              <a:rPr lang="en-US" sz="2000" b="1" dirty="0" err="1">
                <a:latin typeface="Times New Roman" panose="02020603050405020304" pitchFamily="18" charset="0"/>
                <a:cs typeface="Times New Roman" panose="02020603050405020304" pitchFamily="18" charset="0"/>
              </a:rPr>
              <a:t>SlashMark</a:t>
            </a:r>
            <a:r>
              <a:rPr lang="en-US" sz="2000" b="1" dirty="0">
                <a:latin typeface="Times New Roman" panose="02020603050405020304" pitchFamily="18" charset="0"/>
                <a:cs typeface="Times New Roman" panose="02020603050405020304" pitchFamily="18" charset="0"/>
              </a:rPr>
              <a:t>, Facilitated by AICTE, from February 1, 2024, to May 1, 2024.</a:t>
            </a:r>
            <a:endParaRPr lang="en-IN" sz="2000" b="1" dirty="0">
              <a:solidFill>
                <a:srgbClr val="FF0000"/>
              </a:solidFill>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r>
              <a:rPr lang="en-IN" b="1" dirty="0"/>
              <a:t>	</a:t>
            </a:r>
          </a:p>
          <a:p>
            <a:endParaRPr lang="en-IN" b="1" dirty="0"/>
          </a:p>
          <a:p>
            <a:r>
              <a:rPr lang="en-IN" b="1" dirty="0"/>
              <a:t>           : </a:t>
            </a:r>
            <a:r>
              <a:rPr lang="en-IN" b="1" dirty="0">
                <a:hlinkClick r:id="rId2"/>
              </a:rPr>
              <a:t>www.linkedin.com/in/sriram-dhurjati-14091b169</a:t>
            </a:r>
            <a:r>
              <a:rPr lang="en-IN" b="1" dirty="0"/>
              <a:t>                      </a:t>
            </a:r>
            <a:r>
              <a:rPr lang="en-IN" b="1" dirty="0">
                <a:hlinkClick r:id="rId3"/>
              </a:rPr>
              <a:t>https://github.com/Sriram-dhurjati</a:t>
            </a:r>
            <a:endParaRPr lang="en-IN" b="1" dirty="0"/>
          </a:p>
          <a:p>
            <a:endParaRPr lang="en-IN" b="1" dirty="0"/>
          </a:p>
          <a:p>
            <a:endParaRPr lang="en-IN" b="1" dirty="0"/>
          </a:p>
          <a:p>
            <a:endParaRPr lang="en-IN" b="1" dirty="0"/>
          </a:p>
          <a:p>
            <a:r>
              <a:rPr lang="en-IN" b="1" dirty="0"/>
              <a:t>		</a:t>
            </a:r>
          </a:p>
          <a:p>
            <a:r>
              <a:rPr lang="en-IN" b="1" dirty="0"/>
              <a:t>	</a:t>
            </a:r>
          </a:p>
          <a:p>
            <a:endParaRPr lang="en-IN" b="1" dirty="0"/>
          </a:p>
        </p:txBody>
      </p:sp>
      <p:pic>
        <p:nvPicPr>
          <p:cNvPr id="4" name="object 4">
            <a:extLst>
              <a:ext uri="{FF2B5EF4-FFF2-40B4-BE49-F238E27FC236}">
                <a16:creationId xmlns:a16="http://schemas.microsoft.com/office/drawing/2014/main" id="{15764A90-40F7-A92C-C4FF-E1E3BEE3E499}"/>
              </a:ext>
            </a:extLst>
          </p:cNvPr>
          <p:cNvPicPr/>
          <p:nvPr/>
        </p:nvPicPr>
        <p:blipFill>
          <a:blip r:embed="rId4" cstate="print"/>
          <a:stretch>
            <a:fillRect/>
          </a:stretch>
        </p:blipFill>
        <p:spPr>
          <a:xfrm>
            <a:off x="190170" y="6040933"/>
            <a:ext cx="490713" cy="415434"/>
          </a:xfrm>
          <a:prstGeom prst="rect">
            <a:avLst/>
          </a:prstGeom>
        </p:spPr>
      </p:pic>
      <p:pic>
        <p:nvPicPr>
          <p:cNvPr id="5" name="object 5">
            <a:extLst>
              <a:ext uri="{FF2B5EF4-FFF2-40B4-BE49-F238E27FC236}">
                <a16:creationId xmlns:a16="http://schemas.microsoft.com/office/drawing/2014/main" id="{7D794996-7C78-8238-B56B-FA6699DB785F}"/>
              </a:ext>
            </a:extLst>
          </p:cNvPr>
          <p:cNvPicPr/>
          <p:nvPr/>
        </p:nvPicPr>
        <p:blipFill>
          <a:blip r:embed="rId5" cstate="print"/>
          <a:stretch>
            <a:fillRect/>
          </a:stretch>
        </p:blipFill>
        <p:spPr>
          <a:xfrm>
            <a:off x="5297835" y="5931847"/>
            <a:ext cx="490713" cy="524520"/>
          </a:xfrm>
          <a:prstGeom prst="rect">
            <a:avLst/>
          </a:prstGeom>
        </p:spPr>
      </p:pic>
    </p:spTree>
    <p:extLst>
      <p:ext uri="{BB962C8B-B14F-4D97-AF65-F5344CB8AC3E}">
        <p14:creationId xmlns:p14="http://schemas.microsoft.com/office/powerpoint/2010/main" val="58104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129455" y="455362"/>
            <a:ext cx="2948945" cy="2288082"/>
          </a:xfrm>
          <a:prstGeom prst="rect">
            <a:avLst/>
          </a:prstGeom>
        </p:spPr>
      </p:pic>
      <p:sp>
        <p:nvSpPr>
          <p:cNvPr id="4" name="object 4"/>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20</a:t>
            </a:fld>
            <a:endParaRPr spc="-17" dirty="0"/>
          </a:p>
        </p:txBody>
      </p:sp>
      <p:pic>
        <p:nvPicPr>
          <p:cNvPr id="5" name="object 2"/>
          <p:cNvPicPr/>
          <p:nvPr/>
        </p:nvPicPr>
        <p:blipFill>
          <a:blip r:embed="rId3" cstate="print"/>
          <a:stretch>
            <a:fillRect/>
          </a:stretch>
        </p:blipFill>
        <p:spPr>
          <a:xfrm>
            <a:off x="5444856" y="536424"/>
            <a:ext cx="4952909" cy="2288082"/>
          </a:xfrm>
          <a:prstGeom prst="rect">
            <a:avLst/>
          </a:prstGeom>
        </p:spPr>
      </p:pic>
      <p:pic>
        <p:nvPicPr>
          <p:cNvPr id="6" name="object 3"/>
          <p:cNvPicPr/>
          <p:nvPr/>
        </p:nvPicPr>
        <p:blipFill>
          <a:blip r:embed="rId4" cstate="print"/>
          <a:stretch>
            <a:fillRect/>
          </a:stretch>
        </p:blipFill>
        <p:spPr>
          <a:xfrm>
            <a:off x="1312647" y="3504784"/>
            <a:ext cx="3485596" cy="3122259"/>
          </a:xfrm>
          <a:prstGeom prst="rect">
            <a:avLst/>
          </a:prstGeom>
        </p:spPr>
      </p:pic>
      <p:pic>
        <p:nvPicPr>
          <p:cNvPr id="7" name="object 2"/>
          <p:cNvPicPr/>
          <p:nvPr/>
        </p:nvPicPr>
        <p:blipFill>
          <a:blip r:embed="rId5" cstate="print"/>
          <a:stretch>
            <a:fillRect/>
          </a:stretch>
        </p:blipFill>
        <p:spPr>
          <a:xfrm>
            <a:off x="6258527" y="3504784"/>
            <a:ext cx="4422041" cy="300913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92638" y="317025"/>
            <a:ext cx="3403948" cy="2831528"/>
          </a:xfrm>
          <a:prstGeom prst="rect">
            <a:avLst/>
          </a:prstGeom>
        </p:spPr>
      </p:pic>
      <p:pic>
        <p:nvPicPr>
          <p:cNvPr id="3" name="object 3"/>
          <p:cNvPicPr/>
          <p:nvPr/>
        </p:nvPicPr>
        <p:blipFill>
          <a:blip r:embed="rId3" cstate="print"/>
          <a:stretch>
            <a:fillRect/>
          </a:stretch>
        </p:blipFill>
        <p:spPr>
          <a:xfrm>
            <a:off x="6510304" y="592651"/>
            <a:ext cx="4273960" cy="2555901"/>
          </a:xfrm>
          <a:prstGeom prst="rect">
            <a:avLst/>
          </a:prstGeom>
        </p:spPr>
      </p:pic>
      <p:sp>
        <p:nvSpPr>
          <p:cNvPr id="4" name="object 4"/>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21</a:t>
            </a:fld>
            <a:endParaRPr spc="-17" dirty="0"/>
          </a:p>
        </p:txBody>
      </p:sp>
      <p:pic>
        <p:nvPicPr>
          <p:cNvPr id="5" name="object 2"/>
          <p:cNvPicPr/>
          <p:nvPr/>
        </p:nvPicPr>
        <p:blipFill>
          <a:blip r:embed="rId4" cstate="print"/>
          <a:stretch>
            <a:fillRect/>
          </a:stretch>
        </p:blipFill>
        <p:spPr>
          <a:xfrm>
            <a:off x="1180671" y="3526456"/>
            <a:ext cx="3403948" cy="2831528"/>
          </a:xfrm>
          <a:prstGeom prst="rect">
            <a:avLst/>
          </a:prstGeom>
        </p:spPr>
      </p:pic>
      <p:pic>
        <p:nvPicPr>
          <p:cNvPr id="6" name="object 3"/>
          <p:cNvPicPr/>
          <p:nvPr/>
        </p:nvPicPr>
        <p:blipFill>
          <a:blip r:embed="rId5" cstate="print"/>
          <a:stretch>
            <a:fillRect/>
          </a:stretch>
        </p:blipFill>
        <p:spPr>
          <a:xfrm>
            <a:off x="6780118" y="3695240"/>
            <a:ext cx="3891024" cy="266274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787270" y="620397"/>
            <a:ext cx="265401" cy="123285"/>
          </a:xfrm>
          <a:prstGeom prst="rect">
            <a:avLst/>
          </a:prstGeom>
        </p:spPr>
        <p:txBody>
          <a:bodyPr vert="horz" wrap="square" lIns="0" tIns="7793" rIns="0" bIns="0" rtlCol="0">
            <a:spAutoFit/>
          </a:bodyPr>
          <a:lstStyle/>
          <a:p>
            <a:pPr marL="8659">
              <a:spcBef>
                <a:spcPts val="61"/>
              </a:spcBef>
            </a:pPr>
            <a:r>
              <a:rPr sz="750" spc="41" dirty="0">
                <a:solidFill>
                  <a:srgbClr val="2F3E9F"/>
                </a:solidFill>
                <a:latin typeface="Lucida Sans Unicode"/>
                <a:cs typeface="Lucida Sans Unicode"/>
              </a:rPr>
              <a:t>[]:</a:t>
            </a:r>
            <a:endParaRPr sz="750" dirty="0">
              <a:latin typeface="Lucida Sans Unicode"/>
              <a:cs typeface="Lucida Sans Unicode"/>
            </a:endParaRPr>
          </a:p>
        </p:txBody>
      </p:sp>
      <p:pic>
        <p:nvPicPr>
          <p:cNvPr id="4" name="object 4"/>
          <p:cNvPicPr/>
          <p:nvPr/>
        </p:nvPicPr>
        <p:blipFill>
          <a:blip r:embed="rId2" cstate="print"/>
          <a:stretch>
            <a:fillRect/>
          </a:stretch>
        </p:blipFill>
        <p:spPr>
          <a:xfrm>
            <a:off x="500412" y="358699"/>
            <a:ext cx="4250697" cy="2457714"/>
          </a:xfrm>
          <a:prstGeom prst="rect">
            <a:avLst/>
          </a:prstGeom>
        </p:spPr>
      </p:pic>
      <p:sp>
        <p:nvSpPr>
          <p:cNvPr id="7" name="object 7"/>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22</a:t>
            </a:fld>
            <a:endParaRPr spc="-17" dirty="0"/>
          </a:p>
        </p:txBody>
      </p:sp>
      <p:pic>
        <p:nvPicPr>
          <p:cNvPr id="8" name="object 2"/>
          <p:cNvPicPr/>
          <p:nvPr/>
        </p:nvPicPr>
        <p:blipFill>
          <a:blip r:embed="rId3" cstate="print"/>
          <a:stretch>
            <a:fillRect/>
          </a:stretch>
        </p:blipFill>
        <p:spPr>
          <a:xfrm>
            <a:off x="5976595" y="455168"/>
            <a:ext cx="5222448" cy="2457714"/>
          </a:xfrm>
          <a:prstGeom prst="rect">
            <a:avLst/>
          </a:prstGeom>
        </p:spPr>
      </p:pic>
      <p:pic>
        <p:nvPicPr>
          <p:cNvPr id="9" name="object 2"/>
          <p:cNvPicPr/>
          <p:nvPr/>
        </p:nvPicPr>
        <p:blipFill>
          <a:blip r:embed="rId4" cstate="print"/>
          <a:stretch>
            <a:fillRect/>
          </a:stretch>
        </p:blipFill>
        <p:spPr>
          <a:xfrm>
            <a:off x="1065229" y="3525625"/>
            <a:ext cx="3902697" cy="2973676"/>
          </a:xfrm>
          <a:prstGeom prst="rect">
            <a:avLst/>
          </a:prstGeom>
        </p:spPr>
      </p:pic>
      <p:pic>
        <p:nvPicPr>
          <p:cNvPr id="10" name="object 2"/>
          <p:cNvPicPr/>
          <p:nvPr/>
        </p:nvPicPr>
        <p:blipFill>
          <a:blip r:embed="rId5" cstate="print"/>
          <a:stretch>
            <a:fillRect/>
          </a:stretch>
        </p:blipFill>
        <p:spPr>
          <a:xfrm>
            <a:off x="5976595" y="3232404"/>
            <a:ext cx="4958498" cy="326689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67158" y="450126"/>
            <a:ext cx="2292099" cy="2462755"/>
          </a:xfrm>
          <a:prstGeom prst="rect">
            <a:avLst/>
          </a:prstGeom>
        </p:spPr>
      </p:pic>
      <p:pic>
        <p:nvPicPr>
          <p:cNvPr id="5" name="object 5"/>
          <p:cNvPicPr/>
          <p:nvPr/>
        </p:nvPicPr>
        <p:blipFill>
          <a:blip r:embed="rId3" cstate="print"/>
          <a:stretch>
            <a:fillRect/>
          </a:stretch>
        </p:blipFill>
        <p:spPr>
          <a:xfrm>
            <a:off x="5853173" y="624971"/>
            <a:ext cx="4384336" cy="2721544"/>
          </a:xfrm>
          <a:prstGeom prst="rect">
            <a:avLst/>
          </a:prstGeom>
        </p:spPr>
      </p:pic>
      <p:sp>
        <p:nvSpPr>
          <p:cNvPr id="6" name="object 6"/>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23</a:t>
            </a:fld>
            <a:endParaRPr spc="-17" dirty="0"/>
          </a:p>
        </p:txBody>
      </p:sp>
      <p:pic>
        <p:nvPicPr>
          <p:cNvPr id="7" name="object 4"/>
          <p:cNvPicPr/>
          <p:nvPr/>
        </p:nvPicPr>
        <p:blipFill>
          <a:blip r:embed="rId4" cstate="print"/>
          <a:stretch>
            <a:fillRect/>
          </a:stretch>
        </p:blipFill>
        <p:spPr>
          <a:xfrm>
            <a:off x="1667157" y="3619802"/>
            <a:ext cx="2490063" cy="2696157"/>
          </a:xfrm>
          <a:prstGeom prst="rect">
            <a:avLst/>
          </a:prstGeom>
        </p:spPr>
      </p:pic>
      <p:pic>
        <p:nvPicPr>
          <p:cNvPr id="8" name="object 2"/>
          <p:cNvPicPr/>
          <p:nvPr/>
        </p:nvPicPr>
        <p:blipFill>
          <a:blip r:embed="rId5" cstate="print"/>
          <a:stretch>
            <a:fillRect/>
          </a:stretch>
        </p:blipFill>
        <p:spPr>
          <a:xfrm>
            <a:off x="6266800" y="3633085"/>
            <a:ext cx="4536317" cy="280542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481829" y="947885"/>
            <a:ext cx="4872596" cy="4991002"/>
          </a:xfrm>
          <a:prstGeom prst="rect">
            <a:avLst/>
          </a:prstGeom>
        </p:spPr>
      </p:pic>
      <p:sp>
        <p:nvSpPr>
          <p:cNvPr id="9" name="object 9"/>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24</a:t>
            </a:fld>
            <a:endParaRPr spc="-17" dirty="0"/>
          </a:p>
        </p:txBody>
      </p:sp>
      <p:pic>
        <p:nvPicPr>
          <p:cNvPr id="10" name="object 3"/>
          <p:cNvPicPr/>
          <p:nvPr/>
        </p:nvPicPr>
        <p:blipFill>
          <a:blip r:embed="rId3" cstate="print"/>
          <a:stretch>
            <a:fillRect/>
          </a:stretch>
        </p:blipFill>
        <p:spPr>
          <a:xfrm>
            <a:off x="6095999" y="693949"/>
            <a:ext cx="5291579" cy="548060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613857" y="226191"/>
            <a:ext cx="4382348" cy="3029565"/>
          </a:xfrm>
          <a:prstGeom prst="rect">
            <a:avLst/>
          </a:prstGeom>
        </p:spPr>
      </p:pic>
      <p:sp>
        <p:nvSpPr>
          <p:cNvPr id="4" name="object 4"/>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25</a:t>
            </a:fld>
            <a:endParaRPr spc="-17" dirty="0"/>
          </a:p>
        </p:txBody>
      </p:sp>
      <p:pic>
        <p:nvPicPr>
          <p:cNvPr id="5" name="object 2"/>
          <p:cNvPicPr/>
          <p:nvPr/>
        </p:nvPicPr>
        <p:blipFill>
          <a:blip r:embed="rId3" cstate="print"/>
          <a:stretch>
            <a:fillRect/>
          </a:stretch>
        </p:blipFill>
        <p:spPr>
          <a:xfrm>
            <a:off x="6218547" y="136688"/>
            <a:ext cx="4603424" cy="2852812"/>
          </a:xfrm>
          <a:prstGeom prst="rect">
            <a:avLst/>
          </a:prstGeom>
        </p:spPr>
      </p:pic>
      <p:pic>
        <p:nvPicPr>
          <p:cNvPr id="6" name="object 3"/>
          <p:cNvPicPr/>
          <p:nvPr/>
        </p:nvPicPr>
        <p:blipFill>
          <a:blip r:embed="rId4" cstate="print"/>
          <a:stretch>
            <a:fillRect/>
          </a:stretch>
        </p:blipFill>
        <p:spPr>
          <a:xfrm>
            <a:off x="1009784" y="3858050"/>
            <a:ext cx="3986421" cy="2731286"/>
          </a:xfrm>
          <a:prstGeom prst="rect">
            <a:avLst/>
          </a:prstGeom>
        </p:spPr>
      </p:pic>
      <p:pic>
        <p:nvPicPr>
          <p:cNvPr id="7" name="object 2"/>
          <p:cNvPicPr/>
          <p:nvPr/>
        </p:nvPicPr>
        <p:blipFill>
          <a:blip r:embed="rId5" cstate="print"/>
          <a:stretch>
            <a:fillRect/>
          </a:stretch>
        </p:blipFill>
        <p:spPr>
          <a:xfrm>
            <a:off x="6311049" y="3297024"/>
            <a:ext cx="5137607" cy="329231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0746" y="364749"/>
            <a:ext cx="3424059" cy="3290495"/>
          </a:xfrm>
          <a:prstGeom prst="rect">
            <a:avLst/>
          </a:prstGeom>
        </p:spPr>
      </p:pic>
      <p:sp>
        <p:nvSpPr>
          <p:cNvPr id="5" name="object 5"/>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26</a:t>
            </a:fld>
            <a:endParaRPr spc="-17" dirty="0"/>
          </a:p>
        </p:txBody>
      </p:sp>
      <p:pic>
        <p:nvPicPr>
          <p:cNvPr id="6" name="object 2"/>
          <p:cNvPicPr/>
          <p:nvPr/>
        </p:nvPicPr>
        <p:blipFill>
          <a:blip r:embed="rId3" cstate="print"/>
          <a:stretch>
            <a:fillRect/>
          </a:stretch>
        </p:blipFill>
        <p:spPr>
          <a:xfrm>
            <a:off x="7174939" y="792216"/>
            <a:ext cx="4259773" cy="5523743"/>
          </a:xfrm>
          <a:prstGeom prst="rect">
            <a:avLst/>
          </a:prstGeom>
        </p:spPr>
      </p:pic>
      <p:pic>
        <p:nvPicPr>
          <p:cNvPr id="7" name="object 2"/>
          <p:cNvPicPr/>
          <p:nvPr/>
        </p:nvPicPr>
        <p:blipFill>
          <a:blip r:embed="rId4" cstate="print"/>
          <a:stretch>
            <a:fillRect/>
          </a:stretch>
        </p:blipFill>
        <p:spPr>
          <a:xfrm>
            <a:off x="1027523" y="4062953"/>
            <a:ext cx="4412104" cy="264893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2913" y="320841"/>
            <a:ext cx="4589598" cy="2488347"/>
          </a:xfrm>
          <a:prstGeom prst="rect">
            <a:avLst/>
          </a:prstGeom>
        </p:spPr>
      </p:pic>
      <p:sp>
        <p:nvSpPr>
          <p:cNvPr id="5" name="object 5"/>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27</a:t>
            </a:fld>
            <a:endParaRPr spc="-17" dirty="0"/>
          </a:p>
        </p:txBody>
      </p:sp>
      <p:pic>
        <p:nvPicPr>
          <p:cNvPr id="6" name="object 3"/>
          <p:cNvPicPr/>
          <p:nvPr/>
        </p:nvPicPr>
        <p:blipFill>
          <a:blip r:embed="rId3" cstate="print"/>
          <a:stretch>
            <a:fillRect/>
          </a:stretch>
        </p:blipFill>
        <p:spPr>
          <a:xfrm>
            <a:off x="5911668" y="320841"/>
            <a:ext cx="4919730" cy="2573188"/>
          </a:xfrm>
          <a:prstGeom prst="rect">
            <a:avLst/>
          </a:prstGeom>
        </p:spPr>
      </p:pic>
      <p:pic>
        <p:nvPicPr>
          <p:cNvPr id="7" name="object 3"/>
          <p:cNvPicPr/>
          <p:nvPr/>
        </p:nvPicPr>
        <p:blipFill>
          <a:blip r:embed="rId4" cstate="print"/>
          <a:stretch>
            <a:fillRect/>
          </a:stretch>
        </p:blipFill>
        <p:spPr>
          <a:xfrm>
            <a:off x="498885" y="3301540"/>
            <a:ext cx="4393626" cy="3004992"/>
          </a:xfrm>
          <a:prstGeom prst="rect">
            <a:avLst/>
          </a:prstGeom>
        </p:spPr>
      </p:pic>
      <p:pic>
        <p:nvPicPr>
          <p:cNvPr id="8" name="object 2"/>
          <p:cNvPicPr/>
          <p:nvPr/>
        </p:nvPicPr>
        <p:blipFill>
          <a:blip r:embed="rId5" cstate="print"/>
          <a:stretch>
            <a:fillRect/>
          </a:stretch>
        </p:blipFill>
        <p:spPr>
          <a:xfrm>
            <a:off x="5911668" y="3429000"/>
            <a:ext cx="5042278" cy="287753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4800" y="569391"/>
            <a:ext cx="3447710" cy="2518761"/>
          </a:xfrm>
          <a:prstGeom prst="rect">
            <a:avLst/>
          </a:prstGeom>
        </p:spPr>
      </p:pic>
      <p:sp>
        <p:nvSpPr>
          <p:cNvPr id="20" name="object 20"/>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28</a:t>
            </a:fld>
            <a:endParaRPr spc="-17" dirty="0"/>
          </a:p>
        </p:txBody>
      </p:sp>
      <p:pic>
        <p:nvPicPr>
          <p:cNvPr id="21" name="object 2"/>
          <p:cNvPicPr/>
          <p:nvPr/>
        </p:nvPicPr>
        <p:blipFill>
          <a:blip r:embed="rId3" cstate="print"/>
          <a:stretch>
            <a:fillRect/>
          </a:stretch>
        </p:blipFill>
        <p:spPr>
          <a:xfrm>
            <a:off x="6505498" y="461857"/>
            <a:ext cx="3741438" cy="2733830"/>
          </a:xfrm>
          <a:prstGeom prst="rect">
            <a:avLst/>
          </a:prstGeom>
        </p:spPr>
      </p:pic>
      <p:pic>
        <p:nvPicPr>
          <p:cNvPr id="22" name="object 2"/>
          <p:cNvPicPr/>
          <p:nvPr/>
        </p:nvPicPr>
        <p:blipFill>
          <a:blip r:embed="rId4" cstate="print"/>
          <a:stretch>
            <a:fillRect/>
          </a:stretch>
        </p:blipFill>
        <p:spPr>
          <a:xfrm>
            <a:off x="4293317" y="4039480"/>
            <a:ext cx="3416537" cy="2437712"/>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619687" y="402432"/>
            <a:ext cx="4331831" cy="2604719"/>
          </a:xfrm>
          <a:prstGeom prst="rect">
            <a:avLst/>
          </a:prstGeom>
        </p:spPr>
      </p:pic>
      <p:pic>
        <p:nvPicPr>
          <p:cNvPr id="9" name="object 9"/>
          <p:cNvPicPr/>
          <p:nvPr/>
        </p:nvPicPr>
        <p:blipFill>
          <a:blip r:embed="rId3" cstate="print"/>
          <a:stretch>
            <a:fillRect/>
          </a:stretch>
        </p:blipFill>
        <p:spPr>
          <a:xfrm>
            <a:off x="6430480" y="579242"/>
            <a:ext cx="4466907" cy="2286506"/>
          </a:xfrm>
          <a:prstGeom prst="rect">
            <a:avLst/>
          </a:prstGeom>
        </p:spPr>
      </p:pic>
      <p:pic>
        <p:nvPicPr>
          <p:cNvPr id="2" name="object 2"/>
          <p:cNvPicPr/>
          <p:nvPr/>
        </p:nvPicPr>
        <p:blipFill>
          <a:blip r:embed="rId4" cstate="print"/>
          <a:stretch>
            <a:fillRect/>
          </a:stretch>
        </p:blipFill>
        <p:spPr>
          <a:xfrm>
            <a:off x="966033" y="3478572"/>
            <a:ext cx="4331831" cy="2761972"/>
          </a:xfrm>
          <a:prstGeom prst="rect">
            <a:avLst/>
          </a:prstGeom>
        </p:spPr>
      </p:pic>
      <p:pic>
        <p:nvPicPr>
          <p:cNvPr id="23" name="object 2"/>
          <p:cNvPicPr/>
          <p:nvPr/>
        </p:nvPicPr>
        <p:blipFill>
          <a:blip r:embed="rId5" cstate="print"/>
          <a:stretch>
            <a:fillRect/>
          </a:stretch>
        </p:blipFill>
        <p:spPr>
          <a:xfrm>
            <a:off x="6095999" y="3342062"/>
            <a:ext cx="5498969" cy="2568544"/>
          </a:xfrm>
          <a:prstGeom prst="rect">
            <a:avLst/>
          </a:prstGeom>
        </p:spPr>
      </p:pic>
    </p:spTree>
    <p:extLst>
      <p:ext uri="{BB962C8B-B14F-4D97-AF65-F5344CB8AC3E}">
        <p14:creationId xmlns:p14="http://schemas.microsoft.com/office/powerpoint/2010/main" val="1637283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2F0ADE-4ED9-3C85-EFC8-26C896390046}"/>
              </a:ext>
            </a:extLst>
          </p:cNvPr>
          <p:cNvSpPr txBox="1"/>
          <p:nvPr/>
        </p:nvSpPr>
        <p:spPr>
          <a:xfrm>
            <a:off x="339365" y="311085"/>
            <a:ext cx="11566689" cy="6476645"/>
          </a:xfrm>
          <a:prstGeom prst="rect">
            <a:avLst/>
          </a:prstGeom>
          <a:noFill/>
        </p:spPr>
        <p:txBody>
          <a:bodyPr wrap="square" rtlCol="0">
            <a:spAutoFit/>
          </a:bodyPr>
          <a:lstStyle/>
          <a:p>
            <a:r>
              <a:rPr lang="en-US" dirty="0"/>
              <a:t>				</a:t>
            </a:r>
            <a:r>
              <a:rPr lang="en-US" sz="2800" b="1" u="sng" dirty="0">
                <a:solidFill>
                  <a:srgbClr val="FF0000"/>
                </a:solidFill>
              </a:rPr>
              <a:t>PROJECT OBJECTIVE</a:t>
            </a:r>
          </a:p>
          <a:p>
            <a:pPr marL="349250" marR="69850" indent="-336550">
              <a:lnSpc>
                <a:spcPct val="114999"/>
              </a:lnSpc>
              <a:spcBef>
                <a:spcPts val="110"/>
              </a:spcBef>
              <a:buChar char="•"/>
              <a:tabLst>
                <a:tab pos="349250" algn="l"/>
              </a:tabLst>
            </a:pPr>
            <a:endParaRPr lang="en-US" sz="2000" b="1" dirty="0">
              <a:latin typeface="Times New Roman" panose="02020603050405020304" pitchFamily="18" charset="0"/>
              <a:cs typeface="Times New Roman" panose="02020603050405020304" pitchFamily="18" charset="0"/>
            </a:endParaRPr>
          </a:p>
          <a:p>
            <a:pPr marL="349250" marR="69850" indent="-336550">
              <a:lnSpc>
                <a:spcPct val="114999"/>
              </a:lnSpc>
              <a:spcBef>
                <a:spcPts val="110"/>
              </a:spcBef>
              <a:buChar char="•"/>
              <a:tabLst>
                <a:tab pos="349250" algn="l"/>
              </a:tabLst>
            </a:pPr>
            <a:r>
              <a:rPr lang="en-US" sz="2000" b="1" dirty="0">
                <a:latin typeface="Times New Roman" panose="02020603050405020304" pitchFamily="18" charset="0"/>
                <a:cs typeface="Times New Roman" panose="02020603050405020304" pitchFamily="18" charset="0"/>
              </a:rPr>
              <a:t>The</a:t>
            </a:r>
            <a:r>
              <a:rPr lang="en-US" sz="2000" b="1" spc="-4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primary objective</a:t>
            </a:r>
            <a:r>
              <a:rPr lang="en-US" sz="2000" b="1" spc="-4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of</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this</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exploratory</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data</a:t>
            </a:r>
            <a:r>
              <a:rPr lang="en-US" sz="2000" b="1" spc="-4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analysis</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(EDA)</a:t>
            </a:r>
            <a:r>
              <a:rPr lang="en-US" sz="2000" b="1" spc="-4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project</a:t>
            </a:r>
            <a:r>
              <a:rPr lang="en-US" sz="2000" b="1" spc="-1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is to</a:t>
            </a:r>
            <a:r>
              <a:rPr lang="en-US" sz="2000" b="1" spc="-4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gain</a:t>
            </a:r>
            <a:r>
              <a:rPr lang="en-US" sz="2000" b="1" spc="-3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insights</a:t>
            </a:r>
            <a:r>
              <a:rPr lang="en-US" sz="2000" b="1" spc="-10" dirty="0">
                <a:latin typeface="Times New Roman" panose="02020603050405020304" pitchFamily="18" charset="0"/>
                <a:cs typeface="Times New Roman" panose="02020603050405020304" pitchFamily="18" charset="0"/>
              </a:rPr>
              <a:t> </a:t>
            </a:r>
            <a:r>
              <a:rPr lang="en-US" sz="2000" b="1" spc="-20" dirty="0">
                <a:latin typeface="Times New Roman" panose="02020603050405020304" pitchFamily="18" charset="0"/>
                <a:cs typeface="Times New Roman" panose="02020603050405020304" pitchFamily="18" charset="0"/>
              </a:rPr>
              <a:t>into </a:t>
            </a:r>
            <a:r>
              <a:rPr lang="en-US" sz="2000" b="1" dirty="0">
                <a:latin typeface="Times New Roman" panose="02020603050405020304" pitchFamily="18" charset="0"/>
                <a:cs typeface="Times New Roman" panose="02020603050405020304" pitchFamily="18" charset="0"/>
              </a:rPr>
              <a:t>the</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relationships</a:t>
            </a:r>
            <a:r>
              <a:rPr lang="en-US" sz="2000" b="1" spc="1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between</a:t>
            </a:r>
            <a:r>
              <a:rPr lang="en-US" sz="2000" b="1" spc="-3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different</a:t>
            </a:r>
            <a:r>
              <a:rPr lang="en-US" sz="2000" b="1" spc="-6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variables</a:t>
            </a:r>
            <a:r>
              <a:rPr lang="en-US" sz="2000" b="1" spc="-6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and</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to</a:t>
            </a:r>
            <a:r>
              <a:rPr lang="en-US" sz="2000" b="1" spc="-3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uncover</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patterns</a:t>
            </a:r>
            <a:r>
              <a:rPr lang="en-US" sz="2000" b="1" spc="-6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or</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trends</a:t>
            </a:r>
            <a:r>
              <a:rPr lang="en-US" sz="2000" b="1" spc="1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within</a:t>
            </a:r>
            <a:r>
              <a:rPr lang="en-US" sz="2000" b="1" spc="-20" dirty="0">
                <a:latin typeface="Times New Roman" panose="02020603050405020304" pitchFamily="18" charset="0"/>
                <a:cs typeface="Times New Roman" panose="02020603050405020304" pitchFamily="18" charset="0"/>
              </a:rPr>
              <a:t> </a:t>
            </a:r>
            <a:r>
              <a:rPr lang="en-US" sz="2000" b="1" spc="-25"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dataset.</a:t>
            </a:r>
            <a:r>
              <a:rPr lang="en-US" sz="2000" b="1" spc="-1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By</a:t>
            </a:r>
            <a:r>
              <a:rPr lang="en-US" sz="2000" b="1" spc="-1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conducting</a:t>
            </a:r>
            <a:r>
              <a:rPr lang="en-US" sz="2000" b="1" spc="-3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a:t>
            </a:r>
            <a:r>
              <a:rPr lang="en-US" sz="2000" b="1" spc="-4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thorough</a:t>
            </a:r>
            <a:r>
              <a:rPr lang="en-US" sz="2000" b="1" spc="3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analysis,</a:t>
            </a:r>
            <a:r>
              <a:rPr lang="en-US" sz="2000" b="1" spc="-1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we</a:t>
            </a:r>
            <a:r>
              <a:rPr lang="en-US" sz="2000" b="1" spc="-4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aim to</a:t>
            </a:r>
            <a:r>
              <a:rPr lang="en-US" sz="2000" b="1" spc="-4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extract</a:t>
            </a:r>
            <a:r>
              <a:rPr lang="en-US" sz="2000" b="1" spc="-7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valuable</a:t>
            </a:r>
            <a:r>
              <a:rPr lang="en-US" sz="2000" b="1" spc="-3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information</a:t>
            </a:r>
            <a:r>
              <a:rPr lang="en-US" sz="2000" b="1" spc="-4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that</a:t>
            </a:r>
            <a:r>
              <a:rPr lang="en-US" sz="2000" b="1" spc="-5" dirty="0">
                <a:latin typeface="Times New Roman" panose="02020603050405020304" pitchFamily="18" charset="0"/>
                <a:cs typeface="Times New Roman" panose="02020603050405020304" pitchFamily="18" charset="0"/>
              </a:rPr>
              <a:t> </a:t>
            </a:r>
            <a:r>
              <a:rPr lang="en-US" sz="2000" b="1" spc="-25" dirty="0">
                <a:latin typeface="Times New Roman" panose="02020603050405020304" pitchFamily="18" charset="0"/>
                <a:cs typeface="Times New Roman" panose="02020603050405020304" pitchFamily="18" charset="0"/>
              </a:rPr>
              <a:t>can </a:t>
            </a:r>
            <a:r>
              <a:rPr lang="en-US" sz="2000" b="1" dirty="0">
                <a:latin typeface="Times New Roman" panose="02020603050405020304" pitchFamily="18" charset="0"/>
                <a:cs typeface="Times New Roman" panose="02020603050405020304" pitchFamily="18" charset="0"/>
              </a:rPr>
              <a:t>aid</a:t>
            </a:r>
            <a:r>
              <a:rPr lang="en-US" sz="2000" b="1" spc="-4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a:t>
            </a:r>
            <a:r>
              <a:rPr lang="en-US" sz="2000" b="1" spc="-4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understanding</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the</a:t>
            </a:r>
            <a:r>
              <a:rPr lang="en-US" sz="2000" b="1" spc="-4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factors</a:t>
            </a:r>
            <a:r>
              <a:rPr lang="en-US" sz="2000" b="1" spc="-1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influencing</a:t>
            </a:r>
            <a:r>
              <a:rPr lang="en-US" sz="2000" b="1" spc="-3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salary,</a:t>
            </a:r>
            <a:r>
              <a:rPr lang="en-US" sz="2000" b="1" spc="-1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employment</a:t>
            </a:r>
            <a:r>
              <a:rPr lang="en-US" sz="2000" b="1" spc="-8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outcomes,</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and</a:t>
            </a:r>
            <a:r>
              <a:rPr lang="en-US" sz="2000" b="1" spc="-45" dirty="0">
                <a:latin typeface="Times New Roman" panose="02020603050405020304" pitchFamily="18" charset="0"/>
                <a:cs typeface="Times New Roman" panose="02020603050405020304" pitchFamily="18" charset="0"/>
              </a:rPr>
              <a:t> </a:t>
            </a:r>
            <a:r>
              <a:rPr lang="en-US" sz="2000" b="1" spc="-10" dirty="0">
                <a:latin typeface="Times New Roman" panose="02020603050405020304" pitchFamily="18" charset="0"/>
                <a:cs typeface="Times New Roman" panose="02020603050405020304" pitchFamily="18" charset="0"/>
              </a:rPr>
              <a:t>overall </a:t>
            </a:r>
            <a:r>
              <a:rPr lang="en-US" sz="2000" b="1" dirty="0">
                <a:latin typeface="Times New Roman" panose="02020603050405020304" pitchFamily="18" charset="0"/>
                <a:cs typeface="Times New Roman" panose="02020603050405020304" pitchFamily="18" charset="0"/>
              </a:rPr>
              <a:t>employability</a:t>
            </a:r>
            <a:r>
              <a:rPr lang="en-US" sz="2000" b="1" spc="1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of</a:t>
            </a:r>
            <a:r>
              <a:rPr lang="en-US" sz="2000" b="1" spc="-5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individuals</a:t>
            </a:r>
            <a:r>
              <a:rPr lang="en-US" sz="2000" b="1" spc="-5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who</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have</a:t>
            </a:r>
            <a:r>
              <a:rPr lang="en-US" sz="2000" b="1" spc="-2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taken</a:t>
            </a:r>
            <a:r>
              <a:rPr lang="en-US" sz="2000" b="1" spc="-2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the</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AMCAT</a:t>
            </a:r>
            <a:r>
              <a:rPr lang="en-US" sz="2000" b="1" spc="15" dirty="0">
                <a:latin typeface="Times New Roman" panose="02020603050405020304" pitchFamily="18" charset="0"/>
                <a:cs typeface="Times New Roman" panose="02020603050405020304" pitchFamily="18" charset="0"/>
              </a:rPr>
              <a:t> </a:t>
            </a:r>
            <a:r>
              <a:rPr lang="en-US" sz="2000" b="1" spc="-10" dirty="0">
                <a:latin typeface="Times New Roman" panose="02020603050405020304" pitchFamily="18" charset="0"/>
                <a:cs typeface="Times New Roman" panose="02020603050405020304" pitchFamily="18" charset="0"/>
              </a:rPr>
              <a:t>assessment.</a:t>
            </a:r>
          </a:p>
          <a:p>
            <a:pPr marL="355600" marR="479425" indent="-342900">
              <a:lnSpc>
                <a:spcPct val="112599"/>
              </a:lnSpc>
              <a:buFont typeface="Arial" panose="020B0604020202020204" pitchFamily="34" charset="0"/>
              <a:buChar char="•"/>
            </a:pPr>
            <a:r>
              <a:rPr lang="en-US" sz="2000" b="1" u="sng" dirty="0">
                <a:solidFill>
                  <a:srgbClr val="FF0000"/>
                </a:solidFill>
                <a:latin typeface="Times New Roman" panose="02020603050405020304" pitchFamily="18" charset="0"/>
                <a:cs typeface="Times New Roman" panose="02020603050405020304" pitchFamily="18" charset="0"/>
              </a:rPr>
              <a:t>Through</a:t>
            </a:r>
            <a:r>
              <a:rPr lang="en-US" sz="2000" b="1" u="sng" spc="-65" dirty="0">
                <a:solidFill>
                  <a:srgbClr val="FF0000"/>
                </a:solidFill>
                <a:latin typeface="Times New Roman" panose="02020603050405020304" pitchFamily="18" charset="0"/>
                <a:cs typeface="Times New Roman" panose="02020603050405020304" pitchFamily="18" charset="0"/>
              </a:rPr>
              <a:t> </a:t>
            </a:r>
            <a:r>
              <a:rPr lang="en-US" sz="2000" b="1" u="sng" dirty="0">
                <a:solidFill>
                  <a:srgbClr val="FF0000"/>
                </a:solidFill>
                <a:latin typeface="Times New Roman" panose="02020603050405020304" pitchFamily="18" charset="0"/>
                <a:cs typeface="Times New Roman" panose="02020603050405020304" pitchFamily="18" charset="0"/>
              </a:rPr>
              <a:t>visualizations,</a:t>
            </a:r>
            <a:r>
              <a:rPr lang="en-US" sz="2000" b="1" u="sng" spc="-95" dirty="0">
                <a:solidFill>
                  <a:srgbClr val="FF0000"/>
                </a:solidFill>
                <a:latin typeface="Times New Roman" panose="02020603050405020304" pitchFamily="18" charset="0"/>
                <a:cs typeface="Times New Roman" panose="02020603050405020304" pitchFamily="18" charset="0"/>
              </a:rPr>
              <a:t> </a:t>
            </a:r>
            <a:r>
              <a:rPr lang="en-US" sz="2000" b="1" u="sng" dirty="0">
                <a:solidFill>
                  <a:srgbClr val="FF0000"/>
                </a:solidFill>
                <a:latin typeface="Times New Roman" panose="02020603050405020304" pitchFamily="18" charset="0"/>
                <a:cs typeface="Times New Roman" panose="02020603050405020304" pitchFamily="18" charset="0"/>
              </a:rPr>
              <a:t>statistical</a:t>
            </a:r>
            <a:r>
              <a:rPr lang="en-US" sz="2000" b="1" u="sng" spc="-60" dirty="0">
                <a:solidFill>
                  <a:srgbClr val="FF0000"/>
                </a:solidFill>
                <a:latin typeface="Times New Roman" panose="02020603050405020304" pitchFamily="18" charset="0"/>
                <a:cs typeface="Times New Roman" panose="02020603050405020304" pitchFamily="18" charset="0"/>
              </a:rPr>
              <a:t> </a:t>
            </a:r>
            <a:r>
              <a:rPr lang="en-US" sz="2000" b="1" u="sng" dirty="0">
                <a:solidFill>
                  <a:srgbClr val="FF0000"/>
                </a:solidFill>
                <a:latin typeface="Times New Roman" panose="02020603050405020304" pitchFamily="18" charset="0"/>
                <a:cs typeface="Times New Roman" panose="02020603050405020304" pitchFamily="18" charset="0"/>
              </a:rPr>
              <a:t>summaries,</a:t>
            </a:r>
            <a:r>
              <a:rPr lang="en-US" sz="2000" b="1" u="sng" spc="-90" dirty="0">
                <a:solidFill>
                  <a:srgbClr val="FF0000"/>
                </a:solidFill>
                <a:latin typeface="Times New Roman" panose="02020603050405020304" pitchFamily="18" charset="0"/>
                <a:cs typeface="Times New Roman" panose="02020603050405020304" pitchFamily="18" charset="0"/>
              </a:rPr>
              <a:t> </a:t>
            </a:r>
            <a:r>
              <a:rPr lang="en-US" sz="2000" b="1" u="sng" dirty="0">
                <a:solidFill>
                  <a:srgbClr val="FF0000"/>
                </a:solidFill>
                <a:latin typeface="Times New Roman" panose="02020603050405020304" pitchFamily="18" charset="0"/>
                <a:cs typeface="Times New Roman" panose="02020603050405020304" pitchFamily="18" charset="0"/>
              </a:rPr>
              <a:t>and</a:t>
            </a:r>
            <a:r>
              <a:rPr lang="en-US" sz="2000" b="1" u="sng" spc="-65" dirty="0">
                <a:solidFill>
                  <a:srgbClr val="FF0000"/>
                </a:solidFill>
                <a:latin typeface="Times New Roman" panose="02020603050405020304" pitchFamily="18" charset="0"/>
                <a:cs typeface="Times New Roman" panose="02020603050405020304" pitchFamily="18" charset="0"/>
              </a:rPr>
              <a:t> </a:t>
            </a:r>
            <a:r>
              <a:rPr lang="en-US" sz="2000" b="1" u="sng" dirty="0">
                <a:solidFill>
                  <a:srgbClr val="FF0000"/>
                </a:solidFill>
                <a:latin typeface="Times New Roman" panose="02020603050405020304" pitchFamily="18" charset="0"/>
                <a:cs typeface="Times New Roman" panose="02020603050405020304" pitchFamily="18" charset="0"/>
              </a:rPr>
              <a:t>correlation</a:t>
            </a:r>
            <a:r>
              <a:rPr lang="en-US" sz="2000" b="1" u="sng" spc="-60" dirty="0">
                <a:solidFill>
                  <a:srgbClr val="FF0000"/>
                </a:solidFill>
                <a:latin typeface="Times New Roman" panose="02020603050405020304" pitchFamily="18" charset="0"/>
                <a:cs typeface="Times New Roman" panose="02020603050405020304" pitchFamily="18" charset="0"/>
              </a:rPr>
              <a:t> </a:t>
            </a:r>
            <a:r>
              <a:rPr lang="en-US" sz="2000" b="1" u="sng" dirty="0">
                <a:solidFill>
                  <a:srgbClr val="FF0000"/>
                </a:solidFill>
                <a:latin typeface="Times New Roman" panose="02020603050405020304" pitchFamily="18" charset="0"/>
                <a:cs typeface="Times New Roman" panose="02020603050405020304" pitchFamily="18" charset="0"/>
              </a:rPr>
              <a:t>analyses,</a:t>
            </a:r>
            <a:r>
              <a:rPr lang="en-US" sz="2000" b="1" u="sng" spc="-25" dirty="0">
                <a:solidFill>
                  <a:srgbClr val="FF0000"/>
                </a:solidFill>
                <a:latin typeface="Times New Roman" panose="02020603050405020304" pitchFamily="18" charset="0"/>
                <a:cs typeface="Times New Roman" panose="02020603050405020304" pitchFamily="18" charset="0"/>
              </a:rPr>
              <a:t> </a:t>
            </a:r>
            <a:r>
              <a:rPr lang="en-US" sz="2000" b="1" u="sng" dirty="0">
                <a:solidFill>
                  <a:srgbClr val="FF0000"/>
                </a:solidFill>
                <a:latin typeface="Times New Roman" panose="02020603050405020304" pitchFamily="18" charset="0"/>
                <a:cs typeface="Times New Roman" panose="02020603050405020304" pitchFamily="18" charset="0"/>
              </a:rPr>
              <a:t>we</a:t>
            </a:r>
            <a:r>
              <a:rPr lang="en-US" sz="2000" b="1" u="sng" spc="-60" dirty="0">
                <a:solidFill>
                  <a:srgbClr val="FF0000"/>
                </a:solidFill>
                <a:latin typeface="Times New Roman" panose="02020603050405020304" pitchFamily="18" charset="0"/>
                <a:cs typeface="Times New Roman" panose="02020603050405020304" pitchFamily="18" charset="0"/>
              </a:rPr>
              <a:t> </a:t>
            </a:r>
            <a:r>
              <a:rPr lang="en-US" sz="2000" b="1" u="sng" dirty="0">
                <a:solidFill>
                  <a:srgbClr val="FF0000"/>
                </a:solidFill>
                <a:latin typeface="Times New Roman" panose="02020603050405020304" pitchFamily="18" charset="0"/>
                <a:cs typeface="Times New Roman" panose="02020603050405020304" pitchFamily="18" charset="0"/>
              </a:rPr>
              <a:t>seek</a:t>
            </a:r>
            <a:r>
              <a:rPr lang="en-US" sz="2000" b="1" u="sng" spc="-25" dirty="0">
                <a:solidFill>
                  <a:srgbClr val="FF0000"/>
                </a:solidFill>
                <a:latin typeface="Times New Roman" panose="02020603050405020304" pitchFamily="18" charset="0"/>
                <a:cs typeface="Times New Roman" panose="02020603050405020304" pitchFamily="18" charset="0"/>
              </a:rPr>
              <a:t> </a:t>
            </a:r>
            <a:r>
              <a:rPr lang="en-US" sz="2000" b="1" u="sng" dirty="0">
                <a:solidFill>
                  <a:srgbClr val="FF0000"/>
                </a:solidFill>
                <a:latin typeface="Times New Roman" panose="02020603050405020304" pitchFamily="18" charset="0"/>
                <a:cs typeface="Times New Roman" panose="02020603050405020304" pitchFamily="18" charset="0"/>
              </a:rPr>
              <a:t>to</a:t>
            </a:r>
            <a:r>
              <a:rPr lang="en-US" sz="2000" b="1" u="sng" spc="15" dirty="0">
                <a:solidFill>
                  <a:srgbClr val="FF0000"/>
                </a:solidFill>
                <a:latin typeface="Times New Roman" panose="02020603050405020304" pitchFamily="18" charset="0"/>
                <a:cs typeface="Times New Roman" panose="02020603050405020304" pitchFamily="18" charset="0"/>
              </a:rPr>
              <a:t> </a:t>
            </a:r>
            <a:r>
              <a:rPr lang="en-US" sz="2000" b="1" u="sng" spc="-10" dirty="0">
                <a:solidFill>
                  <a:srgbClr val="FF0000"/>
                </a:solidFill>
                <a:latin typeface="Times New Roman" panose="02020603050405020304" pitchFamily="18" charset="0"/>
                <a:cs typeface="Times New Roman" panose="02020603050405020304" pitchFamily="18" charset="0"/>
              </a:rPr>
              <a:t>answer </a:t>
            </a:r>
            <a:r>
              <a:rPr lang="en-US" sz="2000" b="1" u="sng" dirty="0">
                <a:solidFill>
                  <a:srgbClr val="FF0000"/>
                </a:solidFill>
                <a:latin typeface="Times New Roman" panose="02020603050405020304" pitchFamily="18" charset="0"/>
                <a:cs typeface="Times New Roman" panose="02020603050405020304" pitchFamily="18" charset="0"/>
              </a:rPr>
              <a:t>pertinent</a:t>
            </a:r>
            <a:r>
              <a:rPr lang="en-US" sz="2000" b="1" u="sng" spc="-40" dirty="0">
                <a:solidFill>
                  <a:srgbClr val="FF0000"/>
                </a:solidFill>
                <a:latin typeface="Times New Roman" panose="02020603050405020304" pitchFamily="18" charset="0"/>
                <a:cs typeface="Times New Roman" panose="02020603050405020304" pitchFamily="18" charset="0"/>
              </a:rPr>
              <a:t> </a:t>
            </a:r>
            <a:r>
              <a:rPr lang="en-US" sz="2000" b="1" u="sng" dirty="0">
                <a:solidFill>
                  <a:srgbClr val="FF0000"/>
                </a:solidFill>
                <a:latin typeface="Times New Roman" panose="02020603050405020304" pitchFamily="18" charset="0"/>
                <a:cs typeface="Times New Roman" panose="02020603050405020304" pitchFamily="18" charset="0"/>
              </a:rPr>
              <a:t>questions</a:t>
            </a:r>
            <a:r>
              <a:rPr lang="en-US" sz="2000" b="1" u="sng" spc="-45" dirty="0">
                <a:solidFill>
                  <a:srgbClr val="FF0000"/>
                </a:solidFill>
                <a:latin typeface="Times New Roman" panose="02020603050405020304" pitchFamily="18" charset="0"/>
                <a:cs typeface="Times New Roman" panose="02020603050405020304" pitchFamily="18" charset="0"/>
              </a:rPr>
              <a:t> </a:t>
            </a:r>
            <a:r>
              <a:rPr lang="en-US" sz="2000" b="1" u="sng" dirty="0">
                <a:solidFill>
                  <a:srgbClr val="FF0000"/>
                </a:solidFill>
                <a:latin typeface="Times New Roman" panose="02020603050405020304" pitchFamily="18" charset="0"/>
                <a:cs typeface="Times New Roman" panose="02020603050405020304" pitchFamily="18" charset="0"/>
              </a:rPr>
              <a:t>such</a:t>
            </a:r>
            <a:r>
              <a:rPr lang="en-US" sz="2000" b="1" u="sng" spc="-70" dirty="0">
                <a:solidFill>
                  <a:srgbClr val="FF0000"/>
                </a:solidFill>
                <a:latin typeface="Times New Roman" panose="02020603050405020304" pitchFamily="18" charset="0"/>
                <a:cs typeface="Times New Roman" panose="02020603050405020304" pitchFamily="18" charset="0"/>
              </a:rPr>
              <a:t> </a:t>
            </a:r>
            <a:r>
              <a:rPr lang="en-US" sz="2000" b="1" u="sng" spc="-25" dirty="0">
                <a:solidFill>
                  <a:srgbClr val="FF0000"/>
                </a:solidFill>
                <a:latin typeface="Times New Roman" panose="02020603050405020304" pitchFamily="18" charset="0"/>
                <a:cs typeface="Times New Roman" panose="02020603050405020304" pitchFamily="18" charset="0"/>
              </a:rPr>
              <a:t>as : </a:t>
            </a:r>
            <a:endParaRPr lang="en-US" sz="2000" b="1" u="sng" dirty="0">
              <a:solidFill>
                <a:srgbClr val="FF0000"/>
              </a:solidFill>
              <a:latin typeface="Times New Roman" panose="02020603050405020304" pitchFamily="18" charset="0"/>
              <a:cs typeface="Times New Roman" panose="02020603050405020304" pitchFamily="18" charset="0"/>
            </a:endParaRPr>
          </a:p>
          <a:p>
            <a:pPr marL="348615" indent="-335915">
              <a:lnSpc>
                <a:spcPct val="100000"/>
              </a:lnSpc>
              <a:spcBef>
                <a:spcPts val="384"/>
              </a:spcBef>
              <a:buChar char="•"/>
              <a:tabLst>
                <a:tab pos="348615" algn="l"/>
              </a:tabLst>
            </a:pPr>
            <a:r>
              <a:rPr lang="en-US" sz="2000" b="1" dirty="0">
                <a:latin typeface="Times New Roman" panose="02020603050405020304" pitchFamily="18" charset="0"/>
                <a:cs typeface="Times New Roman" panose="02020603050405020304" pitchFamily="18" charset="0"/>
              </a:rPr>
              <a:t>What</a:t>
            </a:r>
            <a:r>
              <a:rPr lang="en-US" sz="2000" b="1" spc="-1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is</a:t>
            </a:r>
            <a:r>
              <a:rPr lang="en-US" sz="2000" b="1" spc="-7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the</a:t>
            </a:r>
            <a:r>
              <a:rPr lang="en-US" sz="2000" b="1" spc="3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distribution</a:t>
            </a:r>
            <a:r>
              <a:rPr lang="en-US" sz="2000" b="1" spc="-3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of</a:t>
            </a:r>
            <a:r>
              <a:rPr lang="en-US" sz="2000" b="1" spc="-7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salaries among</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the</a:t>
            </a:r>
            <a:r>
              <a:rPr lang="en-US" sz="2000" b="1" spc="-40" dirty="0">
                <a:latin typeface="Times New Roman" panose="02020603050405020304" pitchFamily="18" charset="0"/>
                <a:cs typeface="Times New Roman" panose="02020603050405020304" pitchFamily="18" charset="0"/>
              </a:rPr>
              <a:t> </a:t>
            </a:r>
            <a:r>
              <a:rPr lang="en-US" sz="2000" b="1" spc="-10" dirty="0">
                <a:latin typeface="Times New Roman" panose="02020603050405020304" pitchFamily="18" charset="0"/>
                <a:cs typeface="Times New Roman" panose="02020603050405020304" pitchFamily="18" charset="0"/>
              </a:rPr>
              <a:t>candidates?</a:t>
            </a:r>
            <a:endParaRPr lang="en-US" sz="2000" b="1" dirty="0">
              <a:latin typeface="Times New Roman" panose="02020603050405020304" pitchFamily="18" charset="0"/>
              <a:cs typeface="Times New Roman" panose="02020603050405020304" pitchFamily="18" charset="0"/>
            </a:endParaRPr>
          </a:p>
          <a:p>
            <a:pPr marL="349250" marR="5080" indent="-336550">
              <a:lnSpc>
                <a:spcPts val="2780"/>
              </a:lnSpc>
              <a:spcBef>
                <a:spcPts val="150"/>
              </a:spcBef>
              <a:buChar char="•"/>
              <a:tabLst>
                <a:tab pos="349250" algn="l"/>
              </a:tabLst>
            </a:pPr>
            <a:r>
              <a:rPr lang="en-US" sz="2000" b="1" dirty="0">
                <a:latin typeface="Times New Roman" panose="02020603050405020304" pitchFamily="18" charset="0"/>
                <a:cs typeface="Times New Roman" panose="02020603050405020304" pitchFamily="18" charset="0"/>
              </a:rPr>
              <a:t>Are</a:t>
            </a:r>
            <a:r>
              <a:rPr lang="en-US" sz="2000" b="1" spc="-2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there</a:t>
            </a:r>
            <a:r>
              <a:rPr lang="en-US" sz="2000" b="1" spc="-1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any</a:t>
            </a:r>
            <a:r>
              <a:rPr lang="en-US" sz="2000" b="1" spc="-6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significant</a:t>
            </a:r>
            <a:r>
              <a:rPr lang="en-US" sz="2000" b="1" spc="-5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differences</a:t>
            </a:r>
            <a:r>
              <a:rPr lang="en-US" sz="2000" b="1" spc="1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a:t>
            </a:r>
            <a:r>
              <a:rPr lang="en-US" sz="2000" b="1" spc="-2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salaries</a:t>
            </a:r>
            <a:r>
              <a:rPr lang="en-US" sz="2000" b="1" spc="-5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based</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on</a:t>
            </a:r>
            <a:r>
              <a:rPr lang="en-US" sz="2000" b="1" spc="-2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gender,</a:t>
            </a:r>
            <a:r>
              <a:rPr lang="en-US" sz="2000" b="1" spc="1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educational</a:t>
            </a:r>
            <a:r>
              <a:rPr lang="en-US" sz="2000" b="1" spc="-15" dirty="0">
                <a:latin typeface="Times New Roman" panose="02020603050405020304" pitchFamily="18" charset="0"/>
                <a:cs typeface="Times New Roman" panose="02020603050405020304" pitchFamily="18" charset="0"/>
              </a:rPr>
              <a:t> </a:t>
            </a:r>
            <a:r>
              <a:rPr lang="en-US" sz="2000" b="1" spc="-10" dirty="0">
                <a:latin typeface="Times New Roman" panose="02020603050405020304" pitchFamily="18" charset="0"/>
                <a:cs typeface="Times New Roman" panose="02020603050405020304" pitchFamily="18" charset="0"/>
              </a:rPr>
              <a:t>qualifications, </a:t>
            </a:r>
            <a:r>
              <a:rPr lang="en-US" sz="2000" b="1" dirty="0">
                <a:latin typeface="Times New Roman" panose="02020603050405020304" pitchFamily="18" charset="0"/>
                <a:cs typeface="Times New Roman" panose="02020603050405020304" pitchFamily="18" charset="0"/>
              </a:rPr>
              <a:t>or</a:t>
            </a:r>
            <a:r>
              <a:rPr lang="en-US" sz="2000" b="1" spc="-15" dirty="0">
                <a:latin typeface="Times New Roman" panose="02020603050405020304" pitchFamily="18" charset="0"/>
                <a:cs typeface="Times New Roman" panose="02020603050405020304" pitchFamily="18" charset="0"/>
              </a:rPr>
              <a:t> </a:t>
            </a:r>
            <a:r>
              <a:rPr lang="en-US" sz="2000" b="1" spc="-10" dirty="0">
                <a:latin typeface="Times New Roman" panose="02020603050405020304" pitchFamily="18" charset="0"/>
                <a:cs typeface="Times New Roman" panose="02020603050405020304" pitchFamily="18" charset="0"/>
              </a:rPr>
              <a:t>specialization?</a:t>
            </a:r>
            <a:endParaRPr lang="en-US" sz="2000" b="1" dirty="0">
              <a:latin typeface="Times New Roman" panose="02020603050405020304" pitchFamily="18" charset="0"/>
              <a:cs typeface="Times New Roman" panose="02020603050405020304" pitchFamily="18" charset="0"/>
            </a:endParaRPr>
          </a:p>
          <a:p>
            <a:pPr marL="349250" marR="727075" indent="-336550">
              <a:lnSpc>
                <a:spcPts val="2710"/>
              </a:lnSpc>
              <a:spcBef>
                <a:spcPts val="55"/>
              </a:spcBef>
              <a:buChar char="•"/>
              <a:tabLst>
                <a:tab pos="349250" algn="l"/>
              </a:tabLst>
            </a:pPr>
            <a:r>
              <a:rPr lang="en-US" sz="2000" b="1" dirty="0">
                <a:latin typeface="Times New Roman" panose="02020603050405020304" pitchFamily="18" charset="0"/>
                <a:cs typeface="Times New Roman" panose="02020603050405020304" pitchFamily="18" charset="0"/>
              </a:rPr>
              <a:t>How</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do</a:t>
            </a:r>
            <a:r>
              <a:rPr lang="en-US" sz="2000" b="1" spc="-4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personality</a:t>
            </a:r>
            <a:r>
              <a:rPr lang="en-US" sz="2000" b="1" spc="-7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traits</a:t>
            </a:r>
            <a:r>
              <a:rPr lang="en-US" sz="2000" b="1" spc="-7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correlate</a:t>
            </a:r>
            <a:r>
              <a:rPr lang="en-US" sz="2000" b="1" spc="-4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with</a:t>
            </a:r>
            <a:r>
              <a:rPr lang="en-US" sz="2000" b="1" spc="-3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employability</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metrics</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such</a:t>
            </a:r>
            <a:r>
              <a:rPr lang="en-US" sz="2000" b="1" spc="3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as</a:t>
            </a:r>
            <a:r>
              <a:rPr lang="en-US" sz="2000" b="1" spc="-5" dirty="0">
                <a:latin typeface="Times New Roman" panose="02020603050405020304" pitchFamily="18" charset="0"/>
                <a:cs typeface="Times New Roman" panose="02020603050405020304" pitchFamily="18" charset="0"/>
              </a:rPr>
              <a:t> </a:t>
            </a:r>
            <a:r>
              <a:rPr lang="en-US" sz="2000" b="1" spc="-30" dirty="0">
                <a:latin typeface="Times New Roman" panose="02020603050405020304" pitchFamily="18" charset="0"/>
                <a:cs typeface="Times New Roman" panose="02020603050405020304" pitchFamily="18" charset="0"/>
              </a:rPr>
              <a:t>domain-</a:t>
            </a:r>
            <a:r>
              <a:rPr lang="en-US" sz="2000" b="1" spc="-10" dirty="0">
                <a:latin typeface="Times New Roman" panose="02020603050405020304" pitchFamily="18" charset="0"/>
                <a:cs typeface="Times New Roman" panose="02020603050405020304" pitchFamily="18" charset="0"/>
              </a:rPr>
              <a:t>specific </a:t>
            </a:r>
            <a:r>
              <a:rPr lang="en-US" sz="2000" b="1" dirty="0">
                <a:latin typeface="Times New Roman" panose="02020603050405020304" pitchFamily="18" charset="0"/>
                <a:cs typeface="Times New Roman" panose="02020603050405020304" pitchFamily="18" charset="0"/>
              </a:rPr>
              <a:t>scores</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and</a:t>
            </a:r>
            <a:r>
              <a:rPr lang="en-US" sz="2000" b="1" spc="-5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overall</a:t>
            </a:r>
            <a:r>
              <a:rPr lang="en-US" sz="2000" b="1" spc="20" dirty="0">
                <a:latin typeface="Times New Roman" panose="02020603050405020304" pitchFamily="18" charset="0"/>
                <a:cs typeface="Times New Roman" panose="02020603050405020304" pitchFamily="18" charset="0"/>
              </a:rPr>
              <a:t> </a:t>
            </a:r>
            <a:r>
              <a:rPr lang="en-US" sz="2000" b="1" spc="-10" dirty="0">
                <a:latin typeface="Times New Roman" panose="02020603050405020304" pitchFamily="18" charset="0"/>
                <a:cs typeface="Times New Roman" panose="02020603050405020304" pitchFamily="18" charset="0"/>
              </a:rPr>
              <a:t>performance?</a:t>
            </a:r>
            <a:endParaRPr lang="en-US" sz="2000" b="1" dirty="0">
              <a:latin typeface="Times New Roman" panose="02020603050405020304" pitchFamily="18" charset="0"/>
              <a:cs typeface="Times New Roman" panose="02020603050405020304" pitchFamily="18" charset="0"/>
            </a:endParaRPr>
          </a:p>
          <a:p>
            <a:pPr marL="349250" marR="1164590" indent="-336550">
              <a:lnSpc>
                <a:spcPts val="2780"/>
              </a:lnSpc>
              <a:buChar char="•"/>
              <a:tabLst>
                <a:tab pos="349250" algn="l"/>
              </a:tabLst>
            </a:pPr>
            <a:r>
              <a:rPr lang="en-US" sz="2000" b="1" dirty="0">
                <a:latin typeface="Times New Roman" panose="02020603050405020304" pitchFamily="18" charset="0"/>
                <a:cs typeface="Times New Roman" panose="02020603050405020304" pitchFamily="18" charset="0"/>
              </a:rPr>
              <a:t>Are</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there</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any</a:t>
            </a:r>
            <a:r>
              <a:rPr lang="en-US" sz="2000" b="1" spc="-6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discernible</a:t>
            </a:r>
            <a:r>
              <a:rPr lang="en-US" sz="2000" b="1" spc="-2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patterns</a:t>
            </a:r>
            <a:r>
              <a:rPr lang="en-US" sz="2000" b="1" spc="1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a:t>
            </a:r>
            <a:r>
              <a:rPr lang="en-US" sz="2000" b="1" spc="-3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the</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data</a:t>
            </a:r>
            <a:r>
              <a:rPr lang="en-US" sz="2000" b="1" spc="-3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regarding</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job</a:t>
            </a:r>
            <a:r>
              <a:rPr lang="en-US" sz="2000" b="1" spc="-2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cities,</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college</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tiers,</a:t>
            </a:r>
            <a:r>
              <a:rPr lang="en-US" sz="2000" b="1" spc="10" dirty="0">
                <a:latin typeface="Times New Roman" panose="02020603050405020304" pitchFamily="18" charset="0"/>
                <a:cs typeface="Times New Roman" panose="02020603050405020304" pitchFamily="18" charset="0"/>
              </a:rPr>
              <a:t> </a:t>
            </a:r>
            <a:r>
              <a:rPr lang="en-US" sz="2000" b="1" spc="-25" dirty="0">
                <a:latin typeface="Times New Roman" panose="02020603050405020304" pitchFamily="18" charset="0"/>
                <a:cs typeface="Times New Roman" panose="02020603050405020304" pitchFamily="18" charset="0"/>
              </a:rPr>
              <a:t>or </a:t>
            </a:r>
            <a:r>
              <a:rPr lang="en-US" sz="2000" b="1" dirty="0">
                <a:latin typeface="Times New Roman" panose="02020603050405020304" pitchFamily="18" charset="0"/>
                <a:cs typeface="Times New Roman" panose="02020603050405020304" pitchFamily="18" charset="0"/>
              </a:rPr>
              <a:t>graduation</a:t>
            </a:r>
            <a:r>
              <a:rPr lang="en-US" sz="2000" b="1" spc="-4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years</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that</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could</a:t>
            </a:r>
            <a:r>
              <a:rPr lang="en-US" sz="2000" b="1" spc="-4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impact</a:t>
            </a:r>
            <a:r>
              <a:rPr lang="en-US" sz="2000" b="1" spc="-10" dirty="0">
                <a:latin typeface="Times New Roman" panose="02020603050405020304" pitchFamily="18" charset="0"/>
                <a:cs typeface="Times New Roman" panose="02020603050405020304" pitchFamily="18" charset="0"/>
              </a:rPr>
              <a:t> employability?</a:t>
            </a:r>
            <a:endParaRPr lang="en-US" sz="2000" b="1" dirty="0">
              <a:latin typeface="Times New Roman" panose="02020603050405020304" pitchFamily="18" charset="0"/>
              <a:cs typeface="Times New Roman" panose="02020603050405020304" pitchFamily="18" charset="0"/>
            </a:endParaRPr>
          </a:p>
          <a:p>
            <a:pPr marL="349250" marR="69850" indent="-336550">
              <a:lnSpc>
                <a:spcPct val="114999"/>
              </a:lnSpc>
              <a:spcBef>
                <a:spcPts val="110"/>
              </a:spcBef>
              <a:buChar char="•"/>
              <a:tabLst>
                <a:tab pos="349250" algn="l"/>
              </a:tabLst>
            </a:pPr>
            <a:endParaRPr lang="en-US" sz="2000" b="1" dirty="0">
              <a:latin typeface="Times New Roman" panose="02020603050405020304" pitchFamily="18" charset="0"/>
              <a:cs typeface="Times New Roman" panose="02020603050405020304" pitchFamily="18" charset="0"/>
            </a:endParaRPr>
          </a:p>
          <a:p>
            <a:r>
              <a:rPr lang="en-US" dirty="0"/>
              <a:t> </a:t>
            </a:r>
            <a:endParaRPr lang="en-IN" dirty="0"/>
          </a:p>
        </p:txBody>
      </p:sp>
    </p:spTree>
    <p:extLst>
      <p:ext uri="{BB962C8B-B14F-4D97-AF65-F5344CB8AC3E}">
        <p14:creationId xmlns:p14="http://schemas.microsoft.com/office/powerpoint/2010/main" val="24121765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996DA5-E6A1-49B2-B0D8-CF74DD457DC5}"/>
              </a:ext>
            </a:extLst>
          </p:cNvPr>
          <p:cNvSpPr txBox="1"/>
          <p:nvPr/>
        </p:nvSpPr>
        <p:spPr>
          <a:xfrm>
            <a:off x="772998" y="339365"/>
            <a:ext cx="10831398" cy="5755422"/>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				</a:t>
            </a:r>
            <a:r>
              <a:rPr lang="en-US" sz="2800" b="1" u="sng" dirty="0">
                <a:solidFill>
                  <a:srgbClr val="FF0000"/>
                </a:solidFill>
                <a:latin typeface="Times New Roman" panose="02020603050405020304" pitchFamily="18" charset="0"/>
                <a:cs typeface="Times New Roman" panose="02020603050405020304" pitchFamily="18" charset="0"/>
              </a:rPr>
              <a:t>CONCLUSION</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In conclusion, we summarized our findings and highlighted key insights from the analysis. We also discussed potential implications of our results and suggested areas for further investigation or research. Overall our analysis provided valuable insights into factors influencing earnings among fresh graduates in specific job roles. </a:t>
            </a:r>
          </a:p>
          <a:p>
            <a:endParaRPr lang="en-US" sz="2000" b="1" dirty="0">
              <a:latin typeface="Times New Roman" panose="02020603050405020304" pitchFamily="18" charset="0"/>
              <a:cs typeface="Times New Roman" panose="02020603050405020304" pitchFamily="18" charset="0"/>
            </a:endParaRPr>
          </a:p>
          <a:p>
            <a:r>
              <a:rPr lang="en-US" sz="2000" b="1" u="sng" dirty="0">
                <a:solidFill>
                  <a:srgbClr val="FF0000"/>
                </a:solidFill>
                <a:latin typeface="Times New Roman" panose="02020603050405020304" pitchFamily="18" charset="0"/>
                <a:cs typeface="Times New Roman" panose="02020603050405020304" pitchFamily="18" charset="0"/>
              </a:rPr>
              <a:t>Variation in Earnings: </a:t>
            </a:r>
            <a:r>
              <a:rPr lang="en-US" sz="2000" b="1" dirty="0">
                <a:latin typeface="Times New Roman" panose="02020603050405020304" pitchFamily="18" charset="0"/>
                <a:cs typeface="Times New Roman" panose="02020603050405020304" pitchFamily="18" charset="0"/>
              </a:rPr>
              <a:t>Our analysis revealed significant variations in earnings among fresh graduates, with factors such as specialization, location, and company size playing crucial roles in determining salary levels. </a:t>
            </a:r>
          </a:p>
          <a:p>
            <a:endParaRPr lang="en-US" sz="2000" b="1" dirty="0">
              <a:latin typeface="Times New Roman" panose="02020603050405020304" pitchFamily="18" charset="0"/>
              <a:cs typeface="Times New Roman" panose="02020603050405020304" pitchFamily="18" charset="0"/>
            </a:endParaRPr>
          </a:p>
          <a:p>
            <a:r>
              <a:rPr lang="en-US" sz="2000" b="1" u="sng" dirty="0">
                <a:solidFill>
                  <a:srgbClr val="FF0000"/>
                </a:solidFill>
                <a:latin typeface="Times New Roman" panose="02020603050405020304" pitchFamily="18" charset="0"/>
                <a:cs typeface="Times New Roman" panose="02020603050405020304" pitchFamily="18" charset="0"/>
              </a:rPr>
              <a:t>Impact of Specialization: </a:t>
            </a:r>
            <a:r>
              <a:rPr lang="en-US" sz="2000" b="1" dirty="0">
                <a:latin typeface="Times New Roman" panose="02020603050405020304" pitchFamily="18" charset="0"/>
                <a:cs typeface="Times New Roman" panose="02020603050405020304" pitchFamily="18" charset="0"/>
              </a:rPr>
              <a:t>The choice of specialization appears to have a substantial impact on earnings potential. Specializations in high-demand fields such as Computer Science and Engineering tend to command higher salaries compared to other disciplines. </a:t>
            </a:r>
          </a:p>
          <a:p>
            <a:endParaRPr lang="en-US" sz="2000" b="1" dirty="0">
              <a:latin typeface="Times New Roman" panose="02020603050405020304" pitchFamily="18" charset="0"/>
              <a:cs typeface="Times New Roman" panose="02020603050405020304" pitchFamily="18" charset="0"/>
            </a:endParaRPr>
          </a:p>
          <a:p>
            <a:r>
              <a:rPr lang="en-US" sz="2000" b="1" u="sng" dirty="0">
                <a:solidFill>
                  <a:srgbClr val="FF0000"/>
                </a:solidFill>
                <a:latin typeface="Times New Roman" panose="02020603050405020304" pitchFamily="18" charset="0"/>
                <a:cs typeface="Times New Roman" panose="02020603050405020304" pitchFamily="18" charset="0"/>
              </a:rPr>
              <a:t>Geographical Influence: </a:t>
            </a:r>
            <a:r>
              <a:rPr lang="en-US" sz="2000" b="1" dirty="0">
                <a:latin typeface="Times New Roman" panose="02020603050405020304" pitchFamily="18" charset="0"/>
                <a:cs typeface="Times New Roman" panose="02020603050405020304" pitchFamily="18" charset="0"/>
              </a:rPr>
              <a:t>Location emerged as a significant factor influencing earnings, with graduates working in certain cities or regions earning higher salaries on average. This suggests that economic factors and cost of living variations contribute to salary discrepancies.</a:t>
            </a:r>
            <a:endParaRPr lang="en-IN" sz="2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70982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1462A3-572B-089A-A738-436F305962C5}"/>
              </a:ext>
            </a:extLst>
          </p:cNvPr>
          <p:cNvSpPr txBox="1"/>
          <p:nvPr/>
        </p:nvSpPr>
        <p:spPr>
          <a:xfrm>
            <a:off x="348792" y="197963"/>
            <a:ext cx="11528981" cy="6063198"/>
          </a:xfrm>
          <a:prstGeom prst="rect">
            <a:avLst/>
          </a:prstGeom>
          <a:noFill/>
        </p:spPr>
        <p:txBody>
          <a:bodyPr wrap="square" rtlCol="0">
            <a:spAutoFit/>
          </a:bodyPr>
          <a:lstStyle/>
          <a:p>
            <a:r>
              <a:rPr lang="en-US" sz="2800" b="1" dirty="0">
                <a:solidFill>
                  <a:srgbClr val="FF0000"/>
                </a:solidFill>
              </a:rPr>
              <a:t>				</a:t>
            </a:r>
            <a:r>
              <a:rPr lang="en-US" sz="2800" b="1" u="sng" dirty="0">
                <a:solidFill>
                  <a:srgbClr val="FF0000"/>
                </a:solidFill>
              </a:rPr>
              <a:t>DATA SUMMARY</a:t>
            </a:r>
          </a:p>
          <a:p>
            <a:pPr marL="342900" indent="-34290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To Summarize the Working of the Data Analysis we conducted: </a:t>
            </a:r>
          </a:p>
          <a:p>
            <a:pPr marL="342900" indent="-34290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u="sng" dirty="0">
                <a:solidFill>
                  <a:srgbClr val="FF0000"/>
                </a:solidFill>
                <a:latin typeface="Times New Roman" panose="02020603050405020304" pitchFamily="18" charset="0"/>
                <a:cs typeface="Times New Roman" panose="02020603050405020304" pitchFamily="18" charset="0"/>
              </a:rPr>
              <a:t>INTRODUCTION: </a:t>
            </a:r>
            <a:r>
              <a:rPr lang="en-US" sz="2000" b="1" dirty="0">
                <a:latin typeface="Times New Roman" panose="02020603050405020304" pitchFamily="18" charset="0"/>
                <a:cs typeface="Times New Roman" panose="02020603050405020304" pitchFamily="18" charset="0"/>
              </a:rPr>
              <a:t>We began by importing the dataset and outlining the objective of our analysis, which was to explore factors influencing the earnings of fresh graduates in specific job roles. </a:t>
            </a:r>
          </a:p>
          <a:p>
            <a:pPr marL="342900" indent="-342900">
              <a:buFont typeface="Arial" panose="020B0604020202020204" pitchFamily="34" charset="0"/>
              <a:buChar char="•"/>
            </a:pPr>
            <a:r>
              <a:rPr lang="en-US" sz="2000" b="1" u="sng" dirty="0">
                <a:solidFill>
                  <a:srgbClr val="FF0000"/>
                </a:solidFill>
                <a:latin typeface="Times New Roman" panose="02020603050405020304" pitchFamily="18" charset="0"/>
                <a:cs typeface="Times New Roman" panose="02020603050405020304" pitchFamily="18" charset="0"/>
              </a:rPr>
              <a:t>DATA EXPLORATION: </a:t>
            </a:r>
            <a:r>
              <a:rPr lang="en-US" sz="2000" b="1" dirty="0">
                <a:latin typeface="Times New Roman" panose="02020603050405020304" pitchFamily="18" charset="0"/>
                <a:cs typeface="Times New Roman" panose="02020603050405020304" pitchFamily="18" charset="0"/>
              </a:rPr>
              <a:t>We explored the dataset by examining its structure, dimensions, and summary statistics. This step helped us understand the nature of the data and identify potential variables of interest. </a:t>
            </a:r>
          </a:p>
          <a:p>
            <a:pPr marL="342900" indent="-34290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u="sng" dirty="0">
                <a:solidFill>
                  <a:srgbClr val="FF0000"/>
                </a:solidFill>
                <a:latin typeface="Times New Roman" panose="02020603050405020304" pitchFamily="18" charset="0"/>
                <a:cs typeface="Times New Roman" panose="02020603050405020304" pitchFamily="18" charset="0"/>
              </a:rPr>
              <a:t>UNIVARIATE ANALYSIS: </a:t>
            </a:r>
            <a:r>
              <a:rPr lang="en-US" sz="2000" b="1" dirty="0">
                <a:latin typeface="Times New Roman" panose="02020603050405020304" pitchFamily="18" charset="0"/>
                <a:cs typeface="Times New Roman" panose="02020603050405020304" pitchFamily="18" charset="0"/>
              </a:rPr>
              <a:t>We conducted univariate analysis to understand the distribution of individual variables. This involved visualizing probability density functions, histograms, boxplots, and </a:t>
            </a:r>
            <a:r>
              <a:rPr lang="en-US" sz="2000" b="1" dirty="0" err="1">
                <a:latin typeface="Times New Roman" panose="02020603050405020304" pitchFamily="18" charset="0"/>
                <a:cs typeface="Times New Roman" panose="02020603050405020304" pitchFamily="18" charset="0"/>
              </a:rPr>
              <a:t>countplots</a:t>
            </a:r>
            <a:r>
              <a:rPr lang="en-US" sz="2000" b="1" dirty="0">
                <a:latin typeface="Times New Roman" panose="02020603050405020304" pitchFamily="18" charset="0"/>
                <a:cs typeface="Times New Roman" panose="02020603050405020304" pitchFamily="18" charset="0"/>
              </a:rPr>
              <a:t> to identify outliers and understand the frequency distribution of both numerical and categorical variables. </a:t>
            </a:r>
          </a:p>
          <a:p>
            <a:pPr marL="342900" indent="-342900">
              <a:buFont typeface="Arial" panose="020B0604020202020204" pitchFamily="34" charset="0"/>
              <a:buChar char="•"/>
            </a:pPr>
            <a:r>
              <a:rPr lang="en-US" sz="2000" b="1" u="sng" dirty="0">
                <a:solidFill>
                  <a:srgbClr val="FF0000"/>
                </a:solidFill>
                <a:latin typeface="Times New Roman" panose="02020603050405020304" pitchFamily="18" charset="0"/>
                <a:cs typeface="Times New Roman" panose="02020603050405020304" pitchFamily="18" charset="0"/>
              </a:rPr>
              <a:t>BIVARIATE ANALYSIS: </a:t>
            </a:r>
            <a:r>
              <a:rPr lang="en-US" sz="2000" b="1" dirty="0">
                <a:latin typeface="Times New Roman" panose="02020603050405020304" pitchFamily="18" charset="0"/>
                <a:cs typeface="Times New Roman" panose="02020603050405020304" pitchFamily="18" charset="0"/>
              </a:rPr>
              <a:t>We then proceeded to explore relationships between variables. This involved analyzing scatter plots, box plots, bar plots, and other visualizations to identify patterns and correlations between numerical and categorical variables. </a:t>
            </a:r>
          </a:p>
          <a:p>
            <a:pPr marL="342900" indent="-342900">
              <a:buFont typeface="Arial" panose="020B0604020202020204" pitchFamily="34" charset="0"/>
              <a:buChar char="•"/>
            </a:pPr>
            <a:r>
              <a:rPr lang="en-US" sz="2000" b="1" u="sng" dirty="0">
                <a:solidFill>
                  <a:srgbClr val="FF0000"/>
                </a:solidFill>
                <a:latin typeface="Times New Roman" panose="02020603050405020304" pitchFamily="18" charset="0"/>
                <a:cs typeface="Times New Roman" panose="02020603050405020304" pitchFamily="18" charset="0"/>
              </a:rPr>
              <a:t>RESEARCH QUESTIONS: </a:t>
            </a:r>
            <a:r>
              <a:rPr lang="en-US" sz="2000" b="1" dirty="0">
                <a:latin typeface="Times New Roman" panose="02020603050405020304" pitchFamily="18" charset="0"/>
                <a:cs typeface="Times New Roman" panose="02020603050405020304" pitchFamily="18" charset="0"/>
              </a:rPr>
              <a:t>We addressed specific research questions related to the earnings of fresh graduates and potential relationships between gender and specialization preferences.</a:t>
            </a:r>
            <a:endParaRPr lang="en-IN" sz="2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9188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68A4E0-366B-A81D-E023-DE84DF4B556C}"/>
              </a:ext>
            </a:extLst>
          </p:cNvPr>
          <p:cNvSpPr txBox="1"/>
          <p:nvPr/>
        </p:nvSpPr>
        <p:spPr>
          <a:xfrm>
            <a:off x="386499" y="207390"/>
            <a:ext cx="11472421" cy="6370975"/>
          </a:xfrm>
          <a:prstGeom prst="rect">
            <a:avLst/>
          </a:prstGeom>
          <a:noFill/>
        </p:spPr>
        <p:txBody>
          <a:bodyPr wrap="square" rtlCol="0">
            <a:spAutoFit/>
          </a:bodyPr>
          <a:lstStyle/>
          <a:p>
            <a:r>
              <a:rPr lang="en-US" sz="2800" dirty="0">
                <a:solidFill>
                  <a:srgbClr val="FF0000"/>
                </a:solidFill>
                <a:latin typeface="Times New Roman" panose="02020603050405020304" pitchFamily="18" charset="0"/>
                <a:cs typeface="Times New Roman" panose="02020603050405020304" pitchFamily="18" charset="0"/>
              </a:rPr>
              <a:t>			</a:t>
            </a:r>
            <a:r>
              <a:rPr lang="en-US" sz="2800" b="1" u="sng" dirty="0">
                <a:solidFill>
                  <a:srgbClr val="FF0000"/>
                </a:solidFill>
                <a:latin typeface="Times New Roman" panose="02020603050405020304" pitchFamily="18" charset="0"/>
                <a:cs typeface="Times New Roman" panose="02020603050405020304" pitchFamily="18" charset="0"/>
              </a:rPr>
              <a:t>UNIVARIATE</a:t>
            </a:r>
            <a:r>
              <a:rPr lang="en-US" sz="2800" u="sng" dirty="0">
                <a:solidFill>
                  <a:srgbClr val="FF0000"/>
                </a:solidFill>
                <a:latin typeface="Times New Roman" panose="02020603050405020304" pitchFamily="18" charset="0"/>
                <a:cs typeface="Times New Roman" panose="02020603050405020304" pitchFamily="18" charset="0"/>
              </a:rPr>
              <a:t> </a:t>
            </a:r>
            <a:r>
              <a:rPr lang="en-US" sz="2800" b="1" u="sng" dirty="0">
                <a:solidFill>
                  <a:srgbClr val="FF0000"/>
                </a:solidFill>
                <a:latin typeface="Times New Roman" panose="02020603050405020304" pitchFamily="18" charset="0"/>
                <a:cs typeface="Times New Roman" panose="02020603050405020304" pitchFamily="18" charset="0"/>
              </a:rPr>
              <a:t>ANALYSIS</a:t>
            </a:r>
          </a:p>
          <a:p>
            <a:pPr marL="342900" indent="-34290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The graph represents a box plot of average salary, with salary on the y axis and years of experience on the x-axis. Here are some of the key observations I can make: </a:t>
            </a:r>
          </a:p>
          <a:p>
            <a:r>
              <a:rPr lang="en-US" sz="2000" b="1" u="sng" dirty="0">
                <a:solidFill>
                  <a:srgbClr val="FF0000"/>
                </a:solidFill>
                <a:latin typeface="Times New Roman" panose="02020603050405020304" pitchFamily="18" charset="0"/>
                <a:cs typeface="Times New Roman" panose="02020603050405020304" pitchFamily="18" charset="0"/>
              </a:rPr>
              <a:t>Median salary: </a:t>
            </a:r>
            <a:r>
              <a:rPr lang="en-US" sz="2000" b="1" dirty="0">
                <a:latin typeface="Times New Roman" panose="02020603050405020304" pitchFamily="18" charset="0"/>
                <a:cs typeface="Times New Roman" panose="02020603050405020304" pitchFamily="18" charset="0"/>
              </a:rPr>
              <a:t>The horizontal line in the middle of each box represents </a:t>
            </a:r>
          </a:p>
          <a:p>
            <a:r>
              <a:rPr lang="en-US" sz="2000" b="1" dirty="0">
                <a:latin typeface="Times New Roman" panose="02020603050405020304" pitchFamily="18" charset="0"/>
                <a:cs typeface="Times New Roman" panose="02020603050405020304" pitchFamily="18" charset="0"/>
              </a:rPr>
              <a:t>the median salary for each group of experience. It appears that the </a:t>
            </a:r>
          </a:p>
          <a:p>
            <a:r>
              <a:rPr lang="en-US" sz="2000" b="1" dirty="0">
                <a:latin typeface="Times New Roman" panose="02020603050405020304" pitchFamily="18" charset="0"/>
                <a:cs typeface="Times New Roman" panose="02020603050405020304" pitchFamily="18" charset="0"/>
              </a:rPr>
              <a:t>experienced group. </a:t>
            </a:r>
          </a:p>
          <a:p>
            <a:endParaRPr lang="en-US" sz="2000" b="1" dirty="0">
              <a:latin typeface="Times New Roman" panose="02020603050405020304" pitchFamily="18" charset="0"/>
              <a:cs typeface="Times New Roman" panose="02020603050405020304" pitchFamily="18" charset="0"/>
            </a:endParaRPr>
          </a:p>
          <a:p>
            <a:r>
              <a:rPr lang="en-US" sz="2000" b="1" u="sng" dirty="0">
                <a:solidFill>
                  <a:srgbClr val="FF0000"/>
                </a:solidFill>
                <a:latin typeface="Times New Roman" panose="02020603050405020304" pitchFamily="18" charset="0"/>
                <a:cs typeface="Times New Roman" panose="02020603050405020304" pitchFamily="18" charset="0"/>
              </a:rPr>
              <a:t>Distribution of salaries: </a:t>
            </a:r>
            <a:r>
              <a:rPr lang="en-US" sz="2000" b="1" dirty="0">
                <a:latin typeface="Times New Roman" panose="02020603050405020304" pitchFamily="18" charset="0"/>
                <a:cs typeface="Times New Roman" panose="02020603050405020304" pitchFamily="18" charset="0"/>
              </a:rPr>
              <a:t>The boxes show the interquartile range (IQR),</a:t>
            </a:r>
          </a:p>
          <a:p>
            <a:r>
              <a:rPr lang="en-US" sz="2000" b="1" dirty="0">
                <a:latin typeface="Times New Roman" panose="02020603050405020304" pitchFamily="18" charset="0"/>
                <a:cs typeface="Times New Roman" panose="02020603050405020304" pitchFamily="18" charset="0"/>
              </a:rPr>
              <a:t> which represents the middle 50% of salaries in each group. The boxes</a:t>
            </a:r>
          </a:p>
          <a:p>
            <a:r>
              <a:rPr lang="en-US" sz="2000" b="1" dirty="0">
                <a:latin typeface="Times New Roman" panose="02020603050405020304" pitchFamily="18" charset="0"/>
                <a:cs typeface="Times New Roman" panose="02020603050405020304" pitchFamily="18" charset="0"/>
              </a:rPr>
              <a:t> get wider as experience increases, indicating that there is more </a:t>
            </a:r>
          </a:p>
          <a:p>
            <a:r>
              <a:rPr lang="en-US" sz="2000" b="1" dirty="0">
                <a:latin typeface="Times New Roman" panose="02020603050405020304" pitchFamily="18" charset="0"/>
                <a:cs typeface="Times New Roman" panose="02020603050405020304" pitchFamily="18" charset="0"/>
              </a:rPr>
              <a:t>variability in salaries for more experienced workers.</a:t>
            </a:r>
          </a:p>
          <a:p>
            <a:r>
              <a:rPr lang="en-US" sz="2000" b="1" dirty="0">
                <a:latin typeface="Times New Roman" panose="02020603050405020304" pitchFamily="18" charset="0"/>
                <a:cs typeface="Times New Roman" panose="02020603050405020304" pitchFamily="18" charset="0"/>
              </a:rPr>
              <a:t> </a:t>
            </a:r>
          </a:p>
          <a:p>
            <a:r>
              <a:rPr lang="en-US" sz="2000" b="1" u="sng" dirty="0">
                <a:solidFill>
                  <a:srgbClr val="FF0000"/>
                </a:solidFill>
                <a:latin typeface="Times New Roman" panose="02020603050405020304" pitchFamily="18" charset="0"/>
                <a:cs typeface="Times New Roman" panose="02020603050405020304" pitchFamily="18" charset="0"/>
              </a:rPr>
              <a:t>Outliers: </a:t>
            </a:r>
            <a:r>
              <a:rPr lang="en-US" sz="2000" b="1" dirty="0">
                <a:latin typeface="Times New Roman" panose="02020603050405020304" pitchFamily="18" charset="0"/>
                <a:cs typeface="Times New Roman" panose="02020603050405020304" pitchFamily="18" charset="0"/>
              </a:rPr>
              <a:t>The whiskers extend from the top and bottom of the boxes to</a:t>
            </a:r>
          </a:p>
          <a:p>
            <a:r>
              <a:rPr lang="en-US" sz="2000" b="1" dirty="0">
                <a:latin typeface="Times New Roman" panose="02020603050405020304" pitchFamily="18" charset="0"/>
                <a:cs typeface="Times New Roman" panose="02020603050405020304" pitchFamily="18" charset="0"/>
              </a:rPr>
              <a:t> show any outliers in the data. There are a few outliers in the data, </a:t>
            </a:r>
          </a:p>
          <a:p>
            <a:r>
              <a:rPr lang="en-US" sz="2000" b="1" dirty="0">
                <a:latin typeface="Times New Roman" panose="02020603050405020304" pitchFamily="18" charset="0"/>
                <a:cs typeface="Times New Roman" panose="02020603050405020304" pitchFamily="18" charset="0"/>
              </a:rPr>
              <a:t>particularly for the less experienced groups.</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This boxplot only shows the average salary for each group of experience  It does not tell us anything about the individual salaries of workers, or about the factors that </a:t>
            </a:r>
          </a:p>
          <a:p>
            <a:r>
              <a:rPr lang="en-US" sz="2000" b="1" dirty="0">
                <a:latin typeface="Times New Roman" panose="02020603050405020304" pitchFamily="18" charset="0"/>
                <a:cs typeface="Times New Roman" panose="02020603050405020304" pitchFamily="18" charset="0"/>
              </a:rPr>
              <a:t>influence salary such as education, job title, or location.</a:t>
            </a:r>
            <a:endParaRPr lang="en-US" sz="2000" b="1" dirty="0">
              <a:solidFill>
                <a:srgbClr val="FF0000"/>
              </a:solidFill>
              <a:latin typeface="Times New Roman" panose="02020603050405020304" pitchFamily="18" charset="0"/>
              <a:cs typeface="Times New Roman" panose="02020603050405020304" pitchFamily="18" charset="0"/>
            </a:endParaRPr>
          </a:p>
        </p:txBody>
      </p:sp>
      <p:pic>
        <p:nvPicPr>
          <p:cNvPr id="3" name="object 3">
            <a:extLst>
              <a:ext uri="{FF2B5EF4-FFF2-40B4-BE49-F238E27FC236}">
                <a16:creationId xmlns:a16="http://schemas.microsoft.com/office/drawing/2014/main" id="{F7F6FCE8-AD3F-3886-4D8C-69FD3707AF42}"/>
              </a:ext>
            </a:extLst>
          </p:cNvPr>
          <p:cNvPicPr/>
          <p:nvPr/>
        </p:nvPicPr>
        <p:blipFill>
          <a:blip r:embed="rId2" cstate="print"/>
          <a:stretch>
            <a:fillRect/>
          </a:stretch>
        </p:blipFill>
        <p:spPr>
          <a:xfrm>
            <a:off x="8355291" y="1611983"/>
            <a:ext cx="3450210" cy="4326903"/>
          </a:xfrm>
          <a:prstGeom prst="rect">
            <a:avLst/>
          </a:prstGeom>
        </p:spPr>
      </p:pic>
    </p:spTree>
    <p:extLst>
      <p:ext uri="{BB962C8B-B14F-4D97-AF65-F5344CB8AC3E}">
        <p14:creationId xmlns:p14="http://schemas.microsoft.com/office/powerpoint/2010/main" val="736048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AC34A6-FD5B-4A8B-1BB2-F78E69DBF684}"/>
              </a:ext>
            </a:extLst>
          </p:cNvPr>
          <p:cNvSpPr txBox="1"/>
          <p:nvPr/>
        </p:nvSpPr>
        <p:spPr>
          <a:xfrm>
            <a:off x="282804" y="245097"/>
            <a:ext cx="11048215" cy="5570756"/>
          </a:xfrm>
          <a:prstGeom prst="rect">
            <a:avLst/>
          </a:prstGeom>
          <a:noFill/>
        </p:spPr>
        <p:txBody>
          <a:bodyPr wrap="square" rtlCol="0">
            <a:spAutoFit/>
          </a:bodyPr>
          <a:lstStyle/>
          <a:p>
            <a:r>
              <a:rPr lang="en-IN" sz="2800" b="1" dirty="0">
                <a:solidFill>
                  <a:srgbClr val="FF0000"/>
                </a:solidFill>
                <a:latin typeface="Times New Roman" panose="02020603050405020304" pitchFamily="18" charset="0"/>
                <a:cs typeface="Times New Roman" panose="02020603050405020304" pitchFamily="18" charset="0"/>
              </a:rPr>
              <a:t>				</a:t>
            </a:r>
            <a:r>
              <a:rPr lang="en-IN" sz="2800" b="1" u="sng" dirty="0">
                <a:solidFill>
                  <a:srgbClr val="FF0000"/>
                </a:solidFill>
                <a:latin typeface="Times New Roman" panose="02020603050405020304" pitchFamily="18" charset="0"/>
                <a:cs typeface="Times New Roman" panose="02020603050405020304" pitchFamily="18" charset="0"/>
              </a:rPr>
              <a:t>BIVARIATE ANALYSIS</a:t>
            </a:r>
          </a:p>
          <a:p>
            <a:endParaRPr lang="en-IN" sz="2800" b="1" dirty="0">
              <a:solidFill>
                <a:srgbClr val="FF0000"/>
              </a:solidFill>
              <a:latin typeface="Times New Roman" panose="02020603050405020304" pitchFamily="18" charset="0"/>
              <a:cs typeface="Times New Roman" panose="02020603050405020304" pitchFamily="18" charset="0"/>
            </a:endParaRPr>
          </a:p>
          <a:p>
            <a:r>
              <a:rPr lang="en-US" sz="2000" b="1" u="sng" dirty="0">
                <a:solidFill>
                  <a:srgbClr val="FF0000"/>
                </a:solidFill>
                <a:latin typeface="Times New Roman" panose="02020603050405020304" pitchFamily="18" charset="0"/>
                <a:cs typeface="Times New Roman" panose="02020603050405020304" pitchFamily="18" charset="0"/>
              </a:rPr>
              <a:t>Top left corner: </a:t>
            </a:r>
            <a:r>
              <a:rPr lang="en-US" sz="2000" b="1" dirty="0">
                <a:latin typeface="Times New Roman" panose="02020603050405020304" pitchFamily="18" charset="0"/>
                <a:cs typeface="Times New Roman" panose="02020603050405020304" pitchFamily="18" charset="0"/>
              </a:rPr>
              <a:t>The top left corner of the "Salary" vs. "Domain</a:t>
            </a:r>
          </a:p>
          <a:p>
            <a:r>
              <a:rPr lang="en-US" sz="2000" b="1" dirty="0">
                <a:latin typeface="Times New Roman" panose="02020603050405020304" pitchFamily="18" charset="0"/>
                <a:cs typeface="Times New Roman" panose="02020603050405020304" pitchFamily="18" charset="0"/>
              </a:rPr>
              <a:t>" scatter plot shows a dense concentration of points, indicating </a:t>
            </a:r>
          </a:p>
          <a:p>
            <a:r>
              <a:rPr lang="en-US" sz="2000" b="1" dirty="0">
                <a:latin typeface="Times New Roman" panose="02020603050405020304" pitchFamily="18" charset="0"/>
                <a:cs typeface="Times New Roman" panose="02020603050405020304" pitchFamily="18" charset="0"/>
              </a:rPr>
              <a:t>many individuals with low salaries and low domain values. </a:t>
            </a:r>
          </a:p>
          <a:p>
            <a:r>
              <a:rPr lang="en-US" sz="2000" b="1" dirty="0">
                <a:latin typeface="Times New Roman" panose="02020603050405020304" pitchFamily="18" charset="0"/>
                <a:cs typeface="Times New Roman" panose="02020603050405020304" pitchFamily="18" charset="0"/>
              </a:rPr>
              <a:t>This might represent entry-level positions or less specialized</a:t>
            </a:r>
          </a:p>
          <a:p>
            <a:r>
              <a:rPr lang="en-US" sz="2000" b="1" dirty="0">
                <a:latin typeface="Times New Roman" panose="02020603050405020304" pitchFamily="18" charset="0"/>
                <a:cs typeface="Times New Roman" panose="02020603050405020304" pitchFamily="18" charset="0"/>
              </a:rPr>
              <a:t> roles. </a:t>
            </a:r>
          </a:p>
          <a:p>
            <a:endParaRPr lang="en-US" sz="2000" b="1" dirty="0">
              <a:latin typeface="Times New Roman" panose="02020603050405020304" pitchFamily="18" charset="0"/>
              <a:cs typeface="Times New Roman" panose="02020603050405020304" pitchFamily="18" charset="0"/>
            </a:endParaRPr>
          </a:p>
          <a:p>
            <a:r>
              <a:rPr lang="en-US" sz="2000" b="1" u="sng" dirty="0">
                <a:solidFill>
                  <a:srgbClr val="FF0000"/>
                </a:solidFill>
                <a:latin typeface="Times New Roman" panose="02020603050405020304" pitchFamily="18" charset="0"/>
                <a:cs typeface="Times New Roman" panose="02020603050405020304" pitchFamily="18" charset="0"/>
              </a:rPr>
              <a:t>Top right corner: </a:t>
            </a:r>
            <a:r>
              <a:rPr lang="en-US" sz="2000" b="1" dirty="0">
                <a:latin typeface="Times New Roman" panose="02020603050405020304" pitchFamily="18" charset="0"/>
                <a:cs typeface="Times New Roman" panose="02020603050405020304" pitchFamily="18" charset="0"/>
              </a:rPr>
              <a:t>The top right corner shows fewer points, </a:t>
            </a:r>
          </a:p>
          <a:p>
            <a:r>
              <a:rPr lang="en-US" sz="2000" b="1" dirty="0">
                <a:latin typeface="Times New Roman" panose="02020603050405020304" pitchFamily="18" charset="0"/>
                <a:cs typeface="Times New Roman" panose="02020603050405020304" pitchFamily="18" charset="0"/>
              </a:rPr>
              <a:t>suggesting that there are fewer individuals with both high salaries </a:t>
            </a:r>
          </a:p>
          <a:p>
            <a:r>
              <a:rPr lang="en-US" sz="2000" b="1" dirty="0">
                <a:latin typeface="Times New Roman" panose="02020603050405020304" pitchFamily="18" charset="0"/>
                <a:cs typeface="Times New Roman" panose="02020603050405020304" pitchFamily="18" charset="0"/>
              </a:rPr>
              <a:t>and high domain values. This could be due to the limited number </a:t>
            </a:r>
          </a:p>
          <a:p>
            <a:r>
              <a:rPr lang="en-US" sz="2000" b="1" dirty="0">
                <a:latin typeface="Times New Roman" panose="02020603050405020304" pitchFamily="18" charset="0"/>
                <a:cs typeface="Times New Roman" panose="02020603050405020304" pitchFamily="18" charset="0"/>
              </a:rPr>
              <a:t>of highly specialized and  high-paying positions available. </a:t>
            </a:r>
          </a:p>
          <a:p>
            <a:endParaRPr lang="en-US" sz="2000" b="1" dirty="0">
              <a:latin typeface="Times New Roman" panose="02020603050405020304" pitchFamily="18" charset="0"/>
              <a:cs typeface="Times New Roman" panose="02020603050405020304" pitchFamily="18" charset="0"/>
            </a:endParaRPr>
          </a:p>
          <a:p>
            <a:r>
              <a:rPr lang="en-US" sz="2000" b="1" u="sng" dirty="0">
                <a:solidFill>
                  <a:srgbClr val="FF0000"/>
                </a:solidFill>
                <a:latin typeface="Times New Roman" panose="02020603050405020304" pitchFamily="18" charset="0"/>
                <a:cs typeface="Times New Roman" panose="02020603050405020304" pitchFamily="18" charset="0"/>
              </a:rPr>
              <a:t>Diagonal trend: </a:t>
            </a:r>
            <a:r>
              <a:rPr lang="en-US" sz="2000" b="1" dirty="0">
                <a:latin typeface="Times New Roman" panose="02020603050405020304" pitchFamily="18" charset="0"/>
                <a:cs typeface="Times New Roman" panose="02020603050405020304" pitchFamily="18" charset="0"/>
              </a:rPr>
              <a:t>The diagonal trend in the "Salary" vs. "Domain“</a:t>
            </a:r>
          </a:p>
          <a:p>
            <a:r>
              <a:rPr lang="en-US" sz="2000" b="1" dirty="0">
                <a:latin typeface="Times New Roman" panose="02020603050405020304" pitchFamily="18" charset="0"/>
                <a:cs typeface="Times New Roman" panose="02020603050405020304" pitchFamily="18" charset="0"/>
              </a:rPr>
              <a:t>scatter plot reinforces the positive correlation between the two</a:t>
            </a:r>
          </a:p>
          <a:p>
            <a:r>
              <a:rPr lang="en-US" sz="2000" b="1" dirty="0">
                <a:latin typeface="Times New Roman" panose="02020603050405020304" pitchFamily="18" charset="0"/>
                <a:cs typeface="Times New Roman" panose="02020603050405020304" pitchFamily="18" charset="0"/>
              </a:rPr>
              <a:t>variables. As domain values increase, salary values also tend to </a:t>
            </a:r>
          </a:p>
          <a:p>
            <a:r>
              <a:rPr lang="en-US" sz="2000" b="1" dirty="0">
                <a:latin typeface="Times New Roman" panose="02020603050405020304" pitchFamily="18" charset="0"/>
                <a:cs typeface="Times New Roman" panose="02020603050405020304" pitchFamily="18" charset="0"/>
              </a:rPr>
              <a:t>increase.</a:t>
            </a:r>
            <a:endParaRPr lang="en-IN" sz="2000" b="1" dirty="0">
              <a:solidFill>
                <a:srgbClr val="FF0000"/>
              </a:solidFill>
              <a:latin typeface="Times New Roman" panose="02020603050405020304" pitchFamily="18" charset="0"/>
              <a:cs typeface="Times New Roman" panose="02020603050405020304" pitchFamily="18" charset="0"/>
            </a:endParaRPr>
          </a:p>
        </p:txBody>
      </p:sp>
      <p:pic>
        <p:nvPicPr>
          <p:cNvPr id="3" name="object 3">
            <a:extLst>
              <a:ext uri="{FF2B5EF4-FFF2-40B4-BE49-F238E27FC236}">
                <a16:creationId xmlns:a16="http://schemas.microsoft.com/office/drawing/2014/main" id="{432C1441-08DB-0043-3A6C-225F04473DD0}"/>
              </a:ext>
            </a:extLst>
          </p:cNvPr>
          <p:cNvPicPr/>
          <p:nvPr/>
        </p:nvPicPr>
        <p:blipFill>
          <a:blip r:embed="rId2" cstate="print"/>
          <a:stretch>
            <a:fillRect/>
          </a:stretch>
        </p:blipFill>
        <p:spPr>
          <a:xfrm>
            <a:off x="7805393" y="963890"/>
            <a:ext cx="4264058" cy="4930219"/>
          </a:xfrm>
          <a:prstGeom prst="rect">
            <a:avLst/>
          </a:prstGeom>
        </p:spPr>
      </p:pic>
    </p:spTree>
    <p:extLst>
      <p:ext uri="{BB962C8B-B14F-4D97-AF65-F5344CB8AC3E}">
        <p14:creationId xmlns:p14="http://schemas.microsoft.com/office/powerpoint/2010/main" val="867808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C2F175-28B5-2EE4-D451-03844565975F}"/>
              </a:ext>
            </a:extLst>
          </p:cNvPr>
          <p:cNvSpPr txBox="1"/>
          <p:nvPr/>
        </p:nvSpPr>
        <p:spPr>
          <a:xfrm>
            <a:off x="339365" y="282804"/>
            <a:ext cx="11378153" cy="6924973"/>
          </a:xfrm>
          <a:prstGeom prst="rect">
            <a:avLst/>
          </a:prstGeom>
          <a:noFill/>
        </p:spPr>
        <p:txBody>
          <a:bodyPr wrap="square" rtlCol="0">
            <a:spAutoFit/>
          </a:bodyPr>
          <a:lstStyle/>
          <a:p>
            <a:r>
              <a:rPr lang="en-IN" sz="2800" b="1" dirty="0">
                <a:solidFill>
                  <a:srgbClr val="FF0000"/>
                </a:solidFill>
                <a:latin typeface="Times New Roman" panose="02020603050405020304" pitchFamily="18" charset="0"/>
                <a:cs typeface="Times New Roman" panose="02020603050405020304" pitchFamily="18" charset="0"/>
              </a:rPr>
              <a:t>				</a:t>
            </a:r>
            <a:r>
              <a:rPr lang="en-IN" sz="2800" b="1" u="sng" dirty="0">
                <a:solidFill>
                  <a:srgbClr val="FF0000"/>
                </a:solidFill>
                <a:latin typeface="Times New Roman" panose="02020603050405020304" pitchFamily="18" charset="0"/>
                <a:cs typeface="Times New Roman" panose="02020603050405020304" pitchFamily="18" charset="0"/>
              </a:rPr>
              <a:t>RESEARCH QUESTION </a:t>
            </a:r>
          </a:p>
          <a:p>
            <a:r>
              <a:rPr lang="en-US" sz="2000" b="1" dirty="0">
                <a:latin typeface="Times New Roman" panose="02020603050405020304" pitchFamily="18" charset="0"/>
                <a:cs typeface="Times New Roman" panose="02020603050405020304" pitchFamily="18" charset="0"/>
              </a:rPr>
              <a:t>Times of India article dated Jan 18, 2019 states that “After doing your Computer Science Engineering if you take up jobs as a Programming Analyst, Software Engineer, Hardware Engineer and Associate Engineer you can earn up to 2.5-3 lakhs as a fresh graduate.” Test this claim with the data given to you. Is there a relationship between gender and specialization? (i.e. Does the preference of </a:t>
            </a:r>
            <a:r>
              <a:rPr lang="en-US" sz="2000" b="1" dirty="0" err="1">
                <a:latin typeface="Times New Roman" panose="02020603050405020304" pitchFamily="18" charset="0"/>
                <a:cs typeface="Times New Roman" panose="02020603050405020304" pitchFamily="18" charset="0"/>
              </a:rPr>
              <a:t>Specialisation</a:t>
            </a:r>
            <a:r>
              <a:rPr lang="en-US" sz="2000" b="1" dirty="0">
                <a:latin typeface="Times New Roman" panose="02020603050405020304" pitchFamily="18" charset="0"/>
                <a:cs typeface="Times New Roman" panose="02020603050405020304" pitchFamily="18" charset="0"/>
              </a:rPr>
              <a:t> depend on the Gender?)</a:t>
            </a:r>
            <a:endParaRPr lang="en-IN" sz="2000" b="1" dirty="0">
              <a:solidFill>
                <a:srgbClr val="FF0000"/>
              </a:solidFill>
              <a:latin typeface="Times New Roman" panose="02020603050405020304" pitchFamily="18" charset="0"/>
              <a:cs typeface="Times New Roman" panose="02020603050405020304" pitchFamily="18" charset="0"/>
            </a:endParaRPr>
          </a:p>
          <a:p>
            <a:endParaRPr lang="en-IN" sz="2800" b="1" u="sng" dirty="0">
              <a:solidFill>
                <a:srgbClr val="FF0000"/>
              </a:solidFill>
              <a:latin typeface="Times New Roman" panose="02020603050405020304" pitchFamily="18" charset="0"/>
              <a:cs typeface="Times New Roman" panose="02020603050405020304" pitchFamily="18" charset="0"/>
            </a:endParaRPr>
          </a:p>
          <a:p>
            <a:endParaRPr lang="en-IN" sz="2800" b="1" u="sng" dirty="0">
              <a:solidFill>
                <a:srgbClr val="FF0000"/>
              </a:solidFill>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p:txBody>
      </p:sp>
      <p:pic>
        <p:nvPicPr>
          <p:cNvPr id="3" name="object 4">
            <a:extLst>
              <a:ext uri="{FF2B5EF4-FFF2-40B4-BE49-F238E27FC236}">
                <a16:creationId xmlns:a16="http://schemas.microsoft.com/office/drawing/2014/main" id="{E41FD14D-3E9C-DCEC-8814-C7809F534AB3}"/>
              </a:ext>
            </a:extLst>
          </p:cNvPr>
          <p:cNvPicPr/>
          <p:nvPr/>
        </p:nvPicPr>
        <p:blipFill>
          <a:blip r:embed="rId2" cstate="print"/>
          <a:stretch>
            <a:fillRect/>
          </a:stretch>
        </p:blipFill>
        <p:spPr>
          <a:xfrm>
            <a:off x="474482" y="2738089"/>
            <a:ext cx="11161337" cy="3472163"/>
          </a:xfrm>
          <a:prstGeom prst="rect">
            <a:avLst/>
          </a:prstGeom>
        </p:spPr>
      </p:pic>
    </p:spTree>
    <p:extLst>
      <p:ext uri="{BB962C8B-B14F-4D97-AF65-F5344CB8AC3E}">
        <p14:creationId xmlns:p14="http://schemas.microsoft.com/office/powerpoint/2010/main" val="3880976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CFCAD4-7B15-82EF-8D31-4434A021618A}"/>
              </a:ext>
            </a:extLst>
          </p:cNvPr>
          <p:cNvSpPr txBox="1"/>
          <p:nvPr/>
        </p:nvSpPr>
        <p:spPr>
          <a:xfrm>
            <a:off x="433633" y="254524"/>
            <a:ext cx="11331019" cy="6076022"/>
          </a:xfrm>
          <a:prstGeom prst="rect">
            <a:avLst/>
          </a:prstGeom>
          <a:noFill/>
        </p:spPr>
        <p:txBody>
          <a:bodyPr wrap="square" rtlCol="0">
            <a:spAutoFit/>
          </a:bodyPr>
          <a:lstStyle/>
          <a:p>
            <a:r>
              <a:rPr lang="en-IN" sz="2800" dirty="0">
                <a:solidFill>
                  <a:srgbClr val="FF0000"/>
                </a:solidFill>
                <a:latin typeface="Times New Roman" panose="02020603050405020304" pitchFamily="18" charset="0"/>
                <a:cs typeface="Times New Roman" panose="02020603050405020304" pitchFamily="18" charset="0"/>
              </a:rPr>
              <a:t>					</a:t>
            </a:r>
            <a:r>
              <a:rPr lang="en-IN" sz="2800" b="1" u="sng" dirty="0">
                <a:solidFill>
                  <a:srgbClr val="FF0000"/>
                </a:solidFill>
                <a:latin typeface="Times New Roman" panose="02020603050405020304" pitchFamily="18" charset="0"/>
                <a:cs typeface="Times New Roman" panose="02020603050405020304" pitchFamily="18" charset="0"/>
              </a:rPr>
              <a:t>BONUS</a:t>
            </a:r>
          </a:p>
          <a:p>
            <a:endParaRPr lang="en-IN" sz="2800" dirty="0">
              <a:solidFill>
                <a:srgbClr val="FF0000"/>
              </a:solidFill>
              <a:latin typeface="Times New Roman" panose="02020603050405020304" pitchFamily="18" charset="0"/>
              <a:cs typeface="Times New Roman" panose="02020603050405020304" pitchFamily="18" charset="0"/>
            </a:endParaRPr>
          </a:p>
          <a:p>
            <a:endParaRPr lang="en-IN" sz="2800" dirty="0">
              <a:solidFill>
                <a:srgbClr val="FF0000"/>
              </a:solidFill>
              <a:latin typeface="Times New Roman" panose="02020603050405020304" pitchFamily="18" charset="0"/>
              <a:cs typeface="Times New Roman" panose="02020603050405020304" pitchFamily="18" charset="0"/>
            </a:endParaRPr>
          </a:p>
          <a:p>
            <a:endParaRPr lang="en-IN" sz="2800" dirty="0">
              <a:solidFill>
                <a:srgbClr val="FF0000"/>
              </a:solidFill>
              <a:latin typeface="Times New Roman" panose="02020603050405020304" pitchFamily="18" charset="0"/>
              <a:cs typeface="Times New Roman" panose="02020603050405020304" pitchFamily="18" charset="0"/>
            </a:endParaRPr>
          </a:p>
          <a:p>
            <a:endParaRPr lang="en-IN" sz="2800" dirty="0">
              <a:solidFill>
                <a:srgbClr val="FF0000"/>
              </a:solidFill>
              <a:latin typeface="Times New Roman" panose="02020603050405020304" pitchFamily="18" charset="0"/>
              <a:cs typeface="Times New Roman" panose="02020603050405020304" pitchFamily="18" charset="0"/>
            </a:endParaRPr>
          </a:p>
          <a:p>
            <a:endParaRPr lang="en-IN" sz="2800" dirty="0">
              <a:solidFill>
                <a:srgbClr val="FF0000"/>
              </a:solidFill>
              <a:latin typeface="Times New Roman" panose="02020603050405020304" pitchFamily="18" charset="0"/>
              <a:cs typeface="Times New Roman" panose="02020603050405020304" pitchFamily="18" charset="0"/>
            </a:endParaRPr>
          </a:p>
          <a:p>
            <a:endParaRPr lang="en-IN" sz="2800" dirty="0">
              <a:solidFill>
                <a:srgbClr val="FF0000"/>
              </a:solidFill>
              <a:latin typeface="Times New Roman" panose="02020603050405020304" pitchFamily="18" charset="0"/>
              <a:cs typeface="Times New Roman" panose="02020603050405020304" pitchFamily="18" charset="0"/>
            </a:endParaRPr>
          </a:p>
          <a:p>
            <a:endParaRPr lang="en-IN" sz="2800" dirty="0">
              <a:solidFill>
                <a:srgbClr val="FF0000"/>
              </a:solidFill>
              <a:latin typeface="Times New Roman" panose="02020603050405020304" pitchFamily="18" charset="0"/>
              <a:cs typeface="Times New Roman" panose="02020603050405020304" pitchFamily="18" charset="0"/>
            </a:endParaRPr>
          </a:p>
          <a:p>
            <a:pPr marL="88900">
              <a:lnSpc>
                <a:spcPct val="100000"/>
              </a:lnSpc>
              <a:spcBef>
                <a:spcPts val="100"/>
              </a:spcBef>
            </a:pPr>
            <a:r>
              <a:rPr lang="en-US" sz="2000" b="1" u="sng" dirty="0">
                <a:solidFill>
                  <a:srgbClr val="FF0000"/>
                </a:solidFill>
                <a:latin typeface="Times New Roman" panose="02020603050405020304" pitchFamily="18" charset="0"/>
                <a:cs typeface="Times New Roman" panose="02020603050405020304" pitchFamily="18" charset="0"/>
              </a:rPr>
              <a:t>Earnings</a:t>
            </a:r>
            <a:r>
              <a:rPr lang="en-US" sz="2000" b="1" u="sng" spc="-15" dirty="0">
                <a:solidFill>
                  <a:srgbClr val="FF0000"/>
                </a:solidFill>
                <a:latin typeface="Times New Roman" panose="02020603050405020304" pitchFamily="18" charset="0"/>
                <a:cs typeface="Times New Roman" panose="02020603050405020304" pitchFamily="18" charset="0"/>
              </a:rPr>
              <a:t> </a:t>
            </a:r>
            <a:r>
              <a:rPr lang="en-US" sz="2000" b="1" u="sng" dirty="0">
                <a:solidFill>
                  <a:srgbClr val="FF0000"/>
                </a:solidFill>
                <a:latin typeface="Times New Roman" panose="02020603050405020304" pitchFamily="18" charset="0"/>
                <a:cs typeface="Times New Roman" panose="02020603050405020304" pitchFamily="18" charset="0"/>
              </a:rPr>
              <a:t>After</a:t>
            </a:r>
            <a:r>
              <a:rPr lang="en-US" sz="2000" b="1" u="sng" spc="-15" dirty="0">
                <a:solidFill>
                  <a:srgbClr val="FF0000"/>
                </a:solidFill>
                <a:latin typeface="Times New Roman" panose="02020603050405020304" pitchFamily="18" charset="0"/>
                <a:cs typeface="Times New Roman" panose="02020603050405020304" pitchFamily="18" charset="0"/>
              </a:rPr>
              <a:t> </a:t>
            </a:r>
            <a:r>
              <a:rPr lang="en-US" sz="2000" b="1" u="sng" spc="-10" dirty="0">
                <a:solidFill>
                  <a:srgbClr val="FF0000"/>
                </a:solidFill>
                <a:latin typeface="Times New Roman" panose="02020603050405020304" pitchFamily="18" charset="0"/>
                <a:cs typeface="Times New Roman" panose="02020603050405020304" pitchFamily="18" charset="0"/>
              </a:rPr>
              <a:t>Graduation:</a:t>
            </a:r>
            <a:endParaRPr lang="en-US" sz="2000" b="1" u="sng" dirty="0">
              <a:solidFill>
                <a:srgbClr val="FF0000"/>
              </a:solidFill>
              <a:latin typeface="Times New Roman" panose="02020603050405020304" pitchFamily="18" charset="0"/>
              <a:cs typeface="Times New Roman" panose="02020603050405020304" pitchFamily="18" charset="0"/>
            </a:endParaRPr>
          </a:p>
          <a:p>
            <a:pPr marL="12700" marR="5080">
              <a:lnSpc>
                <a:spcPct val="115599"/>
              </a:lnSpc>
            </a:pPr>
            <a:r>
              <a:rPr lang="en-US" sz="2000" b="1" dirty="0">
                <a:latin typeface="Times New Roman" panose="02020603050405020304" pitchFamily="18" charset="0"/>
                <a:cs typeface="Times New Roman" panose="02020603050405020304" pitchFamily="18" charset="0"/>
              </a:rPr>
              <a:t>While</a:t>
            </a:r>
            <a:r>
              <a:rPr lang="en-US" sz="2000" b="1" spc="-4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the</a:t>
            </a:r>
            <a:r>
              <a:rPr lang="en-US" sz="2000" b="1" spc="-3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average</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salary</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for</a:t>
            </a:r>
            <a:r>
              <a:rPr lang="en-US" sz="2000" b="1" spc="-7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specified</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job</a:t>
            </a:r>
            <a:r>
              <a:rPr lang="en-US" sz="2000" b="1" spc="-3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roles</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among</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fresh</a:t>
            </a:r>
            <a:r>
              <a:rPr lang="en-US" sz="2000" b="1" spc="-3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Computer</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Science</a:t>
            </a:r>
            <a:r>
              <a:rPr lang="en-US" sz="2000" b="1" spc="-25" dirty="0">
                <a:latin typeface="Times New Roman" panose="02020603050405020304" pitchFamily="18" charset="0"/>
                <a:cs typeface="Times New Roman" panose="02020603050405020304" pitchFamily="18" charset="0"/>
              </a:rPr>
              <a:t> </a:t>
            </a:r>
            <a:r>
              <a:rPr lang="en-US" sz="2000" b="1" spc="-10" dirty="0">
                <a:latin typeface="Times New Roman" panose="02020603050405020304" pitchFamily="18" charset="0"/>
                <a:cs typeface="Times New Roman" panose="02020603050405020304" pitchFamily="18" charset="0"/>
              </a:rPr>
              <a:t>Engineering </a:t>
            </a:r>
            <a:r>
              <a:rPr lang="en-US" sz="2000" b="1" dirty="0">
                <a:latin typeface="Times New Roman" panose="02020603050405020304" pitchFamily="18" charset="0"/>
                <a:cs typeface="Times New Roman" panose="02020603050405020304" pitchFamily="18" charset="0"/>
              </a:rPr>
              <a:t>graduates</a:t>
            </a:r>
            <a:r>
              <a:rPr lang="en-US" sz="2000" b="1" spc="-7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falls within</a:t>
            </a:r>
            <a:r>
              <a:rPr lang="en-US" sz="2000" b="1" spc="-2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the</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range</a:t>
            </a:r>
            <a:r>
              <a:rPr lang="en-US" sz="2000" b="1" spc="-2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mentioned</a:t>
            </a:r>
            <a:r>
              <a:rPr lang="en-US" sz="2000" b="1" spc="-2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the</a:t>
            </a:r>
            <a:r>
              <a:rPr lang="en-US" sz="2000" b="1" spc="-2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Times</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of</a:t>
            </a:r>
            <a:r>
              <a:rPr lang="en-US" sz="2000" b="1" spc="-5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India</a:t>
            </a:r>
            <a:r>
              <a:rPr lang="en-US" sz="2000" b="1" spc="-2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article,</a:t>
            </a:r>
            <a:r>
              <a:rPr lang="en-US" sz="2000" b="1" spc="-4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further</a:t>
            </a:r>
            <a:r>
              <a:rPr lang="en-US" sz="2000" b="1" spc="-6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investigation</a:t>
            </a:r>
            <a:r>
              <a:rPr lang="en-US" sz="2000" b="1" spc="-20" dirty="0">
                <a:latin typeface="Times New Roman" panose="02020603050405020304" pitchFamily="18" charset="0"/>
                <a:cs typeface="Times New Roman" panose="02020603050405020304" pitchFamily="18" charset="0"/>
              </a:rPr>
              <a:t> into </a:t>
            </a:r>
            <a:r>
              <a:rPr lang="en-US" sz="2000" b="1" dirty="0">
                <a:latin typeface="Times New Roman" panose="02020603050405020304" pitchFamily="18" charset="0"/>
                <a:cs typeface="Times New Roman" panose="02020603050405020304" pitchFamily="18" charset="0"/>
              </a:rPr>
              <a:t>factors</a:t>
            </a:r>
            <a:r>
              <a:rPr lang="en-US" sz="2000" b="1" spc="-1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such</a:t>
            </a:r>
            <a:r>
              <a:rPr lang="en-US" sz="2000" b="1" spc="-3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as</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location,</a:t>
            </a:r>
            <a:r>
              <a:rPr lang="en-US" sz="2000" b="1" spc="-5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industry,</a:t>
            </a:r>
            <a:r>
              <a:rPr lang="en-US" sz="2000" b="1" spc="-5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and</a:t>
            </a:r>
            <a:r>
              <a:rPr lang="en-US" sz="2000" b="1" spc="-3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company</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size</a:t>
            </a:r>
            <a:r>
              <a:rPr lang="en-US" sz="2000" b="1" spc="-3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could</a:t>
            </a:r>
            <a:r>
              <a:rPr lang="en-US" sz="2000" b="1" spc="-3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provide</a:t>
            </a:r>
            <a:r>
              <a:rPr lang="en-US" sz="2000" b="1" spc="-3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insights</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into</a:t>
            </a:r>
            <a:r>
              <a:rPr lang="en-US" sz="2000" b="1" spc="-3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variations</a:t>
            </a:r>
            <a:r>
              <a:rPr lang="en-US" sz="2000" b="1" spc="-75" dirty="0">
                <a:latin typeface="Times New Roman" panose="02020603050405020304" pitchFamily="18" charset="0"/>
                <a:cs typeface="Times New Roman" panose="02020603050405020304" pitchFamily="18" charset="0"/>
              </a:rPr>
              <a:t> </a:t>
            </a:r>
            <a:r>
              <a:rPr lang="en-US" sz="2000" b="1" spc="-25" dirty="0">
                <a:latin typeface="Times New Roman" panose="02020603050405020304" pitchFamily="18" charset="0"/>
                <a:cs typeface="Times New Roman" panose="02020603050405020304" pitchFamily="18" charset="0"/>
              </a:rPr>
              <a:t>in </a:t>
            </a:r>
            <a:r>
              <a:rPr lang="en-US" sz="2000" b="1" dirty="0">
                <a:latin typeface="Times New Roman" panose="02020603050405020304" pitchFamily="18" charset="0"/>
                <a:cs typeface="Times New Roman" panose="02020603050405020304" pitchFamily="18" charset="0"/>
              </a:rPr>
              <a:t>earnings.</a:t>
            </a:r>
          </a:p>
          <a:p>
            <a:pPr marL="12700" marR="5080">
              <a:lnSpc>
                <a:spcPct val="115599"/>
              </a:lnSpc>
            </a:pPr>
            <a:r>
              <a:rPr lang="en-US" sz="2000" b="1" spc="-45" dirty="0">
                <a:latin typeface="Times New Roman" panose="02020603050405020304" pitchFamily="18" charset="0"/>
                <a:cs typeface="Times New Roman" panose="02020603050405020304" pitchFamily="18" charset="0"/>
              </a:rPr>
              <a:t> </a:t>
            </a:r>
            <a:r>
              <a:rPr lang="en-US" sz="2000" b="1" u="sng" dirty="0">
                <a:solidFill>
                  <a:srgbClr val="FF0000"/>
                </a:solidFill>
                <a:latin typeface="Times New Roman" panose="02020603050405020304" pitchFamily="18" charset="0"/>
                <a:cs typeface="Times New Roman" panose="02020603050405020304" pitchFamily="18" charset="0"/>
              </a:rPr>
              <a:t>Research</a:t>
            </a:r>
            <a:r>
              <a:rPr lang="en-US" sz="2000" b="1" u="sng" spc="-25" dirty="0">
                <a:solidFill>
                  <a:srgbClr val="FF0000"/>
                </a:solidFill>
                <a:latin typeface="Times New Roman" panose="02020603050405020304" pitchFamily="18" charset="0"/>
                <a:cs typeface="Times New Roman" panose="02020603050405020304" pitchFamily="18" charset="0"/>
              </a:rPr>
              <a:t> </a:t>
            </a:r>
            <a:r>
              <a:rPr lang="en-US" sz="2000" b="1" u="sng" dirty="0">
                <a:solidFill>
                  <a:srgbClr val="FF0000"/>
                </a:solidFill>
                <a:latin typeface="Times New Roman" panose="02020603050405020304" pitchFamily="18" charset="0"/>
                <a:cs typeface="Times New Roman" panose="02020603050405020304" pitchFamily="18" charset="0"/>
              </a:rPr>
              <a:t>Question:</a:t>
            </a:r>
            <a:r>
              <a:rPr lang="en-US" sz="2000" b="1" u="sng" spc="-40" dirty="0">
                <a:solidFill>
                  <a:srgbClr val="FF0000"/>
                </a:solidFill>
                <a:latin typeface="Times New Roman" panose="02020603050405020304" pitchFamily="18" charset="0"/>
                <a:cs typeface="Times New Roman" panose="02020603050405020304" pitchFamily="18" charset="0"/>
              </a:rPr>
              <a:t> </a:t>
            </a:r>
          </a:p>
          <a:p>
            <a:pPr marL="12700" marR="5080">
              <a:lnSpc>
                <a:spcPct val="115599"/>
              </a:lnSpc>
            </a:pPr>
            <a:r>
              <a:rPr lang="en-US" sz="2000" b="1" dirty="0">
                <a:latin typeface="Times New Roman" panose="02020603050405020304" pitchFamily="18" charset="0"/>
                <a:cs typeface="Times New Roman" panose="02020603050405020304" pitchFamily="18" charset="0"/>
              </a:rPr>
              <a:t>What</a:t>
            </a:r>
            <a:r>
              <a:rPr lang="en-US" sz="2000" b="1" spc="2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factors</a:t>
            </a:r>
            <a:r>
              <a:rPr lang="en-US" sz="2000" b="1" spc="-7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contribute</a:t>
            </a:r>
            <a:r>
              <a:rPr lang="en-US" sz="2000" b="1" spc="-2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to</a:t>
            </a:r>
            <a:r>
              <a:rPr lang="en-US" sz="2000" b="1" spc="-2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variations</a:t>
            </a:r>
            <a:r>
              <a:rPr lang="en-US" sz="2000" b="1" spc="-7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a:t>
            </a:r>
            <a:r>
              <a:rPr lang="en-US" sz="2000" b="1" spc="-2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earnings</a:t>
            </a:r>
            <a:r>
              <a:rPr lang="en-US" sz="2000" b="1" spc="-6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among</a:t>
            </a:r>
            <a:r>
              <a:rPr lang="en-US" sz="2000" b="1" spc="-20" dirty="0">
                <a:latin typeface="Times New Roman" panose="02020603050405020304" pitchFamily="18" charset="0"/>
                <a:cs typeface="Times New Roman" panose="02020603050405020304" pitchFamily="18" charset="0"/>
              </a:rPr>
              <a:t> </a:t>
            </a:r>
            <a:r>
              <a:rPr lang="en-US" sz="2000" b="1" spc="-10" dirty="0">
                <a:latin typeface="Times New Roman" panose="02020603050405020304" pitchFamily="18" charset="0"/>
                <a:cs typeface="Times New Roman" panose="02020603050405020304" pitchFamily="18" charset="0"/>
              </a:rPr>
              <a:t>fresh </a:t>
            </a:r>
            <a:r>
              <a:rPr lang="en-US" sz="2000" b="1" dirty="0">
                <a:latin typeface="Times New Roman" panose="02020603050405020304" pitchFamily="18" charset="0"/>
                <a:cs typeface="Times New Roman" panose="02020603050405020304" pitchFamily="18" charset="0"/>
              </a:rPr>
              <a:t>graduates</a:t>
            </a:r>
            <a:r>
              <a:rPr lang="en-US" sz="2000" b="1" spc="-7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a:t>
            </a:r>
            <a:r>
              <a:rPr lang="en-US" sz="2000" b="1" spc="-1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the</a:t>
            </a:r>
            <a:r>
              <a:rPr lang="en-US" sz="2000" b="1" spc="-1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specified</a:t>
            </a:r>
            <a:r>
              <a:rPr lang="en-US" sz="2000" b="1" spc="-1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job</a:t>
            </a:r>
            <a:r>
              <a:rPr lang="en-US" sz="2000" b="1" spc="-10" dirty="0">
                <a:latin typeface="Times New Roman" panose="02020603050405020304" pitchFamily="18" charset="0"/>
                <a:cs typeface="Times New Roman" panose="02020603050405020304" pitchFamily="18" charset="0"/>
              </a:rPr>
              <a:t> roles?</a:t>
            </a:r>
            <a:endParaRPr lang="en-US" sz="2000" b="1" dirty="0">
              <a:latin typeface="Times New Roman" panose="02020603050405020304" pitchFamily="18" charset="0"/>
              <a:cs typeface="Times New Roman" panose="02020603050405020304" pitchFamily="18" charset="0"/>
            </a:endParaRPr>
          </a:p>
          <a:p>
            <a:endParaRPr lang="en-IN" sz="2800" dirty="0">
              <a:solidFill>
                <a:srgbClr val="FF0000"/>
              </a:solidFill>
              <a:latin typeface="Times New Roman" panose="02020603050405020304" pitchFamily="18" charset="0"/>
              <a:cs typeface="Times New Roman" panose="02020603050405020304" pitchFamily="18" charset="0"/>
            </a:endParaRPr>
          </a:p>
        </p:txBody>
      </p:sp>
      <p:pic>
        <p:nvPicPr>
          <p:cNvPr id="3" name="object 4">
            <a:extLst>
              <a:ext uri="{FF2B5EF4-FFF2-40B4-BE49-F238E27FC236}">
                <a16:creationId xmlns:a16="http://schemas.microsoft.com/office/drawing/2014/main" id="{984A9FFF-118C-46A8-9C32-6FF8F1449659}"/>
              </a:ext>
            </a:extLst>
          </p:cNvPr>
          <p:cNvPicPr/>
          <p:nvPr/>
        </p:nvPicPr>
        <p:blipFill>
          <a:blip r:embed="rId2" cstate="print"/>
          <a:stretch>
            <a:fillRect/>
          </a:stretch>
        </p:blipFill>
        <p:spPr>
          <a:xfrm>
            <a:off x="1038520" y="858625"/>
            <a:ext cx="10114960" cy="2781300"/>
          </a:xfrm>
          <a:prstGeom prst="rect">
            <a:avLst/>
          </a:prstGeom>
        </p:spPr>
      </p:pic>
    </p:spTree>
    <p:extLst>
      <p:ext uri="{BB962C8B-B14F-4D97-AF65-F5344CB8AC3E}">
        <p14:creationId xmlns:p14="http://schemas.microsoft.com/office/powerpoint/2010/main" val="3217086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6E2E41-AFA5-05F0-EBB7-F5B583AF3F6F}"/>
              </a:ext>
            </a:extLst>
          </p:cNvPr>
          <p:cNvSpPr txBox="1"/>
          <p:nvPr/>
        </p:nvSpPr>
        <p:spPr>
          <a:xfrm>
            <a:off x="612742" y="329938"/>
            <a:ext cx="10567447" cy="4770537"/>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			</a:t>
            </a:r>
          </a:p>
          <a:p>
            <a:r>
              <a:rPr lang="en-US" sz="2800" b="1" dirty="0">
                <a:solidFill>
                  <a:srgbClr val="FF0000"/>
                </a:solidFill>
                <a:latin typeface="Times New Roman" panose="02020603050405020304" pitchFamily="18" charset="0"/>
                <a:cs typeface="Times New Roman" panose="02020603050405020304" pitchFamily="18" charset="0"/>
              </a:rPr>
              <a:t>			</a:t>
            </a:r>
            <a:r>
              <a:rPr lang="en-US" sz="2800" b="1" u="sng" dirty="0">
                <a:solidFill>
                  <a:srgbClr val="FF0000"/>
                </a:solidFill>
                <a:latin typeface="Times New Roman" panose="02020603050405020304" pitchFamily="18" charset="0"/>
                <a:cs typeface="Times New Roman" panose="02020603050405020304" pitchFamily="18" charset="0"/>
              </a:rPr>
              <a:t>INFERENCE SOLUTION</a:t>
            </a:r>
          </a:p>
          <a:p>
            <a:endParaRPr lang="en-US" sz="2800" b="1" dirty="0">
              <a:solidFill>
                <a:srgbClr val="FF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The top 10 cities with the highest average salaries in the df1 </a:t>
            </a:r>
            <a:r>
              <a:rPr lang="en-US" sz="2000" b="1" dirty="0" err="1">
                <a:latin typeface="Times New Roman" panose="02020603050405020304" pitchFamily="18" charset="0"/>
                <a:cs typeface="Times New Roman" panose="02020603050405020304" pitchFamily="18" charset="0"/>
              </a:rPr>
              <a:t>DataFrame</a:t>
            </a:r>
            <a:r>
              <a:rPr lang="en-US" sz="2000" b="1"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The cities are listed on the x-axis, with the city with the highest average salary on the left and the city with the lowest average salary on the right. </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The average salary for each city is represented by a blue bar. </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The height of the bar indicates the magnitude of the average salary. </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The y-axis shows the average salary in INR.</a:t>
            </a:r>
          </a:p>
          <a:p>
            <a:r>
              <a:rPr lang="en-US" sz="2000" b="1" dirty="0">
                <a:latin typeface="Times New Roman" panose="02020603050405020304" pitchFamily="18" charset="0"/>
                <a:cs typeface="Times New Roman" panose="02020603050405020304" pitchFamily="18" charset="0"/>
              </a:rPr>
              <a:t> </a:t>
            </a:r>
          </a:p>
          <a:p>
            <a:r>
              <a:rPr lang="en-US" sz="2000" b="1" u="sng" dirty="0">
                <a:solidFill>
                  <a:srgbClr val="FF0000"/>
                </a:solidFill>
                <a:latin typeface="Times New Roman" panose="02020603050405020304" pitchFamily="18" charset="0"/>
                <a:cs typeface="Times New Roman" panose="02020603050405020304" pitchFamily="18" charset="0"/>
              </a:rPr>
              <a:t>Based on the graph:</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We can see which cities have the highest average salaries in the data. </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This information could be useful for people who are considering moving to a new city for work or who are interested in learning more about salary trends across different locations.</a:t>
            </a:r>
            <a:endParaRPr lang="en-IN" sz="2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53631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421</TotalTime>
  <Words>1555</Words>
  <Application>Microsoft Office PowerPoint</Application>
  <PresentationFormat>Widescreen</PresentationFormat>
  <Paragraphs>157</Paragraphs>
  <Slides>31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Times New Roman</vt:lpstr>
      <vt:lpstr>Lucida Sans Unicode</vt:lpstr>
      <vt:lpstr>Arial</vt:lpstr>
      <vt:lpstr>Libre Baskerville</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dhurjati sriram</cp:lastModifiedBy>
  <cp:revision>4</cp:revision>
  <dcterms:created xsi:type="dcterms:W3CDTF">2021-02-16T05:19:01Z</dcterms:created>
  <dcterms:modified xsi:type="dcterms:W3CDTF">2024-10-06T16:00:39Z</dcterms:modified>
</cp:coreProperties>
</file>