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5"/>
    </mc:Choice>
    <mc:Fallback>
      <c:style val="25"/>
    </mc:Fallback>
  </mc:AlternateContent>
  <c:chart>
    <c:title>
      <c:overlay val="0"/>
    </c:title>
    <c:autoTitleDeleted val="0"/>
    <c:plotArea>
      <c:layout/>
      <c:lineChart>
        <c:grouping val="standard"/>
        <c:varyColors val="0"/>
        <c:ser>
          <c:idx val="0"/>
          <c:order val="0"/>
          <c:tx>
            <c:strRef>
              <c:f>'[SRIRAM NM.xlsx]Sheet1'!$D$2</c:f>
              <c:strCache>
                <c:ptCount val="1"/>
                <c:pt idx="0">
                  <c:v>TURNOVER</c:v>
                </c:pt>
              </c:strCache>
            </c:strRef>
          </c:tx>
          <c:val>
            <c:numRef>
              <c:f>'[SRIRAM NM.xlsx]Sheet1'!$D$3:$D$42</c:f>
              <c:numCache>
                <c:formatCode>General</c:formatCode>
                <c:ptCount val="40"/>
                <c:pt idx="0">
                  <c:v>451360</c:v>
                </c:pt>
                <c:pt idx="1">
                  <c:v>895412</c:v>
                </c:pt>
                <c:pt idx="2">
                  <c:v>250000</c:v>
                </c:pt>
                <c:pt idx="3">
                  <c:v>390000</c:v>
                </c:pt>
                <c:pt idx="4">
                  <c:v>461000</c:v>
                </c:pt>
                <c:pt idx="5">
                  <c:v>251400</c:v>
                </c:pt>
                <c:pt idx="6">
                  <c:v>870000</c:v>
                </c:pt>
                <c:pt idx="7">
                  <c:v>145200</c:v>
                </c:pt>
                <c:pt idx="8">
                  <c:v>251304</c:v>
                </c:pt>
                <c:pt idx="9">
                  <c:v>256130</c:v>
                </c:pt>
                <c:pt idx="10">
                  <c:v>754120</c:v>
                </c:pt>
                <c:pt idx="11">
                  <c:v>961100</c:v>
                </c:pt>
                <c:pt idx="12">
                  <c:v>580000</c:v>
                </c:pt>
                <c:pt idx="13">
                  <c:v>362100</c:v>
                </c:pt>
                <c:pt idx="14">
                  <c:v>320150</c:v>
                </c:pt>
                <c:pt idx="15">
                  <c:v>621520</c:v>
                </c:pt>
                <c:pt idx="16">
                  <c:v>840002</c:v>
                </c:pt>
                <c:pt idx="17">
                  <c:v>362100</c:v>
                </c:pt>
                <c:pt idx="18">
                  <c:v>459000</c:v>
                </c:pt>
                <c:pt idx="19">
                  <c:v>562130</c:v>
                </c:pt>
                <c:pt idx="20">
                  <c:v>254110</c:v>
                </c:pt>
                <c:pt idx="21">
                  <c:v>698200</c:v>
                </c:pt>
                <c:pt idx="22">
                  <c:v>456000</c:v>
                </c:pt>
                <c:pt idx="23">
                  <c:v>732100</c:v>
                </c:pt>
                <c:pt idx="24">
                  <c:v>1200500</c:v>
                </c:pt>
                <c:pt idx="25">
                  <c:v>265300</c:v>
                </c:pt>
                <c:pt idx="26">
                  <c:v>451360</c:v>
                </c:pt>
                <c:pt idx="27">
                  <c:v>320100</c:v>
                </c:pt>
                <c:pt idx="28">
                  <c:v>621520</c:v>
                </c:pt>
                <c:pt idx="29">
                  <c:v>840002</c:v>
                </c:pt>
                <c:pt idx="30">
                  <c:v>362100</c:v>
                </c:pt>
                <c:pt idx="31">
                  <c:v>459000</c:v>
                </c:pt>
                <c:pt idx="32">
                  <c:v>562130</c:v>
                </c:pt>
                <c:pt idx="33">
                  <c:v>254110</c:v>
                </c:pt>
                <c:pt idx="34">
                  <c:v>698200</c:v>
                </c:pt>
                <c:pt idx="35">
                  <c:v>456000</c:v>
                </c:pt>
                <c:pt idx="36">
                  <c:v>732100</c:v>
                </c:pt>
                <c:pt idx="37">
                  <c:v>1200500</c:v>
                </c:pt>
                <c:pt idx="38">
                  <c:v>265300</c:v>
                </c:pt>
                <c:pt idx="39">
                  <c:v>362100</c:v>
                </c:pt>
              </c:numCache>
            </c:numRef>
          </c:val>
          <c:smooth val="0"/>
          <c:extLst>
            <c:ext xmlns:c16="http://schemas.microsoft.com/office/drawing/2014/chart" uri="{C3380CC4-5D6E-409C-BE32-E72D297353CC}">
              <c16:uniqueId val="{00000000-8CC0-1344-9233-A4AA323ECEE8}"/>
            </c:ext>
          </c:extLst>
        </c:ser>
        <c:dLbls>
          <c:showLegendKey val="0"/>
          <c:showVal val="0"/>
          <c:showCatName val="0"/>
          <c:showSerName val="0"/>
          <c:showPercent val="0"/>
          <c:showBubbleSize val="0"/>
        </c:dLbls>
        <c:marker val="1"/>
        <c:smooth val="0"/>
        <c:axId val="145481728"/>
        <c:axId val="145483264"/>
      </c:lineChart>
      <c:catAx>
        <c:axId val="145481728"/>
        <c:scaling>
          <c:orientation val="minMax"/>
        </c:scaling>
        <c:delete val="0"/>
        <c:axPos val="b"/>
        <c:majorTickMark val="out"/>
        <c:minorTickMark val="none"/>
        <c:tickLblPos val="nextTo"/>
        <c:crossAx val="145483264"/>
        <c:crosses val="autoZero"/>
        <c:auto val="1"/>
        <c:lblAlgn val="ctr"/>
        <c:lblOffset val="100"/>
        <c:noMultiLvlLbl val="0"/>
      </c:catAx>
      <c:valAx>
        <c:axId val="145483264"/>
        <c:scaling>
          <c:orientation val="minMax"/>
        </c:scaling>
        <c:delete val="0"/>
        <c:axPos val="l"/>
        <c:majorGridlines/>
        <c:numFmt formatCode="General" sourceLinked="1"/>
        <c:majorTickMark val="out"/>
        <c:minorTickMark val="none"/>
        <c:tickLblPos val="nextTo"/>
        <c:crossAx val="145481728"/>
        <c:crosses val="autoZero"/>
        <c:crossBetween val="between"/>
      </c:valAx>
    </c:plotArea>
    <c:legend>
      <c:legendPos val="r"/>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t>STUDENT NAME:</a:t>
            </a:r>
            <a:r>
              <a:rPr lang="en-GB" sz="2400" b="1" dirty="0"/>
              <a:t> SRIRAM.S</a:t>
            </a:r>
            <a:endParaRPr lang="en-US" sz="2400" b="1" dirty="0"/>
          </a:p>
          <a:p>
            <a:r>
              <a:rPr lang="en-US" sz="2400" b="1" dirty="0"/>
              <a:t>REGISTER NO:</a:t>
            </a:r>
            <a:r>
              <a:rPr lang="en-GB" sz="2400" b="1" dirty="0"/>
              <a:t> asunm110312201428 &amp; BD8B9C3877FA408B2904DC0CD1B98FDE</a:t>
            </a:r>
            <a:endParaRPr lang="en-US" sz="2400" b="1" dirty="0"/>
          </a:p>
          <a:p>
            <a:r>
              <a:rPr lang="en-US" sz="2400" b="1" dirty="0"/>
              <a:t>DEPARTMENT:</a:t>
            </a:r>
            <a:r>
              <a:rPr lang="en-GB" sz="2400" b="1" dirty="0"/>
              <a:t> COMMERCE </a:t>
            </a:r>
            <a:endParaRPr lang="en-US" sz="2400" b="1" dirty="0"/>
          </a:p>
          <a:p>
            <a:r>
              <a:rPr lang="en-US" sz="2400" b="1" dirty="0"/>
              <a:t>COLLEGE</a:t>
            </a:r>
            <a:r>
              <a:rPr lang="en-GB" sz="2400" b="1" dirty="0"/>
              <a:t>: DRBCCC HINDU COLLEGE PATTABIRA</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A1E7B-9DDD-CD58-CE32-626A5B2F80E3}"/>
              </a:ext>
            </a:extLst>
          </p:cNvPr>
          <p:cNvSpPr txBox="1"/>
          <p:nvPr/>
        </p:nvSpPr>
        <p:spPr>
          <a:xfrm rot="10800000" flipV="1">
            <a:off x="577988" y="1395876"/>
            <a:ext cx="6015788" cy="3539430"/>
          </a:xfrm>
          <a:prstGeom prst="rect">
            <a:avLst/>
          </a:prstGeom>
          <a:noFill/>
        </p:spPr>
        <p:txBody>
          <a:bodyPr wrap="square">
            <a:spAutoFit/>
          </a:bodyPr>
          <a:lstStyle/>
          <a:p>
            <a:r>
              <a:rPr lang="en-US" sz="2800" dirty="0"/>
              <a:t> Collected from IMB DASHBOARD . </a:t>
            </a:r>
            <a:endParaRPr lang="en-GB" sz="2800" dirty="0"/>
          </a:p>
          <a:p>
            <a:r>
              <a:rPr lang="en-US" sz="2800" dirty="0"/>
              <a:t>I HAVE THE INFORMATION WHICH IS NEED FEATURE</a:t>
            </a:r>
            <a:endParaRPr lang="en-GB" sz="2800" dirty="0"/>
          </a:p>
          <a:p>
            <a:endParaRPr lang="en-GB" sz="2800" dirty="0"/>
          </a:p>
          <a:p>
            <a:r>
              <a:rPr lang="en-US" sz="2800" dirty="0"/>
              <a:t>CONDITION FORMATING </a:t>
            </a:r>
            <a:endParaRPr lang="en-GB" sz="2800" dirty="0"/>
          </a:p>
          <a:p>
            <a:r>
              <a:rPr lang="en-US" sz="2800" dirty="0"/>
              <a:t>SYMBOLES</a:t>
            </a:r>
            <a:endParaRPr lang="en-GB" sz="2800" dirty="0"/>
          </a:p>
          <a:p>
            <a:r>
              <a:rPr lang="en-US" sz="2800" dirty="0"/>
              <a:t>MERGE &amp; CENTER</a:t>
            </a:r>
            <a:endParaRPr lang="en-GB" sz="2800" dirty="0"/>
          </a:p>
          <a:p>
            <a:r>
              <a:rPr lang="en-GB" sz="2800" dirty="0"/>
              <a:t>GRAPH </a:t>
            </a:r>
            <a:r>
              <a:rPr lang="en-US" sz="2800" dirty="0"/>
              <a:t>-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4E2C25AC-4F51-ECAA-0922-B9CEB12629EF}"/>
              </a:ext>
            </a:extLst>
          </p:cNvPr>
          <p:cNvGraphicFramePr>
            <a:graphicFrameLocks/>
          </p:cNvGraphicFramePr>
          <p:nvPr>
            <p:extLst>
              <p:ext uri="{D42A27DB-BD31-4B8C-83A1-F6EECF244321}">
                <p14:modId xmlns:p14="http://schemas.microsoft.com/office/powerpoint/2010/main" val="3087329636"/>
              </p:ext>
            </p:extLst>
          </p:nvPr>
        </p:nvGraphicFramePr>
        <p:xfrm>
          <a:off x="1063951" y="1143634"/>
          <a:ext cx="7664842" cy="5323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841E7C3-53C3-6A9F-E9DF-382E15DF6B9E}"/>
              </a:ext>
            </a:extLst>
          </p:cNvPr>
          <p:cNvSpPr txBox="1"/>
          <p:nvPr/>
        </p:nvSpPr>
        <p:spPr>
          <a:xfrm>
            <a:off x="625170" y="1651393"/>
            <a:ext cx="6912259" cy="3416320"/>
          </a:xfrm>
          <a:prstGeom prst="rect">
            <a:avLst/>
          </a:prstGeom>
          <a:noFill/>
        </p:spPr>
        <p:txBody>
          <a:bodyPr wrap="square">
            <a:spAutoFit/>
          </a:bodyPr>
          <a:lstStyle/>
          <a:p>
            <a:r>
              <a:rPr lang="en-US" sz="2400" dirty="0"/>
              <a:t>The analysis of employee turnover reveals significant trends that have critical implications for the organization. High turnover rates, particularly in specific departments, are primarily driven by factors such as job dissatisfaction, inadequate compensation, limited career development opportunities, and management practices. These issues not only increase the costs associated with recruitment and training but also negatively impact team morale and productivity.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Turnover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733A0A8-75DE-548B-18C7-07DBCAFF60BE}"/>
              </a:ext>
            </a:extLst>
          </p:cNvPr>
          <p:cNvSpPr txBox="1"/>
          <p:nvPr/>
        </p:nvSpPr>
        <p:spPr>
          <a:xfrm>
            <a:off x="963576" y="2106028"/>
            <a:ext cx="7027899" cy="1477328"/>
          </a:xfrm>
          <a:prstGeom prst="rect">
            <a:avLst/>
          </a:prstGeom>
          <a:noFill/>
        </p:spPr>
        <p:txBody>
          <a:bodyPr wrap="square">
            <a:spAutoFit/>
          </a:bodyPr>
          <a:lstStyle/>
          <a:p>
            <a:r>
              <a:rPr lang="en-US" b="1" dirty="0"/>
              <a:t>Employee turnover is a critical issue facing our organization, leading to significant costs in terms of recruitment, training, and loss of productivity. The objective of this analysis is to understand the underlying factors contributing to employee turnover, identify patterns and trends, and provide actionable insights to reduce turnover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objective of this project is to analyze employee turnover within the organization, identify key factors contributing to turnover, and develop data-driven strategies to improve employee retention. This will involve exploring various aspects such as demographic profiles, job satisfaction, compensation, work environment, and management practices.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80D929-4AF7-1E6A-4FE3-8E6A99FC109C}"/>
              </a:ext>
            </a:extLst>
          </p:cNvPr>
          <p:cNvSpPr txBox="1"/>
          <p:nvPr/>
        </p:nvSpPr>
        <p:spPr>
          <a:xfrm rot="10800000" flipV="1">
            <a:off x="-338749" y="2039546"/>
            <a:ext cx="6052796" cy="400110"/>
          </a:xfrm>
          <a:prstGeom prst="rect">
            <a:avLst/>
          </a:prstGeom>
          <a:noFill/>
        </p:spPr>
        <p:txBody>
          <a:bodyPr wrap="square">
            <a:spAutoFit/>
          </a:bodyPr>
          <a:lstStyle/>
          <a:p>
            <a:pPr marL="1257300" lvl="2" indent="-342900" algn="l">
              <a:buFont typeface="Arial" panose="020B0604020202020204" pitchFamily="34" charset="0"/>
              <a:buChar char="•"/>
            </a:pPr>
            <a:r>
              <a:rPr lang="en-US" sz="2000" dirty="0"/>
              <a:t>Human Resources (HR) Department</a:t>
            </a:r>
          </a:p>
        </p:txBody>
      </p:sp>
      <p:sp>
        <p:nvSpPr>
          <p:cNvPr id="11" name="TextBox 10">
            <a:extLst>
              <a:ext uri="{FF2B5EF4-FFF2-40B4-BE49-F238E27FC236}">
                <a16:creationId xmlns:a16="http://schemas.microsoft.com/office/drawing/2014/main" id="{357A2603-F31A-8DED-3710-983C0354CA0F}"/>
              </a:ext>
            </a:extLst>
          </p:cNvPr>
          <p:cNvSpPr txBox="1"/>
          <p:nvPr/>
        </p:nvSpPr>
        <p:spPr>
          <a:xfrm>
            <a:off x="643279" y="2378788"/>
            <a:ext cx="6104256" cy="400110"/>
          </a:xfrm>
          <a:prstGeom prst="rect">
            <a:avLst/>
          </a:prstGeom>
          <a:noFill/>
        </p:spPr>
        <p:txBody>
          <a:bodyPr wrap="square">
            <a:spAutoFit/>
          </a:bodyPr>
          <a:lstStyle/>
          <a:p>
            <a:pPr marL="342900" indent="-342900">
              <a:buFont typeface="Arial" panose="020B0604020202020204" pitchFamily="34" charset="0"/>
              <a:buChar char="•"/>
            </a:pPr>
            <a:r>
              <a:rPr lang="en-US" sz="2000" dirty="0"/>
              <a:t>Management and Leadership</a:t>
            </a:r>
          </a:p>
        </p:txBody>
      </p:sp>
      <p:sp>
        <p:nvSpPr>
          <p:cNvPr id="13" name="TextBox 12">
            <a:extLst>
              <a:ext uri="{FF2B5EF4-FFF2-40B4-BE49-F238E27FC236}">
                <a16:creationId xmlns:a16="http://schemas.microsoft.com/office/drawing/2014/main" id="{72684A01-AF9D-381C-B8ED-6B27B88C9B84}"/>
              </a:ext>
            </a:extLst>
          </p:cNvPr>
          <p:cNvSpPr txBox="1"/>
          <p:nvPr/>
        </p:nvSpPr>
        <p:spPr>
          <a:xfrm>
            <a:off x="617549" y="2773219"/>
            <a:ext cx="6104256" cy="400110"/>
          </a:xfrm>
          <a:prstGeom prst="rect">
            <a:avLst/>
          </a:prstGeom>
          <a:noFill/>
        </p:spPr>
        <p:txBody>
          <a:bodyPr wrap="square">
            <a:spAutoFit/>
          </a:bodyPr>
          <a:lstStyle/>
          <a:p>
            <a:pPr marL="285750" indent="-285750">
              <a:buFont typeface="Arial" panose="020B0604020202020204" pitchFamily="34" charset="0"/>
              <a:buChar char="•"/>
            </a:pPr>
            <a:r>
              <a:rPr lang="en-US" sz="2000" dirty="0"/>
              <a:t>Team Leaders and Supervisors:</a:t>
            </a:r>
          </a:p>
        </p:txBody>
      </p:sp>
      <p:sp>
        <p:nvSpPr>
          <p:cNvPr id="15" name="TextBox 14">
            <a:extLst>
              <a:ext uri="{FF2B5EF4-FFF2-40B4-BE49-F238E27FC236}">
                <a16:creationId xmlns:a16="http://schemas.microsoft.com/office/drawing/2014/main" id="{1DE25C93-3F39-C958-8434-38C9B7301E3F}"/>
              </a:ext>
            </a:extLst>
          </p:cNvPr>
          <p:cNvSpPr txBox="1"/>
          <p:nvPr/>
        </p:nvSpPr>
        <p:spPr>
          <a:xfrm>
            <a:off x="643279" y="3279681"/>
            <a:ext cx="6104256" cy="400110"/>
          </a:xfrm>
          <a:prstGeom prst="rect">
            <a:avLst/>
          </a:prstGeom>
          <a:noFill/>
        </p:spPr>
        <p:txBody>
          <a:bodyPr wrap="square">
            <a:spAutoFit/>
          </a:bodyPr>
          <a:lstStyle/>
          <a:p>
            <a:pPr marL="285750" indent="-285750">
              <a:buFont typeface="Arial" panose="020B0604020202020204" pitchFamily="34" charset="0"/>
              <a:buChar char="•"/>
            </a:pPr>
            <a:r>
              <a:rPr lang="en-US" sz="2000" dirty="0"/>
              <a:t>Talent Acquisition and Recruitment Teams:</a:t>
            </a:r>
          </a:p>
        </p:txBody>
      </p:sp>
      <p:sp>
        <p:nvSpPr>
          <p:cNvPr id="19" name="TextBox 18">
            <a:extLst>
              <a:ext uri="{FF2B5EF4-FFF2-40B4-BE49-F238E27FC236}">
                <a16:creationId xmlns:a16="http://schemas.microsoft.com/office/drawing/2014/main" id="{EA09C96A-0134-70A3-4168-65744B6F7467}"/>
              </a:ext>
            </a:extLst>
          </p:cNvPr>
          <p:cNvSpPr txBox="1"/>
          <p:nvPr/>
        </p:nvSpPr>
        <p:spPr>
          <a:xfrm>
            <a:off x="699452" y="3699350"/>
            <a:ext cx="6099358" cy="400110"/>
          </a:xfrm>
          <a:prstGeom prst="rect">
            <a:avLst/>
          </a:prstGeom>
          <a:noFill/>
        </p:spPr>
        <p:txBody>
          <a:bodyPr wrap="square">
            <a:spAutoFit/>
          </a:bodyPr>
          <a:lstStyle/>
          <a:p>
            <a:pPr marL="285750" indent="-285750">
              <a:buFont typeface="Arial" panose="020B0604020202020204" pitchFamily="34" charset="0"/>
              <a:buChar char="•"/>
            </a:pPr>
            <a:r>
              <a:rPr lang="en-US" sz="2000" dirty="0"/>
              <a:t>Employee Experience and Engagement Teams:</a:t>
            </a:r>
          </a:p>
        </p:txBody>
      </p:sp>
      <p:sp>
        <p:nvSpPr>
          <p:cNvPr id="21" name="TextBox 20">
            <a:extLst>
              <a:ext uri="{FF2B5EF4-FFF2-40B4-BE49-F238E27FC236}">
                <a16:creationId xmlns:a16="http://schemas.microsoft.com/office/drawing/2014/main" id="{9DED8DBE-3D3E-645A-121D-18A0A48A4ECF}"/>
              </a:ext>
            </a:extLst>
          </p:cNvPr>
          <p:cNvSpPr txBox="1"/>
          <p:nvPr/>
        </p:nvSpPr>
        <p:spPr>
          <a:xfrm>
            <a:off x="694554" y="4206473"/>
            <a:ext cx="6104256" cy="400110"/>
          </a:xfrm>
          <a:prstGeom prst="rect">
            <a:avLst/>
          </a:prstGeom>
          <a:noFill/>
        </p:spPr>
        <p:txBody>
          <a:bodyPr wrap="square">
            <a:spAutoFit/>
          </a:bodyPr>
          <a:lstStyle/>
          <a:p>
            <a:pPr marL="285750" indent="-285750">
              <a:buFont typeface="Arial" panose="020B0604020202020204" pitchFamily="34" charset="0"/>
              <a:buChar char="•"/>
            </a:pPr>
            <a:r>
              <a:rPr lang="en-US" sz="2000" dirty="0"/>
              <a:t>Financial and Operational Teams:</a:t>
            </a:r>
          </a:p>
        </p:txBody>
      </p:sp>
      <p:sp>
        <p:nvSpPr>
          <p:cNvPr id="23" name="TextBox 22">
            <a:extLst>
              <a:ext uri="{FF2B5EF4-FFF2-40B4-BE49-F238E27FC236}">
                <a16:creationId xmlns:a16="http://schemas.microsoft.com/office/drawing/2014/main" id="{7D653C54-9E80-47F2-60F8-7DED1D4BF0FC}"/>
              </a:ext>
            </a:extLst>
          </p:cNvPr>
          <p:cNvSpPr txBox="1"/>
          <p:nvPr/>
        </p:nvSpPr>
        <p:spPr>
          <a:xfrm>
            <a:off x="723900" y="4614686"/>
            <a:ext cx="6098358" cy="400110"/>
          </a:xfrm>
          <a:prstGeom prst="rect">
            <a:avLst/>
          </a:prstGeom>
          <a:noFill/>
        </p:spPr>
        <p:txBody>
          <a:bodyPr wrap="square">
            <a:spAutoFit/>
          </a:bodyPr>
          <a:lstStyle/>
          <a:p>
            <a:pPr marL="285750" indent="-285750">
              <a:buFont typeface="Arial" panose="020B0604020202020204" pitchFamily="34" charset="0"/>
              <a:buChar char="•"/>
            </a:pPr>
            <a:r>
              <a:rPr lang="en-US" sz="2000" dirty="0"/>
              <a:t>Board of Directors: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3DAEC26-9B27-E54E-3CBF-2D1C41C5B9AF}"/>
              </a:ext>
            </a:extLst>
          </p:cNvPr>
          <p:cNvSpPr txBox="1"/>
          <p:nvPr/>
        </p:nvSpPr>
        <p:spPr>
          <a:xfrm>
            <a:off x="3188184" y="2332223"/>
            <a:ext cx="5815632" cy="923330"/>
          </a:xfrm>
          <a:prstGeom prst="rect">
            <a:avLst/>
          </a:prstGeom>
          <a:noFill/>
        </p:spPr>
        <p:txBody>
          <a:bodyPr wrap="square">
            <a:spAutoFit/>
          </a:bodyPr>
          <a:lstStyle/>
          <a:p>
            <a:pPr marL="342900" indent="-342900">
              <a:buFont typeface="+mj-lt"/>
              <a:buAutoNum type="arabicPeriod"/>
            </a:pPr>
            <a:r>
              <a:rPr lang="en-US" dirty="0"/>
              <a:t>CONDITIONAL FORMATTING-SALARY</a:t>
            </a:r>
            <a:endParaRPr lang="en-GB" dirty="0"/>
          </a:p>
          <a:p>
            <a:pPr marL="342900" indent="-342900">
              <a:buFont typeface="+mj-lt"/>
              <a:buAutoNum type="arabicPeriod"/>
            </a:pPr>
            <a:r>
              <a:rPr lang="en-US" dirty="0"/>
              <a:t> FILTER-REMOVE</a:t>
            </a:r>
          </a:p>
          <a:p>
            <a:pPr marL="342900" indent="-342900">
              <a:buFont typeface="+mj-lt"/>
              <a:buAutoNum type="arabicPeriod"/>
            </a:pPr>
            <a:r>
              <a:rPr lang="en-US" dirty="0"/>
              <a:t>GRAPH- DATA VISUALIZTION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C27D0EE-858E-84C3-04C2-BF0B98D7FCA2}"/>
              </a:ext>
            </a:extLst>
          </p:cNvPr>
          <p:cNvSpPr txBox="1"/>
          <p:nvPr/>
        </p:nvSpPr>
        <p:spPr>
          <a:xfrm>
            <a:off x="991426" y="1909570"/>
            <a:ext cx="6104256" cy="3785652"/>
          </a:xfrm>
          <a:prstGeom prst="rect">
            <a:avLst/>
          </a:prstGeom>
          <a:noFill/>
        </p:spPr>
        <p:txBody>
          <a:bodyPr wrap="square">
            <a:spAutoFit/>
          </a:bodyPr>
          <a:lstStyle/>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EMPLOYEE DETAILS-KAGGLE.COM</a:t>
            </a:r>
            <a:endParaRPr lang="en-GB" sz="2400" dirty="0">
              <a:effectLst/>
            </a:endParaRPr>
          </a:p>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30-FEATURES</a:t>
            </a:r>
            <a:endParaRPr lang="en-GB" sz="2400" dirty="0">
              <a:effectLst/>
            </a:endParaRPr>
          </a:p>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7-FEATURES</a:t>
            </a:r>
            <a:endParaRPr lang="en-GB" sz="2400" dirty="0">
              <a:effectLst/>
            </a:endParaRPr>
          </a:p>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NAME-TEXT</a:t>
            </a:r>
            <a:endParaRPr lang="en-GB" sz="2400" dirty="0">
              <a:effectLst/>
            </a:endParaRPr>
          </a:p>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JOINING YEAR-NUMBERS</a:t>
            </a:r>
            <a:endParaRPr lang="en-GB" sz="2400" dirty="0">
              <a:effectLst/>
            </a:endParaRPr>
          </a:p>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GENDER-MALE OR FEMALE</a:t>
            </a:r>
            <a:endParaRPr lang="en-GB" sz="2400" dirty="0">
              <a:effectLst/>
            </a:endParaRPr>
          </a:p>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AGE-NUMBERS</a:t>
            </a:r>
            <a:endParaRPr lang="en-GB" sz="2400" dirty="0">
              <a:effectLst/>
            </a:endParaRPr>
          </a:p>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TURNOVER-NUMBERS</a:t>
            </a:r>
            <a:endParaRPr lang="en-GB" sz="2400" dirty="0">
              <a:effectLst/>
            </a:endParaRPr>
          </a:p>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WORK LOCATION-TEXT</a:t>
            </a:r>
            <a:endParaRPr lang="en-GB" sz="2400" dirty="0">
              <a:effectLst/>
            </a:endParaRPr>
          </a:p>
          <a:p>
            <a:pPr marL="342900" indent="-342900" rtl="0">
              <a:spcBef>
                <a:spcPts val="0"/>
              </a:spcBef>
              <a:spcAft>
                <a:spcPts val="0"/>
              </a:spcAft>
              <a:buFont typeface="+mj-lt"/>
              <a:buAutoNum type="arabicPeriod"/>
            </a:pPr>
            <a:r>
              <a:rPr lang="en-GB" sz="2400" b="0" i="0" u="none" strike="noStrike" dirty="0">
                <a:solidFill>
                  <a:srgbClr val="000000"/>
                </a:solidFill>
                <a:effectLst/>
                <a:latin typeface="Google Sans"/>
              </a:rPr>
              <a:t>DEPARTMENT- TEXT</a:t>
            </a:r>
            <a:endParaRPr lang="en-GB" sz="2400" dirty="0">
              <a:effectLst/>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52475" y="2019300"/>
            <a:ext cx="8534018" cy="1077218"/>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I made the graph with using the Turnover analysis </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 Ram</cp:lastModifiedBy>
  <cp:revision>15</cp:revision>
  <dcterms:created xsi:type="dcterms:W3CDTF">2024-03-29T15:07:22Z</dcterms:created>
  <dcterms:modified xsi:type="dcterms:W3CDTF">2024-09-03T07:41:46Z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