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95330688"/>
        <c:axId val="95332224"/>
      </c:barChart>
      <c:catAx>
        <c:axId val="95330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332224"/>
        <c:crosses val="autoZero"/>
        <c:auto val="1"/>
        <c:lblAlgn val="ctr"/>
        <c:lblOffset val="100"/>
        <c:noMultiLvlLbl val="0"/>
      </c:catAx>
      <c:valAx>
        <c:axId val="95332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3306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10/09/24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161125" y="281361"/>
            <a:ext cx="10647100" cy="1001556"/>
          </a:xfrm>
          <a:prstGeom prst="rect"/>
        </p:spPr>
        <p:txBody>
          <a:bodyPr bIns="0" lIns="0" rIns="0" rtlCol="0" tIns="16510" vert="horz" wrap="square">
            <a:spAutoFit/>
          </a:bodyPr>
          <a:p>
            <a:pPr marL="3213735">
              <a:spcBef>
                <a:spcPts val="130"/>
              </a:spcBef>
            </a:pPr>
            <a:r>
              <a:rPr b="1" dirty="0" lang="en-US" u="sng">
                <a:solidFill>
                  <a:srgbClr val="0F0F0F"/>
                </a:solidFill>
                <a:latin typeface="Times New Roman" panose="02020603050405020304" pitchFamily="18" charset="0"/>
                <a:cs typeface="Times New Roman" panose="02020603050405020304" pitchFamily="18" charset="0"/>
              </a:rPr>
              <a:t>Employee Data Analysis using Excel</a:t>
            </a:r>
            <a:r>
              <a:rPr b="1" dirty="0" lang="en-US" u="sng">
                <a:solidFill>
                  <a:srgbClr val="0F0F0F"/>
                </a:solidFill>
                <a:effectLst/>
                <a:latin typeface="Times New Roman" panose="02020603050405020304" pitchFamily="18" charset="0"/>
                <a:cs typeface="Times New Roman" panose="02020603050405020304" pitchFamily="18" charset="0"/>
              </a:rPr>
              <a:t> </a:t>
            </a:r>
            <a:br>
              <a:rPr b="1" dirty="0" lang="en-US" u="sng">
                <a:solidFill>
                  <a:srgbClr val="0F0F0F"/>
                </a:solidFill>
                <a:effectLst/>
                <a:latin typeface="Roboto" panose="020F0502020204030204" pitchFamily="2" charset="0"/>
              </a:rPr>
            </a:br>
            <a:endParaRPr b="1" dirty="0" spc="15" u="sng"/>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622801" y="2998738"/>
            <a:ext cx="9055503" cy="2225041"/>
          </a:xfrm>
          <a:prstGeom prst="rect"/>
          <a:noFill/>
        </p:spPr>
        <p:txBody>
          <a:bodyPr rtlCol="0" wrap="square">
            <a:spAutoFit/>
          </a:bodyPr>
          <a:p>
            <a:r>
              <a:rPr dirty="0" sz="2400" lang="en-US"/>
              <a:t>STUDENT NAME: </a:t>
            </a:r>
            <a:r>
              <a:rPr dirty="0" sz="2400" lang="en-IN"/>
              <a:t>          </a:t>
            </a:r>
            <a:r>
              <a:rPr dirty="0" sz="2400" lang="en-US"/>
              <a:t>Ebinezar A</a:t>
            </a:r>
            <a:endParaRPr dirty="0" sz="2400" lang="en-US"/>
          </a:p>
          <a:p>
            <a:r>
              <a:rPr dirty="0" sz="2400" lang="en-US"/>
              <a:t>REGISTER NO:</a:t>
            </a:r>
            <a:r>
              <a:rPr dirty="0" sz="2400" lang="en-IN"/>
              <a:t>                </a:t>
            </a:r>
            <a:r>
              <a:rPr dirty="0" sz="2400" lang="en-US"/>
              <a:t>31220</a:t>
            </a:r>
            <a:r>
              <a:rPr dirty="0" sz="2400" lang="en-IN"/>
              <a:t>6</a:t>
            </a:r>
            <a:r>
              <a:rPr dirty="0" sz="2400" lang="en-US"/>
              <a:t>6</a:t>
            </a:r>
            <a:r>
              <a:rPr dirty="0" sz="2400" lang="en-US"/>
              <a:t>3</a:t>
            </a:r>
            <a:r>
              <a:rPr dirty="0" sz="2400" lang="en-US"/>
              <a:t>6</a:t>
            </a:r>
            <a:endParaRPr dirty="0" sz="2400" lang="en-US"/>
          </a:p>
          <a:p>
            <a:r>
              <a:rPr dirty="0" sz="2400" lang="en-US"/>
              <a:t>NAN MUDHALVAN ID:</a:t>
            </a:r>
            <a:r>
              <a:rPr dirty="0" sz="2400" lang="en-IN"/>
              <a:t> </a:t>
            </a:r>
            <a:r>
              <a:rPr dirty="0" sz="2400" lang="en-US"/>
              <a:t> </a:t>
            </a:r>
            <a:r>
              <a:rPr dirty="0" sz="2400" lang="en-US"/>
              <a:t>CB4C7FBACCDD46388C246A702</a:t>
            </a:r>
            <a:endParaRPr dirty="0" sz="2400" lang="en-US"/>
          </a:p>
          <a:p>
            <a:r>
              <a:rPr dirty="0" sz="2400" lang="en-US"/>
              <a:t>DEPARTMENT:</a:t>
            </a:r>
            <a:r>
              <a:rPr dirty="0" sz="2400" lang="en-IN"/>
              <a:t>                </a:t>
            </a:r>
            <a:r>
              <a:rPr dirty="0" sz="2400" lang="en-US"/>
              <a:t>B.COM </a:t>
            </a:r>
            <a:r>
              <a:rPr dirty="0" sz="2400" lang="en-IN"/>
              <a:t>[Accounting and Finance]</a:t>
            </a:r>
            <a:endParaRPr dirty="0" sz="2400" lang="en-US"/>
          </a:p>
          <a:p>
            <a:r>
              <a:rPr dirty="0" sz="2400" lang="en-US"/>
              <a:t>COLLEGE: </a:t>
            </a:r>
            <a:r>
              <a:rPr dirty="0" sz="2400" lang="en-IN"/>
              <a:t>                        </a:t>
            </a:r>
            <a:r>
              <a:rPr dirty="0" sz="2400" lang="en-US"/>
              <a:t>AGURCHAND MANMULL JAIN</a:t>
            </a:r>
            <a:r>
              <a:rPr dirty="0" sz="2400" lang="en-IN"/>
              <a:t> </a:t>
            </a:r>
            <a:r>
              <a:rPr dirty="0" sz="2400" lang="en-US"/>
              <a:t>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1"/>
          <p:cNvSpPr txBox="1"/>
          <p:nvPr/>
        </p:nvSpPr>
        <p:spPr>
          <a:xfrm>
            <a:off x="739775" y="1524000"/>
            <a:ext cx="8794749" cy="4552950"/>
          </a:xfrm>
          <a:prstGeom prst="rect"/>
          <a:noFill/>
        </p:spPr>
        <p:txBody>
          <a:bodyPr rtlCol="0" wrap="square">
            <a:spAutoFit/>
          </a:bodyPr>
          <a:p>
            <a:r>
              <a:rPr dirty="0" sz="2000" lang="en-US"/>
              <a:t>DATA COLLECTION : </a:t>
            </a:r>
          </a:p>
          <a:p>
            <a:r>
              <a:rPr dirty="0" sz="2000" lang="en-US"/>
              <a:t>    - From ‘Kaggle’</a:t>
            </a:r>
          </a:p>
          <a:p>
            <a:r>
              <a:rPr dirty="0" sz="2000" lang="en-US"/>
              <a:t>FEATURE COLLECTION:</a:t>
            </a:r>
          </a:p>
          <a:p>
            <a:r>
              <a:rPr dirty="0" sz="2000" lang="en-US"/>
              <a:t>DATA CLEANING:</a:t>
            </a:r>
          </a:p>
          <a:p>
            <a:r>
              <a:rPr dirty="0" sz="2000" lang="en-US"/>
              <a:t>    - identified missing values </a:t>
            </a:r>
          </a:p>
          <a:p>
            <a:r>
              <a:rPr dirty="0" sz="2000" lang="en-US"/>
              <a:t>    - filtered out missing values</a:t>
            </a:r>
          </a:p>
          <a:p>
            <a:r>
              <a:rPr dirty="0" sz="2000" lang="en-US"/>
              <a:t>PERFORMANCE LEVEL:</a:t>
            </a:r>
          </a:p>
          <a:p>
            <a:r>
              <a:rPr dirty="0" sz="2000" lang="en-US"/>
              <a:t>    - in column AA </a:t>
            </a:r>
          </a:p>
          <a:p>
            <a:r>
              <a:rPr dirty="0" sz="2000" lang="en-US"/>
              <a:t>    - using formula - =IFS(Z8&gt;=5,"VERY HIGH",Z8&gt;=4,"HIGH",Z8 &gt;=3,"MED",TRUE,"LOW")</a:t>
            </a:r>
          </a:p>
          <a:p>
            <a:r>
              <a:rPr dirty="0" sz="2000" lang="en-US"/>
              <a:t>PIVOT TABLE :</a:t>
            </a:r>
          </a:p>
          <a:p>
            <a:r>
              <a:rPr dirty="0" sz="2000" lang="en-US"/>
              <a:t>     - chose fields to be added to the report</a:t>
            </a:r>
          </a:p>
          <a:p>
            <a:r>
              <a:rPr dirty="0" sz="2000" lang="en-US"/>
              <a:t>     - prepared Bar chart using the report </a:t>
            </a:r>
          </a:p>
          <a:p>
            <a:r>
              <a:rPr dirty="0" sz="2000" lang="en-US"/>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4194304" name="Chart 1"/>
          <p:cNvGraphicFramePr>
            <a:graphicFrameLocks/>
          </p:cNvGraphicFramePr>
          <p:nvPr/>
        </p:nvGraphicFramePr>
        <p:xfrm>
          <a:off x="838200" y="1143634"/>
          <a:ext cx="7737642" cy="493331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2"/>
          <p:cNvSpPr txBox="1"/>
          <p:nvPr/>
        </p:nvSpPr>
        <p:spPr>
          <a:xfrm>
            <a:off x="1066800" y="1447800"/>
            <a:ext cx="7848600" cy="4524315"/>
          </a:xfrm>
          <a:prstGeom prst="rect"/>
          <a:noFill/>
        </p:spPr>
        <p:txBody>
          <a:bodyPr rtlCol="0" wrap="square">
            <a:spAutoFit/>
          </a:bodyPr>
          <a:p>
            <a:r>
              <a:rPr dirty="0" lang="en-US"/>
              <a:t>The employee performance analysis, as represented in the pivot chart, shows varying levels of performance across different business units. </a:t>
            </a:r>
          </a:p>
          <a:p>
            <a:r>
              <a:rPr dirty="0" lang="en-US"/>
              <a:t>       There is significant variability in performance levels within each business unit. Some units, such as PL and SVG, appear to have a higher number of employees in the "VERY HIGH" performance category compared to others like BPC and CCDR.  -          </a:t>
            </a:r>
          </a:p>
          <a:p>
            <a:r>
              <a:rPr dirty="0" lang="en-US"/>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dirty="0" lang="en-US"/>
              <a:t>       Business units with a higher concentration of "LOW" performance levels may need targeted interventions, such as additional training or performance improvement plans.</a:t>
            </a:r>
          </a:p>
          <a:p>
            <a:r>
              <a:rPr dirty="0" lang="en-US"/>
              <a:t>       Units with a higher concentration of "VERY HIGH" performers could benefit from recognizing and possibly promoting these individuals, or understanding the practices contributing to high performance.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377109" y="1710387"/>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endParaRPr b="0" dirty="0" sz="2800" i="0" lang="en-US">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490159" y="2113389"/>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TextBox 8"/>
          <p:cNvSpPr txBox="1"/>
          <p:nvPr/>
        </p:nvSpPr>
        <p:spPr>
          <a:xfrm>
            <a:off x="834072" y="1695450"/>
            <a:ext cx="5862003" cy="4358640"/>
          </a:xfrm>
          <a:prstGeom prst="rect"/>
          <a:noFill/>
        </p:spPr>
        <p:txBody>
          <a:bodyPr rtlCol="0" wrap="square">
            <a:spAutoFit/>
          </a:bodyPr>
          <a:p>
            <a:r>
              <a:rPr dirty="0" lang="en-US"/>
              <a:t>               </a:t>
            </a:r>
            <a:r>
              <a:rPr dirty="0" sz="2000" lang="en-US"/>
              <a:t>In today's competitive business environment, effective employee performance is crucial for achieving organizational goals. However, our company lacks a comprehensive, data-driven approach to evaluating and improving employee performance. </a:t>
            </a:r>
          </a:p>
          <a:p>
            <a:r>
              <a:rPr dirty="0" sz="2000" lang="en-US"/>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819643" y="2380582"/>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5" name="TextBox 8"/>
          <p:cNvSpPr txBox="1"/>
          <p:nvPr/>
        </p:nvSpPr>
        <p:spPr>
          <a:xfrm>
            <a:off x="739775" y="2019300"/>
            <a:ext cx="5956300" cy="3444240"/>
          </a:xfrm>
          <a:prstGeom prst="rect"/>
          <a:noFill/>
        </p:spPr>
        <p:txBody>
          <a:bodyPr rtlCol="0" wrap="square">
            <a:spAutoFit/>
          </a:bodyPr>
          <a:p>
            <a:r>
              <a:rPr dirty="0" sz="2000" lang="en-US"/>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flipH="1">
            <a:off x="9172572" y="5362574"/>
            <a:ext cx="180977" cy="180977"/>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
        <p:nvSpPr>
          <p:cNvPr id="1048661" name="TextBox 6"/>
          <p:cNvSpPr txBox="1"/>
          <p:nvPr/>
        </p:nvSpPr>
        <p:spPr>
          <a:xfrm>
            <a:off x="723900" y="1905000"/>
            <a:ext cx="5448300" cy="3444240"/>
          </a:xfrm>
          <a:prstGeom prst="rect"/>
          <a:noFill/>
        </p:spPr>
        <p:txBody>
          <a:bodyPr rtlCol="0" wrap="square">
            <a:spAutoFit/>
          </a:bodyPr>
          <a:p>
            <a:pPr indent="-285750" marL="285750">
              <a:buFont typeface="Arial" panose="020B0604020202020204" pitchFamily="34" charset="0"/>
              <a:buChar char="•"/>
            </a:pPr>
            <a:r>
              <a:rPr dirty="0" sz="2800" lang="en-US"/>
              <a:t>Human Resources (HR) Team</a:t>
            </a:r>
          </a:p>
          <a:p>
            <a:pPr indent="-285750" marL="285750">
              <a:buFont typeface="Arial" panose="020B0604020202020204" pitchFamily="34" charset="0"/>
              <a:buChar char="•"/>
            </a:pPr>
            <a:r>
              <a:rPr dirty="0" sz="2800" lang="en-US"/>
              <a:t>Department Heads &amp; Managers</a:t>
            </a:r>
          </a:p>
          <a:p>
            <a:pPr indent="-285750" marL="285750">
              <a:buFont typeface="Arial" panose="020B0604020202020204" pitchFamily="34" charset="0"/>
              <a:buChar char="•"/>
            </a:pPr>
            <a:r>
              <a:rPr dirty="0" sz="2800" lang="en-US"/>
              <a:t>Executive Leadership</a:t>
            </a:r>
          </a:p>
          <a:p>
            <a:pPr indent="-285750" marL="285750">
              <a:buFont typeface="Arial" panose="020B0604020202020204" pitchFamily="34" charset="0"/>
              <a:buChar char="•"/>
            </a:pPr>
            <a:r>
              <a:rPr dirty="0" sz="2800" lang="en-US"/>
              <a:t>Employees</a:t>
            </a:r>
          </a:p>
          <a:p>
            <a:pPr indent="-285750" marL="285750">
              <a:buFont typeface="Arial" panose="020B0604020202020204" pitchFamily="34" charset="0"/>
              <a:buChar char="•"/>
            </a:pPr>
            <a:r>
              <a:rPr dirty="0" sz="2800" lang="en-US"/>
              <a:t>Training and Development Teams</a:t>
            </a:r>
          </a:p>
          <a:p>
            <a:pPr indent="-285750" marL="285750">
              <a:buFont typeface="Arial" panose="020B0604020202020204" pitchFamily="34" charset="0"/>
              <a:buChar char="•"/>
            </a:pPr>
            <a:r>
              <a:rPr dirty="0" sz="2800" lang="en-US"/>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400050" y="1695450"/>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7" name="TextBox 7"/>
          <p:cNvSpPr txBox="1"/>
          <p:nvPr/>
        </p:nvSpPr>
        <p:spPr>
          <a:xfrm>
            <a:off x="3705226" y="2705197"/>
            <a:ext cx="6705600" cy="1938992"/>
          </a:xfrm>
          <a:prstGeom prst="rect"/>
          <a:noFill/>
        </p:spPr>
        <p:txBody>
          <a:bodyPr rtlCol="0" wrap="square">
            <a:spAutoFit/>
          </a:bodyPr>
          <a:p>
            <a:r>
              <a:rPr dirty="0" sz="2400" lang="en-US"/>
              <a:t>Conditional formatting – missing cells </a:t>
            </a:r>
          </a:p>
          <a:p>
            <a:r>
              <a:rPr dirty="0" sz="2400" lang="en-US"/>
              <a:t>Filter – remove missing row </a:t>
            </a:r>
          </a:p>
          <a:p>
            <a:r>
              <a:rPr dirty="0" sz="2400" lang="en-US"/>
              <a:t>Formula – performance </a:t>
            </a:r>
          </a:p>
          <a:p>
            <a:r>
              <a:rPr dirty="0" sz="2400" lang="en-US"/>
              <a:t>Pivot – summary</a:t>
            </a:r>
          </a:p>
          <a:p>
            <a:r>
              <a:rPr dirty="0" sz="2400" lang="en-US"/>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2"/>
          <p:cNvSpPr txBox="1"/>
          <p:nvPr/>
        </p:nvSpPr>
        <p:spPr>
          <a:xfrm>
            <a:off x="1371600" y="1600200"/>
            <a:ext cx="6172200" cy="3416320"/>
          </a:xfrm>
          <a:prstGeom prst="rect"/>
          <a:noFill/>
        </p:spPr>
        <p:txBody>
          <a:bodyPr rtlCol="0" wrap="square">
            <a:spAutoFit/>
          </a:bodyPr>
          <a:p>
            <a:r>
              <a:rPr dirty="0" sz="2400" lang="en-US"/>
              <a:t>Employee = Kaggle</a:t>
            </a:r>
          </a:p>
          <a:p>
            <a:r>
              <a:rPr dirty="0" sz="2400" lang="en-US"/>
              <a:t>26 features </a:t>
            </a:r>
          </a:p>
          <a:p>
            <a:r>
              <a:rPr dirty="0" sz="2400" lang="en-US"/>
              <a:t>9 features</a:t>
            </a:r>
          </a:p>
          <a:p>
            <a:r>
              <a:rPr dirty="0" sz="2400" lang="en-US"/>
              <a:t>Emp id –num </a:t>
            </a:r>
          </a:p>
          <a:p>
            <a:r>
              <a:rPr dirty="0" sz="2400" lang="en-US"/>
              <a:t>Name –text </a:t>
            </a:r>
          </a:p>
          <a:p>
            <a:r>
              <a:rPr dirty="0" sz="2400" lang="en-US"/>
              <a:t>Employee type</a:t>
            </a:r>
          </a:p>
          <a:p>
            <a:r>
              <a:rPr dirty="0" sz="2400" lang="en-US"/>
              <a:t>Performance level </a:t>
            </a:r>
          </a:p>
          <a:p>
            <a:r>
              <a:rPr dirty="0" sz="2400" lang="en-US"/>
              <a:t>Gender- male , female </a:t>
            </a:r>
          </a:p>
          <a:p>
            <a:r>
              <a:rPr dirty="0" sz="2400" lang="en-US"/>
              <a:t>Employee rating -num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 y="3599217"/>
            <a:ext cx="2533650" cy="3201631"/>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Box 9"/>
          <p:cNvSpPr txBox="1"/>
          <p:nvPr/>
        </p:nvSpPr>
        <p:spPr>
          <a:xfrm>
            <a:off x="334211" y="1661037"/>
            <a:ext cx="8885989" cy="1200329"/>
          </a:xfrm>
          <a:prstGeom prst="rect"/>
          <a:noFill/>
        </p:spPr>
        <p:txBody>
          <a:bodyPr rtlCol="0" wrap="square">
            <a:spAutoFit/>
          </a:bodyPr>
          <a:p>
            <a:r>
              <a:rPr dirty="0" sz="2400" lang="en-US"/>
              <a:t>Performance level =IFS(Z8&gt;=5,"VERY HIGH",Z8&gt;=4,"HIGH",Z8</a:t>
            </a:r>
            <a:endParaRPr dirty="0" sz="2400" lang="en-IN"/>
          </a:p>
          <a:p>
            <a:endParaRPr dirty="0" sz="2400" lang="en-IN"/>
          </a:p>
          <a:p>
            <a:r>
              <a:rPr dirty="0" sz="2400" lang="en-US"/>
              <a:t> &gt;=3,"MED",TRUE,"LOW")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raghuljayaprakash9495@gmail.com</cp:lastModifiedBy>
  <dcterms:created xsi:type="dcterms:W3CDTF">2024-03-29T04:07:22Z</dcterms:created>
  <dcterms:modified xsi:type="dcterms:W3CDTF">2024-09-10T13:10:55Z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a5f13977d0fd4d1889a0be928cf87a3a</vt:lpwstr>
  </property>
</Properties>
</file>