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64" r:id="rId2"/>
    <p:sldId id="256" r:id="rId3"/>
    <p:sldId id="257" r:id="rId4"/>
    <p:sldId id="258" r:id="rId5"/>
    <p:sldId id="259" r:id="rId6"/>
    <p:sldId id="260" r:id="rId7"/>
    <p:sldId id="261" r:id="rId8"/>
    <p:sldId id="262" r:id="rId9"/>
    <p:sldId id="263" r:id="rId10"/>
  </p:sldIdLst>
  <p:sldSz cx="14630400" cy="8229600"/>
  <p:notesSz cx="8229600" cy="14630400"/>
  <p:embeddedFontLst>
    <p:embeddedFont>
      <p:font typeface="Crimson Pro" panose="020B0604020202020204" charset="0"/>
      <p:regular r:id="rId12"/>
    </p:embeddedFont>
    <p:embeddedFont>
      <p:font typeface="Open Sans" panose="020B0606030504020204" pitchFamily="34" charset="0"/>
      <p:regular r:id="rId13"/>
      <p:bold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8" d="100"/>
          <a:sy n="68" d="100"/>
        </p:scale>
        <p:origin x="76" y="1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5118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ACD892-4D81-CF5D-324C-A6206D8241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4182" y="726295"/>
            <a:ext cx="960120" cy="960120"/>
          </a:xfrm>
          <a:prstGeom prst="rect">
            <a:avLst/>
          </a:prstGeom>
        </p:spPr>
      </p:pic>
      <p:pic>
        <p:nvPicPr>
          <p:cNvPr id="3" name="Picture 2">
            <a:extLst>
              <a:ext uri="{FF2B5EF4-FFF2-40B4-BE49-F238E27FC236}">
                <a16:creationId xmlns:a16="http://schemas.microsoft.com/office/drawing/2014/main" id="{275D06EF-D4A7-5101-6692-538699FD6E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18185" y="424739"/>
            <a:ext cx="967740" cy="967740"/>
          </a:xfrm>
          <a:prstGeom prst="rect">
            <a:avLst/>
          </a:prstGeom>
          <a:noFill/>
        </p:spPr>
      </p:pic>
      <p:sp>
        <p:nvSpPr>
          <p:cNvPr id="4" name="TextBox 8">
            <a:extLst>
              <a:ext uri="{FF2B5EF4-FFF2-40B4-BE49-F238E27FC236}">
                <a16:creationId xmlns:a16="http://schemas.microsoft.com/office/drawing/2014/main" id="{B837F289-D78D-E2AD-A161-88538720F667}"/>
              </a:ext>
            </a:extLst>
          </p:cNvPr>
          <p:cNvSpPr txBox="1"/>
          <p:nvPr/>
        </p:nvSpPr>
        <p:spPr>
          <a:xfrm>
            <a:off x="4271256" y="1450023"/>
            <a:ext cx="6097554" cy="113037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15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SAVEETHA SCHOOL OF ENGINEERING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SAVEETHA INSTITUTE OF MEDICAL AND TECHNICAL SCIENCES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9">
            <a:extLst>
              <a:ext uri="{FF2B5EF4-FFF2-40B4-BE49-F238E27FC236}">
                <a16:creationId xmlns:a16="http://schemas.microsoft.com/office/drawing/2014/main" id="{12A33FF7-5224-A2F7-9341-BC356C17948B}"/>
              </a:ext>
            </a:extLst>
          </p:cNvPr>
          <p:cNvSpPr txBox="1"/>
          <p:nvPr/>
        </p:nvSpPr>
        <p:spPr>
          <a:xfrm>
            <a:off x="2781999" y="2565510"/>
            <a:ext cx="9268131"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IN" dirty="0"/>
          </a:p>
          <a:p>
            <a:pPr algn="ctr"/>
            <a:r>
              <a:rPr lang="en-IN" b="1" dirty="0"/>
              <a:t>CSA0697  </a:t>
            </a:r>
            <a:r>
              <a:rPr lang="en-US" b="1" dirty="0"/>
              <a:t>DESIGN AND ANALYSIS OF ALGORITHM FOR LOWER BOUND THEORY</a:t>
            </a:r>
          </a:p>
        </p:txBody>
      </p:sp>
      <p:sp>
        <p:nvSpPr>
          <p:cNvPr id="6" name="TextBox 10">
            <a:extLst>
              <a:ext uri="{FF2B5EF4-FFF2-40B4-BE49-F238E27FC236}">
                <a16:creationId xmlns:a16="http://schemas.microsoft.com/office/drawing/2014/main" id="{8EE2D2F3-2C78-9F77-E96A-910AD1C1CB8E}"/>
              </a:ext>
            </a:extLst>
          </p:cNvPr>
          <p:cNvSpPr txBox="1"/>
          <p:nvPr/>
        </p:nvSpPr>
        <p:spPr>
          <a:xfrm>
            <a:off x="3591612" y="3523312"/>
            <a:ext cx="8018428" cy="13849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b="1" dirty="0"/>
              <a:t>TOPIC</a:t>
            </a:r>
            <a:r>
              <a:rPr lang="en-US" sz="2800" dirty="0"/>
              <a:t>:</a:t>
            </a:r>
          </a:p>
          <a:p>
            <a:r>
              <a:rPr lang="en-US" sz="2800" dirty="0"/>
              <a:t>Minimum replacement to sort the arrays</a:t>
            </a:r>
          </a:p>
          <a:p>
            <a:endParaRPr lang="en-US" sz="2800" dirty="0"/>
          </a:p>
        </p:txBody>
      </p:sp>
      <p:sp>
        <p:nvSpPr>
          <p:cNvPr id="7" name="TextBox 11">
            <a:extLst>
              <a:ext uri="{FF2B5EF4-FFF2-40B4-BE49-F238E27FC236}">
                <a16:creationId xmlns:a16="http://schemas.microsoft.com/office/drawing/2014/main" id="{C17161B9-6A3C-7805-C433-1EA15808BE76}"/>
              </a:ext>
            </a:extLst>
          </p:cNvPr>
          <p:cNvSpPr txBox="1"/>
          <p:nvPr/>
        </p:nvSpPr>
        <p:spPr>
          <a:xfrm rot="10800000" flipH="1" flipV="1">
            <a:off x="2377349" y="5516467"/>
            <a:ext cx="4471245"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t>FACULTY NAME: Dr.Gnana Soundari</a:t>
            </a:r>
            <a:endParaRPr lang="en-IN" b="1" dirty="0"/>
          </a:p>
        </p:txBody>
      </p:sp>
      <p:sp>
        <p:nvSpPr>
          <p:cNvPr id="8" name="TextBox 12">
            <a:extLst>
              <a:ext uri="{FF2B5EF4-FFF2-40B4-BE49-F238E27FC236}">
                <a16:creationId xmlns:a16="http://schemas.microsoft.com/office/drawing/2014/main" id="{39E8C2BB-31B2-753B-5F83-1A19C03234D3}"/>
              </a:ext>
            </a:extLst>
          </p:cNvPr>
          <p:cNvSpPr txBox="1"/>
          <p:nvPr/>
        </p:nvSpPr>
        <p:spPr>
          <a:xfrm>
            <a:off x="2414302" y="6023793"/>
            <a:ext cx="3163078" cy="120032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By</a:t>
            </a:r>
          </a:p>
          <a:p>
            <a:r>
              <a:rPr lang="en-US" dirty="0"/>
              <a:t>NAME :</a:t>
            </a:r>
            <a:r>
              <a:rPr lang="en-US" dirty="0" err="1"/>
              <a:t>M.Sriram</a:t>
            </a:r>
            <a:endParaRPr lang="en-US" dirty="0"/>
          </a:p>
          <a:p>
            <a:r>
              <a:rPr lang="en-IN" dirty="0"/>
              <a:t>REG.NO:192210003</a:t>
            </a:r>
          </a:p>
          <a:p>
            <a:endParaRPr lang="en-IN" dirty="0"/>
          </a:p>
        </p:txBody>
      </p:sp>
    </p:spTree>
    <p:extLst>
      <p:ext uri="{BB962C8B-B14F-4D97-AF65-F5344CB8AC3E}">
        <p14:creationId xmlns:p14="http://schemas.microsoft.com/office/powerpoint/2010/main" val="1777012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4" name="Text 0"/>
          <p:cNvSpPr/>
          <p:nvPr/>
        </p:nvSpPr>
        <p:spPr>
          <a:xfrm>
            <a:off x="1348033" y="1244084"/>
            <a:ext cx="8521830" cy="2934653"/>
          </a:xfrm>
          <a:prstGeom prst="rect">
            <a:avLst/>
          </a:prstGeom>
          <a:noFill/>
          <a:ln/>
        </p:spPr>
        <p:txBody>
          <a:bodyPr wrap="square" lIns="0" tIns="0" rIns="0" bIns="0" rtlCol="0" anchor="t"/>
          <a:lstStyle/>
          <a:p>
            <a:pPr marL="0" indent="0">
              <a:lnSpc>
                <a:spcPts val="7700"/>
              </a:lnSpc>
              <a:buNone/>
            </a:pPr>
            <a:r>
              <a:rPr lang="en-US" sz="5000" b="1" dirty="0">
                <a:solidFill>
                  <a:srgbClr val="443728"/>
                </a:solidFill>
                <a:latin typeface="Times New Roman" panose="02020603050405020304" pitchFamily="18" charset="0"/>
                <a:ea typeface="Crimson Pro" pitchFamily="34" charset="-122"/>
                <a:cs typeface="Times New Roman" panose="02020603050405020304" pitchFamily="18" charset="0"/>
              </a:rPr>
              <a:t>Minimum Replacement for Sorting an Array</a:t>
            </a:r>
            <a:endParaRPr lang="en-US" sz="5000" dirty="0">
              <a:latin typeface="Times New Roman" panose="02020603050405020304" pitchFamily="18" charset="0"/>
              <a:cs typeface="Times New Roman" panose="02020603050405020304" pitchFamily="18" charset="0"/>
            </a:endParaRPr>
          </a:p>
        </p:txBody>
      </p:sp>
      <p:sp>
        <p:nvSpPr>
          <p:cNvPr id="5" name="Text 1"/>
          <p:cNvSpPr/>
          <p:nvPr/>
        </p:nvSpPr>
        <p:spPr>
          <a:xfrm>
            <a:off x="1348033" y="4518898"/>
            <a:ext cx="8521830" cy="1814513"/>
          </a:xfrm>
          <a:prstGeom prst="rect">
            <a:avLst/>
          </a:prstGeom>
          <a:noFill/>
          <a:ln/>
        </p:spPr>
        <p:txBody>
          <a:bodyPr wrap="square" lIns="0" tIns="0" rIns="0" bIns="0" rtlCol="0" anchor="t"/>
          <a:lstStyle/>
          <a:p>
            <a:pPr marL="0" indent="0">
              <a:lnSpc>
                <a:spcPts val="2850"/>
              </a:lnSpc>
              <a:buNone/>
            </a:pPr>
            <a:r>
              <a:rPr lang="en-US" sz="2000" dirty="0">
                <a:solidFill>
                  <a:srgbClr val="443728"/>
                </a:solidFill>
                <a:latin typeface="Times New Roman" panose="02020603050405020304" pitchFamily="18" charset="0"/>
                <a:ea typeface="Open Sans" pitchFamily="34" charset="-122"/>
                <a:cs typeface="Times New Roman" panose="02020603050405020304" pitchFamily="18" charset="0"/>
              </a:rPr>
              <a:t>Sorting algorithms play a crucial role in various computational tasks, from organizing databases to optimizing search engines. One fundamental problem within the realm of sorting is the minimum replacement problem, where we aim to find the fewest replacements needed to sort an array</a:t>
            </a:r>
            <a:r>
              <a:rPr lang="en-US" sz="1600" dirty="0">
                <a:solidFill>
                  <a:srgbClr val="443728"/>
                </a:solidFill>
                <a:latin typeface="Times New Roman" panose="02020603050405020304" pitchFamily="18" charset="0"/>
                <a:ea typeface="Open Sans" pitchFamily="34" charset="-122"/>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6" name="Shape 2"/>
          <p:cNvSpPr/>
          <p:nvPr/>
        </p:nvSpPr>
        <p:spPr>
          <a:xfrm>
            <a:off x="6280190" y="6605468"/>
            <a:ext cx="362903" cy="362903"/>
          </a:xfrm>
          <a:prstGeom prst="roundRect">
            <a:avLst>
              <a:gd name="adj" fmla="val 25194296"/>
            </a:avLst>
          </a:prstGeom>
          <a:noFill/>
          <a:ln w="7620">
            <a:solidFill>
              <a:srgbClr val="FFFFFF"/>
            </a:solidFill>
            <a:prstDash val="solid"/>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67176" y="1498521"/>
            <a:ext cx="4951928" cy="5232559"/>
          </a:xfrm>
          <a:prstGeom prst="rect">
            <a:avLst/>
          </a:prstGeom>
        </p:spPr>
      </p:pic>
      <p:sp>
        <p:nvSpPr>
          <p:cNvPr id="4" name="Text 0"/>
          <p:cNvSpPr/>
          <p:nvPr/>
        </p:nvSpPr>
        <p:spPr>
          <a:xfrm>
            <a:off x="6234470" y="930354"/>
            <a:ext cx="6619994" cy="667941"/>
          </a:xfrm>
          <a:prstGeom prst="rect">
            <a:avLst/>
          </a:prstGeom>
          <a:noFill/>
          <a:ln/>
        </p:spPr>
        <p:txBody>
          <a:bodyPr wrap="none" lIns="0" tIns="0" rIns="0" bIns="0" rtlCol="0" anchor="t"/>
          <a:lstStyle/>
          <a:p>
            <a:pPr marL="0" indent="0">
              <a:lnSpc>
                <a:spcPts val="5250"/>
              </a:lnSpc>
              <a:buNone/>
            </a:pPr>
            <a:r>
              <a:rPr lang="en-US" sz="4200" b="1" dirty="0">
                <a:solidFill>
                  <a:srgbClr val="443728"/>
                </a:solidFill>
                <a:latin typeface="Times New Roman" panose="02020603050405020304" pitchFamily="18" charset="0"/>
                <a:ea typeface="Crimson Pro" pitchFamily="34" charset="-122"/>
                <a:cs typeface="Times New Roman" panose="02020603050405020304" pitchFamily="18" charset="0"/>
              </a:rPr>
              <a:t>Sorting Algorithms Overview</a:t>
            </a:r>
            <a:endParaRPr lang="en-US" sz="4200" dirty="0">
              <a:latin typeface="Times New Roman" panose="02020603050405020304" pitchFamily="18" charset="0"/>
              <a:cs typeface="Times New Roman" panose="02020603050405020304" pitchFamily="18" charset="0"/>
            </a:endParaRPr>
          </a:p>
        </p:txBody>
      </p:sp>
      <p:sp>
        <p:nvSpPr>
          <p:cNvPr id="5" name="Shape 1"/>
          <p:cNvSpPr/>
          <p:nvPr/>
        </p:nvSpPr>
        <p:spPr>
          <a:xfrm>
            <a:off x="6234470" y="2159318"/>
            <a:ext cx="480893" cy="480893"/>
          </a:xfrm>
          <a:prstGeom prst="roundRect">
            <a:avLst>
              <a:gd name="adj" fmla="val 18670"/>
            </a:avLst>
          </a:prstGeom>
          <a:solidFill>
            <a:srgbClr val="EBE2E0"/>
          </a:solidFill>
          <a:ln w="7620">
            <a:solidFill>
              <a:srgbClr val="D1C8C6"/>
            </a:solidFill>
            <a:prstDash val="solid"/>
          </a:ln>
        </p:spPr>
      </p:sp>
      <p:sp>
        <p:nvSpPr>
          <p:cNvPr id="6" name="Text 2"/>
          <p:cNvSpPr/>
          <p:nvPr/>
        </p:nvSpPr>
        <p:spPr>
          <a:xfrm>
            <a:off x="6414968" y="2239447"/>
            <a:ext cx="119896" cy="320635"/>
          </a:xfrm>
          <a:prstGeom prst="rect">
            <a:avLst/>
          </a:prstGeom>
          <a:noFill/>
          <a:ln/>
        </p:spPr>
        <p:txBody>
          <a:bodyPr wrap="none" lIns="0" tIns="0" rIns="0" bIns="0" rtlCol="0" anchor="t"/>
          <a:lstStyle/>
          <a:p>
            <a:pPr marL="0" indent="0" algn="ctr">
              <a:lnSpc>
                <a:spcPts val="2500"/>
              </a:lnSpc>
              <a:buNone/>
            </a:pPr>
            <a:r>
              <a:rPr lang="en-US" sz="2500" b="1" dirty="0">
                <a:solidFill>
                  <a:srgbClr val="443728"/>
                </a:solidFill>
                <a:latin typeface="Crimson Pro" pitchFamily="34" charset="0"/>
                <a:ea typeface="Crimson Pro" pitchFamily="34" charset="-122"/>
                <a:cs typeface="Crimson Pro" pitchFamily="34" charset="-120"/>
              </a:rPr>
              <a:t>1</a:t>
            </a:r>
            <a:endParaRPr lang="en-US" sz="2500" dirty="0"/>
          </a:p>
        </p:txBody>
      </p:sp>
      <p:sp>
        <p:nvSpPr>
          <p:cNvPr id="7" name="Text 3"/>
          <p:cNvSpPr/>
          <p:nvPr/>
        </p:nvSpPr>
        <p:spPr>
          <a:xfrm>
            <a:off x="6929080" y="2159318"/>
            <a:ext cx="2672001" cy="333970"/>
          </a:xfrm>
          <a:prstGeom prst="rect">
            <a:avLst/>
          </a:prstGeom>
          <a:noFill/>
          <a:ln/>
        </p:spPr>
        <p:txBody>
          <a:bodyPr wrap="none" lIns="0" tIns="0" rIns="0" bIns="0" rtlCol="0" anchor="t"/>
          <a:lstStyle/>
          <a:p>
            <a:pPr marL="0" indent="0">
              <a:lnSpc>
                <a:spcPts val="2600"/>
              </a:lnSpc>
              <a:buNone/>
            </a:pPr>
            <a:r>
              <a:rPr lang="en-US" sz="2100" b="1" dirty="0">
                <a:solidFill>
                  <a:srgbClr val="443728"/>
                </a:solidFill>
                <a:latin typeface="Times New Roman" panose="02020603050405020304" pitchFamily="18" charset="0"/>
                <a:ea typeface="Crimson Pro" pitchFamily="34" charset="-122"/>
                <a:cs typeface="Times New Roman" panose="02020603050405020304" pitchFamily="18" charset="0"/>
              </a:rPr>
              <a:t>Bubble Sort</a:t>
            </a:r>
            <a:endParaRPr lang="en-US" sz="2100" dirty="0">
              <a:latin typeface="Times New Roman" panose="02020603050405020304" pitchFamily="18" charset="0"/>
              <a:cs typeface="Times New Roman" panose="02020603050405020304" pitchFamily="18" charset="0"/>
            </a:endParaRPr>
          </a:p>
        </p:txBody>
      </p:sp>
      <p:sp>
        <p:nvSpPr>
          <p:cNvPr id="8" name="Text 4"/>
          <p:cNvSpPr/>
          <p:nvPr/>
        </p:nvSpPr>
        <p:spPr>
          <a:xfrm>
            <a:off x="6753819" y="2640211"/>
            <a:ext cx="3022521" cy="1709738"/>
          </a:xfrm>
          <a:prstGeom prst="rect">
            <a:avLst/>
          </a:prstGeom>
          <a:noFill/>
          <a:ln/>
        </p:spPr>
        <p:txBody>
          <a:bodyPr wrap="square" lIns="0" tIns="0" rIns="0" bIns="0" rtlCol="0" anchor="t"/>
          <a:lstStyle/>
          <a:p>
            <a:pPr marL="0" indent="0">
              <a:lnSpc>
                <a:spcPts val="2650"/>
              </a:lnSpc>
              <a:buNone/>
            </a:pPr>
            <a:r>
              <a:rPr lang="en-US" sz="1650" dirty="0">
                <a:solidFill>
                  <a:srgbClr val="443728"/>
                </a:solidFill>
                <a:latin typeface="Times New Roman" panose="02020603050405020304" pitchFamily="18" charset="0"/>
                <a:ea typeface="Open Sans" pitchFamily="34" charset="-122"/>
                <a:cs typeface="Times New Roman" panose="02020603050405020304" pitchFamily="18" charset="0"/>
              </a:rPr>
              <a:t>A simple algorithm that repeatedly steps through the list, compares adjacent elements, and swaps them if they are in the wrong order.</a:t>
            </a:r>
            <a:endParaRPr lang="en-US" sz="1650" dirty="0">
              <a:latin typeface="Times New Roman" panose="02020603050405020304" pitchFamily="18" charset="0"/>
              <a:cs typeface="Times New Roman" panose="02020603050405020304" pitchFamily="18" charset="0"/>
            </a:endParaRPr>
          </a:p>
        </p:txBody>
      </p:sp>
      <p:sp>
        <p:nvSpPr>
          <p:cNvPr id="9" name="Shape 5"/>
          <p:cNvSpPr/>
          <p:nvPr/>
        </p:nvSpPr>
        <p:spPr>
          <a:xfrm>
            <a:off x="10165318" y="2159318"/>
            <a:ext cx="480893" cy="480893"/>
          </a:xfrm>
          <a:prstGeom prst="roundRect">
            <a:avLst>
              <a:gd name="adj" fmla="val 18670"/>
            </a:avLst>
          </a:prstGeom>
          <a:solidFill>
            <a:srgbClr val="EBE2E0"/>
          </a:solidFill>
          <a:ln w="7620">
            <a:solidFill>
              <a:srgbClr val="D1C8C6"/>
            </a:solidFill>
            <a:prstDash val="solid"/>
          </a:ln>
        </p:spPr>
      </p:sp>
      <p:sp>
        <p:nvSpPr>
          <p:cNvPr id="10" name="Text 6"/>
          <p:cNvSpPr/>
          <p:nvPr/>
        </p:nvSpPr>
        <p:spPr>
          <a:xfrm>
            <a:off x="10324028" y="2239447"/>
            <a:ext cx="163473" cy="320635"/>
          </a:xfrm>
          <a:prstGeom prst="rect">
            <a:avLst/>
          </a:prstGeom>
          <a:noFill/>
          <a:ln/>
        </p:spPr>
        <p:txBody>
          <a:bodyPr wrap="none" lIns="0" tIns="0" rIns="0" bIns="0" rtlCol="0" anchor="t"/>
          <a:lstStyle/>
          <a:p>
            <a:pPr marL="0" indent="0" algn="ctr">
              <a:lnSpc>
                <a:spcPts val="2500"/>
              </a:lnSpc>
              <a:buNone/>
            </a:pPr>
            <a:r>
              <a:rPr lang="en-US" sz="2500" b="1" dirty="0">
                <a:solidFill>
                  <a:srgbClr val="443728"/>
                </a:solidFill>
                <a:latin typeface="Crimson Pro" pitchFamily="34" charset="0"/>
                <a:ea typeface="Crimson Pro" pitchFamily="34" charset="-122"/>
                <a:cs typeface="Crimson Pro" pitchFamily="34" charset="-120"/>
              </a:rPr>
              <a:t>2</a:t>
            </a:r>
            <a:endParaRPr lang="en-US" sz="2500" dirty="0"/>
          </a:p>
        </p:txBody>
      </p:sp>
      <p:sp>
        <p:nvSpPr>
          <p:cNvPr id="11" name="Text 7"/>
          <p:cNvSpPr/>
          <p:nvPr/>
        </p:nvSpPr>
        <p:spPr>
          <a:xfrm>
            <a:off x="10859929" y="2159318"/>
            <a:ext cx="2672001" cy="333970"/>
          </a:xfrm>
          <a:prstGeom prst="rect">
            <a:avLst/>
          </a:prstGeom>
          <a:noFill/>
          <a:ln/>
        </p:spPr>
        <p:txBody>
          <a:bodyPr wrap="none" lIns="0" tIns="0" rIns="0" bIns="0" rtlCol="0" anchor="t"/>
          <a:lstStyle/>
          <a:p>
            <a:pPr marL="0" indent="0">
              <a:lnSpc>
                <a:spcPts val="2600"/>
              </a:lnSpc>
              <a:buNone/>
            </a:pPr>
            <a:r>
              <a:rPr lang="en-US" sz="2100" b="1" dirty="0">
                <a:solidFill>
                  <a:srgbClr val="443728"/>
                </a:solidFill>
                <a:latin typeface="Times New Roman" panose="02020603050405020304" pitchFamily="18" charset="0"/>
                <a:ea typeface="Crimson Pro" pitchFamily="34" charset="-122"/>
                <a:cs typeface="Times New Roman" panose="02020603050405020304" pitchFamily="18" charset="0"/>
              </a:rPr>
              <a:t>Insertion Sort</a:t>
            </a:r>
            <a:endParaRPr lang="en-US" sz="2100" dirty="0">
              <a:latin typeface="Times New Roman" panose="02020603050405020304" pitchFamily="18" charset="0"/>
              <a:cs typeface="Times New Roman" panose="02020603050405020304" pitchFamily="18" charset="0"/>
            </a:endParaRPr>
          </a:p>
        </p:txBody>
      </p:sp>
      <p:sp>
        <p:nvSpPr>
          <p:cNvPr id="12" name="Text 8"/>
          <p:cNvSpPr/>
          <p:nvPr/>
        </p:nvSpPr>
        <p:spPr>
          <a:xfrm>
            <a:off x="10859929" y="2621518"/>
            <a:ext cx="3022521" cy="1709738"/>
          </a:xfrm>
          <a:prstGeom prst="rect">
            <a:avLst/>
          </a:prstGeom>
          <a:noFill/>
          <a:ln/>
        </p:spPr>
        <p:txBody>
          <a:bodyPr wrap="square" lIns="0" tIns="0" rIns="0" bIns="0" rtlCol="0" anchor="t"/>
          <a:lstStyle/>
          <a:p>
            <a:pPr marL="0" indent="0">
              <a:lnSpc>
                <a:spcPts val="2650"/>
              </a:lnSpc>
              <a:buNone/>
            </a:pPr>
            <a:r>
              <a:rPr lang="en-US" sz="1650" dirty="0">
                <a:solidFill>
                  <a:srgbClr val="443728"/>
                </a:solidFill>
                <a:latin typeface="Times New Roman" panose="02020603050405020304" pitchFamily="18" charset="0"/>
                <a:ea typeface="Open Sans" pitchFamily="34" charset="-122"/>
                <a:cs typeface="Times New Roman" panose="02020603050405020304" pitchFamily="18" charset="0"/>
              </a:rPr>
              <a:t>Builds the final sorted array one item at a time, inserting each item into its correct position in the already sorted portion of the array.</a:t>
            </a:r>
            <a:endParaRPr lang="en-US" sz="1650" dirty="0">
              <a:latin typeface="Times New Roman" panose="02020603050405020304" pitchFamily="18" charset="0"/>
              <a:cs typeface="Times New Roman" panose="02020603050405020304" pitchFamily="18" charset="0"/>
            </a:endParaRPr>
          </a:p>
        </p:txBody>
      </p:sp>
      <p:sp>
        <p:nvSpPr>
          <p:cNvPr id="13" name="Shape 9"/>
          <p:cNvSpPr/>
          <p:nvPr/>
        </p:nvSpPr>
        <p:spPr>
          <a:xfrm>
            <a:off x="6234470" y="4785360"/>
            <a:ext cx="480893" cy="480893"/>
          </a:xfrm>
          <a:prstGeom prst="roundRect">
            <a:avLst>
              <a:gd name="adj" fmla="val 18670"/>
            </a:avLst>
          </a:prstGeom>
          <a:solidFill>
            <a:srgbClr val="EBE2E0"/>
          </a:solidFill>
          <a:ln w="7620">
            <a:solidFill>
              <a:srgbClr val="D1C8C6"/>
            </a:solidFill>
            <a:prstDash val="solid"/>
          </a:ln>
        </p:spPr>
      </p:sp>
      <p:sp>
        <p:nvSpPr>
          <p:cNvPr id="14" name="Text 10"/>
          <p:cNvSpPr/>
          <p:nvPr/>
        </p:nvSpPr>
        <p:spPr>
          <a:xfrm>
            <a:off x="6396633" y="4865489"/>
            <a:ext cx="156567" cy="320635"/>
          </a:xfrm>
          <a:prstGeom prst="rect">
            <a:avLst/>
          </a:prstGeom>
          <a:noFill/>
          <a:ln/>
        </p:spPr>
        <p:txBody>
          <a:bodyPr wrap="none" lIns="0" tIns="0" rIns="0" bIns="0" rtlCol="0" anchor="t"/>
          <a:lstStyle/>
          <a:p>
            <a:pPr marL="0" indent="0" algn="ctr">
              <a:lnSpc>
                <a:spcPts val="2500"/>
              </a:lnSpc>
              <a:buNone/>
            </a:pPr>
            <a:r>
              <a:rPr lang="en-US" sz="2500" b="1" dirty="0">
                <a:solidFill>
                  <a:srgbClr val="443728"/>
                </a:solidFill>
                <a:latin typeface="Crimson Pro" pitchFamily="34" charset="0"/>
                <a:ea typeface="Crimson Pro" pitchFamily="34" charset="-122"/>
                <a:cs typeface="Crimson Pro" pitchFamily="34" charset="-120"/>
              </a:rPr>
              <a:t>3</a:t>
            </a:r>
            <a:endParaRPr lang="en-US" sz="2500" dirty="0"/>
          </a:p>
        </p:txBody>
      </p:sp>
      <p:sp>
        <p:nvSpPr>
          <p:cNvPr id="15" name="Text 11"/>
          <p:cNvSpPr/>
          <p:nvPr/>
        </p:nvSpPr>
        <p:spPr>
          <a:xfrm>
            <a:off x="6929080" y="4785360"/>
            <a:ext cx="2672001" cy="333970"/>
          </a:xfrm>
          <a:prstGeom prst="rect">
            <a:avLst/>
          </a:prstGeom>
          <a:noFill/>
          <a:ln/>
        </p:spPr>
        <p:txBody>
          <a:bodyPr wrap="none" lIns="0" tIns="0" rIns="0" bIns="0" rtlCol="0" anchor="t"/>
          <a:lstStyle/>
          <a:p>
            <a:pPr marL="0" indent="0">
              <a:lnSpc>
                <a:spcPts val="2600"/>
              </a:lnSpc>
              <a:buNone/>
            </a:pPr>
            <a:r>
              <a:rPr lang="en-US" sz="2100" b="1" dirty="0">
                <a:solidFill>
                  <a:srgbClr val="443728"/>
                </a:solidFill>
                <a:latin typeface="Times New Roman" panose="02020603050405020304" pitchFamily="18" charset="0"/>
                <a:ea typeface="Crimson Pro" pitchFamily="34" charset="-122"/>
                <a:cs typeface="Times New Roman" panose="02020603050405020304" pitchFamily="18" charset="0"/>
              </a:rPr>
              <a:t>Merge Sort</a:t>
            </a:r>
            <a:endParaRPr lang="en-US" sz="2100" dirty="0">
              <a:latin typeface="Times New Roman" panose="02020603050405020304" pitchFamily="18" charset="0"/>
              <a:cs typeface="Times New Roman" panose="02020603050405020304" pitchFamily="18" charset="0"/>
            </a:endParaRPr>
          </a:p>
        </p:txBody>
      </p:sp>
      <p:sp>
        <p:nvSpPr>
          <p:cNvPr id="16" name="Text 12"/>
          <p:cNvSpPr/>
          <p:nvPr/>
        </p:nvSpPr>
        <p:spPr>
          <a:xfrm>
            <a:off x="6929080" y="5247561"/>
            <a:ext cx="3129379" cy="2051685"/>
          </a:xfrm>
          <a:prstGeom prst="rect">
            <a:avLst/>
          </a:prstGeom>
          <a:noFill/>
          <a:ln/>
        </p:spPr>
        <p:txBody>
          <a:bodyPr wrap="square" lIns="0" tIns="0" rIns="0" bIns="0" rtlCol="0" anchor="t"/>
          <a:lstStyle/>
          <a:p>
            <a:pPr marL="0" indent="0">
              <a:lnSpc>
                <a:spcPts val="2650"/>
              </a:lnSpc>
              <a:buNone/>
            </a:pPr>
            <a:r>
              <a:rPr lang="en-US" sz="1650" dirty="0">
                <a:solidFill>
                  <a:srgbClr val="443728"/>
                </a:solidFill>
                <a:latin typeface="Times New Roman" panose="02020603050405020304" pitchFamily="18" charset="0"/>
                <a:ea typeface="Open Sans" pitchFamily="34" charset="-122"/>
                <a:cs typeface="Times New Roman" panose="02020603050405020304" pitchFamily="18" charset="0"/>
              </a:rPr>
              <a:t>Divides the unsorted list into n sublists, each containing 1 element, then repeatedly merges sublists to produce new sorted sublists until there is only 1 sublist remaining.</a:t>
            </a:r>
            <a:endParaRPr lang="en-US" sz="1650" dirty="0">
              <a:latin typeface="Times New Roman" panose="02020603050405020304" pitchFamily="18" charset="0"/>
              <a:cs typeface="Times New Roman" panose="02020603050405020304" pitchFamily="18" charset="0"/>
            </a:endParaRPr>
          </a:p>
        </p:txBody>
      </p:sp>
      <p:sp>
        <p:nvSpPr>
          <p:cNvPr id="17" name="Shape 13"/>
          <p:cNvSpPr/>
          <p:nvPr/>
        </p:nvSpPr>
        <p:spPr>
          <a:xfrm>
            <a:off x="10165318" y="4785360"/>
            <a:ext cx="480893" cy="480893"/>
          </a:xfrm>
          <a:prstGeom prst="roundRect">
            <a:avLst>
              <a:gd name="adj" fmla="val 18670"/>
            </a:avLst>
          </a:prstGeom>
          <a:solidFill>
            <a:srgbClr val="EBE2E0"/>
          </a:solidFill>
          <a:ln w="7620">
            <a:solidFill>
              <a:srgbClr val="D1C8C6"/>
            </a:solidFill>
            <a:prstDash val="solid"/>
          </a:ln>
        </p:spPr>
      </p:sp>
      <p:sp>
        <p:nvSpPr>
          <p:cNvPr id="18" name="Text 14"/>
          <p:cNvSpPr/>
          <p:nvPr/>
        </p:nvSpPr>
        <p:spPr>
          <a:xfrm>
            <a:off x="10319266" y="4865489"/>
            <a:ext cx="172879" cy="320635"/>
          </a:xfrm>
          <a:prstGeom prst="rect">
            <a:avLst/>
          </a:prstGeom>
          <a:noFill/>
          <a:ln/>
        </p:spPr>
        <p:txBody>
          <a:bodyPr wrap="none" lIns="0" tIns="0" rIns="0" bIns="0" rtlCol="0" anchor="t"/>
          <a:lstStyle/>
          <a:p>
            <a:pPr marL="0" indent="0" algn="ctr">
              <a:lnSpc>
                <a:spcPts val="2500"/>
              </a:lnSpc>
              <a:buNone/>
            </a:pPr>
            <a:r>
              <a:rPr lang="en-US" sz="2500" b="1" dirty="0">
                <a:solidFill>
                  <a:srgbClr val="443728"/>
                </a:solidFill>
                <a:latin typeface="Crimson Pro" pitchFamily="34" charset="0"/>
                <a:ea typeface="Crimson Pro" pitchFamily="34" charset="-122"/>
                <a:cs typeface="Crimson Pro" pitchFamily="34" charset="-120"/>
              </a:rPr>
              <a:t>4</a:t>
            </a:r>
            <a:endParaRPr lang="en-US" sz="2500" dirty="0"/>
          </a:p>
        </p:txBody>
      </p:sp>
      <p:sp>
        <p:nvSpPr>
          <p:cNvPr id="19" name="Text 15"/>
          <p:cNvSpPr/>
          <p:nvPr/>
        </p:nvSpPr>
        <p:spPr>
          <a:xfrm>
            <a:off x="10859929" y="4785360"/>
            <a:ext cx="2672001" cy="333970"/>
          </a:xfrm>
          <a:prstGeom prst="rect">
            <a:avLst/>
          </a:prstGeom>
          <a:noFill/>
          <a:ln/>
        </p:spPr>
        <p:txBody>
          <a:bodyPr wrap="none" lIns="0" tIns="0" rIns="0" bIns="0" rtlCol="0" anchor="t"/>
          <a:lstStyle/>
          <a:p>
            <a:pPr marL="0" indent="0">
              <a:lnSpc>
                <a:spcPts val="2600"/>
              </a:lnSpc>
              <a:buNone/>
            </a:pPr>
            <a:r>
              <a:rPr lang="en-US" sz="2100" b="1" dirty="0">
                <a:solidFill>
                  <a:srgbClr val="443728"/>
                </a:solidFill>
                <a:latin typeface="Times New Roman" panose="02020603050405020304" pitchFamily="18" charset="0"/>
                <a:ea typeface="Crimson Pro" pitchFamily="34" charset="-122"/>
                <a:cs typeface="Times New Roman" panose="02020603050405020304" pitchFamily="18" charset="0"/>
              </a:rPr>
              <a:t>Quick Sort</a:t>
            </a:r>
            <a:endParaRPr lang="en-US" sz="2100" dirty="0">
              <a:latin typeface="Times New Roman" panose="02020603050405020304" pitchFamily="18" charset="0"/>
              <a:cs typeface="Times New Roman" panose="02020603050405020304" pitchFamily="18" charset="0"/>
            </a:endParaRPr>
          </a:p>
        </p:txBody>
      </p:sp>
      <p:sp>
        <p:nvSpPr>
          <p:cNvPr id="20" name="Text 16"/>
          <p:cNvSpPr/>
          <p:nvPr/>
        </p:nvSpPr>
        <p:spPr>
          <a:xfrm>
            <a:off x="10859929" y="5247561"/>
            <a:ext cx="3022521" cy="2051685"/>
          </a:xfrm>
          <a:prstGeom prst="rect">
            <a:avLst/>
          </a:prstGeom>
          <a:noFill/>
          <a:ln/>
        </p:spPr>
        <p:txBody>
          <a:bodyPr wrap="square" lIns="0" tIns="0" rIns="0" bIns="0" rtlCol="0" anchor="t"/>
          <a:lstStyle/>
          <a:p>
            <a:pPr marL="0" indent="0">
              <a:lnSpc>
                <a:spcPts val="2650"/>
              </a:lnSpc>
              <a:buNone/>
            </a:pPr>
            <a:r>
              <a:rPr lang="en-US" sz="1650" dirty="0">
                <a:solidFill>
                  <a:srgbClr val="443728"/>
                </a:solidFill>
                <a:latin typeface="Times New Roman" panose="02020603050405020304" pitchFamily="18" charset="0"/>
                <a:ea typeface="Open Sans" pitchFamily="34" charset="-122"/>
                <a:cs typeface="Times New Roman" panose="02020603050405020304" pitchFamily="18" charset="0"/>
              </a:rPr>
              <a:t>Picks an element as a pivot and partitions the other elements into two sub-arrays, according to whether they are less than or greater than the pivot.</a:t>
            </a:r>
            <a:endParaRPr lang="en-US" sz="16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Shape 0"/>
          <p:cNvSpPr/>
          <p:nvPr/>
        </p:nvSpPr>
        <p:spPr>
          <a:xfrm>
            <a:off x="9144000" y="0"/>
            <a:ext cx="5486400" cy="8229600"/>
          </a:xfrm>
          <a:prstGeom prst="rect">
            <a:avLst/>
          </a:prstGeom>
          <a:solidFill>
            <a:srgbClr val="E5E0DF"/>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793790" y="814149"/>
            <a:ext cx="7556421" cy="1417558"/>
          </a:xfrm>
          <a:prstGeom prst="rect">
            <a:avLst/>
          </a:prstGeom>
          <a:noFill/>
          <a:ln/>
        </p:spPr>
        <p:txBody>
          <a:bodyPr wrap="square" lIns="0" tIns="0" rIns="0" bIns="0" rtlCol="0" anchor="t"/>
          <a:lstStyle/>
          <a:p>
            <a:pPr marL="0" indent="0">
              <a:lnSpc>
                <a:spcPts val="5550"/>
              </a:lnSpc>
              <a:buNone/>
            </a:pPr>
            <a:r>
              <a:rPr lang="en-US" sz="4450" b="1" dirty="0">
                <a:solidFill>
                  <a:srgbClr val="443728"/>
                </a:solidFill>
                <a:latin typeface="Times New Roman" panose="02020603050405020304" pitchFamily="18" charset="0"/>
                <a:ea typeface="Crimson Pro" pitchFamily="34" charset="-122"/>
                <a:cs typeface="Times New Roman" panose="02020603050405020304" pitchFamily="18" charset="0"/>
              </a:rPr>
              <a:t>Defining the Minimum Replacement Problem</a:t>
            </a:r>
            <a:endParaRPr lang="en-US" sz="4450" dirty="0">
              <a:latin typeface="Times New Roman" panose="02020603050405020304" pitchFamily="18" charset="0"/>
              <a:cs typeface="Times New Roman" panose="02020603050405020304" pitchFamily="18" charset="0"/>
            </a:endParaRPr>
          </a:p>
        </p:txBody>
      </p:sp>
      <p:sp>
        <p:nvSpPr>
          <p:cNvPr id="6" name="Text 2"/>
          <p:cNvSpPr/>
          <p:nvPr/>
        </p:nvSpPr>
        <p:spPr>
          <a:xfrm>
            <a:off x="793790" y="2571869"/>
            <a:ext cx="7556421" cy="1814513"/>
          </a:xfrm>
          <a:prstGeom prst="rect">
            <a:avLst/>
          </a:prstGeom>
          <a:noFill/>
          <a:ln/>
        </p:spPr>
        <p:txBody>
          <a:bodyPr wrap="square" lIns="0" tIns="0" rIns="0" bIns="0" rtlCol="0" anchor="t"/>
          <a:lstStyle/>
          <a:p>
            <a:pPr marL="0" indent="0">
              <a:lnSpc>
                <a:spcPts val="2850"/>
              </a:lnSpc>
              <a:buNone/>
            </a:pPr>
            <a:r>
              <a:rPr lang="en-US" sz="1750" dirty="0">
                <a:solidFill>
                  <a:srgbClr val="443728"/>
                </a:solidFill>
                <a:latin typeface="Times New Roman" panose="02020603050405020304" pitchFamily="18" charset="0"/>
                <a:ea typeface="Open Sans" pitchFamily="34" charset="-122"/>
                <a:cs typeface="Times New Roman" panose="02020603050405020304" pitchFamily="18" charset="0"/>
              </a:rPr>
              <a:t>Given an unsorted array of integers, the minimum replacement problem seeks to determine the least number of element replacements required to transform the array into a sorted ascending order. Replacements involve changing the value of an element to any other integer.</a:t>
            </a:r>
            <a:endParaRPr lang="en-US" sz="1750" dirty="0">
              <a:latin typeface="Times New Roman" panose="02020603050405020304" pitchFamily="18" charset="0"/>
              <a:cs typeface="Times New Roman" panose="02020603050405020304" pitchFamily="18" charset="0"/>
            </a:endParaRPr>
          </a:p>
        </p:txBody>
      </p:sp>
      <p:sp>
        <p:nvSpPr>
          <p:cNvPr id="7" name="Shape 3"/>
          <p:cNvSpPr/>
          <p:nvPr/>
        </p:nvSpPr>
        <p:spPr>
          <a:xfrm>
            <a:off x="793790" y="4641533"/>
            <a:ext cx="3664863" cy="2773799"/>
          </a:xfrm>
          <a:prstGeom prst="roundRect">
            <a:avLst>
              <a:gd name="adj" fmla="val 3435"/>
            </a:avLst>
          </a:prstGeom>
          <a:solidFill>
            <a:srgbClr val="EBE2E0"/>
          </a:solidFill>
          <a:ln w="7620">
            <a:solidFill>
              <a:srgbClr val="D1C8C6"/>
            </a:solidFill>
            <a:prstDash val="solid"/>
          </a:ln>
        </p:spPr>
      </p:sp>
      <p:sp>
        <p:nvSpPr>
          <p:cNvPr id="8" name="Text 4"/>
          <p:cNvSpPr/>
          <p:nvPr/>
        </p:nvSpPr>
        <p:spPr>
          <a:xfrm>
            <a:off x="1028224" y="4875967"/>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443728"/>
                </a:solidFill>
                <a:latin typeface="Times New Roman" panose="02020603050405020304" pitchFamily="18" charset="0"/>
                <a:ea typeface="Crimson Pro" pitchFamily="34" charset="-122"/>
                <a:cs typeface="Times New Roman" panose="02020603050405020304" pitchFamily="18" charset="0"/>
              </a:rPr>
              <a:t>Example</a:t>
            </a:r>
            <a:endParaRPr lang="en-US" sz="2200" dirty="0">
              <a:latin typeface="Times New Roman" panose="02020603050405020304" pitchFamily="18" charset="0"/>
              <a:cs typeface="Times New Roman" panose="02020603050405020304" pitchFamily="18" charset="0"/>
            </a:endParaRPr>
          </a:p>
        </p:txBody>
      </p:sp>
      <p:sp>
        <p:nvSpPr>
          <p:cNvPr id="9" name="Text 5"/>
          <p:cNvSpPr/>
          <p:nvPr/>
        </p:nvSpPr>
        <p:spPr>
          <a:xfrm>
            <a:off x="1028224" y="5366385"/>
            <a:ext cx="3195995" cy="1451610"/>
          </a:xfrm>
          <a:prstGeom prst="rect">
            <a:avLst/>
          </a:prstGeom>
          <a:noFill/>
          <a:ln/>
        </p:spPr>
        <p:txBody>
          <a:bodyPr wrap="square" lIns="0" tIns="0" rIns="0" bIns="0" rtlCol="0" anchor="t"/>
          <a:lstStyle/>
          <a:p>
            <a:pPr marL="0" indent="0">
              <a:lnSpc>
                <a:spcPts val="2850"/>
              </a:lnSpc>
              <a:buNone/>
            </a:pPr>
            <a:r>
              <a:rPr lang="en-US" sz="1750" dirty="0">
                <a:solidFill>
                  <a:srgbClr val="443728"/>
                </a:solidFill>
                <a:latin typeface="Times New Roman" panose="02020603050405020304" pitchFamily="18" charset="0"/>
                <a:ea typeface="Open Sans" pitchFamily="34" charset="-122"/>
                <a:cs typeface="Times New Roman" panose="02020603050405020304" pitchFamily="18" charset="0"/>
              </a:rPr>
              <a:t>The array [4, 2, 1, 3] can be sorted with just one replacement: changing the value of 4 to 1.</a:t>
            </a:r>
            <a:endParaRPr lang="en-US" sz="1750" dirty="0">
              <a:latin typeface="Times New Roman" panose="02020603050405020304" pitchFamily="18" charset="0"/>
              <a:cs typeface="Times New Roman" panose="02020603050405020304" pitchFamily="18" charset="0"/>
            </a:endParaRPr>
          </a:p>
        </p:txBody>
      </p:sp>
      <p:sp>
        <p:nvSpPr>
          <p:cNvPr id="10" name="Shape 6"/>
          <p:cNvSpPr/>
          <p:nvPr/>
        </p:nvSpPr>
        <p:spPr>
          <a:xfrm>
            <a:off x="4685467" y="4641533"/>
            <a:ext cx="3664863" cy="2773799"/>
          </a:xfrm>
          <a:prstGeom prst="roundRect">
            <a:avLst>
              <a:gd name="adj" fmla="val 3435"/>
            </a:avLst>
          </a:prstGeom>
          <a:solidFill>
            <a:srgbClr val="EBE2E0"/>
          </a:solidFill>
          <a:ln w="7620">
            <a:solidFill>
              <a:srgbClr val="D1C8C6"/>
            </a:solidFill>
            <a:prstDash val="solid"/>
          </a:ln>
        </p:spPr>
      </p:sp>
      <p:sp>
        <p:nvSpPr>
          <p:cNvPr id="11" name="Text 7"/>
          <p:cNvSpPr/>
          <p:nvPr/>
        </p:nvSpPr>
        <p:spPr>
          <a:xfrm>
            <a:off x="4919901" y="4875967"/>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443728"/>
                </a:solidFill>
                <a:latin typeface="Times New Roman" panose="02020603050405020304" pitchFamily="18" charset="0"/>
                <a:ea typeface="Crimson Pro" pitchFamily="34" charset="-122"/>
                <a:cs typeface="Times New Roman" panose="02020603050405020304" pitchFamily="18" charset="0"/>
              </a:rPr>
              <a:t>Constraints</a:t>
            </a:r>
            <a:endParaRPr lang="en-US" sz="2200" dirty="0">
              <a:latin typeface="Times New Roman" panose="02020603050405020304" pitchFamily="18" charset="0"/>
              <a:cs typeface="Times New Roman" panose="02020603050405020304" pitchFamily="18" charset="0"/>
            </a:endParaRPr>
          </a:p>
        </p:txBody>
      </p:sp>
      <p:sp>
        <p:nvSpPr>
          <p:cNvPr id="12" name="Text 8"/>
          <p:cNvSpPr/>
          <p:nvPr/>
        </p:nvSpPr>
        <p:spPr>
          <a:xfrm>
            <a:off x="4919901" y="5366385"/>
            <a:ext cx="3195995" cy="1814513"/>
          </a:xfrm>
          <a:prstGeom prst="rect">
            <a:avLst/>
          </a:prstGeom>
          <a:noFill/>
          <a:ln/>
        </p:spPr>
        <p:txBody>
          <a:bodyPr wrap="square" lIns="0" tIns="0" rIns="0" bIns="0" rtlCol="0" anchor="t"/>
          <a:lstStyle/>
          <a:p>
            <a:pPr marL="0" indent="0">
              <a:lnSpc>
                <a:spcPts val="2850"/>
              </a:lnSpc>
              <a:buNone/>
            </a:pPr>
            <a:r>
              <a:rPr lang="en-US" sz="1750" dirty="0">
                <a:solidFill>
                  <a:srgbClr val="443728"/>
                </a:solidFill>
                <a:latin typeface="Times New Roman" panose="02020603050405020304" pitchFamily="18" charset="0"/>
                <a:ea typeface="Open Sans" pitchFamily="34" charset="-122"/>
                <a:cs typeface="Times New Roman" panose="02020603050405020304" pitchFamily="18" charset="0"/>
              </a:rPr>
              <a:t>The replacements must be performed in a way that results in a sorted array. Elements can be replaced with any integer.</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363789" y="2102406"/>
            <a:ext cx="5046702" cy="4024789"/>
          </a:xfrm>
          <a:prstGeom prst="rect">
            <a:avLst/>
          </a:prstGeom>
        </p:spPr>
      </p:pic>
      <p:sp>
        <p:nvSpPr>
          <p:cNvPr id="4" name="Text 0"/>
          <p:cNvSpPr/>
          <p:nvPr/>
        </p:nvSpPr>
        <p:spPr>
          <a:xfrm>
            <a:off x="615434" y="897731"/>
            <a:ext cx="7642503" cy="549473"/>
          </a:xfrm>
          <a:prstGeom prst="rect">
            <a:avLst/>
          </a:prstGeom>
          <a:noFill/>
          <a:ln/>
        </p:spPr>
        <p:txBody>
          <a:bodyPr wrap="none" lIns="0" tIns="0" rIns="0" bIns="0" rtlCol="0" anchor="t"/>
          <a:lstStyle/>
          <a:p>
            <a:pPr marL="0" indent="0">
              <a:lnSpc>
                <a:spcPts val="4300"/>
              </a:lnSpc>
              <a:buNone/>
            </a:pPr>
            <a:r>
              <a:rPr lang="en-US" sz="3450" b="1" dirty="0">
                <a:solidFill>
                  <a:srgbClr val="443728"/>
                </a:solidFill>
                <a:latin typeface="Times New Roman" panose="02020603050405020304" pitchFamily="18" charset="0"/>
                <a:ea typeface="Crimson Pro" pitchFamily="34" charset="-122"/>
                <a:cs typeface="Times New Roman" panose="02020603050405020304" pitchFamily="18" charset="0"/>
              </a:rPr>
              <a:t>Brute Force Approach and Its Limitations</a:t>
            </a:r>
            <a:endParaRPr lang="en-US" sz="3450" dirty="0">
              <a:latin typeface="Times New Roman" panose="02020603050405020304" pitchFamily="18" charset="0"/>
              <a:cs typeface="Times New Roman" panose="02020603050405020304" pitchFamily="18" charset="0"/>
            </a:endParaRPr>
          </a:p>
        </p:txBody>
      </p:sp>
      <p:sp>
        <p:nvSpPr>
          <p:cNvPr id="5" name="Text 1"/>
          <p:cNvSpPr/>
          <p:nvPr/>
        </p:nvSpPr>
        <p:spPr>
          <a:xfrm>
            <a:off x="615434" y="1710928"/>
            <a:ext cx="7913132" cy="844034"/>
          </a:xfrm>
          <a:prstGeom prst="rect">
            <a:avLst/>
          </a:prstGeom>
          <a:noFill/>
          <a:ln/>
        </p:spPr>
        <p:txBody>
          <a:bodyPr wrap="square" lIns="0" tIns="0" rIns="0" bIns="0" rtlCol="0" anchor="t"/>
          <a:lstStyle/>
          <a:p>
            <a:pPr marL="0" indent="0">
              <a:lnSpc>
                <a:spcPts val="2200"/>
              </a:lnSpc>
              <a:buNone/>
            </a:pPr>
            <a:r>
              <a:rPr lang="en-US" sz="1700" dirty="0">
                <a:solidFill>
                  <a:srgbClr val="443728"/>
                </a:solidFill>
                <a:latin typeface="Times New Roman" panose="02020603050405020304" pitchFamily="18" charset="0"/>
                <a:ea typeface="Open Sans" pitchFamily="34" charset="-122"/>
                <a:cs typeface="Times New Roman" panose="02020603050405020304" pitchFamily="18" charset="0"/>
              </a:rPr>
              <a:t>One approach to solving the minimum replacement problem is to use brute force. This involves generating all possible permutations of the array and checking each permutation to see if it is sorted. The permutation with the fewest replacements is then selected as the solution.</a:t>
            </a:r>
            <a:endParaRPr lang="en-US" sz="1700" dirty="0">
              <a:latin typeface="Times New Roman" panose="02020603050405020304" pitchFamily="18" charset="0"/>
              <a:cs typeface="Times New Roman" panose="02020603050405020304" pitchFamily="18" charset="0"/>
            </a:endParaRPr>
          </a:p>
        </p:txBody>
      </p:sp>
      <p:sp>
        <p:nvSpPr>
          <p:cNvPr id="6" name="Shape 2"/>
          <p:cNvSpPr/>
          <p:nvPr/>
        </p:nvSpPr>
        <p:spPr>
          <a:xfrm>
            <a:off x="867727" y="2752725"/>
            <a:ext cx="22860" cy="4579144"/>
          </a:xfrm>
          <a:prstGeom prst="roundRect">
            <a:avLst>
              <a:gd name="adj" fmla="val 323079"/>
            </a:avLst>
          </a:prstGeom>
          <a:solidFill>
            <a:srgbClr val="D1C8C6"/>
          </a:solidFill>
          <a:ln/>
        </p:spPr>
      </p:sp>
      <p:sp>
        <p:nvSpPr>
          <p:cNvPr id="7" name="Shape 3"/>
          <p:cNvSpPr/>
          <p:nvPr/>
        </p:nvSpPr>
        <p:spPr>
          <a:xfrm>
            <a:off x="1054120" y="3136821"/>
            <a:ext cx="615434" cy="22860"/>
          </a:xfrm>
          <a:prstGeom prst="roundRect">
            <a:avLst>
              <a:gd name="adj" fmla="val 323079"/>
            </a:avLst>
          </a:prstGeom>
          <a:solidFill>
            <a:srgbClr val="D1C8C6"/>
          </a:solidFill>
          <a:ln/>
        </p:spPr>
      </p:sp>
      <p:sp>
        <p:nvSpPr>
          <p:cNvPr id="8" name="Shape 4"/>
          <p:cNvSpPr/>
          <p:nvPr/>
        </p:nvSpPr>
        <p:spPr>
          <a:xfrm>
            <a:off x="681335" y="2950488"/>
            <a:ext cx="395645" cy="395645"/>
          </a:xfrm>
          <a:prstGeom prst="roundRect">
            <a:avLst>
              <a:gd name="adj" fmla="val 18667"/>
            </a:avLst>
          </a:prstGeom>
          <a:solidFill>
            <a:srgbClr val="EBE2E0"/>
          </a:solidFill>
          <a:ln w="7620">
            <a:solidFill>
              <a:srgbClr val="D1C8C6"/>
            </a:solidFill>
            <a:prstDash val="solid"/>
          </a:ln>
        </p:spPr>
      </p:sp>
      <p:sp>
        <p:nvSpPr>
          <p:cNvPr id="9" name="Text 5"/>
          <p:cNvSpPr/>
          <p:nvPr/>
        </p:nvSpPr>
        <p:spPr>
          <a:xfrm>
            <a:off x="829806" y="3016448"/>
            <a:ext cx="98703" cy="263723"/>
          </a:xfrm>
          <a:prstGeom prst="rect">
            <a:avLst/>
          </a:prstGeom>
          <a:noFill/>
          <a:ln/>
        </p:spPr>
        <p:txBody>
          <a:bodyPr wrap="none" lIns="0" tIns="0" rIns="0" bIns="0" rtlCol="0" anchor="t"/>
          <a:lstStyle/>
          <a:p>
            <a:pPr marL="0" indent="0" algn="ctr">
              <a:lnSpc>
                <a:spcPts val="2050"/>
              </a:lnSpc>
              <a:buNone/>
            </a:pPr>
            <a:r>
              <a:rPr lang="en-US" sz="2050" b="1" dirty="0">
                <a:solidFill>
                  <a:srgbClr val="443728"/>
                </a:solidFill>
                <a:latin typeface="Crimson Pro" pitchFamily="34" charset="0"/>
                <a:ea typeface="Crimson Pro" pitchFamily="34" charset="-122"/>
                <a:cs typeface="Crimson Pro" pitchFamily="34" charset="-120"/>
              </a:rPr>
              <a:t>1</a:t>
            </a:r>
            <a:endParaRPr lang="en-US" sz="2050" dirty="0"/>
          </a:p>
        </p:txBody>
      </p:sp>
      <p:sp>
        <p:nvSpPr>
          <p:cNvPr id="10" name="Text 6"/>
          <p:cNvSpPr/>
          <p:nvPr/>
        </p:nvSpPr>
        <p:spPr>
          <a:xfrm>
            <a:off x="1889343" y="2928461"/>
            <a:ext cx="2198013" cy="274677"/>
          </a:xfrm>
          <a:prstGeom prst="rect">
            <a:avLst/>
          </a:prstGeom>
          <a:noFill/>
          <a:ln/>
        </p:spPr>
        <p:txBody>
          <a:bodyPr wrap="none" lIns="0" tIns="0" rIns="0" bIns="0" rtlCol="0" anchor="t"/>
          <a:lstStyle/>
          <a:p>
            <a:pPr marL="0" indent="0" algn="l">
              <a:lnSpc>
                <a:spcPts val="2150"/>
              </a:lnSpc>
              <a:buNone/>
            </a:pPr>
            <a:r>
              <a:rPr lang="en-US" sz="1700" b="1" dirty="0">
                <a:solidFill>
                  <a:srgbClr val="443728"/>
                </a:solidFill>
                <a:latin typeface="Crimson Pro" pitchFamily="34" charset="0"/>
                <a:ea typeface="Crimson Pro" pitchFamily="34" charset="-122"/>
                <a:cs typeface="Crimson Pro" pitchFamily="34" charset="-120"/>
              </a:rPr>
              <a:t>Step 1</a:t>
            </a:r>
            <a:endParaRPr lang="en-US" sz="1700" dirty="0"/>
          </a:p>
        </p:txBody>
      </p:sp>
      <p:sp>
        <p:nvSpPr>
          <p:cNvPr id="11" name="Text 7"/>
          <p:cNvSpPr/>
          <p:nvPr/>
        </p:nvSpPr>
        <p:spPr>
          <a:xfrm>
            <a:off x="1846302" y="3308628"/>
            <a:ext cx="6682264" cy="281345"/>
          </a:xfrm>
          <a:prstGeom prst="rect">
            <a:avLst/>
          </a:prstGeom>
          <a:noFill/>
          <a:ln/>
        </p:spPr>
        <p:txBody>
          <a:bodyPr wrap="none" lIns="0" tIns="0" rIns="0" bIns="0" rtlCol="0" anchor="t"/>
          <a:lstStyle/>
          <a:p>
            <a:pPr marL="0" indent="0" algn="l">
              <a:lnSpc>
                <a:spcPts val="2200"/>
              </a:lnSpc>
              <a:buNone/>
            </a:pPr>
            <a:r>
              <a:rPr lang="en-US" sz="1600" dirty="0">
                <a:solidFill>
                  <a:srgbClr val="443728"/>
                </a:solidFill>
                <a:latin typeface="Times New Roman" panose="02020603050405020304" pitchFamily="18" charset="0"/>
                <a:ea typeface="Open Sans" pitchFamily="34" charset="-122"/>
                <a:cs typeface="Times New Roman" panose="02020603050405020304" pitchFamily="18" charset="0"/>
              </a:rPr>
              <a:t>Generate all possible permutations of the array.</a:t>
            </a:r>
            <a:endParaRPr lang="en-US" sz="1600" dirty="0">
              <a:latin typeface="Times New Roman" panose="02020603050405020304" pitchFamily="18" charset="0"/>
              <a:cs typeface="Times New Roman" panose="02020603050405020304" pitchFamily="18" charset="0"/>
            </a:endParaRPr>
          </a:p>
        </p:txBody>
      </p:sp>
      <p:sp>
        <p:nvSpPr>
          <p:cNvPr id="12" name="Shape 8"/>
          <p:cNvSpPr/>
          <p:nvPr/>
        </p:nvSpPr>
        <p:spPr>
          <a:xfrm>
            <a:off x="1054120" y="4325541"/>
            <a:ext cx="615434" cy="22860"/>
          </a:xfrm>
          <a:prstGeom prst="roundRect">
            <a:avLst>
              <a:gd name="adj" fmla="val 323079"/>
            </a:avLst>
          </a:prstGeom>
          <a:solidFill>
            <a:srgbClr val="D1C8C6"/>
          </a:solidFill>
          <a:ln/>
        </p:spPr>
      </p:sp>
      <p:sp>
        <p:nvSpPr>
          <p:cNvPr id="13" name="Shape 9"/>
          <p:cNvSpPr/>
          <p:nvPr/>
        </p:nvSpPr>
        <p:spPr>
          <a:xfrm>
            <a:off x="681335" y="4139208"/>
            <a:ext cx="395645" cy="395645"/>
          </a:xfrm>
          <a:prstGeom prst="roundRect">
            <a:avLst>
              <a:gd name="adj" fmla="val 18667"/>
            </a:avLst>
          </a:prstGeom>
          <a:solidFill>
            <a:srgbClr val="EBE2E0"/>
          </a:solidFill>
          <a:ln w="7620">
            <a:solidFill>
              <a:srgbClr val="D1C8C6"/>
            </a:solidFill>
            <a:prstDash val="solid"/>
          </a:ln>
        </p:spPr>
      </p:sp>
      <p:sp>
        <p:nvSpPr>
          <p:cNvPr id="14" name="Text 10"/>
          <p:cNvSpPr/>
          <p:nvPr/>
        </p:nvSpPr>
        <p:spPr>
          <a:xfrm>
            <a:off x="811828" y="4205168"/>
            <a:ext cx="134541" cy="263723"/>
          </a:xfrm>
          <a:prstGeom prst="rect">
            <a:avLst/>
          </a:prstGeom>
          <a:noFill/>
          <a:ln/>
        </p:spPr>
        <p:txBody>
          <a:bodyPr wrap="none" lIns="0" tIns="0" rIns="0" bIns="0" rtlCol="0" anchor="t"/>
          <a:lstStyle/>
          <a:p>
            <a:pPr marL="0" indent="0" algn="ctr">
              <a:lnSpc>
                <a:spcPts val="2050"/>
              </a:lnSpc>
              <a:buNone/>
            </a:pPr>
            <a:r>
              <a:rPr lang="en-US" sz="2050" b="1" dirty="0">
                <a:solidFill>
                  <a:srgbClr val="443728"/>
                </a:solidFill>
                <a:latin typeface="Crimson Pro" pitchFamily="34" charset="0"/>
                <a:ea typeface="Crimson Pro" pitchFamily="34" charset="-122"/>
                <a:cs typeface="Crimson Pro" pitchFamily="34" charset="-120"/>
              </a:rPr>
              <a:t>2</a:t>
            </a:r>
            <a:endParaRPr lang="en-US" sz="2050" dirty="0"/>
          </a:p>
        </p:txBody>
      </p:sp>
      <p:sp>
        <p:nvSpPr>
          <p:cNvPr id="15" name="Text 11"/>
          <p:cNvSpPr/>
          <p:nvPr/>
        </p:nvSpPr>
        <p:spPr>
          <a:xfrm>
            <a:off x="1846302" y="4117181"/>
            <a:ext cx="2198013" cy="274677"/>
          </a:xfrm>
          <a:prstGeom prst="rect">
            <a:avLst/>
          </a:prstGeom>
          <a:noFill/>
          <a:ln/>
        </p:spPr>
        <p:txBody>
          <a:bodyPr wrap="none" lIns="0" tIns="0" rIns="0" bIns="0" rtlCol="0" anchor="t"/>
          <a:lstStyle/>
          <a:p>
            <a:pPr marL="0" indent="0" algn="l">
              <a:lnSpc>
                <a:spcPts val="2150"/>
              </a:lnSpc>
              <a:buNone/>
            </a:pPr>
            <a:r>
              <a:rPr lang="en-US" sz="1700" b="1" dirty="0">
                <a:solidFill>
                  <a:srgbClr val="443728"/>
                </a:solidFill>
                <a:latin typeface="Crimson Pro" pitchFamily="34" charset="0"/>
                <a:ea typeface="Crimson Pro" pitchFamily="34" charset="-122"/>
                <a:cs typeface="Crimson Pro" pitchFamily="34" charset="-120"/>
              </a:rPr>
              <a:t>Step 2</a:t>
            </a:r>
            <a:endParaRPr lang="en-US" sz="1700" dirty="0"/>
          </a:p>
        </p:txBody>
      </p:sp>
      <p:sp>
        <p:nvSpPr>
          <p:cNvPr id="16" name="Text 12"/>
          <p:cNvSpPr/>
          <p:nvPr/>
        </p:nvSpPr>
        <p:spPr>
          <a:xfrm>
            <a:off x="1846302" y="4497348"/>
            <a:ext cx="6682264" cy="281345"/>
          </a:xfrm>
          <a:prstGeom prst="rect">
            <a:avLst/>
          </a:prstGeom>
          <a:noFill/>
          <a:ln/>
        </p:spPr>
        <p:txBody>
          <a:bodyPr wrap="none" lIns="0" tIns="0" rIns="0" bIns="0" rtlCol="0" anchor="t"/>
          <a:lstStyle/>
          <a:p>
            <a:pPr marL="0" indent="0" algn="l">
              <a:lnSpc>
                <a:spcPts val="2200"/>
              </a:lnSpc>
              <a:buNone/>
            </a:pPr>
            <a:r>
              <a:rPr lang="en-US" sz="1600" dirty="0">
                <a:solidFill>
                  <a:srgbClr val="443728"/>
                </a:solidFill>
                <a:latin typeface="Times New Roman" panose="02020603050405020304" pitchFamily="18" charset="0"/>
                <a:ea typeface="Open Sans" pitchFamily="34" charset="-122"/>
                <a:cs typeface="Times New Roman" panose="02020603050405020304" pitchFamily="18" charset="0"/>
              </a:rPr>
              <a:t>Check each permutation for sorted order.</a:t>
            </a:r>
            <a:endParaRPr lang="en-US" sz="1600" dirty="0">
              <a:latin typeface="Times New Roman" panose="02020603050405020304" pitchFamily="18" charset="0"/>
              <a:cs typeface="Times New Roman" panose="02020603050405020304" pitchFamily="18" charset="0"/>
            </a:endParaRPr>
          </a:p>
        </p:txBody>
      </p:sp>
      <p:sp>
        <p:nvSpPr>
          <p:cNvPr id="17" name="Shape 13"/>
          <p:cNvSpPr/>
          <p:nvPr/>
        </p:nvSpPr>
        <p:spPr>
          <a:xfrm>
            <a:off x="1054120" y="5514261"/>
            <a:ext cx="615434" cy="22860"/>
          </a:xfrm>
          <a:prstGeom prst="roundRect">
            <a:avLst>
              <a:gd name="adj" fmla="val 323079"/>
            </a:avLst>
          </a:prstGeom>
          <a:solidFill>
            <a:srgbClr val="D1C8C6"/>
          </a:solidFill>
          <a:ln/>
        </p:spPr>
      </p:sp>
      <p:sp>
        <p:nvSpPr>
          <p:cNvPr id="18" name="Shape 14"/>
          <p:cNvSpPr/>
          <p:nvPr/>
        </p:nvSpPr>
        <p:spPr>
          <a:xfrm>
            <a:off x="681335" y="5327928"/>
            <a:ext cx="395645" cy="395645"/>
          </a:xfrm>
          <a:prstGeom prst="roundRect">
            <a:avLst>
              <a:gd name="adj" fmla="val 18667"/>
            </a:avLst>
          </a:prstGeom>
          <a:solidFill>
            <a:srgbClr val="EBE2E0"/>
          </a:solidFill>
          <a:ln w="7620">
            <a:solidFill>
              <a:srgbClr val="D1C8C6"/>
            </a:solidFill>
            <a:prstDash val="solid"/>
          </a:ln>
        </p:spPr>
      </p:sp>
      <p:sp>
        <p:nvSpPr>
          <p:cNvPr id="19" name="Text 15"/>
          <p:cNvSpPr/>
          <p:nvPr/>
        </p:nvSpPr>
        <p:spPr>
          <a:xfrm>
            <a:off x="814685" y="5393888"/>
            <a:ext cx="128826" cy="263723"/>
          </a:xfrm>
          <a:prstGeom prst="rect">
            <a:avLst/>
          </a:prstGeom>
          <a:noFill/>
          <a:ln/>
        </p:spPr>
        <p:txBody>
          <a:bodyPr wrap="none" lIns="0" tIns="0" rIns="0" bIns="0" rtlCol="0" anchor="t"/>
          <a:lstStyle/>
          <a:p>
            <a:pPr marL="0" indent="0" algn="ctr">
              <a:lnSpc>
                <a:spcPts val="2050"/>
              </a:lnSpc>
              <a:buNone/>
            </a:pPr>
            <a:r>
              <a:rPr lang="en-US" sz="2050" b="1" dirty="0">
                <a:solidFill>
                  <a:srgbClr val="443728"/>
                </a:solidFill>
                <a:latin typeface="Crimson Pro" pitchFamily="34" charset="0"/>
                <a:ea typeface="Crimson Pro" pitchFamily="34" charset="-122"/>
                <a:cs typeface="Crimson Pro" pitchFamily="34" charset="-120"/>
              </a:rPr>
              <a:t>3</a:t>
            </a:r>
            <a:endParaRPr lang="en-US" sz="2050" dirty="0"/>
          </a:p>
        </p:txBody>
      </p:sp>
      <p:sp>
        <p:nvSpPr>
          <p:cNvPr id="20" name="Text 16"/>
          <p:cNvSpPr/>
          <p:nvPr/>
        </p:nvSpPr>
        <p:spPr>
          <a:xfrm>
            <a:off x="1846302" y="5305901"/>
            <a:ext cx="2198013" cy="274677"/>
          </a:xfrm>
          <a:prstGeom prst="rect">
            <a:avLst/>
          </a:prstGeom>
          <a:noFill/>
          <a:ln/>
        </p:spPr>
        <p:txBody>
          <a:bodyPr wrap="none" lIns="0" tIns="0" rIns="0" bIns="0" rtlCol="0" anchor="t"/>
          <a:lstStyle/>
          <a:p>
            <a:pPr marL="0" indent="0" algn="l">
              <a:lnSpc>
                <a:spcPts val="2150"/>
              </a:lnSpc>
              <a:buNone/>
            </a:pPr>
            <a:r>
              <a:rPr lang="en-US" sz="1700" b="1" dirty="0">
                <a:solidFill>
                  <a:srgbClr val="443728"/>
                </a:solidFill>
                <a:latin typeface="Crimson Pro" pitchFamily="34" charset="0"/>
                <a:ea typeface="Crimson Pro" pitchFamily="34" charset="-122"/>
                <a:cs typeface="Crimson Pro" pitchFamily="34" charset="-120"/>
              </a:rPr>
              <a:t>Step 3</a:t>
            </a:r>
            <a:endParaRPr lang="en-US" sz="1700" dirty="0"/>
          </a:p>
        </p:txBody>
      </p:sp>
      <p:sp>
        <p:nvSpPr>
          <p:cNvPr id="21" name="Text 17"/>
          <p:cNvSpPr/>
          <p:nvPr/>
        </p:nvSpPr>
        <p:spPr>
          <a:xfrm>
            <a:off x="1846302" y="5686068"/>
            <a:ext cx="6682264" cy="281345"/>
          </a:xfrm>
          <a:prstGeom prst="rect">
            <a:avLst/>
          </a:prstGeom>
          <a:noFill/>
          <a:ln/>
        </p:spPr>
        <p:txBody>
          <a:bodyPr wrap="none" lIns="0" tIns="0" rIns="0" bIns="0" rtlCol="0" anchor="t"/>
          <a:lstStyle/>
          <a:p>
            <a:pPr marL="0" indent="0" algn="l">
              <a:lnSpc>
                <a:spcPts val="2200"/>
              </a:lnSpc>
              <a:buNone/>
            </a:pPr>
            <a:r>
              <a:rPr lang="en-US" sz="1600" dirty="0">
                <a:solidFill>
                  <a:srgbClr val="443728"/>
                </a:solidFill>
                <a:latin typeface="Times New Roman" panose="02020603050405020304" pitchFamily="18" charset="0"/>
                <a:ea typeface="Open Sans" pitchFamily="34" charset="-122"/>
                <a:cs typeface="Times New Roman" panose="02020603050405020304" pitchFamily="18" charset="0"/>
              </a:rPr>
              <a:t>Calculate the number of replacements required for each permutation</a:t>
            </a:r>
            <a:r>
              <a:rPr lang="en-US" sz="1350" dirty="0">
                <a:solidFill>
                  <a:srgbClr val="443728"/>
                </a:solidFill>
                <a:latin typeface="Open Sans" pitchFamily="34" charset="0"/>
                <a:ea typeface="Open Sans" pitchFamily="34" charset="-122"/>
                <a:cs typeface="Open Sans" pitchFamily="34" charset="-120"/>
              </a:rPr>
              <a:t>.</a:t>
            </a:r>
            <a:endParaRPr lang="en-US" sz="1350" dirty="0"/>
          </a:p>
        </p:txBody>
      </p:sp>
      <p:sp>
        <p:nvSpPr>
          <p:cNvPr id="22" name="Shape 18"/>
          <p:cNvSpPr/>
          <p:nvPr/>
        </p:nvSpPr>
        <p:spPr>
          <a:xfrm>
            <a:off x="1054120" y="6702981"/>
            <a:ext cx="615434" cy="22860"/>
          </a:xfrm>
          <a:prstGeom prst="roundRect">
            <a:avLst>
              <a:gd name="adj" fmla="val 323079"/>
            </a:avLst>
          </a:prstGeom>
          <a:solidFill>
            <a:srgbClr val="D1C8C6"/>
          </a:solidFill>
          <a:ln/>
        </p:spPr>
      </p:sp>
      <p:sp>
        <p:nvSpPr>
          <p:cNvPr id="23" name="Shape 19"/>
          <p:cNvSpPr/>
          <p:nvPr/>
        </p:nvSpPr>
        <p:spPr>
          <a:xfrm>
            <a:off x="681335" y="6516648"/>
            <a:ext cx="395645" cy="395645"/>
          </a:xfrm>
          <a:prstGeom prst="roundRect">
            <a:avLst>
              <a:gd name="adj" fmla="val 18667"/>
            </a:avLst>
          </a:prstGeom>
          <a:solidFill>
            <a:srgbClr val="EBE2E0"/>
          </a:solidFill>
          <a:ln w="7620">
            <a:solidFill>
              <a:srgbClr val="D1C8C6"/>
            </a:solidFill>
            <a:prstDash val="solid"/>
          </a:ln>
        </p:spPr>
      </p:sp>
      <p:sp>
        <p:nvSpPr>
          <p:cNvPr id="24" name="Text 20"/>
          <p:cNvSpPr/>
          <p:nvPr/>
        </p:nvSpPr>
        <p:spPr>
          <a:xfrm>
            <a:off x="808018" y="6582608"/>
            <a:ext cx="142280" cy="263723"/>
          </a:xfrm>
          <a:prstGeom prst="rect">
            <a:avLst/>
          </a:prstGeom>
          <a:noFill/>
          <a:ln/>
        </p:spPr>
        <p:txBody>
          <a:bodyPr wrap="none" lIns="0" tIns="0" rIns="0" bIns="0" rtlCol="0" anchor="t"/>
          <a:lstStyle/>
          <a:p>
            <a:pPr marL="0" indent="0" algn="ctr">
              <a:lnSpc>
                <a:spcPts val="2050"/>
              </a:lnSpc>
              <a:buNone/>
            </a:pPr>
            <a:r>
              <a:rPr lang="en-US" sz="2050" b="1" dirty="0">
                <a:solidFill>
                  <a:srgbClr val="443728"/>
                </a:solidFill>
                <a:latin typeface="Crimson Pro" pitchFamily="34" charset="0"/>
                <a:ea typeface="Crimson Pro" pitchFamily="34" charset="-122"/>
                <a:cs typeface="Crimson Pro" pitchFamily="34" charset="-120"/>
              </a:rPr>
              <a:t>4</a:t>
            </a:r>
            <a:endParaRPr lang="en-US" sz="2050" dirty="0"/>
          </a:p>
        </p:txBody>
      </p:sp>
      <p:sp>
        <p:nvSpPr>
          <p:cNvPr id="25" name="Text 21"/>
          <p:cNvSpPr/>
          <p:nvPr/>
        </p:nvSpPr>
        <p:spPr>
          <a:xfrm>
            <a:off x="1846302" y="6494621"/>
            <a:ext cx="2198013" cy="274677"/>
          </a:xfrm>
          <a:prstGeom prst="rect">
            <a:avLst/>
          </a:prstGeom>
          <a:noFill/>
          <a:ln/>
        </p:spPr>
        <p:txBody>
          <a:bodyPr wrap="none" lIns="0" tIns="0" rIns="0" bIns="0" rtlCol="0" anchor="t"/>
          <a:lstStyle/>
          <a:p>
            <a:pPr marL="0" indent="0" algn="l">
              <a:lnSpc>
                <a:spcPts val="2150"/>
              </a:lnSpc>
              <a:buNone/>
            </a:pPr>
            <a:r>
              <a:rPr lang="en-US" sz="1700" b="1" dirty="0">
                <a:solidFill>
                  <a:srgbClr val="443728"/>
                </a:solidFill>
                <a:latin typeface="Crimson Pro" pitchFamily="34" charset="0"/>
                <a:ea typeface="Crimson Pro" pitchFamily="34" charset="-122"/>
                <a:cs typeface="Crimson Pro" pitchFamily="34" charset="-120"/>
              </a:rPr>
              <a:t>Step 4</a:t>
            </a:r>
            <a:endParaRPr lang="en-US" sz="1700" dirty="0"/>
          </a:p>
        </p:txBody>
      </p:sp>
      <p:sp>
        <p:nvSpPr>
          <p:cNvPr id="26" name="Text 22"/>
          <p:cNvSpPr/>
          <p:nvPr/>
        </p:nvSpPr>
        <p:spPr>
          <a:xfrm>
            <a:off x="1846302" y="6874788"/>
            <a:ext cx="6682264" cy="281345"/>
          </a:xfrm>
          <a:prstGeom prst="rect">
            <a:avLst/>
          </a:prstGeom>
          <a:noFill/>
          <a:ln/>
        </p:spPr>
        <p:txBody>
          <a:bodyPr wrap="none" lIns="0" tIns="0" rIns="0" bIns="0" rtlCol="0" anchor="t"/>
          <a:lstStyle/>
          <a:p>
            <a:pPr marL="0" indent="0" algn="l">
              <a:lnSpc>
                <a:spcPts val="2200"/>
              </a:lnSpc>
              <a:buNone/>
            </a:pPr>
            <a:r>
              <a:rPr lang="en-US" sz="1600" dirty="0">
                <a:solidFill>
                  <a:srgbClr val="443728"/>
                </a:solidFill>
                <a:latin typeface="Times New Roman" panose="02020603050405020304" pitchFamily="18" charset="0"/>
                <a:ea typeface="Open Sans" pitchFamily="34" charset="-122"/>
                <a:cs typeface="Times New Roman" panose="02020603050405020304" pitchFamily="18" charset="0"/>
              </a:rPr>
              <a:t>Select the permutation with the fewest replacements.</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1505"/>
          </a:xfrm>
          <a:prstGeom prst="rect">
            <a:avLst/>
          </a:prstGeom>
        </p:spPr>
      </p:pic>
      <p:pic>
        <p:nvPicPr>
          <p:cNvPr id="3" name="Image 1" descr="preencoded.png"/>
          <p:cNvPicPr>
            <a:picLocks noChangeAspect="1"/>
          </p:cNvPicPr>
          <p:nvPr/>
        </p:nvPicPr>
        <p:blipFill>
          <a:blip r:embed="rId4"/>
          <a:stretch>
            <a:fillRect/>
          </a:stretch>
        </p:blipFill>
        <p:spPr>
          <a:xfrm>
            <a:off x="9393079" y="1621631"/>
            <a:ext cx="4988243" cy="4988243"/>
          </a:xfrm>
          <a:prstGeom prst="rect">
            <a:avLst/>
          </a:prstGeom>
        </p:spPr>
      </p:pic>
      <p:sp>
        <p:nvSpPr>
          <p:cNvPr id="4" name="Text 0"/>
          <p:cNvSpPr/>
          <p:nvPr/>
        </p:nvSpPr>
        <p:spPr>
          <a:xfrm>
            <a:off x="697349" y="547926"/>
            <a:ext cx="7749302" cy="1245394"/>
          </a:xfrm>
          <a:prstGeom prst="rect">
            <a:avLst/>
          </a:prstGeom>
          <a:noFill/>
          <a:ln/>
        </p:spPr>
        <p:txBody>
          <a:bodyPr wrap="square" lIns="0" tIns="0" rIns="0" bIns="0" rtlCol="0" anchor="t"/>
          <a:lstStyle/>
          <a:p>
            <a:pPr marL="0" indent="0">
              <a:lnSpc>
                <a:spcPts val="4900"/>
              </a:lnSpc>
              <a:buNone/>
            </a:pPr>
            <a:r>
              <a:rPr lang="en-US" sz="3800" b="1" dirty="0">
                <a:solidFill>
                  <a:srgbClr val="443728"/>
                </a:solidFill>
                <a:latin typeface="Times New Roman" panose="02020603050405020304" pitchFamily="18" charset="0"/>
                <a:ea typeface="Crimson Pro" pitchFamily="34" charset="-122"/>
                <a:cs typeface="Times New Roman" panose="02020603050405020304" pitchFamily="18" charset="0"/>
              </a:rPr>
              <a:t>Efficient Algorithm for Minimum Replacement</a:t>
            </a:r>
            <a:endParaRPr lang="en-US" sz="3800" dirty="0">
              <a:latin typeface="Times New Roman" panose="02020603050405020304" pitchFamily="18" charset="0"/>
              <a:cs typeface="Times New Roman" panose="02020603050405020304" pitchFamily="18" charset="0"/>
            </a:endParaRPr>
          </a:p>
        </p:txBody>
      </p:sp>
      <p:sp>
        <p:nvSpPr>
          <p:cNvPr id="5" name="Text 1"/>
          <p:cNvSpPr/>
          <p:nvPr/>
        </p:nvSpPr>
        <p:spPr>
          <a:xfrm>
            <a:off x="697349" y="2092166"/>
            <a:ext cx="7749302" cy="1594247"/>
          </a:xfrm>
          <a:prstGeom prst="rect">
            <a:avLst/>
          </a:prstGeom>
          <a:noFill/>
          <a:ln/>
        </p:spPr>
        <p:txBody>
          <a:bodyPr wrap="square" lIns="0" tIns="0" rIns="0" bIns="0" rtlCol="0" anchor="t"/>
          <a:lstStyle/>
          <a:p>
            <a:pPr marL="0" indent="0">
              <a:lnSpc>
                <a:spcPts val="2500"/>
              </a:lnSpc>
              <a:buNone/>
            </a:pPr>
            <a:r>
              <a:rPr lang="en-US" sz="1600" dirty="0">
                <a:solidFill>
                  <a:srgbClr val="443728"/>
                </a:solidFill>
                <a:latin typeface="Times New Roman" panose="02020603050405020304" pitchFamily="18" charset="0"/>
                <a:ea typeface="Open Sans" pitchFamily="34" charset="-122"/>
                <a:cs typeface="Times New Roman" panose="02020603050405020304" pitchFamily="18" charset="0"/>
              </a:rPr>
              <a:t>A more efficient algorithm can be designed based on dynamic programming. We can define a 2D table where each cell represents the minimum replacements needed to sort a subarray of the original array. The table is filled in a bottom-up manner, considering all possible subarrays and calculating the minimum replacements for each.</a:t>
            </a:r>
            <a:endParaRPr lang="en-US" sz="1600" dirty="0">
              <a:latin typeface="Times New Roman" panose="02020603050405020304" pitchFamily="18" charset="0"/>
              <a:cs typeface="Times New Roman" panose="02020603050405020304" pitchFamily="18" charset="0"/>
            </a:endParaRPr>
          </a:p>
        </p:txBody>
      </p:sp>
      <p:sp>
        <p:nvSpPr>
          <p:cNvPr id="6" name="Shape 2"/>
          <p:cNvSpPr/>
          <p:nvPr/>
        </p:nvSpPr>
        <p:spPr>
          <a:xfrm>
            <a:off x="697349" y="3910489"/>
            <a:ext cx="7749302" cy="3773091"/>
          </a:xfrm>
          <a:prstGeom prst="roundRect">
            <a:avLst>
              <a:gd name="adj" fmla="val 2218"/>
            </a:avLst>
          </a:prstGeom>
          <a:noFill/>
          <a:ln w="7620">
            <a:solidFill>
              <a:srgbClr val="000000">
                <a:alpha val="8000"/>
              </a:srgbClr>
            </a:solidFill>
            <a:prstDash val="solid"/>
          </a:ln>
        </p:spPr>
      </p:sp>
      <p:sp>
        <p:nvSpPr>
          <p:cNvPr id="7" name="Shape 3"/>
          <p:cNvSpPr/>
          <p:nvPr/>
        </p:nvSpPr>
        <p:spPr>
          <a:xfrm>
            <a:off x="704969" y="3918109"/>
            <a:ext cx="7734062" cy="573167"/>
          </a:xfrm>
          <a:prstGeom prst="rect">
            <a:avLst/>
          </a:prstGeom>
          <a:solidFill>
            <a:srgbClr val="FFFFFF">
              <a:alpha val="4000"/>
            </a:srgbClr>
          </a:solidFill>
          <a:ln/>
        </p:spPr>
      </p:sp>
      <p:sp>
        <p:nvSpPr>
          <p:cNvPr id="8" name="Text 4"/>
          <p:cNvSpPr/>
          <p:nvPr/>
        </p:nvSpPr>
        <p:spPr>
          <a:xfrm>
            <a:off x="904518" y="4045268"/>
            <a:ext cx="1144548" cy="318849"/>
          </a:xfrm>
          <a:prstGeom prst="rect">
            <a:avLst/>
          </a:prstGeom>
          <a:noFill/>
          <a:ln/>
        </p:spPr>
        <p:txBody>
          <a:bodyPr wrap="none" lIns="0" tIns="0" rIns="0" bIns="0" rtlCol="0" anchor="t"/>
          <a:lstStyle/>
          <a:p>
            <a:pPr marL="0" indent="0">
              <a:lnSpc>
                <a:spcPts val="2500"/>
              </a:lnSpc>
              <a:buNone/>
            </a:pPr>
            <a:r>
              <a:rPr lang="en-US" sz="1550" dirty="0">
                <a:solidFill>
                  <a:srgbClr val="443728"/>
                </a:solidFill>
                <a:latin typeface="Times New Roman" panose="02020603050405020304" pitchFamily="18" charset="0"/>
                <a:ea typeface="Open Sans" pitchFamily="34" charset="-122"/>
                <a:cs typeface="Times New Roman" panose="02020603050405020304" pitchFamily="18" charset="0"/>
              </a:rPr>
              <a:t>Array Index</a:t>
            </a:r>
            <a:endParaRPr lang="en-US" sz="1550" dirty="0">
              <a:latin typeface="Times New Roman" panose="02020603050405020304" pitchFamily="18" charset="0"/>
              <a:cs typeface="Times New Roman" panose="02020603050405020304" pitchFamily="18" charset="0"/>
            </a:endParaRPr>
          </a:p>
        </p:txBody>
      </p:sp>
      <p:sp>
        <p:nvSpPr>
          <p:cNvPr id="9" name="Text 5"/>
          <p:cNvSpPr/>
          <p:nvPr/>
        </p:nvSpPr>
        <p:spPr>
          <a:xfrm>
            <a:off x="2455069" y="4045268"/>
            <a:ext cx="1140738" cy="318849"/>
          </a:xfrm>
          <a:prstGeom prst="rect">
            <a:avLst/>
          </a:prstGeom>
          <a:noFill/>
          <a:ln/>
        </p:spPr>
        <p:txBody>
          <a:bodyPr wrap="none" lIns="0" tIns="0" rIns="0" bIns="0" rtlCol="0" anchor="t"/>
          <a:lstStyle/>
          <a:p>
            <a:pPr marL="0" indent="0">
              <a:lnSpc>
                <a:spcPts val="2500"/>
              </a:lnSpc>
              <a:buNone/>
            </a:pPr>
            <a:r>
              <a:rPr lang="en-US" sz="1550" dirty="0">
                <a:solidFill>
                  <a:srgbClr val="443728"/>
                </a:solidFill>
                <a:latin typeface="Open Sans" pitchFamily="34" charset="0"/>
                <a:ea typeface="Open Sans" pitchFamily="34" charset="-122"/>
                <a:cs typeface="Open Sans" pitchFamily="34" charset="-120"/>
              </a:rPr>
              <a:t>0</a:t>
            </a:r>
            <a:endParaRPr lang="en-US" sz="1550" dirty="0"/>
          </a:p>
        </p:txBody>
      </p:sp>
      <p:sp>
        <p:nvSpPr>
          <p:cNvPr id="10" name="Text 6"/>
          <p:cNvSpPr/>
          <p:nvPr/>
        </p:nvSpPr>
        <p:spPr>
          <a:xfrm>
            <a:off x="4001810" y="4045268"/>
            <a:ext cx="1140738" cy="318849"/>
          </a:xfrm>
          <a:prstGeom prst="rect">
            <a:avLst/>
          </a:prstGeom>
          <a:noFill/>
          <a:ln/>
        </p:spPr>
        <p:txBody>
          <a:bodyPr wrap="none" lIns="0" tIns="0" rIns="0" bIns="0" rtlCol="0" anchor="t"/>
          <a:lstStyle/>
          <a:p>
            <a:pPr marL="0" indent="0">
              <a:lnSpc>
                <a:spcPts val="2500"/>
              </a:lnSpc>
              <a:buNone/>
            </a:pPr>
            <a:r>
              <a:rPr lang="en-US" sz="1550" dirty="0">
                <a:solidFill>
                  <a:srgbClr val="443728"/>
                </a:solidFill>
                <a:latin typeface="Open Sans" pitchFamily="34" charset="0"/>
                <a:ea typeface="Open Sans" pitchFamily="34" charset="-122"/>
                <a:cs typeface="Open Sans" pitchFamily="34" charset="-120"/>
              </a:rPr>
              <a:t>1</a:t>
            </a:r>
            <a:endParaRPr lang="en-US" sz="1550" dirty="0"/>
          </a:p>
        </p:txBody>
      </p:sp>
      <p:sp>
        <p:nvSpPr>
          <p:cNvPr id="11" name="Text 7"/>
          <p:cNvSpPr/>
          <p:nvPr/>
        </p:nvSpPr>
        <p:spPr>
          <a:xfrm>
            <a:off x="5548551" y="4045268"/>
            <a:ext cx="1140738" cy="318849"/>
          </a:xfrm>
          <a:prstGeom prst="rect">
            <a:avLst/>
          </a:prstGeom>
          <a:noFill/>
          <a:ln/>
        </p:spPr>
        <p:txBody>
          <a:bodyPr wrap="none" lIns="0" tIns="0" rIns="0" bIns="0" rtlCol="0" anchor="t"/>
          <a:lstStyle/>
          <a:p>
            <a:pPr marL="0" indent="0">
              <a:lnSpc>
                <a:spcPts val="2500"/>
              </a:lnSpc>
              <a:buNone/>
            </a:pPr>
            <a:r>
              <a:rPr lang="en-US" sz="1550" dirty="0">
                <a:solidFill>
                  <a:srgbClr val="443728"/>
                </a:solidFill>
                <a:latin typeface="Open Sans" pitchFamily="34" charset="0"/>
                <a:ea typeface="Open Sans" pitchFamily="34" charset="-122"/>
                <a:cs typeface="Open Sans" pitchFamily="34" charset="-120"/>
              </a:rPr>
              <a:t>2</a:t>
            </a:r>
            <a:endParaRPr lang="en-US" sz="1550" dirty="0"/>
          </a:p>
        </p:txBody>
      </p:sp>
      <p:sp>
        <p:nvSpPr>
          <p:cNvPr id="12" name="Text 8"/>
          <p:cNvSpPr/>
          <p:nvPr/>
        </p:nvSpPr>
        <p:spPr>
          <a:xfrm>
            <a:off x="7095292" y="4045268"/>
            <a:ext cx="1144548" cy="318849"/>
          </a:xfrm>
          <a:prstGeom prst="rect">
            <a:avLst/>
          </a:prstGeom>
          <a:noFill/>
          <a:ln/>
        </p:spPr>
        <p:txBody>
          <a:bodyPr wrap="none" lIns="0" tIns="0" rIns="0" bIns="0" rtlCol="0" anchor="t"/>
          <a:lstStyle/>
          <a:p>
            <a:pPr marL="0" indent="0">
              <a:lnSpc>
                <a:spcPts val="2500"/>
              </a:lnSpc>
              <a:buNone/>
            </a:pPr>
            <a:r>
              <a:rPr lang="en-US" sz="1550" dirty="0">
                <a:solidFill>
                  <a:srgbClr val="443728"/>
                </a:solidFill>
                <a:latin typeface="Open Sans" pitchFamily="34" charset="0"/>
                <a:ea typeface="Open Sans" pitchFamily="34" charset="-122"/>
                <a:cs typeface="Open Sans" pitchFamily="34" charset="-120"/>
              </a:rPr>
              <a:t>3</a:t>
            </a:r>
            <a:endParaRPr lang="en-US" sz="1550" dirty="0"/>
          </a:p>
        </p:txBody>
      </p:sp>
      <p:sp>
        <p:nvSpPr>
          <p:cNvPr id="13" name="Shape 9"/>
          <p:cNvSpPr/>
          <p:nvPr/>
        </p:nvSpPr>
        <p:spPr>
          <a:xfrm>
            <a:off x="704969" y="4491276"/>
            <a:ext cx="7734062" cy="892016"/>
          </a:xfrm>
          <a:prstGeom prst="rect">
            <a:avLst/>
          </a:prstGeom>
          <a:solidFill>
            <a:srgbClr val="000000">
              <a:alpha val="4000"/>
            </a:srgbClr>
          </a:solidFill>
          <a:ln/>
        </p:spPr>
      </p:sp>
      <p:sp>
        <p:nvSpPr>
          <p:cNvPr id="14" name="Text 10"/>
          <p:cNvSpPr/>
          <p:nvPr/>
        </p:nvSpPr>
        <p:spPr>
          <a:xfrm>
            <a:off x="904518" y="4618434"/>
            <a:ext cx="1144548" cy="637699"/>
          </a:xfrm>
          <a:prstGeom prst="rect">
            <a:avLst/>
          </a:prstGeom>
          <a:noFill/>
          <a:ln/>
        </p:spPr>
        <p:txBody>
          <a:bodyPr wrap="square" lIns="0" tIns="0" rIns="0" bIns="0" rtlCol="0" anchor="t"/>
          <a:lstStyle/>
          <a:p>
            <a:pPr marL="0" indent="0">
              <a:lnSpc>
                <a:spcPts val="2500"/>
              </a:lnSpc>
              <a:buNone/>
            </a:pPr>
            <a:r>
              <a:rPr lang="en-US" sz="1550" dirty="0">
                <a:solidFill>
                  <a:srgbClr val="443728"/>
                </a:solidFill>
                <a:latin typeface="Times New Roman" panose="02020603050405020304" pitchFamily="18" charset="0"/>
                <a:ea typeface="Open Sans" pitchFamily="34" charset="-122"/>
                <a:cs typeface="Times New Roman" panose="02020603050405020304" pitchFamily="18" charset="0"/>
              </a:rPr>
              <a:t>Subarray Length</a:t>
            </a:r>
            <a:endParaRPr lang="en-US" sz="1550" dirty="0">
              <a:latin typeface="Times New Roman" panose="02020603050405020304" pitchFamily="18" charset="0"/>
              <a:cs typeface="Times New Roman" panose="02020603050405020304" pitchFamily="18" charset="0"/>
            </a:endParaRPr>
          </a:p>
        </p:txBody>
      </p:sp>
      <p:sp>
        <p:nvSpPr>
          <p:cNvPr id="15" name="Text 11"/>
          <p:cNvSpPr/>
          <p:nvPr/>
        </p:nvSpPr>
        <p:spPr>
          <a:xfrm>
            <a:off x="2455069" y="4618434"/>
            <a:ext cx="1140738" cy="318849"/>
          </a:xfrm>
          <a:prstGeom prst="rect">
            <a:avLst/>
          </a:prstGeom>
          <a:noFill/>
          <a:ln/>
        </p:spPr>
        <p:txBody>
          <a:bodyPr wrap="none" lIns="0" tIns="0" rIns="0" bIns="0" rtlCol="0" anchor="t"/>
          <a:lstStyle/>
          <a:p>
            <a:pPr marL="0" indent="0">
              <a:lnSpc>
                <a:spcPts val="2500"/>
              </a:lnSpc>
              <a:buNone/>
            </a:pPr>
            <a:r>
              <a:rPr lang="en-US" sz="1550" dirty="0">
                <a:solidFill>
                  <a:srgbClr val="443728"/>
                </a:solidFill>
                <a:latin typeface="Open Sans" pitchFamily="34" charset="0"/>
                <a:ea typeface="Open Sans" pitchFamily="34" charset="-122"/>
                <a:cs typeface="Open Sans" pitchFamily="34" charset="-120"/>
              </a:rPr>
              <a:t>0</a:t>
            </a:r>
            <a:endParaRPr lang="en-US" sz="1550" dirty="0"/>
          </a:p>
        </p:txBody>
      </p:sp>
      <p:sp>
        <p:nvSpPr>
          <p:cNvPr id="16" name="Text 12"/>
          <p:cNvSpPr/>
          <p:nvPr/>
        </p:nvSpPr>
        <p:spPr>
          <a:xfrm>
            <a:off x="4001810" y="4618434"/>
            <a:ext cx="1140738" cy="318849"/>
          </a:xfrm>
          <a:prstGeom prst="rect">
            <a:avLst/>
          </a:prstGeom>
          <a:noFill/>
          <a:ln/>
        </p:spPr>
        <p:txBody>
          <a:bodyPr wrap="none" lIns="0" tIns="0" rIns="0" bIns="0" rtlCol="0" anchor="t"/>
          <a:lstStyle/>
          <a:p>
            <a:pPr marL="0" indent="0">
              <a:lnSpc>
                <a:spcPts val="2500"/>
              </a:lnSpc>
              <a:buNone/>
            </a:pPr>
            <a:r>
              <a:rPr lang="en-US" sz="1550" dirty="0">
                <a:solidFill>
                  <a:srgbClr val="443728"/>
                </a:solidFill>
                <a:latin typeface="Open Sans" pitchFamily="34" charset="0"/>
                <a:ea typeface="Open Sans" pitchFamily="34" charset="-122"/>
                <a:cs typeface="Open Sans" pitchFamily="34" charset="-120"/>
              </a:rPr>
              <a:t>1</a:t>
            </a:r>
            <a:endParaRPr lang="en-US" sz="1550" dirty="0"/>
          </a:p>
        </p:txBody>
      </p:sp>
      <p:sp>
        <p:nvSpPr>
          <p:cNvPr id="17" name="Text 13"/>
          <p:cNvSpPr/>
          <p:nvPr/>
        </p:nvSpPr>
        <p:spPr>
          <a:xfrm>
            <a:off x="5548551" y="4618434"/>
            <a:ext cx="1140738" cy="318849"/>
          </a:xfrm>
          <a:prstGeom prst="rect">
            <a:avLst/>
          </a:prstGeom>
          <a:noFill/>
          <a:ln/>
        </p:spPr>
        <p:txBody>
          <a:bodyPr wrap="none" lIns="0" tIns="0" rIns="0" bIns="0" rtlCol="0" anchor="t"/>
          <a:lstStyle/>
          <a:p>
            <a:pPr marL="0" indent="0">
              <a:lnSpc>
                <a:spcPts val="2500"/>
              </a:lnSpc>
              <a:buNone/>
            </a:pPr>
            <a:r>
              <a:rPr lang="en-US" sz="1550" dirty="0">
                <a:solidFill>
                  <a:srgbClr val="443728"/>
                </a:solidFill>
                <a:latin typeface="Open Sans" pitchFamily="34" charset="0"/>
                <a:ea typeface="Open Sans" pitchFamily="34" charset="-122"/>
                <a:cs typeface="Open Sans" pitchFamily="34" charset="-120"/>
              </a:rPr>
              <a:t>2</a:t>
            </a:r>
            <a:endParaRPr lang="en-US" sz="1550" dirty="0"/>
          </a:p>
        </p:txBody>
      </p:sp>
      <p:sp>
        <p:nvSpPr>
          <p:cNvPr id="18" name="Text 14"/>
          <p:cNvSpPr/>
          <p:nvPr/>
        </p:nvSpPr>
        <p:spPr>
          <a:xfrm>
            <a:off x="7095292" y="4618434"/>
            <a:ext cx="1144548" cy="318849"/>
          </a:xfrm>
          <a:prstGeom prst="rect">
            <a:avLst/>
          </a:prstGeom>
          <a:noFill/>
          <a:ln/>
        </p:spPr>
        <p:txBody>
          <a:bodyPr wrap="none" lIns="0" tIns="0" rIns="0" bIns="0" rtlCol="0" anchor="t"/>
          <a:lstStyle/>
          <a:p>
            <a:pPr marL="0" indent="0">
              <a:lnSpc>
                <a:spcPts val="2500"/>
              </a:lnSpc>
              <a:buNone/>
            </a:pPr>
            <a:r>
              <a:rPr lang="en-US" sz="1550" dirty="0">
                <a:solidFill>
                  <a:srgbClr val="443728"/>
                </a:solidFill>
                <a:latin typeface="Open Sans" pitchFamily="34" charset="0"/>
                <a:ea typeface="Open Sans" pitchFamily="34" charset="-122"/>
                <a:cs typeface="Open Sans" pitchFamily="34" charset="-120"/>
              </a:rPr>
              <a:t>3</a:t>
            </a:r>
            <a:endParaRPr lang="en-US" sz="1550" dirty="0"/>
          </a:p>
        </p:txBody>
      </p:sp>
      <p:sp>
        <p:nvSpPr>
          <p:cNvPr id="19" name="Shape 15"/>
          <p:cNvSpPr/>
          <p:nvPr/>
        </p:nvSpPr>
        <p:spPr>
          <a:xfrm>
            <a:off x="704969" y="5383292"/>
            <a:ext cx="7734062" cy="573167"/>
          </a:xfrm>
          <a:prstGeom prst="rect">
            <a:avLst/>
          </a:prstGeom>
          <a:solidFill>
            <a:srgbClr val="FFFFFF">
              <a:alpha val="4000"/>
            </a:srgbClr>
          </a:solidFill>
          <a:ln/>
        </p:spPr>
      </p:sp>
      <p:sp>
        <p:nvSpPr>
          <p:cNvPr id="20" name="Text 16"/>
          <p:cNvSpPr/>
          <p:nvPr/>
        </p:nvSpPr>
        <p:spPr>
          <a:xfrm>
            <a:off x="904518" y="5510451"/>
            <a:ext cx="1144548" cy="318849"/>
          </a:xfrm>
          <a:prstGeom prst="rect">
            <a:avLst/>
          </a:prstGeom>
          <a:noFill/>
          <a:ln/>
        </p:spPr>
        <p:txBody>
          <a:bodyPr wrap="none" lIns="0" tIns="0" rIns="0" bIns="0" rtlCol="0" anchor="t"/>
          <a:lstStyle/>
          <a:p>
            <a:pPr marL="0" indent="0">
              <a:lnSpc>
                <a:spcPts val="2500"/>
              </a:lnSpc>
              <a:buNone/>
            </a:pPr>
            <a:r>
              <a:rPr lang="en-US" sz="1550" dirty="0">
                <a:solidFill>
                  <a:srgbClr val="443728"/>
                </a:solidFill>
                <a:latin typeface="Open Sans" pitchFamily="34" charset="0"/>
                <a:ea typeface="Open Sans" pitchFamily="34" charset="-122"/>
                <a:cs typeface="Open Sans" pitchFamily="34" charset="-120"/>
              </a:rPr>
              <a:t>1</a:t>
            </a:r>
            <a:endParaRPr lang="en-US" sz="1550" dirty="0"/>
          </a:p>
        </p:txBody>
      </p:sp>
      <p:sp>
        <p:nvSpPr>
          <p:cNvPr id="21" name="Text 17"/>
          <p:cNvSpPr/>
          <p:nvPr/>
        </p:nvSpPr>
        <p:spPr>
          <a:xfrm>
            <a:off x="2455069" y="5510451"/>
            <a:ext cx="1140738" cy="318849"/>
          </a:xfrm>
          <a:prstGeom prst="rect">
            <a:avLst/>
          </a:prstGeom>
          <a:noFill/>
          <a:ln/>
        </p:spPr>
        <p:txBody>
          <a:bodyPr wrap="none" lIns="0" tIns="0" rIns="0" bIns="0" rtlCol="0" anchor="t"/>
          <a:lstStyle/>
          <a:p>
            <a:pPr marL="0" indent="0">
              <a:lnSpc>
                <a:spcPts val="2500"/>
              </a:lnSpc>
              <a:buNone/>
            </a:pPr>
            <a:r>
              <a:rPr lang="en-US" sz="1550" dirty="0">
                <a:solidFill>
                  <a:srgbClr val="443728"/>
                </a:solidFill>
                <a:latin typeface="Open Sans" pitchFamily="34" charset="0"/>
                <a:ea typeface="Open Sans" pitchFamily="34" charset="-122"/>
                <a:cs typeface="Open Sans" pitchFamily="34" charset="-120"/>
              </a:rPr>
              <a:t>0</a:t>
            </a:r>
            <a:endParaRPr lang="en-US" sz="1550" dirty="0"/>
          </a:p>
        </p:txBody>
      </p:sp>
      <p:sp>
        <p:nvSpPr>
          <p:cNvPr id="22" name="Text 18"/>
          <p:cNvSpPr/>
          <p:nvPr/>
        </p:nvSpPr>
        <p:spPr>
          <a:xfrm>
            <a:off x="4001810" y="5510451"/>
            <a:ext cx="1140738" cy="318849"/>
          </a:xfrm>
          <a:prstGeom prst="rect">
            <a:avLst/>
          </a:prstGeom>
          <a:noFill/>
          <a:ln/>
        </p:spPr>
        <p:txBody>
          <a:bodyPr wrap="none" lIns="0" tIns="0" rIns="0" bIns="0" rtlCol="0" anchor="t"/>
          <a:lstStyle/>
          <a:p>
            <a:pPr marL="0" indent="0">
              <a:lnSpc>
                <a:spcPts val="2500"/>
              </a:lnSpc>
              <a:buNone/>
            </a:pPr>
            <a:r>
              <a:rPr lang="en-US" sz="1550" dirty="0">
                <a:solidFill>
                  <a:srgbClr val="443728"/>
                </a:solidFill>
                <a:latin typeface="Open Sans" pitchFamily="34" charset="0"/>
                <a:ea typeface="Open Sans" pitchFamily="34" charset="-122"/>
                <a:cs typeface="Open Sans" pitchFamily="34" charset="-120"/>
              </a:rPr>
              <a:t>0</a:t>
            </a:r>
            <a:endParaRPr lang="en-US" sz="1550" dirty="0"/>
          </a:p>
        </p:txBody>
      </p:sp>
      <p:sp>
        <p:nvSpPr>
          <p:cNvPr id="23" name="Text 19"/>
          <p:cNvSpPr/>
          <p:nvPr/>
        </p:nvSpPr>
        <p:spPr>
          <a:xfrm>
            <a:off x="5548551" y="5510451"/>
            <a:ext cx="1140738" cy="318849"/>
          </a:xfrm>
          <a:prstGeom prst="rect">
            <a:avLst/>
          </a:prstGeom>
          <a:noFill/>
          <a:ln/>
        </p:spPr>
        <p:txBody>
          <a:bodyPr wrap="none" lIns="0" tIns="0" rIns="0" bIns="0" rtlCol="0" anchor="t"/>
          <a:lstStyle/>
          <a:p>
            <a:pPr marL="0" indent="0">
              <a:lnSpc>
                <a:spcPts val="2500"/>
              </a:lnSpc>
              <a:buNone/>
            </a:pPr>
            <a:r>
              <a:rPr lang="en-US" sz="1550" dirty="0">
                <a:solidFill>
                  <a:srgbClr val="443728"/>
                </a:solidFill>
                <a:latin typeface="Open Sans" pitchFamily="34" charset="0"/>
                <a:ea typeface="Open Sans" pitchFamily="34" charset="-122"/>
                <a:cs typeface="Open Sans" pitchFamily="34" charset="-120"/>
              </a:rPr>
              <a:t>0</a:t>
            </a:r>
            <a:endParaRPr lang="en-US" sz="1550" dirty="0"/>
          </a:p>
        </p:txBody>
      </p:sp>
      <p:sp>
        <p:nvSpPr>
          <p:cNvPr id="24" name="Text 20"/>
          <p:cNvSpPr/>
          <p:nvPr/>
        </p:nvSpPr>
        <p:spPr>
          <a:xfrm>
            <a:off x="7095292" y="5510451"/>
            <a:ext cx="1144548" cy="318849"/>
          </a:xfrm>
          <a:prstGeom prst="rect">
            <a:avLst/>
          </a:prstGeom>
          <a:noFill/>
          <a:ln/>
        </p:spPr>
        <p:txBody>
          <a:bodyPr wrap="none" lIns="0" tIns="0" rIns="0" bIns="0" rtlCol="0" anchor="t"/>
          <a:lstStyle/>
          <a:p>
            <a:pPr marL="0" indent="0">
              <a:lnSpc>
                <a:spcPts val="2500"/>
              </a:lnSpc>
              <a:buNone/>
            </a:pPr>
            <a:r>
              <a:rPr lang="en-US" sz="1550" dirty="0">
                <a:solidFill>
                  <a:srgbClr val="443728"/>
                </a:solidFill>
                <a:latin typeface="Open Sans" pitchFamily="34" charset="0"/>
                <a:ea typeface="Open Sans" pitchFamily="34" charset="-122"/>
                <a:cs typeface="Open Sans" pitchFamily="34" charset="-120"/>
              </a:rPr>
              <a:t>0</a:t>
            </a:r>
            <a:endParaRPr lang="en-US" sz="1550" dirty="0"/>
          </a:p>
        </p:txBody>
      </p:sp>
      <p:sp>
        <p:nvSpPr>
          <p:cNvPr id="25" name="Shape 21"/>
          <p:cNvSpPr/>
          <p:nvPr/>
        </p:nvSpPr>
        <p:spPr>
          <a:xfrm>
            <a:off x="704969" y="5956459"/>
            <a:ext cx="7734062" cy="573167"/>
          </a:xfrm>
          <a:prstGeom prst="rect">
            <a:avLst/>
          </a:prstGeom>
          <a:solidFill>
            <a:srgbClr val="000000">
              <a:alpha val="4000"/>
            </a:srgbClr>
          </a:solidFill>
          <a:ln/>
        </p:spPr>
      </p:sp>
      <p:sp>
        <p:nvSpPr>
          <p:cNvPr id="26" name="Text 22"/>
          <p:cNvSpPr/>
          <p:nvPr/>
        </p:nvSpPr>
        <p:spPr>
          <a:xfrm>
            <a:off x="904518" y="6083618"/>
            <a:ext cx="1144548" cy="318849"/>
          </a:xfrm>
          <a:prstGeom prst="rect">
            <a:avLst/>
          </a:prstGeom>
          <a:noFill/>
          <a:ln/>
        </p:spPr>
        <p:txBody>
          <a:bodyPr wrap="none" lIns="0" tIns="0" rIns="0" bIns="0" rtlCol="0" anchor="t"/>
          <a:lstStyle/>
          <a:p>
            <a:pPr marL="0" indent="0">
              <a:lnSpc>
                <a:spcPts val="2500"/>
              </a:lnSpc>
              <a:buNone/>
            </a:pPr>
            <a:r>
              <a:rPr lang="en-US" sz="1550" dirty="0">
                <a:solidFill>
                  <a:srgbClr val="443728"/>
                </a:solidFill>
                <a:latin typeface="Open Sans" pitchFamily="34" charset="0"/>
                <a:ea typeface="Open Sans" pitchFamily="34" charset="-122"/>
                <a:cs typeface="Open Sans" pitchFamily="34" charset="-120"/>
              </a:rPr>
              <a:t>2</a:t>
            </a:r>
            <a:endParaRPr lang="en-US" sz="1550" dirty="0"/>
          </a:p>
        </p:txBody>
      </p:sp>
      <p:sp>
        <p:nvSpPr>
          <p:cNvPr id="27" name="Text 23"/>
          <p:cNvSpPr/>
          <p:nvPr/>
        </p:nvSpPr>
        <p:spPr>
          <a:xfrm>
            <a:off x="2455069" y="6083618"/>
            <a:ext cx="1140738" cy="318849"/>
          </a:xfrm>
          <a:prstGeom prst="rect">
            <a:avLst/>
          </a:prstGeom>
          <a:noFill/>
          <a:ln/>
        </p:spPr>
        <p:txBody>
          <a:bodyPr wrap="none" lIns="0" tIns="0" rIns="0" bIns="0" rtlCol="0" anchor="t"/>
          <a:lstStyle/>
          <a:p>
            <a:pPr marL="0" indent="0">
              <a:lnSpc>
                <a:spcPts val="2500"/>
              </a:lnSpc>
              <a:buNone/>
            </a:pPr>
            <a:r>
              <a:rPr lang="en-US" sz="1550" dirty="0">
                <a:solidFill>
                  <a:srgbClr val="443728"/>
                </a:solidFill>
                <a:latin typeface="Open Sans" pitchFamily="34" charset="0"/>
                <a:ea typeface="Open Sans" pitchFamily="34" charset="-122"/>
                <a:cs typeface="Open Sans" pitchFamily="34" charset="-120"/>
              </a:rPr>
              <a:t>0</a:t>
            </a:r>
            <a:endParaRPr lang="en-US" sz="1550" dirty="0"/>
          </a:p>
        </p:txBody>
      </p:sp>
      <p:sp>
        <p:nvSpPr>
          <p:cNvPr id="28" name="Text 24"/>
          <p:cNvSpPr/>
          <p:nvPr/>
        </p:nvSpPr>
        <p:spPr>
          <a:xfrm>
            <a:off x="4001810" y="6083618"/>
            <a:ext cx="1140738" cy="318849"/>
          </a:xfrm>
          <a:prstGeom prst="rect">
            <a:avLst/>
          </a:prstGeom>
          <a:noFill/>
          <a:ln/>
        </p:spPr>
        <p:txBody>
          <a:bodyPr wrap="none" lIns="0" tIns="0" rIns="0" bIns="0" rtlCol="0" anchor="t"/>
          <a:lstStyle/>
          <a:p>
            <a:pPr marL="0" indent="0">
              <a:lnSpc>
                <a:spcPts val="2500"/>
              </a:lnSpc>
              <a:buNone/>
            </a:pPr>
            <a:r>
              <a:rPr lang="en-US" sz="1550" dirty="0">
                <a:solidFill>
                  <a:srgbClr val="443728"/>
                </a:solidFill>
                <a:latin typeface="Open Sans" pitchFamily="34" charset="0"/>
                <a:ea typeface="Open Sans" pitchFamily="34" charset="-122"/>
                <a:cs typeface="Open Sans" pitchFamily="34" charset="-120"/>
              </a:rPr>
              <a:t>1</a:t>
            </a:r>
            <a:endParaRPr lang="en-US" sz="1550" dirty="0"/>
          </a:p>
        </p:txBody>
      </p:sp>
      <p:sp>
        <p:nvSpPr>
          <p:cNvPr id="29" name="Text 25"/>
          <p:cNvSpPr/>
          <p:nvPr/>
        </p:nvSpPr>
        <p:spPr>
          <a:xfrm>
            <a:off x="5548551" y="6083618"/>
            <a:ext cx="1140738" cy="318849"/>
          </a:xfrm>
          <a:prstGeom prst="rect">
            <a:avLst/>
          </a:prstGeom>
          <a:noFill/>
          <a:ln/>
        </p:spPr>
        <p:txBody>
          <a:bodyPr wrap="none" lIns="0" tIns="0" rIns="0" bIns="0" rtlCol="0" anchor="t"/>
          <a:lstStyle/>
          <a:p>
            <a:pPr marL="0" indent="0">
              <a:lnSpc>
                <a:spcPts val="2500"/>
              </a:lnSpc>
              <a:buNone/>
            </a:pPr>
            <a:r>
              <a:rPr lang="en-US" sz="1550" dirty="0">
                <a:solidFill>
                  <a:srgbClr val="443728"/>
                </a:solidFill>
                <a:latin typeface="Open Sans" pitchFamily="34" charset="0"/>
                <a:ea typeface="Open Sans" pitchFamily="34" charset="-122"/>
                <a:cs typeface="Open Sans" pitchFamily="34" charset="-120"/>
              </a:rPr>
              <a:t>1</a:t>
            </a:r>
            <a:endParaRPr lang="en-US" sz="1550" dirty="0"/>
          </a:p>
        </p:txBody>
      </p:sp>
      <p:sp>
        <p:nvSpPr>
          <p:cNvPr id="30" name="Text 26"/>
          <p:cNvSpPr/>
          <p:nvPr/>
        </p:nvSpPr>
        <p:spPr>
          <a:xfrm>
            <a:off x="7095292" y="6083618"/>
            <a:ext cx="1144548" cy="318849"/>
          </a:xfrm>
          <a:prstGeom prst="rect">
            <a:avLst/>
          </a:prstGeom>
          <a:noFill/>
          <a:ln/>
        </p:spPr>
        <p:txBody>
          <a:bodyPr wrap="none" lIns="0" tIns="0" rIns="0" bIns="0" rtlCol="0" anchor="t"/>
          <a:lstStyle/>
          <a:p>
            <a:pPr marL="0" indent="0">
              <a:lnSpc>
                <a:spcPts val="2500"/>
              </a:lnSpc>
              <a:buNone/>
            </a:pPr>
            <a:r>
              <a:rPr lang="en-US" sz="1550" dirty="0">
                <a:solidFill>
                  <a:srgbClr val="443728"/>
                </a:solidFill>
                <a:latin typeface="Open Sans" pitchFamily="34" charset="0"/>
                <a:ea typeface="Open Sans" pitchFamily="34" charset="-122"/>
                <a:cs typeface="Open Sans" pitchFamily="34" charset="-120"/>
              </a:rPr>
              <a:t>1</a:t>
            </a:r>
            <a:endParaRPr lang="en-US" sz="1550" dirty="0"/>
          </a:p>
        </p:txBody>
      </p:sp>
      <p:sp>
        <p:nvSpPr>
          <p:cNvPr id="31" name="Shape 27"/>
          <p:cNvSpPr/>
          <p:nvPr/>
        </p:nvSpPr>
        <p:spPr>
          <a:xfrm>
            <a:off x="704969" y="6529626"/>
            <a:ext cx="7734062" cy="573167"/>
          </a:xfrm>
          <a:prstGeom prst="rect">
            <a:avLst/>
          </a:prstGeom>
          <a:solidFill>
            <a:srgbClr val="FFFFFF">
              <a:alpha val="4000"/>
            </a:srgbClr>
          </a:solidFill>
          <a:ln/>
        </p:spPr>
      </p:sp>
      <p:sp>
        <p:nvSpPr>
          <p:cNvPr id="32" name="Text 28"/>
          <p:cNvSpPr/>
          <p:nvPr/>
        </p:nvSpPr>
        <p:spPr>
          <a:xfrm>
            <a:off x="904518" y="6656784"/>
            <a:ext cx="1144548" cy="318849"/>
          </a:xfrm>
          <a:prstGeom prst="rect">
            <a:avLst/>
          </a:prstGeom>
          <a:noFill/>
          <a:ln/>
        </p:spPr>
        <p:txBody>
          <a:bodyPr wrap="none" lIns="0" tIns="0" rIns="0" bIns="0" rtlCol="0" anchor="t"/>
          <a:lstStyle/>
          <a:p>
            <a:pPr marL="0" indent="0">
              <a:lnSpc>
                <a:spcPts val="2500"/>
              </a:lnSpc>
              <a:buNone/>
            </a:pPr>
            <a:r>
              <a:rPr lang="en-US" sz="1550" dirty="0">
                <a:solidFill>
                  <a:srgbClr val="443728"/>
                </a:solidFill>
                <a:latin typeface="Open Sans" pitchFamily="34" charset="0"/>
                <a:ea typeface="Open Sans" pitchFamily="34" charset="-122"/>
                <a:cs typeface="Open Sans" pitchFamily="34" charset="-120"/>
              </a:rPr>
              <a:t>3</a:t>
            </a:r>
            <a:endParaRPr lang="en-US" sz="1550" dirty="0"/>
          </a:p>
        </p:txBody>
      </p:sp>
      <p:sp>
        <p:nvSpPr>
          <p:cNvPr id="33" name="Text 29"/>
          <p:cNvSpPr/>
          <p:nvPr/>
        </p:nvSpPr>
        <p:spPr>
          <a:xfrm>
            <a:off x="2455069" y="6656784"/>
            <a:ext cx="1140738" cy="318849"/>
          </a:xfrm>
          <a:prstGeom prst="rect">
            <a:avLst/>
          </a:prstGeom>
          <a:noFill/>
          <a:ln/>
        </p:spPr>
        <p:txBody>
          <a:bodyPr wrap="none" lIns="0" tIns="0" rIns="0" bIns="0" rtlCol="0" anchor="t"/>
          <a:lstStyle/>
          <a:p>
            <a:pPr marL="0" indent="0">
              <a:lnSpc>
                <a:spcPts val="2500"/>
              </a:lnSpc>
              <a:buNone/>
            </a:pPr>
            <a:r>
              <a:rPr lang="en-US" sz="1550" dirty="0">
                <a:solidFill>
                  <a:srgbClr val="443728"/>
                </a:solidFill>
                <a:latin typeface="Open Sans" pitchFamily="34" charset="0"/>
                <a:ea typeface="Open Sans" pitchFamily="34" charset="-122"/>
                <a:cs typeface="Open Sans" pitchFamily="34" charset="-120"/>
              </a:rPr>
              <a:t>0</a:t>
            </a:r>
            <a:endParaRPr lang="en-US" sz="1550" dirty="0"/>
          </a:p>
        </p:txBody>
      </p:sp>
      <p:sp>
        <p:nvSpPr>
          <p:cNvPr id="34" name="Text 30"/>
          <p:cNvSpPr/>
          <p:nvPr/>
        </p:nvSpPr>
        <p:spPr>
          <a:xfrm>
            <a:off x="4001810" y="6656784"/>
            <a:ext cx="1140738" cy="318849"/>
          </a:xfrm>
          <a:prstGeom prst="rect">
            <a:avLst/>
          </a:prstGeom>
          <a:noFill/>
          <a:ln/>
        </p:spPr>
        <p:txBody>
          <a:bodyPr wrap="none" lIns="0" tIns="0" rIns="0" bIns="0" rtlCol="0" anchor="t"/>
          <a:lstStyle/>
          <a:p>
            <a:pPr marL="0" indent="0">
              <a:lnSpc>
                <a:spcPts val="2500"/>
              </a:lnSpc>
              <a:buNone/>
            </a:pPr>
            <a:r>
              <a:rPr lang="en-US" sz="1550" dirty="0">
                <a:solidFill>
                  <a:srgbClr val="443728"/>
                </a:solidFill>
                <a:latin typeface="Open Sans" pitchFamily="34" charset="0"/>
                <a:ea typeface="Open Sans" pitchFamily="34" charset="-122"/>
                <a:cs typeface="Open Sans" pitchFamily="34" charset="-120"/>
              </a:rPr>
              <a:t>1</a:t>
            </a:r>
            <a:endParaRPr lang="en-US" sz="1550" dirty="0"/>
          </a:p>
        </p:txBody>
      </p:sp>
      <p:sp>
        <p:nvSpPr>
          <p:cNvPr id="35" name="Text 31"/>
          <p:cNvSpPr/>
          <p:nvPr/>
        </p:nvSpPr>
        <p:spPr>
          <a:xfrm>
            <a:off x="5548551" y="6656784"/>
            <a:ext cx="1140738" cy="318849"/>
          </a:xfrm>
          <a:prstGeom prst="rect">
            <a:avLst/>
          </a:prstGeom>
          <a:noFill/>
          <a:ln/>
        </p:spPr>
        <p:txBody>
          <a:bodyPr wrap="none" lIns="0" tIns="0" rIns="0" bIns="0" rtlCol="0" anchor="t"/>
          <a:lstStyle/>
          <a:p>
            <a:pPr marL="0" indent="0">
              <a:lnSpc>
                <a:spcPts val="2500"/>
              </a:lnSpc>
              <a:buNone/>
            </a:pPr>
            <a:r>
              <a:rPr lang="en-US" sz="1550" dirty="0">
                <a:solidFill>
                  <a:srgbClr val="443728"/>
                </a:solidFill>
                <a:latin typeface="Open Sans" pitchFamily="34" charset="0"/>
                <a:ea typeface="Open Sans" pitchFamily="34" charset="-122"/>
                <a:cs typeface="Open Sans" pitchFamily="34" charset="-120"/>
              </a:rPr>
              <a:t>2</a:t>
            </a:r>
            <a:endParaRPr lang="en-US" sz="1550" dirty="0"/>
          </a:p>
        </p:txBody>
      </p:sp>
      <p:sp>
        <p:nvSpPr>
          <p:cNvPr id="36" name="Text 32"/>
          <p:cNvSpPr/>
          <p:nvPr/>
        </p:nvSpPr>
        <p:spPr>
          <a:xfrm>
            <a:off x="7095292" y="6656784"/>
            <a:ext cx="1144548" cy="318849"/>
          </a:xfrm>
          <a:prstGeom prst="rect">
            <a:avLst/>
          </a:prstGeom>
          <a:noFill/>
          <a:ln/>
        </p:spPr>
        <p:txBody>
          <a:bodyPr wrap="none" lIns="0" tIns="0" rIns="0" bIns="0" rtlCol="0" anchor="t"/>
          <a:lstStyle/>
          <a:p>
            <a:pPr marL="0" indent="0">
              <a:lnSpc>
                <a:spcPts val="2500"/>
              </a:lnSpc>
              <a:buNone/>
            </a:pPr>
            <a:r>
              <a:rPr lang="en-US" sz="1550" dirty="0">
                <a:solidFill>
                  <a:srgbClr val="443728"/>
                </a:solidFill>
                <a:latin typeface="Open Sans" pitchFamily="34" charset="0"/>
                <a:ea typeface="Open Sans" pitchFamily="34" charset="-122"/>
                <a:cs typeface="Open Sans" pitchFamily="34" charset="-120"/>
              </a:rPr>
              <a:t>2</a:t>
            </a:r>
            <a:endParaRPr lang="en-US" sz="1550" dirty="0"/>
          </a:p>
        </p:txBody>
      </p:sp>
      <p:sp>
        <p:nvSpPr>
          <p:cNvPr id="37" name="Shape 33"/>
          <p:cNvSpPr/>
          <p:nvPr/>
        </p:nvSpPr>
        <p:spPr>
          <a:xfrm>
            <a:off x="704969" y="7102793"/>
            <a:ext cx="7734062" cy="573167"/>
          </a:xfrm>
          <a:prstGeom prst="rect">
            <a:avLst/>
          </a:prstGeom>
          <a:solidFill>
            <a:srgbClr val="000000">
              <a:alpha val="4000"/>
            </a:srgbClr>
          </a:solidFill>
          <a:ln/>
        </p:spPr>
      </p:sp>
      <p:sp>
        <p:nvSpPr>
          <p:cNvPr id="38" name="Text 34"/>
          <p:cNvSpPr/>
          <p:nvPr/>
        </p:nvSpPr>
        <p:spPr>
          <a:xfrm>
            <a:off x="904518" y="7229951"/>
            <a:ext cx="1144548" cy="318849"/>
          </a:xfrm>
          <a:prstGeom prst="rect">
            <a:avLst/>
          </a:prstGeom>
          <a:noFill/>
          <a:ln/>
        </p:spPr>
        <p:txBody>
          <a:bodyPr wrap="none" lIns="0" tIns="0" rIns="0" bIns="0" rtlCol="0" anchor="t"/>
          <a:lstStyle/>
          <a:p>
            <a:pPr marL="0" indent="0">
              <a:lnSpc>
                <a:spcPts val="2500"/>
              </a:lnSpc>
              <a:buNone/>
            </a:pPr>
            <a:r>
              <a:rPr lang="en-US" sz="1550" dirty="0">
                <a:solidFill>
                  <a:srgbClr val="443728"/>
                </a:solidFill>
                <a:latin typeface="Open Sans" pitchFamily="34" charset="0"/>
                <a:ea typeface="Open Sans" pitchFamily="34" charset="-122"/>
                <a:cs typeface="Open Sans" pitchFamily="34" charset="-120"/>
              </a:rPr>
              <a:t>4</a:t>
            </a:r>
            <a:endParaRPr lang="en-US" sz="1550" dirty="0"/>
          </a:p>
        </p:txBody>
      </p:sp>
      <p:sp>
        <p:nvSpPr>
          <p:cNvPr id="39" name="Text 35"/>
          <p:cNvSpPr/>
          <p:nvPr/>
        </p:nvSpPr>
        <p:spPr>
          <a:xfrm>
            <a:off x="2455069" y="7229951"/>
            <a:ext cx="1140738" cy="318849"/>
          </a:xfrm>
          <a:prstGeom prst="rect">
            <a:avLst/>
          </a:prstGeom>
          <a:noFill/>
          <a:ln/>
        </p:spPr>
        <p:txBody>
          <a:bodyPr wrap="none" lIns="0" tIns="0" rIns="0" bIns="0" rtlCol="0" anchor="t"/>
          <a:lstStyle/>
          <a:p>
            <a:pPr marL="0" indent="0">
              <a:lnSpc>
                <a:spcPts val="2500"/>
              </a:lnSpc>
              <a:buNone/>
            </a:pPr>
            <a:r>
              <a:rPr lang="en-US" sz="1550" dirty="0">
                <a:solidFill>
                  <a:srgbClr val="443728"/>
                </a:solidFill>
                <a:latin typeface="Open Sans" pitchFamily="34" charset="0"/>
                <a:ea typeface="Open Sans" pitchFamily="34" charset="-122"/>
                <a:cs typeface="Open Sans" pitchFamily="34" charset="-120"/>
              </a:rPr>
              <a:t>0</a:t>
            </a:r>
            <a:endParaRPr lang="en-US" sz="1550" dirty="0"/>
          </a:p>
        </p:txBody>
      </p:sp>
      <p:sp>
        <p:nvSpPr>
          <p:cNvPr id="40" name="Text 36"/>
          <p:cNvSpPr/>
          <p:nvPr/>
        </p:nvSpPr>
        <p:spPr>
          <a:xfrm>
            <a:off x="4001810" y="7229951"/>
            <a:ext cx="1140738" cy="318849"/>
          </a:xfrm>
          <a:prstGeom prst="rect">
            <a:avLst/>
          </a:prstGeom>
          <a:noFill/>
          <a:ln/>
        </p:spPr>
        <p:txBody>
          <a:bodyPr wrap="none" lIns="0" tIns="0" rIns="0" bIns="0" rtlCol="0" anchor="t"/>
          <a:lstStyle/>
          <a:p>
            <a:pPr marL="0" indent="0">
              <a:lnSpc>
                <a:spcPts val="2500"/>
              </a:lnSpc>
              <a:buNone/>
            </a:pPr>
            <a:r>
              <a:rPr lang="en-US" sz="1550" dirty="0">
                <a:solidFill>
                  <a:srgbClr val="443728"/>
                </a:solidFill>
                <a:latin typeface="Open Sans" pitchFamily="34" charset="0"/>
                <a:ea typeface="Open Sans" pitchFamily="34" charset="-122"/>
                <a:cs typeface="Open Sans" pitchFamily="34" charset="-120"/>
              </a:rPr>
              <a:t>1</a:t>
            </a:r>
            <a:endParaRPr lang="en-US" sz="1550" dirty="0"/>
          </a:p>
        </p:txBody>
      </p:sp>
      <p:sp>
        <p:nvSpPr>
          <p:cNvPr id="41" name="Text 37"/>
          <p:cNvSpPr/>
          <p:nvPr/>
        </p:nvSpPr>
        <p:spPr>
          <a:xfrm>
            <a:off x="5548551" y="7229951"/>
            <a:ext cx="1140738" cy="318849"/>
          </a:xfrm>
          <a:prstGeom prst="rect">
            <a:avLst/>
          </a:prstGeom>
          <a:noFill/>
          <a:ln/>
        </p:spPr>
        <p:txBody>
          <a:bodyPr wrap="none" lIns="0" tIns="0" rIns="0" bIns="0" rtlCol="0" anchor="t"/>
          <a:lstStyle/>
          <a:p>
            <a:pPr marL="0" indent="0">
              <a:lnSpc>
                <a:spcPts val="2500"/>
              </a:lnSpc>
              <a:buNone/>
            </a:pPr>
            <a:r>
              <a:rPr lang="en-US" sz="1550" dirty="0">
                <a:solidFill>
                  <a:srgbClr val="443728"/>
                </a:solidFill>
                <a:latin typeface="Open Sans" pitchFamily="34" charset="0"/>
                <a:ea typeface="Open Sans" pitchFamily="34" charset="-122"/>
                <a:cs typeface="Open Sans" pitchFamily="34" charset="-120"/>
              </a:rPr>
              <a:t>2</a:t>
            </a:r>
            <a:endParaRPr lang="en-US" sz="1550" dirty="0"/>
          </a:p>
        </p:txBody>
      </p:sp>
      <p:sp>
        <p:nvSpPr>
          <p:cNvPr id="42" name="Text 38"/>
          <p:cNvSpPr/>
          <p:nvPr/>
        </p:nvSpPr>
        <p:spPr>
          <a:xfrm>
            <a:off x="7095292" y="7229951"/>
            <a:ext cx="1144548" cy="318849"/>
          </a:xfrm>
          <a:prstGeom prst="rect">
            <a:avLst/>
          </a:prstGeom>
          <a:noFill/>
          <a:ln/>
        </p:spPr>
        <p:txBody>
          <a:bodyPr wrap="none" lIns="0" tIns="0" rIns="0" bIns="0" rtlCol="0" anchor="t"/>
          <a:lstStyle/>
          <a:p>
            <a:pPr marL="0" indent="0">
              <a:lnSpc>
                <a:spcPts val="2500"/>
              </a:lnSpc>
              <a:buNone/>
            </a:pPr>
            <a:r>
              <a:rPr lang="en-US" sz="1550" dirty="0">
                <a:solidFill>
                  <a:srgbClr val="443728"/>
                </a:solidFill>
                <a:latin typeface="Open Sans" pitchFamily="34" charset="0"/>
                <a:ea typeface="Open Sans" pitchFamily="34" charset="-122"/>
                <a:cs typeface="Open Sans" pitchFamily="34" charset="-120"/>
              </a:rPr>
              <a:t>3</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992749"/>
            <a:ext cx="8757166" cy="708779"/>
          </a:xfrm>
          <a:prstGeom prst="rect">
            <a:avLst/>
          </a:prstGeom>
          <a:noFill/>
          <a:ln/>
        </p:spPr>
        <p:txBody>
          <a:bodyPr wrap="none" lIns="0" tIns="0" rIns="0" bIns="0" rtlCol="0" anchor="t"/>
          <a:lstStyle/>
          <a:p>
            <a:pPr marL="0" indent="0">
              <a:lnSpc>
                <a:spcPts val="5550"/>
              </a:lnSpc>
              <a:buNone/>
            </a:pPr>
            <a:r>
              <a:rPr lang="en-US" sz="4450" b="1" dirty="0">
                <a:solidFill>
                  <a:srgbClr val="443728"/>
                </a:solidFill>
                <a:latin typeface="Times New Roman" panose="02020603050405020304" pitchFamily="18" charset="0"/>
                <a:ea typeface="Crimson Pro" pitchFamily="34" charset="-122"/>
                <a:cs typeface="Times New Roman" panose="02020603050405020304" pitchFamily="18" charset="0"/>
              </a:rPr>
              <a:t>Time and Space Complexity Analysis</a:t>
            </a:r>
            <a:endParaRPr lang="en-US" sz="4450" dirty="0">
              <a:latin typeface="Times New Roman" panose="02020603050405020304" pitchFamily="18" charset="0"/>
              <a:cs typeface="Times New Roman" panose="02020603050405020304" pitchFamily="18" charset="0"/>
            </a:endParaRPr>
          </a:p>
        </p:txBody>
      </p:sp>
      <p:sp>
        <p:nvSpPr>
          <p:cNvPr id="3" name="Text 1"/>
          <p:cNvSpPr/>
          <p:nvPr/>
        </p:nvSpPr>
        <p:spPr>
          <a:xfrm>
            <a:off x="793790" y="3155156"/>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443728"/>
                </a:solidFill>
                <a:latin typeface="Times New Roman" panose="02020603050405020304" pitchFamily="18" charset="0"/>
                <a:ea typeface="Open Sans" pitchFamily="34" charset="-122"/>
                <a:cs typeface="Times New Roman" panose="02020603050405020304" pitchFamily="18" charset="0"/>
              </a:rPr>
              <a:t>The time complexity of the efficient algorithm is O(n^2), where n is the length of the array. The algorithm requires O(n^2) space to store the dynamic programming table.</a:t>
            </a:r>
            <a:endParaRPr lang="en-US" sz="1750" dirty="0">
              <a:latin typeface="Times New Roman" panose="02020603050405020304" pitchFamily="18" charset="0"/>
              <a:cs typeface="Times New Roman" panose="02020603050405020304" pitchFamily="18" charset="0"/>
            </a:endParaRPr>
          </a:p>
        </p:txBody>
      </p:sp>
      <p:sp>
        <p:nvSpPr>
          <p:cNvPr id="4" name="Text 2"/>
          <p:cNvSpPr/>
          <p:nvPr/>
        </p:nvSpPr>
        <p:spPr>
          <a:xfrm>
            <a:off x="793790" y="4362926"/>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443728"/>
                </a:solidFill>
                <a:latin typeface="Times New Roman" panose="02020603050405020304" pitchFamily="18" charset="0"/>
                <a:ea typeface="Crimson Pro" pitchFamily="34" charset="-122"/>
                <a:cs typeface="Times New Roman" panose="02020603050405020304" pitchFamily="18" charset="0"/>
              </a:rPr>
              <a:t>Time Complexity</a:t>
            </a:r>
            <a:endParaRPr lang="en-US" sz="2200" dirty="0">
              <a:latin typeface="Times New Roman" panose="02020603050405020304" pitchFamily="18" charset="0"/>
              <a:cs typeface="Times New Roman" panose="02020603050405020304" pitchFamily="18" charset="0"/>
            </a:endParaRPr>
          </a:p>
        </p:txBody>
      </p:sp>
      <p:sp>
        <p:nvSpPr>
          <p:cNvPr id="5" name="Text 3"/>
          <p:cNvSpPr/>
          <p:nvPr/>
        </p:nvSpPr>
        <p:spPr>
          <a:xfrm>
            <a:off x="793790" y="4944070"/>
            <a:ext cx="6244709" cy="725805"/>
          </a:xfrm>
          <a:prstGeom prst="rect">
            <a:avLst/>
          </a:prstGeom>
          <a:noFill/>
          <a:ln/>
        </p:spPr>
        <p:txBody>
          <a:bodyPr wrap="square" lIns="0" tIns="0" rIns="0" bIns="0" rtlCol="0" anchor="t"/>
          <a:lstStyle/>
          <a:p>
            <a:pPr marL="0" indent="0">
              <a:lnSpc>
                <a:spcPts val="2850"/>
              </a:lnSpc>
              <a:buNone/>
            </a:pPr>
            <a:r>
              <a:rPr lang="en-US" sz="1750" dirty="0">
                <a:solidFill>
                  <a:srgbClr val="443728"/>
                </a:solidFill>
                <a:latin typeface="Times New Roman" panose="02020603050405020304" pitchFamily="18" charset="0"/>
                <a:ea typeface="Open Sans" pitchFamily="34" charset="-122"/>
                <a:cs typeface="Times New Roman" panose="02020603050405020304" pitchFamily="18" charset="0"/>
              </a:rPr>
              <a:t>The algorithm iterates over all subarrays, resulting in a nested loop with O(n^2) operations.</a:t>
            </a:r>
            <a:endParaRPr lang="en-US" sz="1750" dirty="0">
              <a:latin typeface="Times New Roman" panose="02020603050405020304" pitchFamily="18" charset="0"/>
              <a:cs typeface="Times New Roman" panose="02020603050405020304" pitchFamily="18" charset="0"/>
            </a:endParaRPr>
          </a:p>
        </p:txBody>
      </p:sp>
      <p:sp>
        <p:nvSpPr>
          <p:cNvPr id="6" name="Text 4"/>
          <p:cNvSpPr/>
          <p:nvPr/>
        </p:nvSpPr>
        <p:spPr>
          <a:xfrm>
            <a:off x="7599521" y="4362926"/>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443728"/>
                </a:solidFill>
                <a:latin typeface="Times New Roman" panose="02020603050405020304" pitchFamily="18" charset="0"/>
                <a:ea typeface="Crimson Pro" pitchFamily="34" charset="-122"/>
                <a:cs typeface="Times New Roman" panose="02020603050405020304" pitchFamily="18" charset="0"/>
              </a:rPr>
              <a:t>Space Complexity</a:t>
            </a:r>
            <a:endParaRPr lang="en-US" sz="2200" dirty="0">
              <a:latin typeface="Times New Roman" panose="02020603050405020304" pitchFamily="18" charset="0"/>
              <a:cs typeface="Times New Roman" panose="02020603050405020304" pitchFamily="18" charset="0"/>
            </a:endParaRPr>
          </a:p>
        </p:txBody>
      </p:sp>
      <p:sp>
        <p:nvSpPr>
          <p:cNvPr id="7" name="Text 5"/>
          <p:cNvSpPr/>
          <p:nvPr/>
        </p:nvSpPr>
        <p:spPr>
          <a:xfrm>
            <a:off x="7599521" y="4944070"/>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443728"/>
                </a:solidFill>
                <a:latin typeface="Times New Roman" panose="02020603050405020304" pitchFamily="18" charset="0"/>
                <a:ea typeface="Open Sans" pitchFamily="34" charset="-122"/>
                <a:cs typeface="Times New Roman" panose="02020603050405020304" pitchFamily="18" charset="0"/>
              </a:rPr>
              <a:t>The dynamic programming table requires O(n^2) space to store the minimum replacements for all possible subarrays</a:t>
            </a:r>
            <a:r>
              <a:rPr lang="en-US" sz="1750" dirty="0">
                <a:solidFill>
                  <a:srgbClr val="443728"/>
                </a:solidFill>
                <a:latin typeface="Open Sans" pitchFamily="34" charset="0"/>
                <a:ea typeface="Open Sans" pitchFamily="34" charset="-122"/>
                <a:cs typeface="Open Sans" pitchFamily="34" charset="-120"/>
              </a:rPr>
              <a:t>.</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018586"/>
          </a:xfrm>
          <a:prstGeom prst="rect">
            <a:avLst/>
          </a:prstGeom>
        </p:spPr>
      </p:pic>
      <p:pic>
        <p:nvPicPr>
          <p:cNvPr id="3" name="Image 1" descr="preencoded.png"/>
          <p:cNvPicPr>
            <a:picLocks noChangeAspect="1"/>
          </p:cNvPicPr>
          <p:nvPr/>
        </p:nvPicPr>
        <p:blipFill>
          <a:blip r:embed="rId4"/>
          <a:stretch>
            <a:fillRect/>
          </a:stretch>
        </p:blipFill>
        <p:spPr>
          <a:xfrm>
            <a:off x="6217206" y="201811"/>
            <a:ext cx="2195989" cy="1614964"/>
          </a:xfrm>
          <a:prstGeom prst="rect">
            <a:avLst/>
          </a:prstGeom>
        </p:spPr>
      </p:pic>
      <p:sp>
        <p:nvSpPr>
          <p:cNvPr id="4" name="Text 0"/>
          <p:cNvSpPr/>
          <p:nvPr/>
        </p:nvSpPr>
        <p:spPr>
          <a:xfrm>
            <a:off x="565190" y="2463879"/>
            <a:ext cx="6798588" cy="504587"/>
          </a:xfrm>
          <a:prstGeom prst="rect">
            <a:avLst/>
          </a:prstGeom>
          <a:noFill/>
          <a:ln/>
        </p:spPr>
        <p:txBody>
          <a:bodyPr wrap="none" lIns="0" tIns="0" rIns="0" bIns="0" rtlCol="0" anchor="t"/>
          <a:lstStyle/>
          <a:p>
            <a:pPr marL="0" indent="0">
              <a:lnSpc>
                <a:spcPts val="3950"/>
              </a:lnSpc>
              <a:buNone/>
            </a:pPr>
            <a:r>
              <a:rPr lang="en-US" sz="3150" b="1" dirty="0">
                <a:solidFill>
                  <a:srgbClr val="443728"/>
                </a:solidFill>
                <a:latin typeface="Times New Roman" panose="02020603050405020304" pitchFamily="18" charset="0"/>
                <a:ea typeface="Crimson Pro" pitchFamily="34" charset="-122"/>
                <a:cs typeface="Times New Roman" panose="02020603050405020304" pitchFamily="18" charset="0"/>
              </a:rPr>
              <a:t>Real-World Applications of the Solution</a:t>
            </a:r>
            <a:endParaRPr lang="en-US" sz="3150" dirty="0">
              <a:latin typeface="Times New Roman" panose="02020603050405020304" pitchFamily="18" charset="0"/>
              <a:cs typeface="Times New Roman" panose="02020603050405020304" pitchFamily="18" charset="0"/>
            </a:endParaRPr>
          </a:p>
        </p:txBody>
      </p:sp>
      <p:sp>
        <p:nvSpPr>
          <p:cNvPr id="5" name="Text 1"/>
          <p:cNvSpPr/>
          <p:nvPr/>
        </p:nvSpPr>
        <p:spPr>
          <a:xfrm>
            <a:off x="433215" y="3195979"/>
            <a:ext cx="13500021" cy="516493"/>
          </a:xfrm>
          <a:prstGeom prst="rect">
            <a:avLst/>
          </a:prstGeom>
          <a:noFill/>
          <a:ln/>
        </p:spPr>
        <p:txBody>
          <a:bodyPr wrap="square" lIns="0" tIns="0" rIns="0" bIns="0" rtlCol="0" anchor="t"/>
          <a:lstStyle/>
          <a:p>
            <a:pPr marL="0" indent="0">
              <a:lnSpc>
                <a:spcPts val="2000"/>
              </a:lnSpc>
              <a:buNone/>
            </a:pPr>
            <a:r>
              <a:rPr lang="en-US" sz="1500" dirty="0">
                <a:solidFill>
                  <a:srgbClr val="443728"/>
                </a:solidFill>
                <a:latin typeface="Times New Roman" panose="02020603050405020304" pitchFamily="18" charset="0"/>
                <a:ea typeface="Open Sans" pitchFamily="34" charset="-122"/>
                <a:cs typeface="Times New Roman" panose="02020603050405020304" pitchFamily="18" charset="0"/>
              </a:rPr>
              <a:t>The minimum replacement problem finds applications in various domains. For instance, in data analysis, it can be used to optimize the sorting of data sets by minimizing the number of data points that need to be modified. It also has relevance in scheduling and resource allocation problems.</a:t>
            </a:r>
            <a:endParaRPr lang="en-US" sz="1500" dirty="0">
              <a:latin typeface="Times New Roman" panose="02020603050405020304" pitchFamily="18" charset="0"/>
              <a:cs typeface="Times New Roman" panose="02020603050405020304" pitchFamily="18" charset="0"/>
            </a:endParaRPr>
          </a:p>
        </p:txBody>
      </p:sp>
      <p:pic>
        <p:nvPicPr>
          <p:cNvPr id="6" name="Image 2" descr="preencoded.png"/>
          <p:cNvPicPr>
            <a:picLocks noChangeAspect="1"/>
          </p:cNvPicPr>
          <p:nvPr/>
        </p:nvPicPr>
        <p:blipFill>
          <a:blip r:embed="rId5"/>
          <a:stretch>
            <a:fillRect/>
          </a:stretch>
        </p:blipFill>
        <p:spPr>
          <a:xfrm>
            <a:off x="565190" y="3908703"/>
            <a:ext cx="807363" cy="1291828"/>
          </a:xfrm>
          <a:prstGeom prst="rect">
            <a:avLst/>
          </a:prstGeom>
        </p:spPr>
      </p:pic>
      <p:sp>
        <p:nvSpPr>
          <p:cNvPr id="7" name="Text 2"/>
          <p:cNvSpPr/>
          <p:nvPr/>
        </p:nvSpPr>
        <p:spPr>
          <a:xfrm>
            <a:off x="1614726" y="4070152"/>
            <a:ext cx="2018586" cy="252174"/>
          </a:xfrm>
          <a:prstGeom prst="rect">
            <a:avLst/>
          </a:prstGeom>
          <a:noFill/>
          <a:ln/>
        </p:spPr>
        <p:txBody>
          <a:bodyPr wrap="none" lIns="0" tIns="0" rIns="0" bIns="0" rtlCol="0" anchor="t"/>
          <a:lstStyle/>
          <a:p>
            <a:pPr marL="0" indent="0" algn="l">
              <a:lnSpc>
                <a:spcPts val="1950"/>
              </a:lnSpc>
              <a:buNone/>
            </a:pPr>
            <a:r>
              <a:rPr lang="en-US" sz="1700" b="1" dirty="0">
                <a:solidFill>
                  <a:srgbClr val="443728"/>
                </a:solidFill>
                <a:latin typeface="Times New Roman" panose="02020603050405020304" pitchFamily="18" charset="0"/>
                <a:ea typeface="Crimson Pro" pitchFamily="34" charset="-122"/>
                <a:cs typeface="Times New Roman" panose="02020603050405020304" pitchFamily="18" charset="0"/>
              </a:rPr>
              <a:t>Data Analysis</a:t>
            </a:r>
            <a:endParaRPr lang="en-US" sz="1700" dirty="0">
              <a:latin typeface="Times New Roman" panose="02020603050405020304" pitchFamily="18" charset="0"/>
              <a:cs typeface="Times New Roman" panose="02020603050405020304" pitchFamily="18" charset="0"/>
            </a:endParaRPr>
          </a:p>
        </p:txBody>
      </p:sp>
      <p:sp>
        <p:nvSpPr>
          <p:cNvPr id="8" name="Text 3"/>
          <p:cNvSpPr/>
          <p:nvPr/>
        </p:nvSpPr>
        <p:spPr>
          <a:xfrm>
            <a:off x="1614726" y="4419124"/>
            <a:ext cx="12450485" cy="258247"/>
          </a:xfrm>
          <a:prstGeom prst="rect">
            <a:avLst/>
          </a:prstGeom>
          <a:noFill/>
          <a:ln/>
        </p:spPr>
        <p:txBody>
          <a:bodyPr wrap="none" lIns="0" tIns="0" rIns="0" bIns="0" rtlCol="0" anchor="t"/>
          <a:lstStyle/>
          <a:p>
            <a:pPr marL="0" indent="0" algn="l">
              <a:lnSpc>
                <a:spcPts val="2000"/>
              </a:lnSpc>
              <a:buNone/>
            </a:pPr>
            <a:r>
              <a:rPr lang="en-US" sz="1500" dirty="0">
                <a:solidFill>
                  <a:srgbClr val="443728"/>
                </a:solidFill>
                <a:latin typeface="Times New Roman" panose="02020603050405020304" pitchFamily="18" charset="0"/>
                <a:ea typeface="Open Sans" pitchFamily="34" charset="-122"/>
                <a:cs typeface="Times New Roman" panose="02020603050405020304" pitchFamily="18" charset="0"/>
              </a:rPr>
              <a:t>Efficiently sorting data sets by minimizing modifications</a:t>
            </a:r>
            <a:r>
              <a:rPr lang="en-US" sz="1250" dirty="0">
                <a:solidFill>
                  <a:srgbClr val="443728"/>
                </a:solidFill>
                <a:latin typeface="Open Sans" pitchFamily="34" charset="0"/>
                <a:ea typeface="Open Sans" pitchFamily="34" charset="-122"/>
                <a:cs typeface="Open Sans" pitchFamily="34" charset="-120"/>
              </a:rPr>
              <a:t>.</a:t>
            </a:r>
            <a:endParaRPr lang="en-US" sz="1250" dirty="0"/>
          </a:p>
        </p:txBody>
      </p:sp>
      <p:pic>
        <p:nvPicPr>
          <p:cNvPr id="9" name="Image 3" descr="preencoded.png"/>
          <p:cNvPicPr>
            <a:picLocks noChangeAspect="1"/>
          </p:cNvPicPr>
          <p:nvPr/>
        </p:nvPicPr>
        <p:blipFill>
          <a:blip r:embed="rId6"/>
          <a:stretch>
            <a:fillRect/>
          </a:stretch>
        </p:blipFill>
        <p:spPr>
          <a:xfrm>
            <a:off x="565190" y="5200531"/>
            <a:ext cx="807363" cy="1291828"/>
          </a:xfrm>
          <a:prstGeom prst="rect">
            <a:avLst/>
          </a:prstGeom>
        </p:spPr>
      </p:pic>
      <p:sp>
        <p:nvSpPr>
          <p:cNvPr id="10" name="Text 4"/>
          <p:cNvSpPr/>
          <p:nvPr/>
        </p:nvSpPr>
        <p:spPr>
          <a:xfrm>
            <a:off x="1614726" y="5361980"/>
            <a:ext cx="2018586" cy="252174"/>
          </a:xfrm>
          <a:prstGeom prst="rect">
            <a:avLst/>
          </a:prstGeom>
          <a:noFill/>
          <a:ln/>
        </p:spPr>
        <p:txBody>
          <a:bodyPr wrap="none" lIns="0" tIns="0" rIns="0" bIns="0" rtlCol="0" anchor="t"/>
          <a:lstStyle/>
          <a:p>
            <a:pPr marL="0" indent="0" algn="l">
              <a:lnSpc>
                <a:spcPts val="1950"/>
              </a:lnSpc>
              <a:buNone/>
            </a:pPr>
            <a:r>
              <a:rPr lang="en-US" sz="1700" b="1" dirty="0">
                <a:solidFill>
                  <a:srgbClr val="443728"/>
                </a:solidFill>
                <a:latin typeface="Times New Roman" panose="02020603050405020304" pitchFamily="18" charset="0"/>
                <a:ea typeface="Crimson Pro" pitchFamily="34" charset="-122"/>
                <a:cs typeface="Times New Roman" panose="02020603050405020304" pitchFamily="18" charset="0"/>
              </a:rPr>
              <a:t>Scheduling</a:t>
            </a:r>
            <a:endParaRPr lang="en-US" sz="1700" dirty="0">
              <a:latin typeface="Times New Roman" panose="02020603050405020304" pitchFamily="18" charset="0"/>
              <a:cs typeface="Times New Roman" panose="02020603050405020304" pitchFamily="18" charset="0"/>
            </a:endParaRPr>
          </a:p>
        </p:txBody>
      </p:sp>
      <p:sp>
        <p:nvSpPr>
          <p:cNvPr id="11" name="Text 5"/>
          <p:cNvSpPr/>
          <p:nvPr/>
        </p:nvSpPr>
        <p:spPr>
          <a:xfrm>
            <a:off x="1614726" y="5710952"/>
            <a:ext cx="12450485" cy="258247"/>
          </a:xfrm>
          <a:prstGeom prst="rect">
            <a:avLst/>
          </a:prstGeom>
          <a:noFill/>
          <a:ln/>
        </p:spPr>
        <p:txBody>
          <a:bodyPr wrap="none" lIns="0" tIns="0" rIns="0" bIns="0" rtlCol="0" anchor="t"/>
          <a:lstStyle/>
          <a:p>
            <a:pPr marL="0" indent="0" algn="l">
              <a:lnSpc>
                <a:spcPts val="2000"/>
              </a:lnSpc>
              <a:buNone/>
            </a:pPr>
            <a:r>
              <a:rPr lang="en-US" sz="1500" dirty="0">
                <a:solidFill>
                  <a:srgbClr val="443728"/>
                </a:solidFill>
                <a:latin typeface="Times New Roman" panose="02020603050405020304" pitchFamily="18" charset="0"/>
                <a:ea typeface="Open Sans" pitchFamily="34" charset="-122"/>
                <a:cs typeface="Times New Roman" panose="02020603050405020304" pitchFamily="18" charset="0"/>
              </a:rPr>
              <a:t>Optimizing resource allocation and minimizing conflicts.</a:t>
            </a:r>
            <a:endParaRPr lang="en-US" sz="1500" dirty="0">
              <a:latin typeface="Times New Roman" panose="02020603050405020304" pitchFamily="18" charset="0"/>
              <a:cs typeface="Times New Roman" panose="02020603050405020304" pitchFamily="18" charset="0"/>
            </a:endParaRPr>
          </a:p>
        </p:txBody>
      </p:sp>
      <p:pic>
        <p:nvPicPr>
          <p:cNvPr id="12" name="Image 4" descr="preencoded.png"/>
          <p:cNvPicPr>
            <a:picLocks noChangeAspect="1"/>
          </p:cNvPicPr>
          <p:nvPr/>
        </p:nvPicPr>
        <p:blipFill>
          <a:blip r:embed="rId7"/>
          <a:stretch>
            <a:fillRect/>
          </a:stretch>
        </p:blipFill>
        <p:spPr>
          <a:xfrm>
            <a:off x="565190" y="6492359"/>
            <a:ext cx="807363" cy="1291828"/>
          </a:xfrm>
          <a:prstGeom prst="rect">
            <a:avLst/>
          </a:prstGeom>
        </p:spPr>
      </p:pic>
      <p:sp>
        <p:nvSpPr>
          <p:cNvPr id="13" name="Text 6"/>
          <p:cNvSpPr/>
          <p:nvPr/>
        </p:nvSpPr>
        <p:spPr>
          <a:xfrm>
            <a:off x="1614726" y="6653808"/>
            <a:ext cx="2018586" cy="252174"/>
          </a:xfrm>
          <a:prstGeom prst="rect">
            <a:avLst/>
          </a:prstGeom>
          <a:noFill/>
          <a:ln/>
        </p:spPr>
        <p:txBody>
          <a:bodyPr wrap="none" lIns="0" tIns="0" rIns="0" bIns="0" rtlCol="0" anchor="t"/>
          <a:lstStyle/>
          <a:p>
            <a:pPr marL="0" indent="0" algn="l">
              <a:lnSpc>
                <a:spcPts val="1950"/>
              </a:lnSpc>
              <a:buNone/>
            </a:pPr>
            <a:r>
              <a:rPr lang="en-US" sz="1700" b="1" dirty="0">
                <a:solidFill>
                  <a:srgbClr val="443728"/>
                </a:solidFill>
                <a:latin typeface="Times New Roman" panose="02020603050405020304" pitchFamily="18" charset="0"/>
                <a:ea typeface="Crimson Pro" pitchFamily="34" charset="-122"/>
                <a:cs typeface="Times New Roman" panose="02020603050405020304" pitchFamily="18" charset="0"/>
              </a:rPr>
              <a:t>Resource Allocation</a:t>
            </a:r>
            <a:endParaRPr lang="en-US" sz="1700" dirty="0">
              <a:latin typeface="Times New Roman" panose="02020603050405020304" pitchFamily="18" charset="0"/>
              <a:cs typeface="Times New Roman" panose="02020603050405020304" pitchFamily="18" charset="0"/>
            </a:endParaRPr>
          </a:p>
        </p:txBody>
      </p:sp>
      <p:sp>
        <p:nvSpPr>
          <p:cNvPr id="14" name="Text 7"/>
          <p:cNvSpPr/>
          <p:nvPr/>
        </p:nvSpPr>
        <p:spPr>
          <a:xfrm>
            <a:off x="1614726" y="7002780"/>
            <a:ext cx="12450485" cy="258247"/>
          </a:xfrm>
          <a:prstGeom prst="rect">
            <a:avLst/>
          </a:prstGeom>
          <a:noFill/>
          <a:ln/>
        </p:spPr>
        <p:txBody>
          <a:bodyPr wrap="none" lIns="0" tIns="0" rIns="0" bIns="0" rtlCol="0" anchor="t"/>
          <a:lstStyle/>
          <a:p>
            <a:pPr marL="0" indent="0" algn="l">
              <a:lnSpc>
                <a:spcPts val="2000"/>
              </a:lnSpc>
              <a:buNone/>
            </a:pPr>
            <a:r>
              <a:rPr lang="en-US" sz="1500" dirty="0">
                <a:solidFill>
                  <a:srgbClr val="443728"/>
                </a:solidFill>
                <a:latin typeface="Times New Roman" panose="02020603050405020304" pitchFamily="18" charset="0"/>
                <a:ea typeface="Open Sans" pitchFamily="34" charset="-122"/>
                <a:cs typeface="Times New Roman" panose="02020603050405020304" pitchFamily="18" charset="0"/>
              </a:rPr>
              <a:t>Finding the most efficient way to assign resources to tasks.</a:t>
            </a:r>
            <a:endParaRPr lang="en-US"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33543"/>
          </a:xfrm>
          <a:prstGeom prst="rect">
            <a:avLst/>
          </a:prstGeom>
        </p:spPr>
      </p:pic>
      <p:pic>
        <p:nvPicPr>
          <p:cNvPr id="3" name="Image 1" descr="preencoded.png"/>
          <p:cNvPicPr>
            <a:picLocks noChangeAspect="1"/>
          </p:cNvPicPr>
          <p:nvPr/>
        </p:nvPicPr>
        <p:blipFill>
          <a:blip r:embed="rId4"/>
          <a:stretch>
            <a:fillRect/>
          </a:stretch>
        </p:blipFill>
        <p:spPr>
          <a:xfrm>
            <a:off x="5734883" y="263247"/>
            <a:ext cx="3160514" cy="2107049"/>
          </a:xfrm>
          <a:prstGeom prst="rect">
            <a:avLst/>
          </a:prstGeom>
        </p:spPr>
      </p:pic>
      <p:sp>
        <p:nvSpPr>
          <p:cNvPr id="4" name="Text 0"/>
          <p:cNvSpPr/>
          <p:nvPr/>
        </p:nvSpPr>
        <p:spPr>
          <a:xfrm>
            <a:off x="737354" y="3217902"/>
            <a:ext cx="6963847" cy="658416"/>
          </a:xfrm>
          <a:prstGeom prst="rect">
            <a:avLst/>
          </a:prstGeom>
          <a:noFill/>
          <a:ln/>
        </p:spPr>
        <p:txBody>
          <a:bodyPr wrap="none" lIns="0" tIns="0" rIns="0" bIns="0" rtlCol="0" anchor="t"/>
          <a:lstStyle/>
          <a:p>
            <a:pPr marL="0" indent="0">
              <a:lnSpc>
                <a:spcPts val="5150"/>
              </a:lnSpc>
              <a:buNone/>
            </a:pPr>
            <a:r>
              <a:rPr lang="en-US" sz="4000" b="1" dirty="0">
                <a:solidFill>
                  <a:srgbClr val="443728"/>
                </a:solidFill>
                <a:latin typeface="Times New Roman" panose="02020603050405020304" pitchFamily="18" charset="0"/>
                <a:ea typeface="Crimson Pro" pitchFamily="34" charset="-122"/>
                <a:cs typeface="Times New Roman" panose="02020603050405020304" pitchFamily="18" charset="0"/>
              </a:rPr>
              <a:t>Conclusion and Key Takeaways</a:t>
            </a:r>
            <a:endParaRPr lang="en-US" sz="4000" dirty="0">
              <a:latin typeface="Times New Roman" panose="02020603050405020304" pitchFamily="18" charset="0"/>
              <a:cs typeface="Times New Roman" panose="02020603050405020304" pitchFamily="18" charset="0"/>
            </a:endParaRPr>
          </a:p>
        </p:txBody>
      </p:sp>
      <p:sp>
        <p:nvSpPr>
          <p:cNvPr id="5" name="Text 1"/>
          <p:cNvSpPr/>
          <p:nvPr/>
        </p:nvSpPr>
        <p:spPr>
          <a:xfrm>
            <a:off x="737354" y="4192310"/>
            <a:ext cx="13155692" cy="1011555"/>
          </a:xfrm>
          <a:prstGeom prst="rect">
            <a:avLst/>
          </a:prstGeom>
          <a:noFill/>
          <a:ln/>
        </p:spPr>
        <p:txBody>
          <a:bodyPr wrap="square" lIns="0" tIns="0" rIns="0" bIns="0" rtlCol="0" anchor="t"/>
          <a:lstStyle/>
          <a:p>
            <a:pPr marL="0" indent="0">
              <a:lnSpc>
                <a:spcPts val="2650"/>
              </a:lnSpc>
              <a:buNone/>
            </a:pPr>
            <a:r>
              <a:rPr lang="en-US" sz="1600" dirty="0">
                <a:solidFill>
                  <a:srgbClr val="443728"/>
                </a:solidFill>
                <a:latin typeface="Times New Roman" panose="02020603050405020304" pitchFamily="18" charset="0"/>
                <a:ea typeface="Open Sans" pitchFamily="34" charset="-122"/>
                <a:cs typeface="Times New Roman" panose="02020603050405020304" pitchFamily="18" charset="0"/>
              </a:rPr>
              <a:t>The minimum replacement problem is a fundamental challenge in sorting algorithms. While a brute force approach can be used, it is inefficient for larger arrays. Dynamic programming provides a more efficient solution with O(n^2) time complexity and space complexity. Understanding this problem and its efficient solution can be valuable for tackling various real-world optimization tasks.</a:t>
            </a:r>
            <a:endParaRPr lang="en-US" sz="1600" dirty="0">
              <a:latin typeface="Times New Roman" panose="02020603050405020304" pitchFamily="18" charset="0"/>
              <a:cs typeface="Times New Roman" panose="02020603050405020304" pitchFamily="18" charset="0"/>
            </a:endParaRPr>
          </a:p>
        </p:txBody>
      </p:sp>
      <p:pic>
        <p:nvPicPr>
          <p:cNvPr id="6" name="Image 2" descr="preencoded.png"/>
          <p:cNvPicPr>
            <a:picLocks noChangeAspect="1"/>
          </p:cNvPicPr>
          <p:nvPr/>
        </p:nvPicPr>
        <p:blipFill>
          <a:blip r:embed="rId5"/>
          <a:stretch>
            <a:fillRect/>
          </a:stretch>
        </p:blipFill>
        <p:spPr>
          <a:xfrm>
            <a:off x="737354" y="5440799"/>
            <a:ext cx="526613" cy="526613"/>
          </a:xfrm>
          <a:prstGeom prst="rect">
            <a:avLst/>
          </a:prstGeom>
        </p:spPr>
      </p:pic>
      <p:sp>
        <p:nvSpPr>
          <p:cNvPr id="7" name="Text 2"/>
          <p:cNvSpPr/>
          <p:nvPr/>
        </p:nvSpPr>
        <p:spPr>
          <a:xfrm>
            <a:off x="737354" y="6178034"/>
            <a:ext cx="2633543" cy="329208"/>
          </a:xfrm>
          <a:prstGeom prst="rect">
            <a:avLst/>
          </a:prstGeom>
          <a:noFill/>
          <a:ln/>
        </p:spPr>
        <p:txBody>
          <a:bodyPr wrap="none" lIns="0" tIns="0" rIns="0" bIns="0" rtlCol="0" anchor="t"/>
          <a:lstStyle/>
          <a:p>
            <a:pPr marL="0" indent="0" algn="l">
              <a:lnSpc>
                <a:spcPts val="2550"/>
              </a:lnSpc>
              <a:buNone/>
            </a:pPr>
            <a:r>
              <a:rPr lang="en-US" sz="2050" b="1" dirty="0">
                <a:solidFill>
                  <a:srgbClr val="443728"/>
                </a:solidFill>
                <a:latin typeface="Times New Roman" panose="02020603050405020304" pitchFamily="18" charset="0"/>
                <a:ea typeface="Crimson Pro" pitchFamily="34" charset="-122"/>
                <a:cs typeface="Times New Roman" panose="02020603050405020304" pitchFamily="18" charset="0"/>
              </a:rPr>
              <a:t>Efficient Algorithm</a:t>
            </a:r>
            <a:endParaRPr lang="en-US" sz="2050" dirty="0">
              <a:latin typeface="Times New Roman" panose="02020603050405020304" pitchFamily="18" charset="0"/>
              <a:cs typeface="Times New Roman" panose="02020603050405020304" pitchFamily="18" charset="0"/>
            </a:endParaRPr>
          </a:p>
        </p:txBody>
      </p:sp>
      <p:sp>
        <p:nvSpPr>
          <p:cNvPr id="8" name="Text 3"/>
          <p:cNvSpPr/>
          <p:nvPr/>
        </p:nvSpPr>
        <p:spPr>
          <a:xfrm>
            <a:off x="737354" y="6633567"/>
            <a:ext cx="4174569" cy="1011555"/>
          </a:xfrm>
          <a:prstGeom prst="rect">
            <a:avLst/>
          </a:prstGeom>
          <a:noFill/>
          <a:ln/>
        </p:spPr>
        <p:txBody>
          <a:bodyPr wrap="square" lIns="0" tIns="0" rIns="0" bIns="0" rtlCol="0" anchor="t"/>
          <a:lstStyle/>
          <a:p>
            <a:pPr marL="0" indent="0" algn="l">
              <a:lnSpc>
                <a:spcPts val="2650"/>
              </a:lnSpc>
              <a:buNone/>
            </a:pPr>
            <a:r>
              <a:rPr lang="en-US" sz="1650" dirty="0">
                <a:solidFill>
                  <a:srgbClr val="443728"/>
                </a:solidFill>
                <a:latin typeface="Times New Roman" panose="02020603050405020304" pitchFamily="18" charset="0"/>
                <a:ea typeface="Open Sans" pitchFamily="34" charset="-122"/>
                <a:cs typeface="Times New Roman" panose="02020603050405020304" pitchFamily="18" charset="0"/>
              </a:rPr>
              <a:t>Dynamic programming provides an efficient solution with O(n^2) time complexity.</a:t>
            </a:r>
            <a:endParaRPr lang="en-US" sz="1650" dirty="0">
              <a:latin typeface="Times New Roman" panose="02020603050405020304" pitchFamily="18" charset="0"/>
              <a:cs typeface="Times New Roman" panose="02020603050405020304" pitchFamily="18" charset="0"/>
            </a:endParaRPr>
          </a:p>
        </p:txBody>
      </p:sp>
      <p:pic>
        <p:nvPicPr>
          <p:cNvPr id="9" name="Image 3" descr="preencoded.png"/>
          <p:cNvPicPr>
            <a:picLocks noChangeAspect="1"/>
          </p:cNvPicPr>
          <p:nvPr/>
        </p:nvPicPr>
        <p:blipFill>
          <a:blip r:embed="rId6"/>
          <a:stretch>
            <a:fillRect/>
          </a:stretch>
        </p:blipFill>
        <p:spPr>
          <a:xfrm>
            <a:off x="5227915" y="5440799"/>
            <a:ext cx="526613" cy="526613"/>
          </a:xfrm>
          <a:prstGeom prst="rect">
            <a:avLst/>
          </a:prstGeom>
        </p:spPr>
      </p:pic>
      <p:sp>
        <p:nvSpPr>
          <p:cNvPr id="10" name="Text 4"/>
          <p:cNvSpPr/>
          <p:nvPr/>
        </p:nvSpPr>
        <p:spPr>
          <a:xfrm>
            <a:off x="5227915" y="6178034"/>
            <a:ext cx="2738199" cy="329208"/>
          </a:xfrm>
          <a:prstGeom prst="rect">
            <a:avLst/>
          </a:prstGeom>
          <a:noFill/>
          <a:ln/>
        </p:spPr>
        <p:txBody>
          <a:bodyPr wrap="none" lIns="0" tIns="0" rIns="0" bIns="0" rtlCol="0" anchor="t"/>
          <a:lstStyle/>
          <a:p>
            <a:pPr marL="0" indent="0" algn="l">
              <a:lnSpc>
                <a:spcPts val="2550"/>
              </a:lnSpc>
              <a:buNone/>
            </a:pPr>
            <a:r>
              <a:rPr lang="en-US" sz="2050" b="1" dirty="0">
                <a:solidFill>
                  <a:srgbClr val="443728"/>
                </a:solidFill>
                <a:latin typeface="Times New Roman" panose="02020603050405020304" pitchFamily="18" charset="0"/>
                <a:ea typeface="Crimson Pro" pitchFamily="34" charset="-122"/>
                <a:cs typeface="Times New Roman" panose="02020603050405020304" pitchFamily="18" charset="0"/>
              </a:rPr>
              <a:t>Real-World Applications</a:t>
            </a:r>
            <a:endParaRPr lang="en-US" sz="2050" dirty="0">
              <a:latin typeface="Times New Roman" panose="02020603050405020304" pitchFamily="18" charset="0"/>
              <a:cs typeface="Times New Roman" panose="02020603050405020304" pitchFamily="18" charset="0"/>
            </a:endParaRPr>
          </a:p>
        </p:txBody>
      </p:sp>
      <p:sp>
        <p:nvSpPr>
          <p:cNvPr id="11" name="Text 5"/>
          <p:cNvSpPr/>
          <p:nvPr/>
        </p:nvSpPr>
        <p:spPr>
          <a:xfrm>
            <a:off x="5227915" y="6633567"/>
            <a:ext cx="4174569" cy="1011555"/>
          </a:xfrm>
          <a:prstGeom prst="rect">
            <a:avLst/>
          </a:prstGeom>
          <a:noFill/>
          <a:ln/>
        </p:spPr>
        <p:txBody>
          <a:bodyPr wrap="square" lIns="0" tIns="0" rIns="0" bIns="0" rtlCol="0" anchor="t"/>
          <a:lstStyle/>
          <a:p>
            <a:pPr marL="0" indent="0" algn="l">
              <a:lnSpc>
                <a:spcPts val="2650"/>
              </a:lnSpc>
              <a:buNone/>
            </a:pPr>
            <a:r>
              <a:rPr lang="en-US" sz="1650" dirty="0">
                <a:solidFill>
                  <a:srgbClr val="443728"/>
                </a:solidFill>
                <a:latin typeface="Times New Roman" panose="02020603050405020304" pitchFamily="18" charset="0"/>
                <a:ea typeface="Open Sans" pitchFamily="34" charset="-122"/>
                <a:cs typeface="Times New Roman" panose="02020603050405020304" pitchFamily="18" charset="0"/>
              </a:rPr>
              <a:t>The problem finds applications in data analysis, scheduling, and resource allocation.</a:t>
            </a:r>
            <a:endParaRPr lang="en-US" sz="1650" dirty="0">
              <a:latin typeface="Times New Roman" panose="02020603050405020304" pitchFamily="18" charset="0"/>
              <a:cs typeface="Times New Roman" panose="02020603050405020304" pitchFamily="18" charset="0"/>
            </a:endParaRPr>
          </a:p>
        </p:txBody>
      </p:sp>
      <p:pic>
        <p:nvPicPr>
          <p:cNvPr id="12" name="Image 4" descr="preencoded.png"/>
          <p:cNvPicPr>
            <a:picLocks noChangeAspect="1"/>
          </p:cNvPicPr>
          <p:nvPr/>
        </p:nvPicPr>
        <p:blipFill>
          <a:blip r:embed="rId7"/>
          <a:stretch>
            <a:fillRect/>
          </a:stretch>
        </p:blipFill>
        <p:spPr>
          <a:xfrm>
            <a:off x="9718477" y="5440799"/>
            <a:ext cx="526613" cy="526613"/>
          </a:xfrm>
          <a:prstGeom prst="rect">
            <a:avLst/>
          </a:prstGeom>
        </p:spPr>
      </p:pic>
      <p:sp>
        <p:nvSpPr>
          <p:cNvPr id="13" name="Text 6"/>
          <p:cNvSpPr/>
          <p:nvPr/>
        </p:nvSpPr>
        <p:spPr>
          <a:xfrm>
            <a:off x="9718477" y="6178034"/>
            <a:ext cx="2633543" cy="329208"/>
          </a:xfrm>
          <a:prstGeom prst="rect">
            <a:avLst/>
          </a:prstGeom>
          <a:noFill/>
          <a:ln/>
        </p:spPr>
        <p:txBody>
          <a:bodyPr wrap="none" lIns="0" tIns="0" rIns="0" bIns="0" rtlCol="0" anchor="t"/>
          <a:lstStyle/>
          <a:p>
            <a:pPr marL="0" indent="0" algn="l">
              <a:lnSpc>
                <a:spcPts val="2550"/>
              </a:lnSpc>
              <a:buNone/>
            </a:pPr>
            <a:r>
              <a:rPr lang="en-US" sz="2050" b="1" dirty="0">
                <a:solidFill>
                  <a:srgbClr val="443728"/>
                </a:solidFill>
                <a:latin typeface="Times New Roman" panose="02020603050405020304" pitchFamily="18" charset="0"/>
                <a:ea typeface="Crimson Pro" pitchFamily="34" charset="-122"/>
                <a:cs typeface="Times New Roman" panose="02020603050405020304" pitchFamily="18" charset="0"/>
              </a:rPr>
              <a:t>Complexity Analysis</a:t>
            </a:r>
            <a:endParaRPr lang="en-US" sz="2050" dirty="0">
              <a:latin typeface="Times New Roman" panose="02020603050405020304" pitchFamily="18" charset="0"/>
              <a:cs typeface="Times New Roman" panose="02020603050405020304" pitchFamily="18" charset="0"/>
            </a:endParaRPr>
          </a:p>
        </p:txBody>
      </p:sp>
      <p:sp>
        <p:nvSpPr>
          <p:cNvPr id="14" name="Text 7"/>
          <p:cNvSpPr/>
          <p:nvPr/>
        </p:nvSpPr>
        <p:spPr>
          <a:xfrm>
            <a:off x="9718477" y="6633567"/>
            <a:ext cx="4174569" cy="1011555"/>
          </a:xfrm>
          <a:prstGeom prst="rect">
            <a:avLst/>
          </a:prstGeom>
          <a:noFill/>
          <a:ln/>
        </p:spPr>
        <p:txBody>
          <a:bodyPr wrap="square" lIns="0" tIns="0" rIns="0" bIns="0" rtlCol="0" anchor="t"/>
          <a:lstStyle/>
          <a:p>
            <a:pPr marL="0" indent="0" algn="l">
              <a:lnSpc>
                <a:spcPts val="2650"/>
              </a:lnSpc>
              <a:buNone/>
            </a:pPr>
            <a:r>
              <a:rPr lang="en-US" sz="1650" dirty="0">
                <a:solidFill>
                  <a:srgbClr val="443728"/>
                </a:solidFill>
                <a:latin typeface="Times New Roman" panose="02020603050405020304" pitchFamily="18" charset="0"/>
                <a:ea typeface="Open Sans" pitchFamily="34" charset="-122"/>
                <a:cs typeface="Times New Roman" panose="02020603050405020304" pitchFamily="18" charset="0"/>
              </a:rPr>
              <a:t>The algorithm has O(n^2) space complexity to store the dynamic programming table</a:t>
            </a:r>
            <a:r>
              <a:rPr lang="en-US" sz="1650" dirty="0">
                <a:solidFill>
                  <a:srgbClr val="443728"/>
                </a:solidFill>
                <a:latin typeface="Open Sans" pitchFamily="34" charset="0"/>
                <a:ea typeface="Open Sans" pitchFamily="34" charset="-122"/>
                <a:cs typeface="Open Sans" pitchFamily="34" charset="-120"/>
              </a:rPr>
              <a:t>.</a:t>
            </a:r>
            <a:endParaRPr lang="en-US" sz="16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828</Words>
  <Application>Microsoft Office PowerPoint</Application>
  <PresentationFormat>Custom</PresentationFormat>
  <Paragraphs>107</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Crimson Pro</vt:lpstr>
      <vt:lpstr>Times New Roman</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sriram mothukuri</cp:lastModifiedBy>
  <cp:revision>3</cp:revision>
  <dcterms:created xsi:type="dcterms:W3CDTF">2024-09-09T17:35:52Z</dcterms:created>
  <dcterms:modified xsi:type="dcterms:W3CDTF">2024-09-09T17:56:42Z</dcterms:modified>
</cp:coreProperties>
</file>