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21"/>
  </p:notesMasterIdLst>
  <p:sldIdLst>
    <p:sldId id="256" r:id="rId2"/>
    <p:sldId id="257" r:id="rId3"/>
    <p:sldId id="274" r:id="rId4"/>
    <p:sldId id="259" r:id="rId5"/>
    <p:sldId id="260" r:id="rId6"/>
    <p:sldId id="261" r:id="rId7"/>
    <p:sldId id="262" r:id="rId8"/>
    <p:sldId id="263" r:id="rId9"/>
    <p:sldId id="276"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9144000" cy="5143500"/>
  <p:embeddedFontLst>
    <p:embeddedFont>
      <p:font typeface="Calibri" panose="020F0502020204030204" pitchFamily="34" charset="0"/>
      <p:regular r:id="rId22"/>
      <p:bold r:id="rId23"/>
      <p:italic r:id="rId24"/>
      <p:boldItalic r:id="rId25"/>
    </p:embeddedFont>
    <p:embeddedFont>
      <p:font typeface="Georgia" panose="02040502050405020303" pitchFamily="18"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 name="Google Shape;19;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a6d7b17f3_0_5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a6d7b17f3_0_5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a6d7b17f3_0_6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a6d7b17f3_0_6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a6d7b17f3_0_7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a6d7b17f3_0_7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a6d7b17f3_0_8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7a6d7b17f3_0_8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a6d7b17f3_0_10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7a6d7b17f3_0_10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a6d7b17f3_0_10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7a6d7b17f3_0_10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a6d7b17f3_0_1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7a6d7b17f3_0_1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a6d7b17f3_0_12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7a6d7b17f3_0_1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a6d7b17f3_0_13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7a6d7b17f3_0_13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 name="Google Shape;25;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 name="Google Shape;3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a6d7b17f3_0_1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g7a6d7b17f3_0_19: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7a6d7b17f3_0_7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g7a6d7b17f3_0_78: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a6d7b17f3_0_3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a6d7b17f3_0_3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a6d7b17f3_0_4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a6d7b17f3_0_4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a6d7b17f3_0_4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a6d7b17f3_0_4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191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a6d7b17f3_0_4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a6d7b17f3_0_4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shrutimehta/zomato-restaurants-data"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developer.foursquare.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hrutimehta/zomato-restaurants-data"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
        <p:cNvGrpSpPr/>
        <p:nvPr/>
      </p:nvGrpSpPr>
      <p:grpSpPr>
        <a:xfrm>
          <a:off x="0" y="0"/>
          <a:ext cx="0" cy="0"/>
          <a:chOff x="0" y="0"/>
          <a:chExt cx="0" cy="0"/>
        </a:xfrm>
      </p:grpSpPr>
      <p:sp>
        <p:nvSpPr>
          <p:cNvPr id="21" name="Google Shape;21;p3"/>
          <p:cNvSpPr/>
          <p:nvPr/>
        </p:nvSpPr>
        <p:spPr>
          <a:xfrm>
            <a:off x="0" y="0"/>
            <a:ext cx="9144000" cy="5143500"/>
          </a:xfrm>
          <a:prstGeom prst="rect">
            <a:avLst/>
          </a:prstGeom>
          <a:solidFill>
            <a:schemeClr val="accent2">
              <a:lumMod val="40000"/>
              <a:lumOff val="60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 name="Google Shape;22;p3"/>
          <p:cNvSpPr txBox="1"/>
          <p:nvPr/>
        </p:nvSpPr>
        <p:spPr>
          <a:xfrm>
            <a:off x="737613" y="671615"/>
            <a:ext cx="7517100" cy="3174243"/>
          </a:xfrm>
          <a:prstGeom prst="rect">
            <a:avLst/>
          </a:prstGeom>
          <a:noFill/>
          <a:ln>
            <a:noFill/>
          </a:ln>
        </p:spPr>
        <p:txBody>
          <a:bodyPr spcFirstLastPara="1" wrap="square" lIns="0" tIns="0" rIns="0" bIns="0" anchor="t" anchorCtr="0">
            <a:noAutofit/>
          </a:bodyPr>
          <a:lstStyle/>
          <a:p>
            <a:pPr marL="0" marR="0" lvl="0" indent="0" rtl="0">
              <a:lnSpc>
                <a:spcPct val="104190"/>
              </a:lnSpc>
              <a:spcBef>
                <a:spcPts val="0"/>
              </a:spcBef>
              <a:spcAft>
                <a:spcPts val="0"/>
              </a:spcAft>
              <a:buNone/>
            </a:pPr>
            <a:r>
              <a:rPr lang="en-US" sz="6000" b="1" dirty="0">
                <a:solidFill>
                  <a:schemeClr val="bg2">
                    <a:lumMod val="50000"/>
                  </a:schemeClr>
                </a:solidFill>
                <a:latin typeface="Roboto"/>
                <a:ea typeface="Roboto"/>
                <a:cs typeface="Roboto"/>
                <a:sym typeface="Roboto"/>
              </a:rPr>
              <a:t>Explore Zomato restaurants dataset in the city of New Delhi</a:t>
            </a:r>
            <a:endParaRPr sz="6000" b="1" dirty="0">
              <a:solidFill>
                <a:schemeClr val="bg2">
                  <a:lumMod val="50000"/>
                </a:schemeClr>
              </a:solidFill>
            </a:endParaRPr>
          </a:p>
          <a:p>
            <a:pPr marL="0" marR="0" lvl="0" indent="0" algn="l" rtl="0">
              <a:lnSpc>
                <a:spcPct val="104190"/>
              </a:lnSpc>
              <a:spcBef>
                <a:spcPts val="648"/>
              </a:spcBef>
              <a:spcAft>
                <a:spcPts val="0"/>
              </a:spcAft>
              <a:buNone/>
            </a:pPr>
            <a:endParaRPr sz="6000"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422943DD-148F-4CCB-8689-C58F7DC030D9}"/>
              </a:ext>
            </a:extLst>
          </p:cNvPr>
          <p:cNvPicPr>
            <a:picLocks noChangeAspect="1"/>
          </p:cNvPicPr>
          <p:nvPr/>
        </p:nvPicPr>
        <p:blipFill>
          <a:blip r:embed="rId3"/>
          <a:stretch>
            <a:fillRect/>
          </a:stretch>
        </p:blipFill>
        <p:spPr>
          <a:xfrm>
            <a:off x="1281416" y="0"/>
            <a:ext cx="6581168"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F6C2EAC7-55AF-49F7-B43B-7BD221D111AA}"/>
              </a:ext>
            </a:extLst>
          </p:cNvPr>
          <p:cNvPicPr>
            <a:picLocks noChangeAspect="1"/>
          </p:cNvPicPr>
          <p:nvPr/>
        </p:nvPicPr>
        <p:blipFill>
          <a:blip r:embed="rId3"/>
          <a:stretch>
            <a:fillRect/>
          </a:stretch>
        </p:blipFill>
        <p:spPr>
          <a:xfrm>
            <a:off x="845671" y="0"/>
            <a:ext cx="7452657"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1812CDA-BB48-4972-B53A-2A14937F9D02}"/>
              </a:ext>
            </a:extLst>
          </p:cNvPr>
          <p:cNvPicPr>
            <a:picLocks noChangeAspect="1"/>
          </p:cNvPicPr>
          <p:nvPr/>
        </p:nvPicPr>
        <p:blipFill>
          <a:blip r:embed="rId3"/>
          <a:stretch>
            <a:fillRect/>
          </a:stretch>
        </p:blipFill>
        <p:spPr>
          <a:xfrm>
            <a:off x="615143" y="0"/>
            <a:ext cx="7913713"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C0505584-AFEF-4AA5-B1A7-D06CAA387E77}"/>
              </a:ext>
            </a:extLst>
          </p:cNvPr>
          <p:cNvPicPr>
            <a:picLocks noChangeAspect="1"/>
          </p:cNvPicPr>
          <p:nvPr/>
        </p:nvPicPr>
        <p:blipFill>
          <a:blip r:embed="rId3"/>
          <a:stretch>
            <a:fillRect/>
          </a:stretch>
        </p:blipFill>
        <p:spPr>
          <a:xfrm>
            <a:off x="1124003" y="0"/>
            <a:ext cx="6895994" cy="5143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15"/>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Cluster 1:</a:t>
            </a:r>
            <a:endParaRPr dirty="0"/>
          </a:p>
        </p:txBody>
      </p:sp>
      <p:sp>
        <p:nvSpPr>
          <p:cNvPr id="88" name="Google Shape;88;p15"/>
          <p:cNvSpPr txBox="1"/>
          <p:nvPr/>
        </p:nvSpPr>
        <p:spPr>
          <a:xfrm>
            <a:off x="0" y="1181850"/>
            <a:ext cx="9144000" cy="6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Georgia"/>
                <a:ea typeface="Georgia"/>
                <a:cs typeface="Georgia"/>
                <a:sym typeface="Georgia"/>
              </a:rPr>
              <a:t>The Hotels are most recommended venues nearby the locations.</a:t>
            </a:r>
            <a:endParaRPr dirty="0"/>
          </a:p>
        </p:txBody>
      </p:sp>
      <p:pic>
        <p:nvPicPr>
          <p:cNvPr id="3" name="Picture 2" descr="A picture containing table&#10;&#10;Description automatically generated">
            <a:extLst>
              <a:ext uri="{FF2B5EF4-FFF2-40B4-BE49-F238E27FC236}">
                <a16:creationId xmlns:a16="http://schemas.microsoft.com/office/drawing/2014/main" id="{006383B0-D4F5-4029-B895-71FC43D05C06}"/>
              </a:ext>
            </a:extLst>
          </p:cNvPr>
          <p:cNvPicPr>
            <a:picLocks noChangeAspect="1"/>
          </p:cNvPicPr>
          <p:nvPr/>
        </p:nvPicPr>
        <p:blipFill>
          <a:blip r:embed="rId3"/>
          <a:stretch>
            <a:fillRect/>
          </a:stretch>
        </p:blipFill>
        <p:spPr>
          <a:xfrm>
            <a:off x="49504" y="1715793"/>
            <a:ext cx="9144000" cy="371552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6"/>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Cluster 2:</a:t>
            </a:r>
            <a:endParaRPr/>
          </a:p>
        </p:txBody>
      </p:sp>
      <p:sp>
        <p:nvSpPr>
          <p:cNvPr id="94" name="Google Shape;94;p16"/>
          <p:cNvSpPr txBox="1"/>
          <p:nvPr/>
        </p:nvSpPr>
        <p:spPr>
          <a:xfrm>
            <a:off x="0" y="1181850"/>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Georgia"/>
                <a:ea typeface="Georgia"/>
                <a:cs typeface="Georgia"/>
                <a:sym typeface="Georgia"/>
              </a:rPr>
              <a:t>It is recommended for the cafes, Coffee shops</a:t>
            </a:r>
            <a:endParaRPr dirty="0"/>
          </a:p>
        </p:txBody>
      </p:sp>
      <p:pic>
        <p:nvPicPr>
          <p:cNvPr id="3" name="Picture 2" descr="A picture containing diagram&#10;&#10;Description automatically generated">
            <a:extLst>
              <a:ext uri="{FF2B5EF4-FFF2-40B4-BE49-F238E27FC236}">
                <a16:creationId xmlns:a16="http://schemas.microsoft.com/office/drawing/2014/main" id="{3714760F-0A2C-4785-8462-459D9CA753F0}"/>
              </a:ext>
            </a:extLst>
          </p:cNvPr>
          <p:cNvPicPr>
            <a:picLocks noChangeAspect="1"/>
          </p:cNvPicPr>
          <p:nvPr/>
        </p:nvPicPr>
        <p:blipFill>
          <a:blip r:embed="rId3"/>
          <a:stretch>
            <a:fillRect/>
          </a:stretch>
        </p:blipFill>
        <p:spPr>
          <a:xfrm>
            <a:off x="0" y="1758080"/>
            <a:ext cx="9144000" cy="38258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1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Cluster 3:</a:t>
            </a:r>
            <a:endParaRPr/>
          </a:p>
        </p:txBody>
      </p:sp>
      <p:sp>
        <p:nvSpPr>
          <p:cNvPr id="101" name="Google Shape;101;p17"/>
          <p:cNvSpPr txBox="1"/>
          <p:nvPr/>
        </p:nvSpPr>
        <p:spPr>
          <a:xfrm>
            <a:off x="0" y="1181850"/>
            <a:ext cx="9144000" cy="56278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Georgia"/>
                <a:ea typeface="Georgia"/>
                <a:cs typeface="Georgia"/>
                <a:sym typeface="Georgia"/>
              </a:rPr>
              <a:t>It seems like fast food</a:t>
            </a:r>
            <a:endParaRPr dirty="0"/>
          </a:p>
        </p:txBody>
      </p:sp>
      <p:pic>
        <p:nvPicPr>
          <p:cNvPr id="3" name="Picture 2" descr="A picture containing text&#10;&#10;Description automatically generated">
            <a:extLst>
              <a:ext uri="{FF2B5EF4-FFF2-40B4-BE49-F238E27FC236}">
                <a16:creationId xmlns:a16="http://schemas.microsoft.com/office/drawing/2014/main" id="{869437AD-D9D6-4C81-A769-5214DC8A9A63}"/>
              </a:ext>
            </a:extLst>
          </p:cNvPr>
          <p:cNvPicPr>
            <a:picLocks noChangeAspect="1"/>
          </p:cNvPicPr>
          <p:nvPr/>
        </p:nvPicPr>
        <p:blipFill>
          <a:blip r:embed="rId3"/>
          <a:stretch>
            <a:fillRect/>
          </a:stretch>
        </p:blipFill>
        <p:spPr>
          <a:xfrm>
            <a:off x="107576" y="1744633"/>
            <a:ext cx="9144000" cy="356936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8"/>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Cluster 4:</a:t>
            </a:r>
            <a:endParaRPr/>
          </a:p>
        </p:txBody>
      </p:sp>
      <p:sp>
        <p:nvSpPr>
          <p:cNvPr id="108" name="Google Shape;108;p18"/>
          <p:cNvSpPr txBox="1"/>
          <p:nvPr/>
        </p:nvSpPr>
        <p:spPr>
          <a:xfrm>
            <a:off x="0" y="1181850"/>
            <a:ext cx="9144000" cy="4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Georgia"/>
                <a:ea typeface="Georgia"/>
                <a:cs typeface="Georgia"/>
                <a:sym typeface="Georgia"/>
              </a:rPr>
              <a:t>It’s most recommended for Indian Restaurants and Pizza places</a:t>
            </a:r>
            <a:endParaRPr dirty="0"/>
          </a:p>
        </p:txBody>
      </p:sp>
      <p:pic>
        <p:nvPicPr>
          <p:cNvPr id="3" name="Picture 2" descr="A screenshot of a computer&#10;&#10;Description automatically generated">
            <a:extLst>
              <a:ext uri="{FF2B5EF4-FFF2-40B4-BE49-F238E27FC236}">
                <a16:creationId xmlns:a16="http://schemas.microsoft.com/office/drawing/2014/main" id="{41A595E6-6097-4551-B409-0CA5B3E9C77B}"/>
              </a:ext>
            </a:extLst>
          </p:cNvPr>
          <p:cNvPicPr>
            <a:picLocks noChangeAspect="1"/>
          </p:cNvPicPr>
          <p:nvPr/>
        </p:nvPicPr>
        <p:blipFill>
          <a:blip r:embed="rId3"/>
          <a:stretch>
            <a:fillRect/>
          </a:stretch>
        </p:blipFill>
        <p:spPr>
          <a:xfrm>
            <a:off x="-100853" y="1663950"/>
            <a:ext cx="9144000" cy="383376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19"/>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Cluster 5:</a:t>
            </a:r>
            <a:endParaRPr dirty="0"/>
          </a:p>
        </p:txBody>
      </p:sp>
      <p:sp>
        <p:nvSpPr>
          <p:cNvPr id="115" name="Google Shape;115;p19"/>
          <p:cNvSpPr txBox="1"/>
          <p:nvPr/>
        </p:nvSpPr>
        <p:spPr>
          <a:xfrm>
            <a:off x="0" y="1181850"/>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Georgia"/>
                <a:ea typeface="Georgia"/>
                <a:cs typeface="Georgia"/>
                <a:sym typeface="Georgia"/>
              </a:rPr>
              <a:t>ATMS and Pizza places are the most recommended venues</a:t>
            </a:r>
            <a:endParaRPr dirty="0"/>
          </a:p>
        </p:txBody>
      </p:sp>
      <p:pic>
        <p:nvPicPr>
          <p:cNvPr id="3" name="Picture 2" descr="A picture containing text&#10;&#10;Description automatically generated">
            <a:extLst>
              <a:ext uri="{FF2B5EF4-FFF2-40B4-BE49-F238E27FC236}">
                <a16:creationId xmlns:a16="http://schemas.microsoft.com/office/drawing/2014/main" id="{61B895D6-F32B-4053-A470-ADC928C9F538}"/>
              </a:ext>
            </a:extLst>
          </p:cNvPr>
          <p:cNvPicPr>
            <a:picLocks noChangeAspect="1"/>
          </p:cNvPicPr>
          <p:nvPr/>
        </p:nvPicPr>
        <p:blipFill>
          <a:blip r:embed="rId3"/>
          <a:stretch>
            <a:fillRect/>
          </a:stretch>
        </p:blipFill>
        <p:spPr>
          <a:xfrm>
            <a:off x="0" y="1663950"/>
            <a:ext cx="9144000" cy="430448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20"/>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Conclusion</a:t>
            </a:r>
            <a:endParaRPr dirty="0"/>
          </a:p>
        </p:txBody>
      </p:sp>
      <p:sp>
        <p:nvSpPr>
          <p:cNvPr id="122" name="Google Shape;122;p20"/>
          <p:cNvSpPr txBox="1"/>
          <p:nvPr/>
        </p:nvSpPr>
        <p:spPr>
          <a:xfrm>
            <a:off x="0" y="1181850"/>
            <a:ext cx="9144000" cy="3961800"/>
          </a:xfrm>
          <a:prstGeom prst="rect">
            <a:avLst/>
          </a:prstGeom>
          <a:noFill/>
          <a:ln>
            <a:noFill/>
          </a:ln>
        </p:spPr>
        <p:txBody>
          <a:bodyPr spcFirstLastPara="1" wrap="square" lIns="91425" tIns="91425" rIns="91425" bIns="91425" anchor="t" anchorCtr="0">
            <a:noAutofit/>
          </a:bodyPr>
          <a:lstStyle/>
          <a:p>
            <a:pPr marL="749300" lvl="0" indent="-317500" algn="l" rtl="0">
              <a:lnSpc>
                <a:spcPct val="158000"/>
              </a:lnSpc>
              <a:spcBef>
                <a:spcPts val="1400"/>
              </a:spcBef>
              <a:spcAft>
                <a:spcPts val="0"/>
              </a:spcAft>
              <a:buClr>
                <a:schemeClr val="dk1"/>
              </a:buClr>
              <a:buSzPts val="1400"/>
              <a:buFont typeface="Georgia"/>
              <a:buChar char="●"/>
            </a:pPr>
            <a:r>
              <a:rPr lang="en-US" b="1"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Chanakyapuri, Pitampura, Safdarjung </a:t>
            </a:r>
            <a:r>
              <a:rPr lang="en-US"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are some of the best neighborhoods for Chinese cuisine.</a:t>
            </a:r>
          </a:p>
          <a:p>
            <a:pPr marL="749300" lvl="0" indent="-317500" algn="l" rtl="0">
              <a:lnSpc>
                <a:spcPct val="158000"/>
              </a:lnSpc>
              <a:spcBef>
                <a:spcPts val="1400"/>
              </a:spcBef>
              <a:spcAft>
                <a:spcPts val="0"/>
              </a:spcAft>
              <a:buClr>
                <a:schemeClr val="dk1"/>
              </a:buClr>
              <a:buSzPts val="1400"/>
              <a:buFont typeface="Georgia"/>
              <a:buChar char="●"/>
            </a:pPr>
            <a:r>
              <a:rPr lang="en-US" b="1" dirty="0" err="1">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Pancsheel</a:t>
            </a:r>
            <a:r>
              <a:rPr lang="en-US" b="1"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 park, Nehru </a:t>
            </a:r>
            <a:r>
              <a:rPr lang="en-US"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place have the best Chinese </a:t>
            </a:r>
            <a:r>
              <a:rPr lang="en-US" dirty="0" err="1">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Resturant</a:t>
            </a:r>
            <a:r>
              <a:rPr lang="en-US"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a:t>
            </a:r>
          </a:p>
          <a:p>
            <a:pPr marL="749300" lvl="0" indent="-317500" algn="l" rtl="0">
              <a:lnSpc>
                <a:spcPct val="158000"/>
              </a:lnSpc>
              <a:spcBef>
                <a:spcPts val="1400"/>
              </a:spcBef>
              <a:spcAft>
                <a:spcPts val="0"/>
              </a:spcAft>
              <a:buClr>
                <a:schemeClr val="dk1"/>
              </a:buClr>
              <a:buSzPts val="1400"/>
              <a:buFont typeface="Georgia"/>
              <a:buChar char="●"/>
            </a:pPr>
            <a:r>
              <a:rPr lang="en-US" b="1" dirty="0" err="1">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Cannaught</a:t>
            </a:r>
            <a:r>
              <a:rPr lang="en-US" b="1"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 place, Rajouri garden, Malviya </a:t>
            </a:r>
            <a:r>
              <a:rPr lang="en-US" b="1" dirty="0" err="1">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nagar</a:t>
            </a:r>
            <a:r>
              <a:rPr lang="en-US" b="1"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 </a:t>
            </a:r>
            <a:r>
              <a:rPr lang="en-US"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has most </a:t>
            </a:r>
            <a:r>
              <a:rPr lang="en-US" dirty="0" err="1">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restaurents</a:t>
            </a:r>
            <a:r>
              <a:rPr lang="en-US"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 .</a:t>
            </a:r>
          </a:p>
          <a:p>
            <a:pPr marL="749300" lvl="0" indent="-317500" algn="l" rtl="0">
              <a:lnSpc>
                <a:spcPct val="158000"/>
              </a:lnSpc>
              <a:spcBef>
                <a:spcPts val="1400"/>
              </a:spcBef>
              <a:spcAft>
                <a:spcPts val="0"/>
              </a:spcAft>
              <a:buClr>
                <a:schemeClr val="dk1"/>
              </a:buClr>
              <a:buSzPts val="1400"/>
              <a:buFont typeface="Georgia"/>
              <a:buChar char="●"/>
            </a:pPr>
            <a:r>
              <a:rPr lang="en-US" b="1"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Rajinder Nagar </a:t>
            </a:r>
            <a:r>
              <a:rPr lang="en-US"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has the most biryani serving </a:t>
            </a:r>
            <a:r>
              <a:rPr lang="en-US" dirty="0" err="1">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resturants</a:t>
            </a:r>
            <a:r>
              <a:rPr lang="en-US"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a:t>
            </a:r>
          </a:p>
          <a:p>
            <a:pPr marL="749300" lvl="0" indent="-317500" algn="l" rtl="0">
              <a:lnSpc>
                <a:spcPct val="158000"/>
              </a:lnSpc>
              <a:spcBef>
                <a:spcPts val="1400"/>
              </a:spcBef>
              <a:spcAft>
                <a:spcPts val="0"/>
              </a:spcAft>
              <a:buClr>
                <a:schemeClr val="dk1"/>
              </a:buClr>
              <a:buSzPts val="1400"/>
              <a:buFont typeface="Georgia"/>
              <a:buChar char="●"/>
            </a:pPr>
            <a:r>
              <a:rPr lang="en-US" b="1"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Greater </a:t>
            </a:r>
            <a:r>
              <a:rPr lang="en-US" b="1" dirty="0" err="1">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kailash</a:t>
            </a:r>
            <a:r>
              <a:rPr lang="en-US" b="1"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 </a:t>
            </a:r>
            <a:r>
              <a:rPr lang="en-US" b="1" dirty="0" err="1">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Feroze</a:t>
            </a:r>
            <a:r>
              <a:rPr lang="en-US" b="1"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 shah road, Saket </a:t>
            </a:r>
            <a:r>
              <a:rPr lang="en-US"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have best </a:t>
            </a:r>
            <a:r>
              <a:rPr lang="en-US" dirty="0" err="1">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resturants</a:t>
            </a:r>
            <a:r>
              <a:rPr lang="en-US"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 in New Delhi.</a:t>
            </a:r>
            <a:endParaRPr sz="1600"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6"/>
        <p:cNvGrpSpPr/>
        <p:nvPr/>
      </p:nvGrpSpPr>
      <p:grpSpPr>
        <a:xfrm>
          <a:off x="0" y="0"/>
          <a:ext cx="0" cy="0"/>
          <a:chOff x="0" y="0"/>
          <a:chExt cx="0" cy="0"/>
        </a:xfrm>
      </p:grpSpPr>
      <p:sp>
        <p:nvSpPr>
          <p:cNvPr id="27" name="Google Shape;27;p4"/>
          <p:cNvSpPr txBox="1"/>
          <p:nvPr/>
        </p:nvSpPr>
        <p:spPr>
          <a:xfrm>
            <a:off x="397425" y="3043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dirty="0">
                <a:solidFill>
                  <a:srgbClr val="2A3990"/>
                </a:solidFill>
                <a:latin typeface="Roboto"/>
                <a:ea typeface="Roboto"/>
                <a:sym typeface="Roboto"/>
              </a:rPr>
              <a:t>INTRODUCTION</a:t>
            </a:r>
            <a:endParaRPr dirty="0"/>
          </a:p>
        </p:txBody>
      </p:sp>
      <p:sp>
        <p:nvSpPr>
          <p:cNvPr id="28" name="Google Shape;28;p4"/>
          <p:cNvSpPr txBox="1"/>
          <p:nvPr/>
        </p:nvSpPr>
        <p:spPr>
          <a:xfrm>
            <a:off x="605775" y="901881"/>
            <a:ext cx="8140800" cy="3804590"/>
          </a:xfrm>
          <a:prstGeom prst="rect">
            <a:avLst/>
          </a:prstGeom>
          <a:noFill/>
          <a:ln>
            <a:noFill/>
          </a:ln>
        </p:spPr>
        <p:txBody>
          <a:bodyPr spcFirstLastPara="1" wrap="square" lIns="91425" tIns="91425" rIns="91425" bIns="91425" anchor="t" anchorCtr="0">
            <a:noAutofit/>
          </a:bodyPr>
          <a:lstStyle/>
          <a:p>
            <a:pPr algn="just"/>
            <a:r>
              <a:rPr lang="en-GB" b="0" i="0" dirty="0">
                <a:solidFill>
                  <a:srgbClr val="000000"/>
                </a:solidFill>
                <a:effectLst/>
                <a:latin typeface="Helvetica Neue"/>
              </a:rPr>
              <a:t>India is one of the most tourist visited countries in the world for its monuments, culture, traditions and the list could go on and on. There is lot of tourist market in </a:t>
            </a:r>
            <a:r>
              <a:rPr lang="en-GB" b="0" i="0" dirty="0" err="1">
                <a:solidFill>
                  <a:srgbClr val="000000"/>
                </a:solidFill>
                <a:effectLst/>
                <a:latin typeface="Helvetica Neue"/>
              </a:rPr>
              <a:t>india</a:t>
            </a:r>
            <a:r>
              <a:rPr lang="en-GB" b="0" i="0" dirty="0">
                <a:solidFill>
                  <a:srgbClr val="000000"/>
                </a:solidFill>
                <a:effectLst/>
                <a:latin typeface="Helvetica Neue"/>
              </a:rPr>
              <a:t> and New </a:t>
            </a:r>
            <a:r>
              <a:rPr lang="en-GB" b="0" i="0" dirty="0" err="1">
                <a:solidFill>
                  <a:srgbClr val="000000"/>
                </a:solidFill>
                <a:effectLst/>
                <a:latin typeface="Helvetica Neue"/>
              </a:rPr>
              <a:t>delhi</a:t>
            </a:r>
            <a:r>
              <a:rPr lang="en-GB" b="0" i="0" dirty="0">
                <a:solidFill>
                  <a:srgbClr val="000000"/>
                </a:solidFill>
                <a:effectLst/>
                <a:latin typeface="Helvetica Neue"/>
              </a:rPr>
              <a:t> is one of the most visited places for lot of tourists to catch the glimpse of Taj mahal, Red fort etc.,</a:t>
            </a:r>
          </a:p>
          <a:p>
            <a:pPr algn="just"/>
            <a:endParaRPr lang="en-GB" b="0" i="0" dirty="0">
              <a:solidFill>
                <a:srgbClr val="000000"/>
              </a:solidFill>
              <a:effectLst/>
              <a:latin typeface="Helvetica Neue"/>
            </a:endParaRPr>
          </a:p>
          <a:p>
            <a:pPr algn="just"/>
            <a:r>
              <a:rPr lang="en-GB" b="0" i="0" dirty="0">
                <a:solidFill>
                  <a:srgbClr val="000000"/>
                </a:solidFill>
                <a:effectLst/>
                <a:latin typeface="Helvetica Neue"/>
              </a:rPr>
              <a:t>New Delhi is the capital city of India. It is a part of the city of Delhi’s 11 districts. The city itself has a population of 257,803. However, the much larger metro area has a population that exceeds 26 million. New Delhi are used interchangeably to refer to the National Capital Territory of Delhi (NCT), these are two distinct entities, with New Delhi forming a small part of Delhi. The National Capital Region is a much larger entity comprising the entire NCT along with adjoining districts in neighbouring states.</a:t>
            </a:r>
          </a:p>
          <a:p>
            <a:pPr algn="just"/>
            <a:endParaRPr lang="en-GB" b="0" i="0" dirty="0">
              <a:solidFill>
                <a:srgbClr val="000000"/>
              </a:solidFill>
              <a:effectLst/>
              <a:latin typeface="Helvetica Neue"/>
            </a:endParaRPr>
          </a:p>
          <a:p>
            <a:pPr algn="just"/>
            <a:r>
              <a:rPr lang="en-GB" b="0" i="0" dirty="0">
                <a:solidFill>
                  <a:srgbClr val="000000"/>
                </a:solidFill>
                <a:effectLst/>
                <a:latin typeface="Helvetica Neue"/>
              </a:rPr>
              <a:t>The official language of New Delhi and the one that is most widely spoken is Hindi. However, English is also spoken as a formal language within businesses and government agencies. Over last decades it is continuously grow because of the city’s important role in government and commercial business.</a:t>
            </a:r>
          </a:p>
          <a:p>
            <a:pPr algn="just"/>
            <a:r>
              <a:rPr lang="en-GB" b="0" i="0" dirty="0">
                <a:solidFill>
                  <a:srgbClr val="000000"/>
                </a:solidFill>
                <a:effectLst/>
                <a:latin typeface="Helvetica Neue"/>
              </a:rPr>
              <a:t>With it’s diverse culture , comes diverse food items. There are many restaurants in New Delhi City, each belonging to different categories like Chinese , Italian , French etc. </a:t>
            </a:r>
            <a:endParaRPr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F4B4-1F42-4751-A529-ED12A0784C5D}"/>
              </a:ext>
            </a:extLst>
          </p:cNvPr>
          <p:cNvSpPr>
            <a:spLocks noGrp="1"/>
          </p:cNvSpPr>
          <p:nvPr>
            <p:ph type="title"/>
          </p:nvPr>
        </p:nvSpPr>
        <p:spPr>
          <a:xfrm>
            <a:off x="1102408" y="355062"/>
            <a:ext cx="6797992" cy="755606"/>
          </a:xfrm>
        </p:spPr>
        <p:txBody>
          <a:bodyPr/>
          <a:lstStyle/>
          <a:p>
            <a:r>
              <a:rPr lang="en-GB" sz="4400" b="1" dirty="0"/>
              <a:t>		</a:t>
            </a:r>
            <a:r>
              <a:rPr lang="en-GB" sz="3200" dirty="0">
                <a:solidFill>
                  <a:schemeClr val="accent1">
                    <a:lumMod val="75000"/>
                  </a:schemeClr>
                </a:solidFill>
                <a:latin typeface="Roboto" panose="020B0604020202020204" charset="0"/>
                <a:ea typeface="Roboto" panose="020B0604020202020204" charset="0"/>
              </a:rPr>
              <a:t>OBJECTIVES</a:t>
            </a:r>
            <a:endParaRPr lang="en-AU" sz="3200" dirty="0">
              <a:solidFill>
                <a:schemeClr val="accent1">
                  <a:lumMod val="75000"/>
                </a:schemeClr>
              </a:solidFill>
              <a:latin typeface="Roboto" panose="020B0604020202020204" charset="0"/>
              <a:ea typeface="Roboto" panose="020B0604020202020204" charset="0"/>
            </a:endParaRPr>
          </a:p>
        </p:txBody>
      </p:sp>
      <p:sp>
        <p:nvSpPr>
          <p:cNvPr id="3" name="Text Placeholder 2">
            <a:extLst>
              <a:ext uri="{FF2B5EF4-FFF2-40B4-BE49-F238E27FC236}">
                <a16:creationId xmlns:a16="http://schemas.microsoft.com/office/drawing/2014/main" id="{9B8FC046-72FC-48AF-8C74-6FDE6C9DF7AC}"/>
              </a:ext>
            </a:extLst>
          </p:cNvPr>
          <p:cNvSpPr>
            <a:spLocks noGrp="1"/>
          </p:cNvSpPr>
          <p:nvPr>
            <p:ph type="body" idx="1"/>
          </p:nvPr>
        </p:nvSpPr>
        <p:spPr>
          <a:xfrm>
            <a:off x="900954" y="981635"/>
            <a:ext cx="7200900" cy="3429000"/>
          </a:xfrm>
        </p:spPr>
        <p:txBody>
          <a:bodyPr/>
          <a:lstStyle/>
          <a:p>
            <a:pPr>
              <a:lnSpc>
                <a:spcPct val="107000"/>
              </a:lnSpc>
              <a:spcAft>
                <a:spcPts val="800"/>
              </a:spcAft>
            </a:pPr>
            <a:endParaRPr lang="en-AU"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AU"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AU" sz="1400" b="1" dirty="0">
                <a:effectLst/>
                <a:latin typeface="Times New Roman" panose="02020603050405020304" pitchFamily="18" charset="0"/>
                <a:ea typeface="Calibri" panose="020F0502020204030204" pitchFamily="34" charset="0"/>
                <a:cs typeface="Times New Roman" panose="02020603050405020304" pitchFamily="18" charset="0"/>
              </a:rPr>
              <a:t>The idea of my project is to present the client and stake holders with answers to the following questions:</a:t>
            </a:r>
            <a:endParaRPr lang="en-AU"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AU" sz="1400" dirty="0">
                <a:effectLst/>
                <a:latin typeface="Times New Roman" panose="02020603050405020304" pitchFamily="18" charset="0"/>
                <a:ea typeface="Calibri" panose="020F0502020204030204" pitchFamily="34" charset="0"/>
                <a:cs typeface="Times New Roman" panose="02020603050405020304" pitchFamily="18" charset="0"/>
              </a:rPr>
              <a:t>Which areas have the best restaurants in New Delhi?</a:t>
            </a:r>
          </a:p>
          <a:p>
            <a:pPr marL="800100" lvl="1" indent="-342900">
              <a:lnSpc>
                <a:spcPct val="107000"/>
              </a:lnSpc>
              <a:buFont typeface="Symbol" panose="05050102010706020507" pitchFamily="18" charset="2"/>
              <a:buChar char=""/>
            </a:pPr>
            <a:r>
              <a:rPr lang="en-AU" sz="1400" dirty="0">
                <a:effectLst/>
                <a:latin typeface="Times New Roman" panose="02020603050405020304" pitchFamily="18" charset="0"/>
                <a:ea typeface="Calibri" panose="020F0502020204030204" pitchFamily="34" charset="0"/>
                <a:cs typeface="Times New Roman" panose="02020603050405020304" pitchFamily="18" charset="0"/>
              </a:rPr>
              <a:t>What is best location in New Delhi City for the famous Biryani?</a:t>
            </a:r>
          </a:p>
          <a:p>
            <a:pPr marL="800100" lvl="1" indent="-342900">
              <a:lnSpc>
                <a:spcPct val="107000"/>
              </a:lnSpc>
              <a:buFont typeface="Symbol" panose="05050102010706020507" pitchFamily="18" charset="2"/>
              <a:buChar char=""/>
            </a:pPr>
            <a:r>
              <a:rPr lang="en-AU" sz="1400" dirty="0">
                <a:effectLst/>
                <a:latin typeface="Times New Roman" panose="02020603050405020304" pitchFamily="18" charset="0"/>
                <a:ea typeface="Calibri" panose="020F0502020204030204" pitchFamily="34" charset="0"/>
                <a:cs typeface="Times New Roman" panose="02020603050405020304" pitchFamily="18" charset="0"/>
              </a:rPr>
              <a:t>What is best location in New Delhi City for Chinese Cuisine?</a:t>
            </a:r>
          </a:p>
          <a:p>
            <a:pPr marL="800100" lvl="1" indent="-342900">
              <a:lnSpc>
                <a:spcPct val="107000"/>
              </a:lnSpc>
              <a:buFont typeface="Symbol" panose="05050102010706020507" pitchFamily="18" charset="2"/>
              <a:buChar char=""/>
            </a:pPr>
            <a:r>
              <a:rPr lang="en-AU" sz="1400" dirty="0">
                <a:effectLst/>
                <a:latin typeface="Times New Roman" panose="02020603050405020304" pitchFamily="18" charset="0"/>
                <a:ea typeface="Calibri" panose="020F0502020204030204" pitchFamily="34" charset="0"/>
                <a:cs typeface="Times New Roman" panose="02020603050405020304" pitchFamily="18" charset="0"/>
              </a:rPr>
              <a:t>Which areas of all areas have large number of Chinese Restaurant Market?</a:t>
            </a:r>
          </a:p>
          <a:p>
            <a:pPr marL="800100" lvl="1" indent="-342900">
              <a:lnSpc>
                <a:spcPct val="107000"/>
              </a:lnSpc>
              <a:buFont typeface="Symbol" panose="05050102010706020507" pitchFamily="18" charset="2"/>
              <a:buChar char=""/>
            </a:pPr>
            <a:r>
              <a:rPr lang="en-AU" sz="1400" dirty="0">
                <a:effectLst/>
                <a:latin typeface="Times New Roman" panose="02020603050405020304" pitchFamily="18" charset="0"/>
                <a:ea typeface="Calibri" panose="020F0502020204030204" pitchFamily="34" charset="0"/>
                <a:cs typeface="Times New Roman" panose="02020603050405020304" pitchFamily="18" charset="0"/>
              </a:rPr>
              <a:t>Which area of all areas have less number of restaurants?</a:t>
            </a:r>
          </a:p>
          <a:p>
            <a:pPr marL="800100" lvl="1" indent="-342900">
              <a:lnSpc>
                <a:spcPct val="107000"/>
              </a:lnSpc>
              <a:buFont typeface="Symbol" panose="05050102010706020507" pitchFamily="18" charset="2"/>
              <a:buChar char=""/>
            </a:pPr>
            <a:r>
              <a:rPr lang="en-AU" sz="1400" dirty="0">
                <a:effectLst/>
                <a:latin typeface="Times New Roman" panose="02020603050405020304" pitchFamily="18" charset="0"/>
                <a:ea typeface="Calibri" panose="020F0502020204030204" pitchFamily="34" charset="0"/>
                <a:cs typeface="Times New Roman" panose="02020603050405020304" pitchFamily="18" charset="0"/>
              </a:rPr>
              <a:t>Which area of all areas have most number of restaurants?</a:t>
            </a:r>
          </a:p>
          <a:p>
            <a:pPr marL="800100" lvl="1" indent="-342900">
              <a:lnSpc>
                <a:spcPct val="107000"/>
              </a:lnSpc>
              <a:spcAft>
                <a:spcPts val="800"/>
              </a:spcAft>
              <a:buFont typeface="Symbol" panose="05050102010706020507" pitchFamily="18" charset="2"/>
              <a:buChar char=""/>
            </a:pPr>
            <a:r>
              <a:rPr lang="en-AU" sz="1400" dirty="0">
                <a:effectLst/>
                <a:latin typeface="Times New Roman" panose="02020603050405020304" pitchFamily="18" charset="0"/>
                <a:ea typeface="Calibri" panose="020F0502020204030204" pitchFamily="34" charset="0"/>
                <a:cs typeface="Times New Roman" panose="02020603050405020304" pitchFamily="18" charset="0"/>
              </a:rPr>
              <a:t>Which is the best place to stay if I prefer Chinese Cuisine?</a:t>
            </a:r>
          </a:p>
          <a:p>
            <a:pPr marL="228600" indent="0">
              <a:lnSpc>
                <a:spcPct val="107000"/>
              </a:lnSpc>
              <a:spcAft>
                <a:spcPts val="800"/>
              </a:spcAft>
            </a:pPr>
            <a:endParaRPr lang="en-AU"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AU" sz="14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53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8"/>
        <p:cNvGrpSpPr/>
        <p:nvPr/>
      </p:nvGrpSpPr>
      <p:grpSpPr>
        <a:xfrm>
          <a:off x="0" y="0"/>
          <a:ext cx="0" cy="0"/>
          <a:chOff x="0" y="0"/>
          <a:chExt cx="0" cy="0"/>
        </a:xfrm>
      </p:grpSpPr>
      <p:sp>
        <p:nvSpPr>
          <p:cNvPr id="39" name="Google Shape;39;p6"/>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DATA</a:t>
            </a:r>
            <a:endParaRPr dirty="0"/>
          </a:p>
        </p:txBody>
      </p:sp>
      <p:sp>
        <p:nvSpPr>
          <p:cNvPr id="40" name="Google Shape;40;p6"/>
          <p:cNvSpPr txBox="1"/>
          <p:nvPr/>
        </p:nvSpPr>
        <p:spPr>
          <a:xfrm>
            <a:off x="717300" y="1097800"/>
            <a:ext cx="7709400" cy="3596700"/>
          </a:xfrm>
          <a:prstGeom prst="rect">
            <a:avLst/>
          </a:prstGeom>
          <a:noFill/>
          <a:ln>
            <a:noFill/>
          </a:ln>
        </p:spPr>
        <p:txBody>
          <a:bodyPr spcFirstLastPara="1" wrap="square" lIns="91425" tIns="91425" rIns="91425" bIns="91425" anchor="t" anchorCtr="0">
            <a:noAutofit/>
          </a:bodyPr>
          <a:lstStyle/>
          <a:p>
            <a:pPr marL="0" lvl="0" indent="0" algn="l" rtl="0">
              <a:lnSpc>
                <a:spcPct val="158000"/>
              </a:lnSpc>
              <a:spcBef>
                <a:spcPts val="1400"/>
              </a:spcBef>
              <a:spcAft>
                <a:spcPts val="0"/>
              </a:spcAft>
              <a:buClr>
                <a:schemeClr val="dk1"/>
              </a:buClr>
              <a:buSzPts val="1100"/>
              <a:buFont typeface="Arial"/>
              <a:buNone/>
            </a:pPr>
            <a:r>
              <a:rPr lang="en-US">
                <a:solidFill>
                  <a:schemeClr val="dk1"/>
                </a:solidFill>
                <a:highlight>
                  <a:srgbClr val="FFFFFF"/>
                </a:highlight>
                <a:latin typeface="Georgia"/>
                <a:ea typeface="Georgia"/>
                <a:cs typeface="Georgia"/>
                <a:sym typeface="Georgia"/>
              </a:rPr>
              <a:t>For this project we need the following data :</a:t>
            </a:r>
            <a:endParaRPr>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3200"/>
              </a:spcBef>
              <a:spcAft>
                <a:spcPts val="0"/>
              </a:spcAft>
              <a:buClr>
                <a:schemeClr val="dk1"/>
              </a:buClr>
              <a:buSzPts val="1400"/>
              <a:buFont typeface="Georgia"/>
              <a:buChar char="●"/>
            </a:pPr>
            <a:r>
              <a:rPr lang="en-US">
                <a:solidFill>
                  <a:schemeClr val="dk1"/>
                </a:solidFill>
                <a:highlight>
                  <a:srgbClr val="FFFFFF"/>
                </a:highlight>
                <a:latin typeface="Georgia"/>
                <a:ea typeface="Georgia"/>
                <a:cs typeface="Georgia"/>
                <a:sym typeface="Georgia"/>
              </a:rPr>
              <a:t>New Delhi Restaurants data that contains list Locality, Restaurant name,Rating along with their latitude and longitude.</a:t>
            </a:r>
            <a:endParaRPr>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a:solidFill>
                  <a:schemeClr val="dk1"/>
                </a:solidFill>
                <a:highlight>
                  <a:srgbClr val="FFFFFF"/>
                </a:highlight>
                <a:latin typeface="Georgia"/>
                <a:ea typeface="Georgia"/>
                <a:cs typeface="Georgia"/>
                <a:sym typeface="Georgia"/>
              </a:rPr>
              <a:t>Data source : </a:t>
            </a:r>
            <a:r>
              <a:rPr lang="en-US">
                <a:solidFill>
                  <a:schemeClr val="hlink"/>
                </a:solidFill>
                <a:highlight>
                  <a:srgbClr val="FFFFFF"/>
                </a:highlight>
                <a:uFill>
                  <a:noFill/>
                </a:uFill>
                <a:latin typeface="Georgia"/>
                <a:ea typeface="Georgia"/>
                <a:cs typeface="Georgia"/>
                <a:sym typeface="Georgia"/>
                <a:hlinkClick r:id="rId3"/>
              </a:rPr>
              <a:t>Zomato kaggel dataset</a:t>
            </a:r>
            <a:endParaRPr>
              <a:solidFill>
                <a:schemeClr val="hlink"/>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a:solidFill>
                  <a:schemeClr val="dk1"/>
                </a:solidFill>
                <a:highlight>
                  <a:srgbClr val="FFFFFF"/>
                </a:highlight>
                <a:latin typeface="Georgia"/>
                <a:ea typeface="Georgia"/>
                <a:cs typeface="Georgia"/>
                <a:sym typeface="Georgia"/>
              </a:rPr>
              <a:t>Description : This data set contains the required information. And we will use this data set to explore various locality of new delhi city.</a:t>
            </a:r>
            <a:endParaRPr>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a:solidFill>
                  <a:schemeClr val="dk1"/>
                </a:solidFill>
                <a:highlight>
                  <a:srgbClr val="FFFFFF"/>
                </a:highlight>
                <a:latin typeface="Georgia"/>
                <a:ea typeface="Georgia"/>
                <a:cs typeface="Georgia"/>
                <a:sym typeface="Georgia"/>
              </a:rPr>
              <a:t>Nearby places in each locality of new delhi city.</a:t>
            </a:r>
            <a:endParaRPr>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a:solidFill>
                  <a:schemeClr val="dk1"/>
                </a:solidFill>
                <a:highlight>
                  <a:srgbClr val="FFFFFF"/>
                </a:highlight>
                <a:latin typeface="Georgia"/>
                <a:ea typeface="Georgia"/>
                <a:cs typeface="Georgia"/>
                <a:sym typeface="Georgia"/>
              </a:rPr>
              <a:t>Data source : </a:t>
            </a:r>
            <a:r>
              <a:rPr lang="en-US">
                <a:solidFill>
                  <a:schemeClr val="hlink"/>
                </a:solidFill>
                <a:highlight>
                  <a:srgbClr val="FFFFFF"/>
                </a:highlight>
                <a:uFill>
                  <a:noFill/>
                </a:uFill>
                <a:latin typeface="Georgia"/>
                <a:ea typeface="Georgia"/>
                <a:cs typeface="Georgia"/>
                <a:sym typeface="Georgia"/>
                <a:hlinkClick r:id="rId4"/>
              </a:rPr>
              <a:t>Fousquare API</a:t>
            </a:r>
            <a:endParaRPr>
              <a:solidFill>
                <a:schemeClr val="hlink"/>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a:solidFill>
                  <a:schemeClr val="dk1"/>
                </a:solidFill>
                <a:highlight>
                  <a:srgbClr val="FFFFFF"/>
                </a:highlight>
                <a:latin typeface="Georgia"/>
                <a:ea typeface="Georgia"/>
                <a:cs typeface="Georgia"/>
                <a:sym typeface="Georgia"/>
              </a:rPr>
              <a:t>Description : By using this api we will get all the venues in each neighborhood.</a:t>
            </a:r>
            <a:endParaRPr>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Approach</a:t>
            </a:r>
            <a:endParaRPr dirty="0"/>
          </a:p>
        </p:txBody>
      </p:sp>
      <p:sp>
        <p:nvSpPr>
          <p:cNvPr id="46" name="Google Shape;46;p7"/>
          <p:cNvSpPr txBox="1"/>
          <p:nvPr/>
        </p:nvSpPr>
        <p:spPr>
          <a:xfrm>
            <a:off x="717300" y="1097800"/>
            <a:ext cx="7709400" cy="3596700"/>
          </a:xfrm>
          <a:prstGeom prst="rect">
            <a:avLst/>
          </a:prstGeom>
          <a:noFill/>
          <a:ln>
            <a:noFill/>
          </a:ln>
        </p:spPr>
        <p:txBody>
          <a:bodyPr spcFirstLastPara="1" wrap="square" lIns="91425" tIns="91425" rIns="91425" bIns="91425" anchor="t" anchorCtr="0">
            <a:noAutofit/>
          </a:bodyPr>
          <a:lstStyle/>
          <a:p>
            <a:pPr marL="749300" lvl="0" indent="-330200" algn="l" rtl="0">
              <a:lnSpc>
                <a:spcPct val="158000"/>
              </a:lnSpc>
              <a:spcBef>
                <a:spcPts val="140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Collect the new delhi city data from </a:t>
            </a:r>
            <a:r>
              <a:rPr lang="en-US" sz="1600">
                <a:solidFill>
                  <a:schemeClr val="hlink"/>
                </a:solidFill>
                <a:highlight>
                  <a:srgbClr val="FFFFFF"/>
                </a:highlight>
                <a:uFill>
                  <a:noFill/>
                </a:uFill>
                <a:latin typeface="Georgia"/>
                <a:ea typeface="Georgia"/>
                <a:cs typeface="Georgia"/>
                <a:sym typeface="Georgia"/>
                <a:hlinkClick r:id="rId3"/>
              </a:rPr>
              <a:t>Zomato kaggel dataset</a:t>
            </a:r>
            <a:endParaRPr sz="1600">
              <a:solidFill>
                <a:schemeClr val="hlink"/>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Using FourSquare API we will find all venues for each neighborhood.</a:t>
            </a:r>
            <a:endParaRPr sz="160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Filter out all venues that are nearby by locality.</a:t>
            </a:r>
            <a:endParaRPr sz="160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Using aggregative rating for each resturant to find the best places.</a:t>
            </a:r>
            <a:endParaRPr sz="160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Visualize the Ranking of neighborhoods using folium library(python)</a:t>
            </a:r>
            <a:endParaRPr sz="160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sp>
        <p:nvSpPr>
          <p:cNvPr id="51" name="Google Shape;51;p8"/>
          <p:cNvSpPr txBox="1"/>
          <p:nvPr/>
        </p:nvSpPr>
        <p:spPr>
          <a:xfrm>
            <a:off x="397425" y="542250"/>
            <a:ext cx="8031300" cy="39657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Results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E4A988E8-0150-4C45-821A-66E80E1CA9F1}"/>
              </a:ext>
            </a:extLst>
          </p:cNvPr>
          <p:cNvPicPr>
            <a:picLocks noChangeAspect="1"/>
          </p:cNvPicPr>
          <p:nvPr/>
        </p:nvPicPr>
        <p:blipFill>
          <a:blip r:embed="rId3"/>
          <a:stretch>
            <a:fillRect/>
          </a:stretch>
        </p:blipFill>
        <p:spPr>
          <a:xfrm>
            <a:off x="1335761" y="0"/>
            <a:ext cx="6472477"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A5131487-280E-4209-9D7F-5EFFA483BA75}"/>
              </a:ext>
            </a:extLst>
          </p:cNvPr>
          <p:cNvPicPr>
            <a:picLocks noChangeAspect="1"/>
          </p:cNvPicPr>
          <p:nvPr/>
        </p:nvPicPr>
        <p:blipFill>
          <a:blip r:embed="rId3"/>
          <a:stretch>
            <a:fillRect/>
          </a:stretch>
        </p:blipFill>
        <p:spPr>
          <a:xfrm>
            <a:off x="1194508" y="0"/>
            <a:ext cx="6754983"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48DF1E83-B4B5-45C6-946D-962B3DE38950}"/>
              </a:ext>
            </a:extLst>
          </p:cNvPr>
          <p:cNvPicPr>
            <a:picLocks noChangeAspect="1"/>
          </p:cNvPicPr>
          <p:nvPr/>
        </p:nvPicPr>
        <p:blipFill>
          <a:blip r:embed="rId3"/>
          <a:stretch>
            <a:fillRect/>
          </a:stretch>
        </p:blipFill>
        <p:spPr>
          <a:xfrm>
            <a:off x="722834" y="0"/>
            <a:ext cx="7698331" cy="5143500"/>
          </a:xfrm>
          <a:prstGeom prst="rect">
            <a:avLst/>
          </a:prstGeom>
        </p:spPr>
      </p:pic>
    </p:spTree>
    <p:extLst>
      <p:ext uri="{BB962C8B-B14F-4D97-AF65-F5344CB8AC3E}">
        <p14:creationId xmlns:p14="http://schemas.microsoft.com/office/powerpoint/2010/main" val="2813617805"/>
      </p:ext>
    </p:extLst>
  </p:cSld>
  <p:clrMapOvr>
    <a:masterClrMapping/>
  </p:clrMapOvr>
</p:sld>
</file>

<file path=ppt/theme/theme1.xml><?xml version="1.0" encoding="utf-8"?>
<a:theme xmlns:a="http://schemas.openxmlformats.org/drawingml/2006/main"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633</Words>
  <Application>Microsoft Office PowerPoint</Application>
  <PresentationFormat>On-screen Show (16:9)</PresentationFormat>
  <Paragraphs>55</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Roboto</vt:lpstr>
      <vt:lpstr>Symbol</vt:lpstr>
      <vt:lpstr>Helvetica Neue</vt:lpstr>
      <vt:lpstr>Arial</vt:lpstr>
      <vt:lpstr>Times New Roman</vt:lpstr>
      <vt:lpstr>Georgia</vt:lpstr>
      <vt:lpstr>Theme Office</vt:lpstr>
      <vt:lpstr>PowerPoint Presentation</vt:lpstr>
      <vt:lpstr>PowerPoint Presentation</vt:lpstr>
      <vt:lpstr>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Gummadi</dc:creator>
  <cp:lastModifiedBy>Sriram Gummadi</cp:lastModifiedBy>
  <cp:revision>3</cp:revision>
  <dcterms:modified xsi:type="dcterms:W3CDTF">2020-10-28T10:47:37Z</dcterms:modified>
</cp:coreProperties>
</file>