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29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0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D48-0D5B-4A80-B0BA-688FCE5920C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8F32-F682-42B4-BAB6-5C61E448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1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94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 to </a:t>
            </a:r>
            <a:br>
              <a:rPr lang="en-IN" dirty="0" smtClean="0"/>
            </a:br>
            <a:r>
              <a:rPr lang="en-IN" dirty="0" smtClean="0"/>
              <a:t>MATLAB®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4000" dirty="0" smtClean="0"/>
              <a:t>Introduction to Matrices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5525"/>
            <a:ext cx="9144000" cy="1655762"/>
          </a:xfrm>
        </p:spPr>
        <p:txBody>
          <a:bodyPr/>
          <a:lstStyle/>
          <a:p>
            <a:r>
              <a:rPr lang="en-IN" dirty="0" err="1" smtClean="0"/>
              <a:t>Sriram</a:t>
            </a:r>
            <a:r>
              <a:rPr lang="en-IN" dirty="0" smtClean="0"/>
              <a:t> Krishnamurthy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Basic Plotting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6" y="1480549"/>
            <a:ext cx="6305033" cy="3541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58" y="1069145"/>
            <a:ext cx="5497537" cy="43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4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Basic Plotting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1002006"/>
            <a:ext cx="5613009" cy="286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00" y="1139587"/>
            <a:ext cx="5663985" cy="4501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44" y="3862744"/>
            <a:ext cx="5613009" cy="28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67" y="1325563"/>
            <a:ext cx="4862438" cy="2282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0518" y="863898"/>
            <a:ext cx="1606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Row Vector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15" y="1227089"/>
            <a:ext cx="3775888" cy="4085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3695" y="662781"/>
            <a:ext cx="2030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Column Vector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53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3840" y="56010"/>
            <a:ext cx="268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Vector Transpose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4" y="579230"/>
            <a:ext cx="5036234" cy="61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6216948" cy="5401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0973" y="117565"/>
            <a:ext cx="3028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Accessing elements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04" y="1472564"/>
            <a:ext cx="5975319" cy="32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35" y="112426"/>
            <a:ext cx="6280549" cy="4224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35802"/>
            <a:ext cx="543012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MR12"/>
              </a:rPr>
              <a:t>Begin </a:t>
            </a:r>
            <a:r>
              <a:rPr lang="en-US" sz="2400" dirty="0">
                <a:latin typeface="CMR12"/>
              </a:rPr>
              <a:t>with a square bracket, </a:t>
            </a:r>
            <a:r>
              <a:rPr lang="en-US" sz="3200" b="1" dirty="0" smtClean="0">
                <a:latin typeface="CMR12"/>
              </a:rPr>
              <a:t>[</a:t>
            </a:r>
            <a:endParaRPr lang="en-US" sz="2400" b="1" dirty="0" smtClean="0">
              <a:latin typeface="CMR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MR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S</a:t>
            </a:r>
            <a:r>
              <a:rPr lang="en-US" sz="2400" dirty="0" smtClean="0">
                <a:latin typeface="CMR12"/>
              </a:rPr>
              <a:t>eparate </a:t>
            </a:r>
            <a:r>
              <a:rPr lang="en-US" sz="2400" dirty="0">
                <a:latin typeface="CMR12"/>
              </a:rPr>
              <a:t>elements in a row with spaces or commas </a:t>
            </a:r>
            <a:r>
              <a:rPr lang="en-US" sz="3200" b="1" dirty="0" smtClean="0">
                <a:latin typeface="CMR12"/>
              </a:rPr>
              <a:t>(,)</a:t>
            </a:r>
            <a:endParaRPr lang="en-US" sz="2400" b="1" dirty="0">
              <a:latin typeface="CMR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CMR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MR12"/>
              </a:rPr>
              <a:t>U</a:t>
            </a:r>
            <a:r>
              <a:rPr lang="en-IN" sz="2400" dirty="0" smtClean="0">
                <a:latin typeface="CMR12"/>
              </a:rPr>
              <a:t>se </a:t>
            </a:r>
            <a:r>
              <a:rPr lang="en-IN" sz="2400" dirty="0">
                <a:latin typeface="CMR12"/>
              </a:rPr>
              <a:t>a semicolon </a:t>
            </a:r>
            <a:r>
              <a:rPr lang="en-IN" sz="3200" b="1" dirty="0">
                <a:latin typeface="CMR12"/>
              </a:rPr>
              <a:t>(;)</a:t>
            </a:r>
            <a:r>
              <a:rPr lang="en-IN" sz="2400" dirty="0">
                <a:latin typeface="CMR12"/>
              </a:rPr>
              <a:t> to separate </a:t>
            </a:r>
            <a:r>
              <a:rPr lang="en-IN" sz="2400" dirty="0" smtClean="0">
                <a:latin typeface="CMR12"/>
              </a:rPr>
              <a:t>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MR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E</a:t>
            </a:r>
            <a:r>
              <a:rPr lang="en-US" sz="2400" dirty="0" smtClean="0">
                <a:latin typeface="CMR12"/>
              </a:rPr>
              <a:t>nd </a:t>
            </a:r>
            <a:r>
              <a:rPr lang="en-US" sz="2400" dirty="0">
                <a:latin typeface="CMR12"/>
              </a:rPr>
              <a:t>the matrix with another square bracket, </a:t>
            </a:r>
            <a:r>
              <a:rPr lang="en-US" sz="3200" b="1" dirty="0">
                <a:latin typeface="CMR12"/>
              </a:rPr>
              <a:t>]</a:t>
            </a:r>
            <a:r>
              <a:rPr lang="en-US" sz="2400" dirty="0">
                <a:latin typeface="CMR12"/>
              </a:rPr>
              <a:t>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9646"/>
          <a:stretch/>
        </p:blipFill>
        <p:spPr>
          <a:xfrm>
            <a:off x="7230020" y="4336939"/>
            <a:ext cx="3377020" cy="24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000003"/>
            <a:ext cx="4942483" cy="4838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05" y="1000002"/>
            <a:ext cx="5162945" cy="48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375"/>
          <a:stretch/>
        </p:blipFill>
        <p:spPr>
          <a:xfrm>
            <a:off x="1" y="814696"/>
            <a:ext cx="4093698" cy="5135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851"/>
          <a:stretch/>
        </p:blipFill>
        <p:spPr>
          <a:xfrm>
            <a:off x="4121835" y="814696"/>
            <a:ext cx="3898558" cy="513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7061"/>
          <a:stretch/>
        </p:blipFill>
        <p:spPr>
          <a:xfrm>
            <a:off x="8062597" y="814696"/>
            <a:ext cx="4120026" cy="51359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36037" y="3277772"/>
            <a:ext cx="1983545" cy="562708"/>
          </a:xfrm>
          <a:prstGeom prst="rect">
            <a:avLst/>
          </a:prstGeom>
          <a:noFill/>
          <a:ln w="38100">
            <a:solidFill>
              <a:srgbClr val="F786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020393" y="3840480"/>
            <a:ext cx="715645" cy="23493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2997" y="6246056"/>
            <a:ext cx="314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Row 1&amp;3, Column 3&amp;1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70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21" y="320382"/>
            <a:ext cx="5914292" cy="2000787"/>
          </a:xfrm>
        </p:spPr>
        <p:txBody>
          <a:bodyPr/>
          <a:lstStyle/>
          <a:p>
            <a:r>
              <a:rPr lang="en-US" dirty="0" smtClean="0"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A</a:t>
            </a:r>
            <a:r>
              <a:rPr lang="en-US" dirty="0"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(:,j) </a:t>
            </a:r>
            <a:r>
              <a:rPr lang="en-US" dirty="0"/>
              <a:t>is the </a:t>
            </a:r>
            <a:r>
              <a:rPr lang="en-US" dirty="0" err="1"/>
              <a:t>jth</a:t>
            </a:r>
            <a:r>
              <a:rPr lang="en-US" dirty="0"/>
              <a:t> column of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A(</a:t>
            </a:r>
            <a:r>
              <a:rPr lang="en-US" dirty="0" err="1" smtClean="0"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i</a:t>
            </a:r>
            <a:r>
              <a:rPr lang="en-US" dirty="0"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,:) </a:t>
            </a:r>
            <a:r>
              <a:rPr lang="en-US" dirty="0"/>
              <a:t>is the </a:t>
            </a:r>
            <a:r>
              <a:rPr lang="en-US" dirty="0" err="1"/>
              <a:t>ith</a:t>
            </a:r>
            <a:r>
              <a:rPr lang="en-US" dirty="0"/>
              <a:t> row, and</a:t>
            </a:r>
          </a:p>
          <a:p>
            <a:r>
              <a:rPr lang="en-US" dirty="0" smtClean="0"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A(end</a:t>
            </a:r>
            <a:r>
              <a:rPr lang="en-US" dirty="0"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,:) </a:t>
            </a:r>
            <a:r>
              <a:rPr lang="en-US" dirty="0"/>
              <a:t>picks out the last row of </a:t>
            </a:r>
            <a:r>
              <a:rPr lang="en-US" dirty="0" smtClean="0"/>
              <a:t>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0" y="2405574"/>
            <a:ext cx="2927033" cy="3488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44" y="2405574"/>
            <a:ext cx="3320815" cy="2710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86" y="2405574"/>
            <a:ext cx="3497470" cy="27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" y="1255793"/>
            <a:ext cx="6436883" cy="3963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84" y="2172137"/>
            <a:ext cx="5352253" cy="30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9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Matlab</a:t>
            </a:r>
            <a:r>
              <a:rPr lang="en-IN" dirty="0" smtClean="0"/>
              <a:t> is a GUI based computing software generally used for Engineering applications. </a:t>
            </a:r>
          </a:p>
          <a:p>
            <a:r>
              <a:rPr lang="en-IN" dirty="0" smtClean="0"/>
              <a:t>Similar to Wolfram </a:t>
            </a:r>
            <a:r>
              <a:rPr lang="en-IN" dirty="0" err="1" smtClean="0"/>
              <a:t>Mathematica</a:t>
            </a:r>
            <a:endParaRPr lang="en-IN" dirty="0" smtClean="0"/>
          </a:p>
          <a:p>
            <a:r>
              <a:rPr lang="en-US" dirty="0"/>
              <a:t>MATLAB stands for </a:t>
            </a:r>
            <a:r>
              <a:rPr lang="en-US" dirty="0" err="1"/>
              <a:t>MATrix</a:t>
            </a:r>
            <a:r>
              <a:rPr lang="en-US" dirty="0"/>
              <a:t> </a:t>
            </a:r>
            <a:r>
              <a:rPr lang="en-US" dirty="0" err="1" smtClean="0"/>
              <a:t>LABoratory</a:t>
            </a:r>
            <a:endParaRPr lang="en-US" dirty="0" smtClean="0"/>
          </a:p>
          <a:p>
            <a:r>
              <a:rPr lang="en-US" dirty="0" smtClean="0"/>
              <a:t>Open Source alternatives: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3" y="4408930"/>
            <a:ext cx="2971799" cy="1768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05" y="4408931"/>
            <a:ext cx="3448531" cy="17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8" y="237469"/>
            <a:ext cx="8251067" cy="64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4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1" y="102579"/>
            <a:ext cx="3126556" cy="2811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9167"/>
            <a:ext cx="4280107" cy="3442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738" y="101685"/>
            <a:ext cx="3421207" cy="279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9757"/>
          <a:stretch/>
        </p:blipFill>
        <p:spPr>
          <a:xfrm>
            <a:off x="8303604" y="74444"/>
            <a:ext cx="3836816" cy="4834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834" y="3229168"/>
            <a:ext cx="3777563" cy="26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64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Arithmetic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04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1" y="48247"/>
            <a:ext cx="4726408" cy="654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69" y="135471"/>
            <a:ext cx="3565982" cy="64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6" y="126610"/>
            <a:ext cx="4605228" cy="6526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67581"/>
            <a:ext cx="3376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Element by element multiplication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27" y="126609"/>
            <a:ext cx="3120123" cy="65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79" y="211015"/>
                <a:ext cx="3798277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 smtClean="0"/>
                  <a:t>Solving Linear Equations</a:t>
                </a:r>
              </a:p>
              <a:p>
                <a:endParaRPr lang="en-I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b="0" dirty="0" smtClean="0"/>
              </a:p>
              <a:p>
                <a:endParaRPr lang="en-IN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800" dirty="0" smtClean="0"/>
              </a:p>
              <a:p>
                <a:endParaRPr lang="en-IN" sz="2800" dirty="0"/>
              </a:p>
              <a:p>
                <a:r>
                  <a:rPr lang="en-IN" sz="2800" dirty="0" smtClean="0"/>
                  <a:t>Solution is given by:</a:t>
                </a:r>
              </a:p>
              <a:p>
                <a:endParaRPr lang="en-IN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11015"/>
                <a:ext cx="3798277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3210" t="-1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428" t="7742" r="10423" b="5161"/>
          <a:stretch/>
        </p:blipFill>
        <p:spPr>
          <a:xfrm>
            <a:off x="4622524" y="689317"/>
            <a:ext cx="2988098" cy="5760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2848" y="92257"/>
            <a:ext cx="17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Method 1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38099" y="-46243"/>
            <a:ext cx="390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Method 2  Gaussian elimination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7681" b="2852"/>
          <a:stretch/>
        </p:blipFill>
        <p:spPr>
          <a:xfrm>
            <a:off x="8547411" y="689317"/>
            <a:ext cx="3044367" cy="57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" y="507649"/>
            <a:ext cx="3548262" cy="4539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721" y="479513"/>
            <a:ext cx="4227281" cy="629233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7859647" y="3727937"/>
            <a:ext cx="232423" cy="118168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8285191" y="4107766"/>
            <a:ext cx="185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Eigen Vectors</a:t>
            </a:r>
            <a:endParaRPr lang="en-IN" sz="2400" dirty="0"/>
          </a:p>
        </p:txBody>
      </p:sp>
      <p:sp>
        <p:nvSpPr>
          <p:cNvPr id="8" name="Right Brace 7"/>
          <p:cNvSpPr/>
          <p:nvPr/>
        </p:nvSpPr>
        <p:spPr>
          <a:xfrm>
            <a:off x="7859647" y="5512189"/>
            <a:ext cx="232423" cy="118168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 flipH="1">
            <a:off x="8285191" y="5892018"/>
            <a:ext cx="185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Eigen values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998" y="338836"/>
            <a:ext cx="3379227" cy="366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The Command Window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5" y="1068660"/>
            <a:ext cx="10211098" cy="55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The Command Window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5827" b="12295"/>
          <a:stretch/>
        </p:blipFill>
        <p:spPr>
          <a:xfrm>
            <a:off x="3330096" y="955771"/>
            <a:ext cx="6547682" cy="57235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02541" y="2117645"/>
            <a:ext cx="1501422" cy="327377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3048000" y="2281334"/>
            <a:ext cx="135454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8844" y="2019723"/>
            <a:ext cx="156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/>
              <a:t>Path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3330096" y="2720622"/>
            <a:ext cx="2303060" cy="2291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664178" y="3866444"/>
            <a:ext cx="6659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873" y="2958503"/>
            <a:ext cx="2184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/>
              <a:t>Contents in the current working folder</a:t>
            </a:r>
            <a:endParaRPr lang="en-IN" sz="2800" dirty="0"/>
          </a:p>
        </p:txBody>
      </p:sp>
      <p:sp>
        <p:nvSpPr>
          <p:cNvPr id="12" name="Rectangle 11"/>
          <p:cNvSpPr/>
          <p:nvPr/>
        </p:nvSpPr>
        <p:spPr>
          <a:xfrm>
            <a:off x="3330096" y="5451554"/>
            <a:ext cx="2303060" cy="116050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64177" y="6028267"/>
            <a:ext cx="6659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643" y="5491816"/>
            <a:ext cx="2184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/>
              <a:t>Details of the</a:t>
            </a:r>
          </a:p>
          <a:p>
            <a:pPr algn="r"/>
            <a:r>
              <a:rPr lang="en-IN" sz="2800" dirty="0" smtClean="0"/>
              <a:t>Selected file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925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The Command Window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480" b="10656"/>
          <a:stretch/>
        </p:blipFill>
        <p:spPr>
          <a:xfrm>
            <a:off x="891824" y="921906"/>
            <a:ext cx="7456482" cy="5753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9474" y="2370667"/>
            <a:ext cx="2658832" cy="231422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348306" y="3606800"/>
            <a:ext cx="6659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14225" y="2864642"/>
            <a:ext cx="2472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Work Space – shows all the variables – very Important 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5689474" y="4888089"/>
            <a:ext cx="2658832" cy="167075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348306" y="5779911"/>
            <a:ext cx="6659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14225" y="5261802"/>
            <a:ext cx="199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Command History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74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The Command Window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9389"/>
          <a:stretch/>
        </p:blipFill>
        <p:spPr>
          <a:xfrm>
            <a:off x="249432" y="3337728"/>
            <a:ext cx="11395229" cy="24986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9431" y="3454400"/>
            <a:ext cx="11265235" cy="11288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H="1" flipV="1">
            <a:off x="5882048" y="2743200"/>
            <a:ext cx="1" cy="7112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9203" y="2222362"/>
            <a:ext cx="6005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Commonly Used tools - </a:t>
            </a:r>
            <a:r>
              <a:rPr lang="en-IN" sz="2800" dirty="0" err="1" smtClean="0"/>
              <a:t>ToolBar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61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MATLAB – A high performance calculator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502"/>
          <a:stretch/>
        </p:blipFill>
        <p:spPr>
          <a:xfrm>
            <a:off x="2290232" y="2285609"/>
            <a:ext cx="749723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699"/>
          <a:stretch/>
        </p:blipFill>
        <p:spPr>
          <a:xfrm>
            <a:off x="444330" y="1325563"/>
            <a:ext cx="3766425" cy="4372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8" y="1325562"/>
            <a:ext cx="4260642" cy="27948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44368" y="1715911"/>
            <a:ext cx="1182210" cy="643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9" y="1888020"/>
            <a:ext cx="8407814" cy="3530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6889" y="2065867"/>
            <a:ext cx="2054577" cy="1298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2664178" y="1512713"/>
            <a:ext cx="0" cy="55315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333" y="346572"/>
            <a:ext cx="7416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Default format – 4 digits after the decimal (just on the screen!) [format short]</a:t>
            </a:r>
            <a:endParaRPr lang="en-IN" sz="3200" dirty="0"/>
          </a:p>
        </p:txBody>
      </p:sp>
      <p:sp>
        <p:nvSpPr>
          <p:cNvPr id="10" name="Rectangle 9"/>
          <p:cNvSpPr/>
          <p:nvPr/>
        </p:nvSpPr>
        <p:spPr>
          <a:xfrm>
            <a:off x="1636889" y="3533422"/>
            <a:ext cx="2540000" cy="15917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12534" y="5142089"/>
            <a:ext cx="0" cy="55315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6178" y="5669764"/>
            <a:ext cx="835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format long – 15 digits after the decimal </a:t>
            </a:r>
          </a:p>
          <a:p>
            <a:pPr algn="ctr"/>
            <a:r>
              <a:rPr lang="en-IN" sz="3200" dirty="0" smtClean="0"/>
              <a:t>(actual value used for calculation)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43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247</Words>
  <Application>Microsoft Office PowerPoint</Application>
  <PresentationFormat>Widescreen</PresentationFormat>
  <Paragraphs>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CMR12</vt:lpstr>
      <vt:lpstr>Linux Libertine Display G</vt:lpstr>
      <vt:lpstr>Office Theme</vt:lpstr>
      <vt:lpstr>Introduction to  MATLAB®   Introduction to Matrices</vt:lpstr>
      <vt:lpstr>Basics</vt:lpstr>
      <vt:lpstr>The Command Window</vt:lpstr>
      <vt:lpstr>The Command Window</vt:lpstr>
      <vt:lpstr>The Command Window</vt:lpstr>
      <vt:lpstr>The Command Window</vt:lpstr>
      <vt:lpstr>MATLAB – A high performance calculator</vt:lpstr>
      <vt:lpstr>Variables</vt:lpstr>
      <vt:lpstr>PowerPoint Presentation</vt:lpstr>
      <vt:lpstr>Basic Plotting</vt:lpstr>
      <vt:lpstr>Basic Plotting</vt:lpstr>
      <vt:lpstr>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MATLAB® </dc:title>
  <dc:creator>Microsoft account</dc:creator>
  <cp:lastModifiedBy>Microsoft account</cp:lastModifiedBy>
  <cp:revision>20</cp:revision>
  <dcterms:created xsi:type="dcterms:W3CDTF">2022-04-04T11:37:57Z</dcterms:created>
  <dcterms:modified xsi:type="dcterms:W3CDTF">2022-04-09T02:19:20Z</dcterms:modified>
</cp:coreProperties>
</file>