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9" r:id="rId9"/>
    <p:sldId id="264" r:id="rId10"/>
    <p:sldId id="265" r:id="rId11"/>
    <p:sldId id="267" r:id="rId12"/>
    <p:sldId id="266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4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1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8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5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7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C5A2-D3BA-4434-A9D4-F89574C93ACC}" type="datetimeFigureOut">
              <a:rPr lang="en-IN" smtClean="0"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4638-AB6F-4BA4-83DA-00DED1890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23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simple_sim_solver.m" TargetMode="External"/><Relationship Id="rId2" Type="http://schemas.openxmlformats.org/officeDocument/2006/relationships/hyperlink" Target="simple_ode_solver.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irreversible_solver.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integ_example2.m" TargetMode="External"/><Relationship Id="rId2" Type="http://schemas.openxmlformats.org/officeDocument/2006/relationships/hyperlink" Target="integ_example1.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laminar.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ponential.m" TargetMode="External"/><Relationship Id="rId2" Type="http://schemas.openxmlformats.org/officeDocument/2006/relationships/hyperlink" Target="straight_line.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ySin2d.m" TargetMode="External"/><Relationship Id="rId2" Type="http://schemas.openxmlformats.org/officeDocument/2006/relationships/hyperlink" Target="mySphere.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ompund_script_loop.m" TargetMode="External"/><Relationship Id="rId5" Type="http://schemas.openxmlformats.org/officeDocument/2006/relationships/hyperlink" Target="compund_script.m" TargetMode="External"/><Relationship Id="rId4" Type="http://schemas.openxmlformats.org/officeDocument/2006/relationships/hyperlink" Target="mySin2d_loop.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verage.m" TargetMode="External"/><Relationship Id="rId2" Type="http://schemas.openxmlformats.org/officeDocument/2006/relationships/hyperlink" Target="Factorial.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specvol.m" TargetMode="External"/><Relationship Id="rId2" Type="http://schemas.openxmlformats.org/officeDocument/2006/relationships/hyperlink" Target="function_solve.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ulEq.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7294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</a:t>
            </a:r>
            <a:br>
              <a:rPr lang="en-IN" dirty="0" smtClean="0"/>
            </a:br>
            <a:r>
              <a:rPr lang="en-IN" dirty="0" smtClean="0"/>
              <a:t>MATLAB®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4000" dirty="0" smtClean="0"/>
              <a:t>Scripts and Functions</a:t>
            </a:r>
            <a:endParaRPr lang="en-IN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4665525"/>
            <a:ext cx="9144000" cy="1655762"/>
          </a:xfrm>
        </p:spPr>
        <p:txBody>
          <a:bodyPr/>
          <a:lstStyle/>
          <a:p>
            <a:r>
              <a:rPr lang="en-IN" dirty="0" err="1" smtClean="0"/>
              <a:t>Sriram</a:t>
            </a:r>
            <a:r>
              <a:rPr lang="en-IN" dirty="0" smtClean="0"/>
              <a:t> Krishnamurthy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Solving 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2303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2" action="ppaction://hlinkfile"/>
              </a:rPr>
              <a:t>simple_ode_solver.m</a:t>
            </a:r>
            <a:endParaRPr lang="en-IN" sz="3200" dirty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 smtClean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3" action="ppaction://hlinkfile"/>
              </a:rPr>
              <a:t>simple_sim_solver.m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44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27979"/>
          </a:xfrm>
        </p:spPr>
        <p:txBody>
          <a:bodyPr/>
          <a:lstStyle/>
          <a:p>
            <a:r>
              <a:rPr lang="en-IN" dirty="0" smtClean="0"/>
              <a:t>Irreversible reaction in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469"/>
                <a:ext cx="10515600" cy="493519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				    </a:t>
                </a:r>
                <a:r>
                  <a:rPr lang="en-IN" sz="3600" dirty="0" smtClean="0">
                    <a:solidFill>
                      <a:srgbClr val="FFFF00"/>
                    </a:solidFill>
                  </a:rPr>
                  <a:t>A </a:t>
                </a:r>
                <a:r>
                  <a:rPr lang="en-IN" sz="3600" dirty="0" smtClean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  R  S</a:t>
                </a:r>
              </a:p>
              <a:p>
                <a:pPr marL="0" indent="0">
                  <a:buNone/>
                </a:pPr>
                <a:endParaRPr lang="en-IN" sz="3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IN" sz="3600" dirty="0" smtClean="0"/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3600" dirty="0" smtClean="0"/>
              </a:p>
              <a:p>
                <a:pPr marL="0" indent="0">
                  <a:buNone/>
                </a:pPr>
                <a:endParaRPr lang="en-IN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3600" b="0" dirty="0" smtClean="0">
                    <a:hlinkClick r:id="rId2" action="ppaction://hlinkfile"/>
                  </a:rPr>
                  <a:t>irreversible_solver.m</a:t>
                </a:r>
                <a:endParaRPr lang="en-IN" sz="3600" b="0" dirty="0" smtClean="0"/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endParaRPr lang="en-IN" sz="3600" dirty="0" smtClean="0"/>
              </a:p>
              <a:p>
                <a:pPr marL="0" indent="0">
                  <a:buNone/>
                </a:pPr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469"/>
                <a:ext cx="10515600" cy="4935196"/>
              </a:xfrm>
              <a:blipFill rotWithShape="0">
                <a:blip r:embed="rId3"/>
                <a:stretch>
                  <a:fillRect l="-1449" t="-3585" b="-3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1" y="1169929"/>
            <a:ext cx="5458587" cy="4686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" t="5128" r="6975"/>
          <a:stretch/>
        </p:blipFill>
        <p:spPr>
          <a:xfrm>
            <a:off x="5838093" y="1169929"/>
            <a:ext cx="6106209" cy="47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Numerical Integration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hlinkClick r:id="rId2" action="ppaction://hlinkfile"/>
              </a:rPr>
              <a:t>integ_example1.m</a:t>
            </a:r>
            <a:endParaRPr lang="en-IN" sz="3200" dirty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 smtClean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hlinkClick r:id="rId3" action="ppaction://hlinkfile"/>
              </a:rPr>
              <a:t>integ_example2.m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820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77"/>
            <a:ext cx="118872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Average velocity of a fluid – Steady state laminar flow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27" y="1493740"/>
            <a:ext cx="6641746" cy="2598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19" y="4206240"/>
            <a:ext cx="3089286" cy="1056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41" y="4200986"/>
            <a:ext cx="1763173" cy="1061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09094" y="4374203"/>
                <a:ext cx="3108961" cy="92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𝑟𝑑𝑟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94" y="4374203"/>
                <a:ext cx="3108961" cy="9229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66189" y="5349040"/>
            <a:ext cx="29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Velocity Profile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354019" y="5371509"/>
            <a:ext cx="29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Average velocity - analytical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709094" y="5332482"/>
            <a:ext cx="29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Average velocity - integration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037428" y="6063175"/>
            <a:ext cx="367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 smtClean="0">
                <a:hlinkClick r:id="rId6" action="ppaction://hlinkfile"/>
              </a:rPr>
              <a:t>laminar.m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7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Curve Fitting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76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2" action="ppaction://hlinkfile"/>
              </a:rPr>
              <a:t>straight_line.m</a:t>
            </a:r>
            <a:endParaRPr lang="en-IN" sz="3200" dirty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endParaRPr lang="en-IN" sz="3200" dirty="0" smtClean="0">
              <a:hlinkClick r:id="rId2" action="ppaction://hlinkfile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3" action="ppaction://hlinkfile"/>
              </a:rPr>
              <a:t>exponential.m</a:t>
            </a:r>
            <a:r>
              <a:rPr lang="en-IN" sz="32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/>
              <a:t>GUI examples for curve fitting</a:t>
            </a:r>
            <a:r>
              <a:rPr lang="en-IN" sz="32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/>
              <a:t>Readtable</a:t>
            </a:r>
            <a:r>
              <a:rPr lang="en-IN" sz="3200" smtClean="0"/>
              <a:t>  excel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14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4" y="2587820"/>
            <a:ext cx="10515600" cy="1325563"/>
          </a:xfr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IN" b="1" dirty="0" smtClean="0">
                <a:ln w="12700">
                  <a:solidFill>
                    <a:srgbClr val="FFFF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endParaRPr lang="en-IN" b="1" dirty="0">
              <a:ln w="12700">
                <a:solidFill>
                  <a:srgbClr val="FFFF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800910"/>
            <a:ext cx="1100093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b="0" i="0" u="none" strike="noStrike" baseline="0" dirty="0" smtClean="0"/>
              <a:t>ommands entered in the Command Window cannot be saved</a:t>
            </a:r>
            <a:r>
              <a:rPr lang="en-US" sz="2800" b="0" i="0" u="none" strike="noStrike" dirty="0" smtClean="0"/>
              <a:t> </a:t>
            </a:r>
            <a:r>
              <a:rPr lang="en-US" sz="2800" b="0" i="0" u="none" strike="noStrike" baseline="0" dirty="0" smtClean="0"/>
              <a:t>and executed again for several times.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 smtClean="0"/>
              <a:t>Therefore, a different way of executing</a:t>
            </a:r>
            <a:r>
              <a:rPr lang="en-US" sz="2800" b="0" i="0" u="none" strike="noStrike" dirty="0" smtClean="0"/>
              <a:t> these commands is to create a file with these commands and then run this file every time we need to run the same operation.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aseline="0" dirty="0" smtClean="0"/>
              <a:t>There</a:t>
            </a:r>
            <a:r>
              <a:rPr lang="en-US" sz="2800" dirty="0" smtClean="0"/>
              <a:t> are two different ways to do this 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u="none" strike="noStrike" baseline="0" dirty="0" smtClean="0"/>
              <a:t>M-file</a:t>
            </a:r>
            <a:r>
              <a:rPr lang="en-US" sz="2800" b="0" i="0" u="none" strike="noStrike" dirty="0" smtClean="0"/>
              <a:t> Scripts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aseline="0" dirty="0" smtClean="0"/>
              <a:t>M-file Functions</a:t>
            </a:r>
            <a:endParaRPr lang="en-US" sz="2800" b="0" i="0" u="none" strike="noStrike" baseline="0" dirty="0" smtClean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72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M-file scripts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676" y="1199160"/>
            <a:ext cx="11563643" cy="188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A </a:t>
            </a:r>
            <a:r>
              <a:rPr lang="en-US" sz="2400" b="0" i="1" u="none" strike="noStrike" baseline="0" dirty="0" smtClean="0">
                <a:solidFill>
                  <a:srgbClr val="FFFF00"/>
                </a:solidFill>
              </a:rPr>
              <a:t>script file</a:t>
            </a:r>
            <a:r>
              <a:rPr lang="en-US" sz="2400" b="0" i="1" u="none" strike="noStrike" baseline="0" dirty="0" smtClean="0"/>
              <a:t> </a:t>
            </a:r>
            <a:r>
              <a:rPr lang="en-US" sz="2400" b="0" i="0" u="none" strike="noStrike" baseline="0" dirty="0" smtClean="0"/>
              <a:t>is an external</a:t>
            </a:r>
            <a:r>
              <a:rPr lang="en-US" sz="2400" b="0" i="0" u="none" strike="noStrike" dirty="0" smtClean="0"/>
              <a:t> fi</a:t>
            </a:r>
            <a:r>
              <a:rPr lang="en-US" sz="2400" b="0" i="0" u="none" strike="noStrike" baseline="0" dirty="0" smtClean="0"/>
              <a:t>le that contains a </a:t>
            </a:r>
            <a:r>
              <a:rPr lang="en-US" sz="2400" b="0" i="0" u="none" strike="noStrike" baseline="0" dirty="0" smtClean="0">
                <a:solidFill>
                  <a:srgbClr val="FFFF00"/>
                </a:solidFill>
              </a:rPr>
              <a:t>sequence of MATLAB statements</a:t>
            </a:r>
            <a:r>
              <a:rPr lang="en-US" sz="2400" b="0" i="0" u="none" strike="noStrike" baseline="0" dirty="0" smtClean="0"/>
              <a:t>. Script</a:t>
            </a:r>
            <a:r>
              <a:rPr lang="en-US" sz="2400" b="0" i="0" u="none" strike="noStrike" dirty="0" smtClean="0"/>
              <a:t> </a:t>
            </a:r>
            <a:r>
              <a:rPr lang="en-US" sz="2400" dirty="0" smtClean="0"/>
              <a:t>fil</a:t>
            </a:r>
            <a:r>
              <a:rPr lang="en-US" sz="2400" b="0" i="0" u="none" strike="noStrike" baseline="0" dirty="0" smtClean="0"/>
              <a:t>es have a</a:t>
            </a:r>
            <a:r>
              <a:rPr lang="en-US" sz="2400" b="0" i="0" u="none" strike="noStrike" dirty="0" smtClean="0"/>
              <a:t> fi</a:t>
            </a:r>
            <a:r>
              <a:rPr lang="en-US" sz="2400" b="0" i="0" u="none" strike="noStrike" baseline="0" dirty="0" smtClean="0"/>
              <a:t>lename </a:t>
            </a:r>
            <a:r>
              <a:rPr lang="en-US" sz="2400" b="0" i="0" u="none" strike="noStrike" baseline="0" dirty="0" smtClean="0">
                <a:solidFill>
                  <a:srgbClr val="FFFF00"/>
                </a:solidFill>
              </a:rPr>
              <a:t>extension </a:t>
            </a:r>
            <a:r>
              <a:rPr lang="en-US" sz="3200" b="1" i="0" u="none" strike="noStrike" baseline="0" dirty="0" smtClean="0">
                <a:solidFill>
                  <a:srgbClr val="FFFF00"/>
                </a:solidFill>
              </a:rPr>
              <a:t>.m</a:t>
            </a:r>
            <a:r>
              <a:rPr lang="en-US" sz="2400" b="0" i="0" u="none" strike="noStrike" baseline="0" dirty="0" smtClean="0"/>
              <a:t> and are often called M-files.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smtClean="0"/>
              <a:t>M-files </a:t>
            </a:r>
            <a:r>
              <a:rPr lang="en-US" sz="2400" b="0" i="1" u="none" strike="noStrike" baseline="0" dirty="0" smtClean="0"/>
              <a:t>scripts</a:t>
            </a:r>
            <a:r>
              <a:rPr lang="en-US" sz="2400" b="0" i="0" u="none" strike="noStrike" dirty="0" smtClean="0"/>
              <a:t> </a:t>
            </a:r>
            <a:r>
              <a:rPr lang="en-US" sz="2400" b="0" i="0" u="none" strike="noStrike" baseline="0" dirty="0" smtClean="0"/>
              <a:t>simply execute a series of MATLAB statements.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32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31852" y="1589649"/>
            <a:ext cx="67384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800" dirty="0" err="1" smtClean="0">
                <a:hlinkClick r:id="rId2" action="ppaction://hlinkfile"/>
              </a:rPr>
              <a:t>mySphere.m</a:t>
            </a:r>
            <a:endParaRPr lang="en-IN" sz="2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800" dirty="0" smtClean="0">
                <a:hlinkClick r:id="rId3" action="ppaction://hlinkfile"/>
              </a:rPr>
              <a:t>mySin2d.m</a:t>
            </a:r>
            <a:r>
              <a:rPr lang="en-IN" sz="2800" dirty="0" smtClean="0"/>
              <a:t>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800" dirty="0" smtClean="0">
                <a:hlinkClick r:id="rId4" action="ppaction://hlinkfile"/>
              </a:rPr>
              <a:t>mySin2d_loop.m</a:t>
            </a:r>
            <a:r>
              <a:rPr lang="en-IN" sz="2800" dirty="0" smtClean="0"/>
              <a:t>	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800" dirty="0" err="1" smtClean="0">
                <a:hlinkClick r:id="rId5" action="ppaction://hlinkfile"/>
              </a:rPr>
              <a:t>compund_script.m</a:t>
            </a:r>
            <a:endParaRPr lang="en-IN" sz="28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800" dirty="0" err="1" smtClean="0">
                <a:hlinkClick r:id="rId6" action="ppaction://hlinkfile"/>
              </a:rPr>
              <a:t>compund_script_loop.m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2879"/>
            <a:ext cx="5148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Script Examples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155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M-file function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0676" y="1199160"/>
            <a:ext cx="11563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</a:rPr>
              <a:t>functions</a:t>
            </a:r>
            <a:r>
              <a:rPr lang="en-US" sz="2400" dirty="0"/>
              <a:t> are programs (or </a:t>
            </a:r>
            <a:r>
              <a:rPr lang="en-US" sz="2400" i="1" dirty="0"/>
              <a:t>routines</a:t>
            </a:r>
            <a:r>
              <a:rPr lang="en-US" sz="2400" dirty="0"/>
              <a:t>) that </a:t>
            </a:r>
            <a:r>
              <a:rPr lang="en-US" sz="3200" b="1" dirty="0">
                <a:solidFill>
                  <a:srgbClr val="FFFF00"/>
                </a:solidFill>
              </a:rPr>
              <a:t>accept </a:t>
            </a:r>
            <a:r>
              <a:rPr lang="en-US" sz="3200" b="1" i="1" dirty="0">
                <a:solidFill>
                  <a:srgbClr val="FFFF00"/>
                </a:solidFill>
              </a:rPr>
              <a:t>input</a:t>
            </a:r>
            <a:r>
              <a:rPr lang="en-US" sz="2400" i="1" dirty="0"/>
              <a:t> </a:t>
            </a:r>
            <a:r>
              <a:rPr lang="en-US" sz="2400" dirty="0"/>
              <a:t>arguments </a:t>
            </a:r>
            <a:r>
              <a:rPr lang="en-US" sz="2400" dirty="0" smtClean="0"/>
              <a:t>and </a:t>
            </a:r>
            <a:r>
              <a:rPr lang="en-US" sz="3600" b="1" dirty="0" smtClean="0">
                <a:solidFill>
                  <a:srgbClr val="FFFF00"/>
                </a:solidFill>
              </a:rPr>
              <a:t>return </a:t>
            </a:r>
            <a:r>
              <a:rPr lang="en-US" sz="3600" b="1" i="1" dirty="0">
                <a:solidFill>
                  <a:srgbClr val="FFFF00"/>
                </a:solidFill>
              </a:rPr>
              <a:t>output</a:t>
            </a:r>
            <a:r>
              <a:rPr lang="en-US" sz="2400" i="1" dirty="0"/>
              <a:t> </a:t>
            </a:r>
            <a:r>
              <a:rPr lang="en-US" sz="2400" dirty="0"/>
              <a:t>arguments.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3200" dirty="0" smtClean="0">
                <a:solidFill>
                  <a:srgbClr val="FFFF00"/>
                </a:solidFill>
              </a:rPr>
              <a:t>M-file </a:t>
            </a:r>
            <a:r>
              <a:rPr lang="en-US" sz="3200" dirty="0">
                <a:solidFill>
                  <a:srgbClr val="FFFF00"/>
                </a:solidFill>
              </a:rPr>
              <a:t>function</a:t>
            </a:r>
            <a:r>
              <a:rPr lang="en-US" sz="2400" dirty="0"/>
              <a:t> (or </a:t>
            </a:r>
            <a:r>
              <a:rPr lang="en-US" sz="2400" i="1" dirty="0"/>
              <a:t>function </a:t>
            </a:r>
            <a:r>
              <a:rPr lang="en-US" sz="2400" dirty="0"/>
              <a:t>or </a:t>
            </a:r>
            <a:r>
              <a:rPr lang="en-US" sz="2400" i="1" dirty="0" smtClean="0"/>
              <a:t>M-file </a:t>
            </a:r>
            <a:r>
              <a:rPr lang="en-US" sz="2400" dirty="0"/>
              <a:t>for short) has its </a:t>
            </a:r>
            <a:r>
              <a:rPr lang="en-US" sz="3200" i="1" dirty="0" smtClean="0">
                <a:solidFill>
                  <a:srgbClr val="FFFF00"/>
                </a:solidFill>
              </a:rPr>
              <a:t>own </a:t>
            </a:r>
            <a:r>
              <a:rPr lang="en-US" sz="3200" dirty="0" smtClean="0">
                <a:solidFill>
                  <a:srgbClr val="FFFF00"/>
                </a:solidFill>
              </a:rPr>
              <a:t>area </a:t>
            </a:r>
            <a:r>
              <a:rPr lang="en-US" sz="3200" dirty="0">
                <a:solidFill>
                  <a:srgbClr val="FFFF00"/>
                </a:solidFill>
              </a:rPr>
              <a:t>of workspace</a:t>
            </a:r>
            <a:r>
              <a:rPr lang="en-US" sz="2400" dirty="0"/>
              <a:t>, separated from the MATLAB base workspace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have a filename </a:t>
            </a:r>
            <a:r>
              <a:rPr lang="en-US" sz="2400" dirty="0">
                <a:solidFill>
                  <a:srgbClr val="FFFF00"/>
                </a:solidFill>
              </a:rPr>
              <a:t>extension </a:t>
            </a:r>
            <a:r>
              <a:rPr lang="en-US" sz="3200" b="1" dirty="0">
                <a:solidFill>
                  <a:srgbClr val="FFFF00"/>
                </a:solidFill>
              </a:rPr>
              <a:t>.m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74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2879"/>
            <a:ext cx="6893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Function Examples</a:t>
            </a:r>
            <a:endParaRPr lang="en-IN" sz="60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1213337" y="1786597"/>
            <a:ext cx="6256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2" action="ppaction://hlinkfile"/>
              </a:rPr>
              <a:t>Factorial.m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3" action="ppaction://hlinkfile"/>
              </a:rPr>
              <a:t>Average.m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78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90465"/>
              </p:ext>
            </p:extLst>
          </p:nvPr>
        </p:nvGraphicFramePr>
        <p:xfrm>
          <a:off x="717449" y="733734"/>
          <a:ext cx="10691448" cy="548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45724"/>
                <a:gridCol w="5345724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3600" dirty="0" smtClean="0"/>
                        <a:t>Scripts</a:t>
                      </a:r>
                      <a:endParaRPr lang="en-IN" sz="36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3600" dirty="0" smtClean="0"/>
                        <a:t>Functions</a:t>
                      </a:r>
                      <a:endParaRPr lang="en-IN" sz="36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Do not accept input </a:t>
                      </a:r>
                      <a:r>
                        <a:rPr lang="en-US" sz="2800" u="none" strike="noStrike" kern="1200" baseline="0" dirty="0" smtClean="0"/>
                        <a:t>arguments or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return output </a:t>
                      </a:r>
                      <a:r>
                        <a:rPr lang="en-IN" sz="2800" u="none" strike="noStrike" kern="1200" baseline="0" dirty="0" smtClean="0"/>
                        <a:t>arguments.</a:t>
                      </a:r>
                      <a:endParaRPr lang="en-IN" sz="28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Can accept input</a:t>
                      </a:r>
                      <a:r>
                        <a:rPr lang="en-US" sz="3600" u="none" strike="noStrike" kern="1200" baseline="0" dirty="0" smtClean="0"/>
                        <a:t> </a:t>
                      </a:r>
                      <a:r>
                        <a:rPr lang="en-US" sz="2800" u="none" strike="noStrike" kern="1200" baseline="0" dirty="0" smtClean="0"/>
                        <a:t>arguments and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return output</a:t>
                      </a:r>
                      <a:r>
                        <a:rPr lang="en-US" sz="3600" u="none" strike="noStrike" kern="1200" baseline="0" dirty="0" smtClean="0"/>
                        <a:t> </a:t>
                      </a:r>
                      <a:r>
                        <a:rPr lang="en-US" sz="2800" u="none" strike="noStrike" kern="1200" baseline="0" dirty="0" smtClean="0"/>
                        <a:t>arguments</a:t>
                      </a: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Store variables</a:t>
                      </a:r>
                      <a:r>
                        <a:rPr lang="en-US" sz="2800" u="none" strike="noStrike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u="none" strike="noStrike" kern="1200" baseline="0" dirty="0" smtClean="0"/>
                        <a:t>in a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workspace</a:t>
                      </a:r>
                      <a:r>
                        <a:rPr lang="en-US" sz="2800" u="none" strike="noStrike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2800" u="none" strike="noStrike" kern="1200" baseline="0" dirty="0" smtClean="0"/>
                        <a:t>that is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shared</a:t>
                      </a:r>
                      <a:r>
                        <a:rPr lang="en-US" sz="2800" u="none" strike="noStrike" kern="1200" baseline="0" dirty="0" smtClean="0"/>
                        <a:t> </a:t>
                      </a:r>
                      <a:r>
                        <a:rPr lang="en-IN" sz="2800" u="none" strike="noStrike" kern="1200" baseline="0" dirty="0" smtClean="0"/>
                        <a:t>with other scripts</a:t>
                      </a:r>
                      <a:endParaRPr lang="en-IN" sz="28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kern="1200" baseline="0" dirty="0" smtClean="0"/>
                        <a:t>Store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variables</a:t>
                      </a:r>
                      <a:r>
                        <a:rPr lang="en-US" sz="2800" u="none" strike="noStrike" kern="1200" baseline="0" dirty="0" smtClean="0"/>
                        <a:t> in a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workspace  internal</a:t>
                      </a:r>
                      <a:r>
                        <a:rPr lang="en-US" sz="2800" u="none" strike="noStrike" kern="1200" baseline="0" dirty="0" smtClean="0"/>
                        <a:t> to the function</a:t>
                      </a: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kern="1200" baseline="0" dirty="0" smtClean="0"/>
                        <a:t>Are useful for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automating</a:t>
                      </a:r>
                      <a:r>
                        <a:rPr lang="en-US" sz="2800" u="none" strike="noStrike" kern="1200" baseline="0" dirty="0" smtClean="0"/>
                        <a:t> a series of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commands</a:t>
                      </a:r>
                      <a:endParaRPr lang="en-IN" sz="2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 baseline="0" dirty="0" smtClean="0"/>
                        <a:t>Are useful for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extending</a:t>
                      </a:r>
                      <a:r>
                        <a:rPr lang="en-US" sz="2800" u="none" strike="noStrike" kern="1200" baseline="0" dirty="0" smtClean="0"/>
                        <a:t> the MATLAB </a:t>
                      </a:r>
                      <a:r>
                        <a:rPr lang="en-US" sz="3600" u="none" strike="noStrike" kern="1200" baseline="0" dirty="0" smtClean="0">
                          <a:solidFill>
                            <a:srgbClr val="FFFF00"/>
                          </a:solidFill>
                        </a:rPr>
                        <a:t>language</a:t>
                      </a:r>
                      <a:r>
                        <a:rPr lang="en-US" sz="2800" u="none" strike="noStrike" kern="1200" baseline="0" dirty="0" smtClean="0"/>
                        <a:t> for your application</a:t>
                      </a:r>
                      <a:endParaRPr lang="en-US" sz="2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524000" y="172941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7200" dirty="0" smtClean="0"/>
              <a:t>Engineering Applications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503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Solving algebraic expression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13337" y="1786597"/>
            <a:ext cx="6256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2" action="ppaction://hlinkfile"/>
              </a:rPr>
              <a:t>function_solve.m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3" action="ppaction://hlinkfile"/>
              </a:rPr>
              <a:t>specvol.m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 err="1" smtClean="0">
                <a:hlinkClick r:id="rId4" action="ppaction://hlinkfile"/>
              </a:rPr>
              <a:t>mulEq.m</a:t>
            </a:r>
            <a:endParaRPr lang="en-IN" sz="3200" dirty="0" smtClean="0"/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761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276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Introduction to  MATLAB®   Scripts and Functions</vt:lpstr>
      <vt:lpstr>PowerPoint Presentation</vt:lpstr>
      <vt:lpstr>M-file scripts</vt:lpstr>
      <vt:lpstr>PowerPoint Presentation</vt:lpstr>
      <vt:lpstr>M-file function</vt:lpstr>
      <vt:lpstr>PowerPoint Presentation</vt:lpstr>
      <vt:lpstr>PowerPoint Presentation</vt:lpstr>
      <vt:lpstr>PowerPoint Presentation</vt:lpstr>
      <vt:lpstr>Solving algebraic expression</vt:lpstr>
      <vt:lpstr>Solving ODEs</vt:lpstr>
      <vt:lpstr>Irreversible reaction in series</vt:lpstr>
      <vt:lpstr>PowerPoint Presentation</vt:lpstr>
      <vt:lpstr>Numerical Integration</vt:lpstr>
      <vt:lpstr>Average velocity of a fluid – Steady state laminar flow</vt:lpstr>
      <vt:lpstr>Curve Fitting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MATLAB®   Scripts and Functions</dc:title>
  <dc:creator>Microsoft account</dc:creator>
  <cp:lastModifiedBy>Microsoft account</cp:lastModifiedBy>
  <cp:revision>30</cp:revision>
  <dcterms:created xsi:type="dcterms:W3CDTF">2022-04-09T02:17:51Z</dcterms:created>
  <dcterms:modified xsi:type="dcterms:W3CDTF">2022-04-29T11:10:07Z</dcterms:modified>
</cp:coreProperties>
</file>