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77" r:id="rId4"/>
    <p:sldId id="270" r:id="rId5"/>
    <p:sldId id="276" r:id="rId6"/>
    <p:sldId id="271" r:id="rId7"/>
    <p:sldId id="282" r:id="rId8"/>
    <p:sldId id="283" r:id="rId9"/>
    <p:sldId id="274" r:id="rId10"/>
    <p:sldId id="269" r:id="rId11"/>
    <p:sldId id="278" r:id="rId12"/>
    <p:sldId id="260" r:id="rId13"/>
    <p:sldId id="280" r:id="rId14"/>
    <p:sldId id="28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ED777B-B17D-4D1C-95EE-8039DC34765D}" v="10" dt="2024-02-22T14:11:48.7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82" d="100"/>
          <a:sy n="82" d="100"/>
        </p:scale>
        <p:origin x="720"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B5D4B6-16F2-490F-BB09-22268633D466}" type="datetimeFigureOut">
              <a:rPr lang="en-US" smtClean="0"/>
              <a:pPr/>
              <a:t>2/22/2024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7045D2-55B6-4261-AD94-527125F2D51A}" type="slidenum">
              <a:rPr lang="en-US" smtClean="0"/>
              <a:pPr/>
              <a:t>‹#›</a:t>
            </a:fld>
            <a:endParaRPr lang="en-US"/>
          </a:p>
        </p:txBody>
      </p:sp>
    </p:spTree>
    <p:extLst>
      <p:ext uri="{BB962C8B-B14F-4D97-AF65-F5344CB8AC3E}">
        <p14:creationId xmlns:p14="http://schemas.microsoft.com/office/powerpoint/2010/main" val="4249590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E0B97EF-AD98-4C2A-991B-3079B7CC6D98}" type="datetime1">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F12CF4-88E4-48E6-BF92-6DB8A39F5115}" type="slidenum">
              <a:rPr lang="en-US" smtClean="0"/>
              <a:pPr/>
              <a:t>‹#›</a:t>
            </a:fld>
            <a:endParaRPr lang="en-US"/>
          </a:p>
        </p:txBody>
      </p:sp>
    </p:spTree>
    <p:extLst>
      <p:ext uri="{BB962C8B-B14F-4D97-AF65-F5344CB8AC3E}">
        <p14:creationId xmlns:p14="http://schemas.microsoft.com/office/powerpoint/2010/main" val="1394880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43FC9-502F-4E19-812C-782ABA6DFEEE}" type="datetime1">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F12CF4-88E4-48E6-BF92-6DB8A39F5115}" type="slidenum">
              <a:rPr lang="en-US" smtClean="0"/>
              <a:pPr/>
              <a:t>‹#›</a:t>
            </a:fld>
            <a:endParaRPr lang="en-US"/>
          </a:p>
        </p:txBody>
      </p:sp>
    </p:spTree>
    <p:extLst>
      <p:ext uri="{BB962C8B-B14F-4D97-AF65-F5344CB8AC3E}">
        <p14:creationId xmlns:p14="http://schemas.microsoft.com/office/powerpoint/2010/main" val="3869933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A4BF16-0F80-4A54-9AB5-06E77281801E}" type="datetime1">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F12CF4-88E4-48E6-BF92-6DB8A39F5115}" type="slidenum">
              <a:rPr lang="en-US" smtClean="0"/>
              <a:pPr/>
              <a:t>‹#›</a:t>
            </a:fld>
            <a:endParaRPr lang="en-US"/>
          </a:p>
        </p:txBody>
      </p:sp>
    </p:spTree>
    <p:extLst>
      <p:ext uri="{BB962C8B-B14F-4D97-AF65-F5344CB8AC3E}">
        <p14:creationId xmlns:p14="http://schemas.microsoft.com/office/powerpoint/2010/main" val="498783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728674-2984-4E65-87F2-E38FE5C6A45B}" type="datetime1">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F12CF4-88E4-48E6-BF92-6DB8A39F5115}" type="slidenum">
              <a:rPr lang="en-US" smtClean="0"/>
              <a:pPr/>
              <a:t>‹#›</a:t>
            </a:fld>
            <a:endParaRPr lang="en-US"/>
          </a:p>
        </p:txBody>
      </p:sp>
    </p:spTree>
    <p:extLst>
      <p:ext uri="{BB962C8B-B14F-4D97-AF65-F5344CB8AC3E}">
        <p14:creationId xmlns:p14="http://schemas.microsoft.com/office/powerpoint/2010/main" val="2667890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FE996F-C2ED-40B3-81B6-256DC8672DC4}" type="datetime1">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F12CF4-88E4-48E6-BF92-6DB8A39F5115}" type="slidenum">
              <a:rPr lang="en-US" smtClean="0"/>
              <a:pPr/>
              <a:t>‹#›</a:t>
            </a:fld>
            <a:endParaRPr lang="en-US"/>
          </a:p>
        </p:txBody>
      </p:sp>
    </p:spTree>
    <p:extLst>
      <p:ext uri="{BB962C8B-B14F-4D97-AF65-F5344CB8AC3E}">
        <p14:creationId xmlns:p14="http://schemas.microsoft.com/office/powerpoint/2010/main" val="2787333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9D61FEB-4E2B-4B72-8480-E5F42BDFC53D}" type="datetime1">
              <a:rPr lang="en-US" smtClean="0"/>
              <a:t>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F12CF4-88E4-48E6-BF92-6DB8A39F5115}" type="slidenum">
              <a:rPr lang="en-US" smtClean="0"/>
              <a:pPr/>
              <a:t>‹#›</a:t>
            </a:fld>
            <a:endParaRPr lang="en-US"/>
          </a:p>
        </p:txBody>
      </p:sp>
    </p:spTree>
    <p:extLst>
      <p:ext uri="{BB962C8B-B14F-4D97-AF65-F5344CB8AC3E}">
        <p14:creationId xmlns:p14="http://schemas.microsoft.com/office/powerpoint/2010/main" val="346247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D934102-C310-4DF7-8BBB-0E687BA2C0F2}" type="datetime1">
              <a:rPr lang="en-US" smtClean="0"/>
              <a:t>2/22/2024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F12CF4-88E4-48E6-BF92-6DB8A39F5115}" type="slidenum">
              <a:rPr lang="en-US" smtClean="0"/>
              <a:pPr/>
              <a:t>‹#›</a:t>
            </a:fld>
            <a:endParaRPr lang="en-US"/>
          </a:p>
        </p:txBody>
      </p:sp>
    </p:spTree>
    <p:extLst>
      <p:ext uri="{BB962C8B-B14F-4D97-AF65-F5344CB8AC3E}">
        <p14:creationId xmlns:p14="http://schemas.microsoft.com/office/powerpoint/2010/main" val="1899208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879DB2A-197C-4707-9023-DF0A3C6DD4F6}" type="datetime1">
              <a:rPr lang="en-US" smtClean="0"/>
              <a:t>2/22/2024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F12CF4-88E4-48E6-BF92-6DB8A39F5115}" type="slidenum">
              <a:rPr lang="en-US" smtClean="0"/>
              <a:pPr/>
              <a:t>‹#›</a:t>
            </a:fld>
            <a:endParaRPr lang="en-US"/>
          </a:p>
        </p:txBody>
      </p:sp>
    </p:spTree>
    <p:extLst>
      <p:ext uri="{BB962C8B-B14F-4D97-AF65-F5344CB8AC3E}">
        <p14:creationId xmlns:p14="http://schemas.microsoft.com/office/powerpoint/2010/main" val="652412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3ADAA3-0432-4C50-8C21-670AE86BDD19}" type="datetime1">
              <a:rPr lang="en-US" smtClean="0"/>
              <a:t>2/22/2024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F12CF4-88E4-48E6-BF92-6DB8A39F5115}" type="slidenum">
              <a:rPr lang="en-US" smtClean="0"/>
              <a:pPr/>
              <a:t>‹#›</a:t>
            </a:fld>
            <a:endParaRPr lang="en-US"/>
          </a:p>
        </p:txBody>
      </p:sp>
    </p:spTree>
    <p:extLst>
      <p:ext uri="{BB962C8B-B14F-4D97-AF65-F5344CB8AC3E}">
        <p14:creationId xmlns:p14="http://schemas.microsoft.com/office/powerpoint/2010/main" val="732585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667A74-5075-4FDA-B213-3139BD9D3310}" type="datetime1">
              <a:rPr lang="en-US" smtClean="0"/>
              <a:t>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F12CF4-88E4-48E6-BF92-6DB8A39F5115}" type="slidenum">
              <a:rPr lang="en-US" smtClean="0"/>
              <a:pPr/>
              <a:t>‹#›</a:t>
            </a:fld>
            <a:endParaRPr lang="en-US"/>
          </a:p>
        </p:txBody>
      </p:sp>
    </p:spTree>
    <p:extLst>
      <p:ext uri="{BB962C8B-B14F-4D97-AF65-F5344CB8AC3E}">
        <p14:creationId xmlns:p14="http://schemas.microsoft.com/office/powerpoint/2010/main" val="2960390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0CFE9B-BBB0-47C1-8781-AF19EACD6AB5}" type="datetime1">
              <a:rPr lang="en-US" smtClean="0"/>
              <a:t>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F12CF4-88E4-48E6-BF92-6DB8A39F5115}" type="slidenum">
              <a:rPr lang="en-US" smtClean="0"/>
              <a:pPr/>
              <a:t>‹#›</a:t>
            </a:fld>
            <a:endParaRPr lang="en-US"/>
          </a:p>
        </p:txBody>
      </p:sp>
    </p:spTree>
    <p:extLst>
      <p:ext uri="{BB962C8B-B14F-4D97-AF65-F5344CB8AC3E}">
        <p14:creationId xmlns:p14="http://schemas.microsoft.com/office/powerpoint/2010/main" val="1148341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534EFB-C8A3-41A7-81C8-3C1BE78D444A}" type="datetime1">
              <a:rPr lang="en-US" smtClean="0"/>
              <a:t>2/22/2024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F12CF4-88E4-48E6-BF92-6DB8A39F5115}" type="slidenum">
              <a:rPr lang="en-US" smtClean="0"/>
              <a:pPr/>
              <a:t>‹#›</a:t>
            </a:fld>
            <a:endParaRPr lang="en-US"/>
          </a:p>
        </p:txBody>
      </p:sp>
    </p:spTree>
    <p:extLst>
      <p:ext uri="{BB962C8B-B14F-4D97-AF65-F5344CB8AC3E}">
        <p14:creationId xmlns:p14="http://schemas.microsoft.com/office/powerpoint/2010/main" val="4228817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4284" y="1222683"/>
            <a:ext cx="9718539" cy="2887259"/>
          </a:xfrm>
        </p:spPr>
        <p:txBody>
          <a:bodyPr>
            <a:noAutofit/>
          </a:bodyPr>
          <a:lstStyle/>
          <a:p>
            <a:pPr>
              <a:lnSpc>
                <a:spcPct val="150000"/>
              </a:lnSpc>
            </a:pPr>
            <a:br>
              <a:rPr lang="en-US" sz="2800" dirty="0">
                <a:solidFill>
                  <a:srgbClr val="FF0000"/>
                </a:solidFill>
                <a:latin typeface="Times New Roman" panose="02020603050405020304" pitchFamily="18" charset="0"/>
                <a:cs typeface="Times New Roman" panose="02020603050405020304" pitchFamily="18" charset="0"/>
              </a:rPr>
            </a:br>
            <a:br>
              <a:rPr lang="en-US" sz="2800" dirty="0">
                <a:solidFill>
                  <a:srgbClr val="FF0000"/>
                </a:solidFill>
                <a:latin typeface="Times New Roman" panose="02020603050405020304" pitchFamily="18" charset="0"/>
                <a:cs typeface="Times New Roman" panose="02020603050405020304" pitchFamily="18" charset="0"/>
              </a:rPr>
            </a:br>
            <a:br>
              <a:rPr lang="en-US" sz="2800" dirty="0">
                <a:solidFill>
                  <a:srgbClr val="FF0000"/>
                </a:solidFill>
                <a:latin typeface="Times New Roman" panose="02020603050405020304" pitchFamily="18" charset="0"/>
                <a:cs typeface="Times New Roman" panose="02020603050405020304" pitchFamily="18" charset="0"/>
              </a:rPr>
            </a:br>
            <a:br>
              <a:rPr lang="en-US" sz="2800" dirty="0">
                <a:solidFill>
                  <a:srgbClr val="FF0000"/>
                </a:solidFill>
                <a:latin typeface="Times New Roman" panose="02020603050405020304" pitchFamily="18" charset="0"/>
                <a:cs typeface="Times New Roman" panose="02020603050405020304" pitchFamily="18" charset="0"/>
              </a:rPr>
            </a:br>
            <a:br>
              <a:rPr lang="en-US" sz="2800" dirty="0">
                <a:solidFill>
                  <a:srgbClr val="FF0000"/>
                </a:solidFill>
                <a:latin typeface="Times New Roman" panose="02020603050405020304" pitchFamily="18" charset="0"/>
                <a:cs typeface="Times New Roman" panose="02020603050405020304" pitchFamily="18" charset="0"/>
              </a:rPr>
            </a:br>
            <a:br>
              <a:rPr lang="en-US" sz="2800" dirty="0">
                <a:solidFill>
                  <a:srgbClr val="FF0000"/>
                </a:solidFill>
                <a:latin typeface="Times New Roman" panose="02020603050405020304" pitchFamily="18" charset="0"/>
                <a:cs typeface="Times New Roman" panose="02020603050405020304" pitchFamily="18" charset="0"/>
              </a:rPr>
            </a:br>
            <a:r>
              <a:rPr lang="en-US" sz="2800" dirty="0">
                <a:solidFill>
                  <a:srgbClr val="FF0000"/>
                </a:solidFill>
                <a:latin typeface="Times New Roman" panose="02020603050405020304" pitchFamily="18" charset="0"/>
                <a:cs typeface="Times New Roman" panose="02020603050405020304" pitchFamily="18" charset="0"/>
              </a:rPr>
              <a:t>Title :White blood cells detection and identification using Convolutional Neural Network (CNN)</a:t>
            </a:r>
            <a:r>
              <a:rPr lang="en-IN" sz="900" dirty="0"/>
              <a:t>. </a:t>
            </a:r>
            <a:br>
              <a:rPr lang="en-US" sz="2800" dirty="0">
                <a:solidFill>
                  <a:srgbClr val="FF0000"/>
                </a:solidFill>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Department of Computer Science and Engineering</a:t>
            </a:r>
          </a:p>
        </p:txBody>
      </p:sp>
      <p:sp>
        <p:nvSpPr>
          <p:cNvPr id="3" name="Subtitle 2"/>
          <p:cNvSpPr>
            <a:spLocks noGrp="1"/>
          </p:cNvSpPr>
          <p:nvPr>
            <p:ph type="subTitle" idx="1"/>
          </p:nvPr>
        </p:nvSpPr>
        <p:spPr>
          <a:xfrm>
            <a:off x="994285" y="4109942"/>
            <a:ext cx="9962267" cy="2428970"/>
          </a:xfrm>
        </p:spPr>
        <p:txBody>
          <a:bodyPr>
            <a:normAutofit fontScale="92500" lnSpcReduction="10000"/>
          </a:bodyPr>
          <a:lstStyle/>
          <a:p>
            <a:pPr algn="l">
              <a:defRPr/>
            </a:pPr>
            <a:r>
              <a:rPr lang="en-IN" dirty="0">
                <a:solidFill>
                  <a:schemeClr val="accent3">
                    <a:lumMod val="50000"/>
                  </a:schemeClr>
                </a:solidFill>
                <a:latin typeface="Times New Roman" panose="02020603050405020304" pitchFamily="18" charset="0"/>
                <a:cs typeface="Times New Roman" pitchFamily="18" charset="0"/>
              </a:rPr>
              <a:t>Guided by                                                                       Submitted by	</a:t>
            </a:r>
          </a:p>
          <a:p>
            <a:pPr algn="l">
              <a:defRPr/>
            </a:pPr>
            <a:r>
              <a:rPr lang="en-IN" dirty="0" err="1">
                <a:solidFill>
                  <a:schemeClr val="accent4">
                    <a:lumMod val="50000"/>
                  </a:schemeClr>
                </a:solidFill>
                <a:latin typeface="Times New Roman" panose="02020603050405020304" pitchFamily="18" charset="0"/>
                <a:cs typeface="Times New Roman" pitchFamily="18" charset="0"/>
              </a:rPr>
              <a:t>Ms.K.Amutha</a:t>
            </a:r>
            <a:r>
              <a:rPr lang="en-IN" dirty="0">
                <a:solidFill>
                  <a:schemeClr val="accent4">
                    <a:lumMod val="50000"/>
                  </a:schemeClr>
                </a:solidFill>
                <a:latin typeface="Times New Roman" panose="02020603050405020304" pitchFamily="18" charset="0"/>
                <a:cs typeface="Times New Roman" pitchFamily="18" charset="0"/>
              </a:rPr>
              <a:t>                                                                 </a:t>
            </a:r>
            <a:r>
              <a:rPr lang="en-IN" dirty="0" err="1">
                <a:latin typeface="Times New Roman" panose="02020603050405020304" pitchFamily="18" charset="0"/>
                <a:cs typeface="Times New Roman" pitchFamily="18" charset="0"/>
              </a:rPr>
              <a:t>B.Sriram</a:t>
            </a:r>
            <a:endParaRPr lang="en-IN" dirty="0">
              <a:latin typeface="Times New Roman" panose="02020603050405020304" pitchFamily="18" charset="0"/>
              <a:cs typeface="Times New Roman" pitchFamily="18" charset="0"/>
            </a:endParaRPr>
          </a:p>
          <a:p>
            <a:pPr algn="l">
              <a:defRPr/>
            </a:pPr>
            <a:r>
              <a:rPr lang="en-IN" dirty="0">
                <a:solidFill>
                  <a:schemeClr val="accent4">
                    <a:lumMod val="50000"/>
                  </a:schemeClr>
                </a:solidFill>
                <a:latin typeface="Times New Roman" panose="02020603050405020304" pitchFamily="18" charset="0"/>
                <a:cs typeface="Times New Roman" pitchFamily="18" charset="0"/>
              </a:rPr>
              <a:t>Assistant Professor                                                         </a:t>
            </a:r>
            <a:r>
              <a:rPr lang="en-IN" dirty="0" err="1">
                <a:latin typeface="Times New Roman" panose="02020603050405020304" pitchFamily="18" charset="0"/>
                <a:cs typeface="Times New Roman" pitchFamily="18" charset="0"/>
              </a:rPr>
              <a:t>S.Sabeer</a:t>
            </a:r>
            <a:r>
              <a:rPr lang="en-IN" dirty="0">
                <a:latin typeface="Times New Roman" panose="02020603050405020304" pitchFamily="18" charset="0"/>
                <a:cs typeface="Times New Roman" pitchFamily="18" charset="0"/>
              </a:rPr>
              <a:t> khan</a:t>
            </a:r>
          </a:p>
          <a:p>
            <a:pPr algn="l">
              <a:defRPr/>
            </a:pPr>
            <a:r>
              <a:rPr lang="en-IN" dirty="0">
                <a:solidFill>
                  <a:schemeClr val="accent3">
                    <a:lumMod val="50000"/>
                  </a:schemeClr>
                </a:solidFill>
                <a:latin typeface="Times New Roman" pitchFamily="18" charset="0"/>
                <a:cs typeface="Times New Roman" pitchFamily="18" charset="0"/>
              </a:rPr>
              <a:t>Department of CSE                                                        </a:t>
            </a:r>
            <a:r>
              <a:rPr lang="en-IN" dirty="0" err="1">
                <a:latin typeface="Times New Roman" pitchFamily="18" charset="0"/>
                <a:cs typeface="Times New Roman" pitchFamily="18" charset="0"/>
              </a:rPr>
              <a:t>S.Akhil</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kumar</a:t>
            </a:r>
            <a:endParaRPr lang="en-IN" dirty="0">
              <a:latin typeface="Times New Roman" pitchFamily="18" charset="0"/>
              <a:cs typeface="Times New Roman" pitchFamily="18" charset="0"/>
            </a:endParaRPr>
          </a:p>
          <a:p>
            <a:pPr algn="l">
              <a:defRPr/>
            </a:pPr>
            <a:r>
              <a:rPr lang="en-IN" dirty="0">
                <a:solidFill>
                  <a:schemeClr val="accent3">
                    <a:lumMod val="50000"/>
                  </a:schemeClr>
                </a:solidFill>
                <a:latin typeface="Times New Roman" pitchFamily="18" charset="0"/>
                <a:cs typeface="Times New Roman" pitchFamily="18" charset="0"/>
              </a:rPr>
              <a:t>BIHER                                                                            </a:t>
            </a:r>
            <a:r>
              <a:rPr lang="en-IN" dirty="0" err="1">
                <a:solidFill>
                  <a:schemeClr val="accent3">
                    <a:lumMod val="50000"/>
                  </a:schemeClr>
                </a:solidFill>
                <a:latin typeface="Times New Roman" pitchFamily="18" charset="0"/>
                <a:cs typeface="Times New Roman" pitchFamily="18" charset="0"/>
              </a:rPr>
              <a:t>P.Madhavan</a:t>
            </a:r>
            <a:r>
              <a:rPr lang="en-IN" dirty="0">
                <a:solidFill>
                  <a:schemeClr val="accent3">
                    <a:lumMod val="50000"/>
                  </a:schemeClr>
                </a:solidFill>
                <a:latin typeface="Times New Roman" pitchFamily="18" charset="0"/>
                <a:cs typeface="Times New Roman" pitchFamily="18" charset="0"/>
              </a:rPr>
              <a:t>           </a:t>
            </a:r>
            <a:endParaRPr lang="en-IN" dirty="0">
              <a:solidFill>
                <a:schemeClr val="accent4">
                  <a:lumMod val="50000"/>
                </a:schemeClr>
              </a:solidFill>
              <a:latin typeface="Times New Roman" panose="02020603050405020304" pitchFamily="18" charset="0"/>
              <a:cs typeface="Times New Roman" pitchFamily="18" charset="0"/>
            </a:endParaRPr>
          </a:p>
          <a:p>
            <a:r>
              <a:rPr lang="en-US" dirty="0">
                <a:latin typeface="Times New Roman" panose="02020603050405020304" pitchFamily="18" charset="0"/>
                <a:cs typeface="Times New Roman" panose="02020603050405020304" pitchFamily="18" charset="0"/>
              </a:rPr>
              <a:t>		</a:t>
            </a:r>
          </a:p>
        </p:txBody>
      </p:sp>
      <p:sp>
        <p:nvSpPr>
          <p:cNvPr id="6" name="Slide Number Placeholder 5">
            <a:extLst>
              <a:ext uri="{FF2B5EF4-FFF2-40B4-BE49-F238E27FC236}">
                <a16:creationId xmlns:a16="http://schemas.microsoft.com/office/drawing/2014/main" id="{6CD466C7-A6A5-2792-1ADD-CC79E9BBD6C7}"/>
              </a:ext>
            </a:extLst>
          </p:cNvPr>
          <p:cNvSpPr>
            <a:spLocks noGrp="1"/>
          </p:cNvSpPr>
          <p:nvPr>
            <p:ph type="sldNum" sz="quarter" idx="12"/>
          </p:nvPr>
        </p:nvSpPr>
        <p:spPr/>
        <p:txBody>
          <a:bodyPr/>
          <a:lstStyle/>
          <a:p>
            <a:fld id="{CEF12CF4-88E4-48E6-BF92-6DB8A39F5115}" type="slidenum">
              <a:rPr lang="en-US" smtClean="0"/>
              <a:pPr/>
              <a:t>1</a:t>
            </a:fld>
            <a:endParaRPr lang="en-US"/>
          </a:p>
        </p:txBody>
      </p:sp>
      <p:pic>
        <p:nvPicPr>
          <p:cNvPr id="4" name="Picture 3">
            <a:extLst>
              <a:ext uri="{FF2B5EF4-FFF2-40B4-BE49-F238E27FC236}">
                <a16:creationId xmlns:a16="http://schemas.microsoft.com/office/drawing/2014/main" id="{8B71807C-BE80-6D82-EA6D-CB0C19134E72}"/>
              </a:ext>
            </a:extLst>
          </p:cNvPr>
          <p:cNvPicPr>
            <a:picLocks noChangeAspect="1"/>
          </p:cNvPicPr>
          <p:nvPr/>
        </p:nvPicPr>
        <p:blipFill>
          <a:blip r:embed="rId2"/>
          <a:stretch>
            <a:fillRect/>
          </a:stretch>
        </p:blipFill>
        <p:spPr>
          <a:xfrm>
            <a:off x="1" y="1"/>
            <a:ext cx="12192000" cy="1610432"/>
          </a:xfrm>
          <a:prstGeom prst="rect">
            <a:avLst/>
          </a:prstGeom>
        </p:spPr>
      </p:pic>
    </p:spTree>
    <p:extLst>
      <p:ext uri="{BB962C8B-B14F-4D97-AF65-F5344CB8AC3E}">
        <p14:creationId xmlns:p14="http://schemas.microsoft.com/office/powerpoint/2010/main" val="7191423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1999" y="1055837"/>
            <a:ext cx="10668001" cy="499111"/>
          </a:xfrm>
          <a:prstGeom prst="rect">
            <a:avLst/>
          </a:prstGeom>
        </p:spPr>
        <p:txBody>
          <a:bodyPr wrap="square">
            <a:spAutoFit/>
          </a:bodyPr>
          <a:lstStyle/>
          <a:p>
            <a:pPr lvl="0">
              <a:lnSpc>
                <a:spcPct val="150000"/>
              </a:lnSpc>
            </a:pPr>
            <a:r>
              <a:rPr lang="en-US" sz="2000" b="1" dirty="0">
                <a:solidFill>
                  <a:srgbClr val="FF0000"/>
                </a:solidFill>
                <a:latin typeface="Times New Roman" panose="02020603050405020304" pitchFamily="18" charset="0"/>
                <a:ea typeface="Times New Roman"/>
                <a:cs typeface="Times New Roman" panose="02020603050405020304" pitchFamily="18" charset="0"/>
                <a:sym typeface="Times New Roman"/>
              </a:rPr>
              <a:t>Objective:</a:t>
            </a:r>
          </a:p>
        </p:txBody>
      </p:sp>
      <p:sp>
        <p:nvSpPr>
          <p:cNvPr id="3" name="Slide Number Placeholder 2">
            <a:extLst>
              <a:ext uri="{FF2B5EF4-FFF2-40B4-BE49-F238E27FC236}">
                <a16:creationId xmlns:a16="http://schemas.microsoft.com/office/drawing/2014/main" id="{C8038520-DC0D-B09A-D5C0-EDC726EEC10F}"/>
              </a:ext>
            </a:extLst>
          </p:cNvPr>
          <p:cNvSpPr>
            <a:spLocks noGrp="1"/>
          </p:cNvSpPr>
          <p:nvPr>
            <p:ph type="sldNum" sz="quarter" idx="12"/>
          </p:nvPr>
        </p:nvSpPr>
        <p:spPr/>
        <p:txBody>
          <a:bodyPr/>
          <a:lstStyle/>
          <a:p>
            <a:fld id="{CEF12CF4-88E4-48E6-BF92-6DB8A39F5115}" type="slidenum">
              <a:rPr lang="en-US" smtClean="0"/>
              <a:pPr/>
              <a:t>10</a:t>
            </a:fld>
            <a:endParaRPr lang="en-US"/>
          </a:p>
        </p:txBody>
      </p:sp>
      <p:pic>
        <p:nvPicPr>
          <p:cNvPr id="2" name="Picture 1" descr="A logo of a company&#10;&#10;Description automatically generated">
            <a:extLst>
              <a:ext uri="{FF2B5EF4-FFF2-40B4-BE49-F238E27FC236}">
                <a16:creationId xmlns:a16="http://schemas.microsoft.com/office/drawing/2014/main" id="{72DE0FE5-AF87-5342-1F30-78433EA80C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4200" y="86193"/>
            <a:ext cx="1219200" cy="1219200"/>
          </a:xfrm>
          <a:prstGeom prst="rect">
            <a:avLst/>
          </a:prstGeom>
        </p:spPr>
      </p:pic>
      <p:sp>
        <p:nvSpPr>
          <p:cNvPr id="6" name="TextBox 5">
            <a:extLst>
              <a:ext uri="{FF2B5EF4-FFF2-40B4-BE49-F238E27FC236}">
                <a16:creationId xmlns:a16="http://schemas.microsoft.com/office/drawing/2014/main" id="{3F8D9A37-5936-62BE-AC80-C403C5244992}"/>
              </a:ext>
            </a:extLst>
          </p:cNvPr>
          <p:cNvSpPr txBox="1"/>
          <p:nvPr/>
        </p:nvSpPr>
        <p:spPr>
          <a:xfrm>
            <a:off x="761998" y="1739657"/>
            <a:ext cx="9982201" cy="3693319"/>
          </a:xfrm>
          <a:prstGeom prst="rect">
            <a:avLst/>
          </a:prstGeom>
          <a:noFill/>
        </p:spPr>
        <p:txBody>
          <a:bodyPr wrap="square">
            <a:spAutoFit/>
          </a:bodyPr>
          <a:lstStyle/>
          <a:p>
            <a:pPr algn="just"/>
            <a:r>
              <a:rPr lang="en-US" b="0" i="0" dirty="0">
                <a:solidFill>
                  <a:srgbClr val="0D0D0D"/>
                </a:solidFill>
                <a:effectLst/>
                <a:latin typeface="Söhne"/>
              </a:rPr>
              <a:t>The primary objective of employing Convolutional Neural Networks (CNNs) for white blood cells (WBCs) detection and identification is to automate the analysis of blood samples, a task traditionally reliant on manual inspection. The CNN is designed to excel in recognizing patterns within microscopic images, with a specific focus on detecting individual white blood cells amidst other cellular components and debris. Once detected, the network aims to accurately classify these cells into distinct subtypes, such as neutrophils, lymphocytes, monocytes, eosinophils, and basophils, leveraging its ability to learn intricate morphological features. The overarching goals encompass achieving high accuracy and precision in both detection and identification tasks, ensuring robustness to variations in image quality, and facilitating real-time or near-real-time analysis for timely clinical applications. Furthermore, the interpretability of the model may be considered to enhance its utility for medical professionals, providing insights into the rationale behind classifications. Successful implementation of these objectives involves training the CNN on a diverse dataset, employing transfer learning, data augmentation, and fine-tuning, and rigorous evaluation using relevant metrics to assess its performance objectively.</a:t>
            </a:r>
            <a:endParaRPr lang="en-IN" dirty="0"/>
          </a:p>
        </p:txBody>
      </p:sp>
    </p:spTree>
    <p:extLst>
      <p:ext uri="{BB962C8B-B14F-4D97-AF65-F5344CB8AC3E}">
        <p14:creationId xmlns:p14="http://schemas.microsoft.com/office/powerpoint/2010/main" val="2759946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65D22C1-B4BD-40C0-6304-D4E7282096F9}"/>
              </a:ext>
            </a:extLst>
          </p:cNvPr>
          <p:cNvSpPr>
            <a:spLocks noGrp="1"/>
          </p:cNvSpPr>
          <p:nvPr>
            <p:ph type="sldNum" sz="quarter" idx="12"/>
          </p:nvPr>
        </p:nvSpPr>
        <p:spPr/>
        <p:txBody>
          <a:bodyPr/>
          <a:lstStyle/>
          <a:p>
            <a:fld id="{CEF12CF4-88E4-48E6-BF92-6DB8A39F5115}" type="slidenum">
              <a:rPr lang="en-US" smtClean="0"/>
              <a:pPr/>
              <a:t>11</a:t>
            </a:fld>
            <a:endParaRPr lang="en-US"/>
          </a:p>
        </p:txBody>
      </p:sp>
      <p:pic>
        <p:nvPicPr>
          <p:cNvPr id="5" name="Picture 4" descr="A logo of a company&#10;&#10;Description automatically generated">
            <a:extLst>
              <a:ext uri="{FF2B5EF4-FFF2-40B4-BE49-F238E27FC236}">
                <a16:creationId xmlns:a16="http://schemas.microsoft.com/office/drawing/2014/main" id="{55006025-18BF-CF36-A58B-9567CF8CFB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4200" y="86193"/>
            <a:ext cx="1219200" cy="1219200"/>
          </a:xfrm>
          <a:prstGeom prst="rect">
            <a:avLst/>
          </a:prstGeom>
        </p:spPr>
      </p:pic>
      <p:sp>
        <p:nvSpPr>
          <p:cNvPr id="9" name="Title 8">
            <a:extLst>
              <a:ext uri="{FF2B5EF4-FFF2-40B4-BE49-F238E27FC236}">
                <a16:creationId xmlns:a16="http://schemas.microsoft.com/office/drawing/2014/main" id="{E5272B3B-8F92-4D6E-EF02-987124D9CEBF}"/>
              </a:ext>
            </a:extLst>
          </p:cNvPr>
          <p:cNvSpPr>
            <a:spLocks noGrp="1"/>
          </p:cNvSpPr>
          <p:nvPr>
            <p:ph type="title"/>
          </p:nvPr>
        </p:nvSpPr>
        <p:spPr>
          <a:xfrm>
            <a:off x="596153" y="1305393"/>
            <a:ext cx="10515600" cy="558240"/>
          </a:xfrm>
        </p:spPr>
        <p:txBody>
          <a:bodyPr>
            <a:normAutofit/>
          </a:bodyPr>
          <a:lstStyle/>
          <a:p>
            <a:r>
              <a:rPr lang="en-US" sz="2000" b="1" dirty="0">
                <a:solidFill>
                  <a:srgbClr val="FF0000"/>
                </a:solidFill>
                <a:latin typeface="Times New Roman" panose="02020603050405020304" pitchFamily="18" charset="0"/>
                <a:cs typeface="Times New Roman" panose="02020603050405020304" pitchFamily="18" charset="0"/>
              </a:rPr>
              <a:t>Existing system:</a:t>
            </a:r>
            <a:endParaRPr lang="en-IN" sz="2000" b="1" dirty="0">
              <a:solidFill>
                <a:srgbClr val="FF0000"/>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E1B06317-060C-0603-8C4B-4C48B90CD248}"/>
              </a:ext>
            </a:extLst>
          </p:cNvPr>
          <p:cNvSpPr txBox="1"/>
          <p:nvPr/>
        </p:nvSpPr>
        <p:spPr>
          <a:xfrm>
            <a:off x="596153" y="1859340"/>
            <a:ext cx="10215282" cy="1754326"/>
          </a:xfrm>
          <a:prstGeom prst="rect">
            <a:avLst/>
          </a:prstGeom>
          <a:noFill/>
        </p:spPr>
        <p:txBody>
          <a:bodyPr wrap="square">
            <a:spAutoFit/>
          </a:bodyPr>
          <a:lstStyle/>
          <a:p>
            <a:pPr algn="just"/>
            <a:r>
              <a:rPr lang="en-US" sz="1800" b="0" i="0" u="none" strike="noStrike" baseline="0" dirty="0">
                <a:solidFill>
                  <a:srgbClr val="000000"/>
                </a:solidFill>
                <a:latin typeface="Times New Roman" panose="02020603050405020304" pitchFamily="18" charset="0"/>
              </a:rPr>
              <a:t>The existing System uses the tradition machine learning algorithms to classify the different types of blood cells on the basis of the data in the dataset. Algorithms like K-means Clustering and Random Forest Techniques are used in the existing methods. The algorithm processes the images and classifies the white blood cells from the data in the database by using the K-nearest neighbor </a:t>
            </a:r>
            <a:r>
              <a:rPr lang="en-US" sz="1800" b="0" i="0" u="none" strike="noStrike" baseline="0" dirty="0" err="1">
                <a:solidFill>
                  <a:srgbClr val="000000"/>
                </a:solidFill>
                <a:latin typeface="Times New Roman" panose="02020603050405020304" pitchFamily="18" charset="0"/>
              </a:rPr>
              <a:t>algorithm.The</a:t>
            </a:r>
            <a:r>
              <a:rPr lang="en-US" sz="1800" b="0" i="0" u="none" strike="noStrike" baseline="0" dirty="0">
                <a:solidFill>
                  <a:srgbClr val="000000"/>
                </a:solidFill>
                <a:latin typeface="Times New Roman" panose="02020603050405020304" pitchFamily="18" charset="0"/>
              </a:rPr>
              <a:t> accuracy of the algorithm can be improved using latest </a:t>
            </a:r>
            <a:r>
              <a:rPr lang="en-US" sz="1800" b="0" i="0" u="none" strike="noStrike" baseline="0" dirty="0" err="1">
                <a:solidFill>
                  <a:srgbClr val="000000"/>
                </a:solidFill>
                <a:latin typeface="Times New Roman" panose="02020603050405020304" pitchFamily="18" charset="0"/>
              </a:rPr>
              <a:t>algorithms</a:t>
            </a:r>
            <a:r>
              <a:rPr lang="en-US" sz="1800" b="1" i="0" u="none" strike="noStrike" baseline="0" dirty="0" err="1">
                <a:solidFill>
                  <a:srgbClr val="000000"/>
                </a:solidFill>
                <a:latin typeface="Times New Roman" panose="02020603050405020304" pitchFamily="18" charset="0"/>
              </a:rPr>
              <a:t>.</a:t>
            </a:r>
            <a:r>
              <a:rPr lang="en-US" sz="1800" b="0" i="0" u="none" strike="noStrike" baseline="0" dirty="0" err="1">
                <a:solidFill>
                  <a:srgbClr val="000000"/>
                </a:solidFill>
                <a:latin typeface="Times New Roman" panose="02020603050405020304" pitchFamily="18" charset="0"/>
              </a:rPr>
              <a:t>The</a:t>
            </a:r>
            <a:r>
              <a:rPr lang="en-US" sz="1800" b="0" i="0" u="none" strike="noStrike" baseline="0" dirty="0">
                <a:solidFill>
                  <a:srgbClr val="000000"/>
                </a:solidFill>
                <a:latin typeface="Times New Roman" panose="02020603050405020304" pitchFamily="18" charset="0"/>
              </a:rPr>
              <a:t> image processing rate of the existing System is limited and can be </a:t>
            </a:r>
            <a:r>
              <a:rPr lang="en-US" sz="1800" b="0" i="0" u="none" strike="noStrike" baseline="0" dirty="0" err="1">
                <a:solidFill>
                  <a:srgbClr val="000000"/>
                </a:solidFill>
                <a:latin typeface="Times New Roman" panose="02020603050405020304" pitchFamily="18" charset="0"/>
              </a:rPr>
              <a:t>optimized.The</a:t>
            </a:r>
            <a:r>
              <a:rPr lang="en-US" sz="1800" b="0" i="0" u="none" strike="noStrike" baseline="0" dirty="0">
                <a:solidFill>
                  <a:srgbClr val="000000"/>
                </a:solidFill>
                <a:latin typeface="Times New Roman" panose="02020603050405020304" pitchFamily="18" charset="0"/>
              </a:rPr>
              <a:t> dataset is too large and takes too much time to process</a:t>
            </a:r>
            <a:r>
              <a:rPr lang="en-US" sz="1800" b="1" i="0" u="none" strike="noStrike" baseline="0" dirty="0">
                <a:solidFill>
                  <a:srgbClr val="000000"/>
                </a:solidFill>
                <a:latin typeface="Times New Roman" panose="02020603050405020304" pitchFamily="18" charset="0"/>
              </a:rPr>
              <a:t>. </a:t>
            </a:r>
            <a:endParaRPr lang="en-IN" dirty="0"/>
          </a:p>
        </p:txBody>
      </p:sp>
    </p:spTree>
    <p:extLst>
      <p:ext uri="{BB962C8B-B14F-4D97-AF65-F5344CB8AC3E}">
        <p14:creationId xmlns:p14="http://schemas.microsoft.com/office/powerpoint/2010/main" val="4136721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25698" y="1133392"/>
            <a:ext cx="10728102" cy="499111"/>
          </a:xfrm>
          <a:prstGeom prst="rect">
            <a:avLst/>
          </a:prstGeom>
        </p:spPr>
        <p:txBody>
          <a:bodyPr wrap="square">
            <a:spAutoFit/>
          </a:bodyPr>
          <a:lstStyle/>
          <a:p>
            <a:pPr lvl="0">
              <a:lnSpc>
                <a:spcPct val="150000"/>
              </a:lnSpc>
            </a:pPr>
            <a:r>
              <a:rPr lang="en-US" sz="2000" b="1" dirty="0">
                <a:solidFill>
                  <a:srgbClr val="FF0000"/>
                </a:solidFill>
                <a:latin typeface="Times New Roman" panose="02020603050405020304" pitchFamily="18" charset="0"/>
                <a:ea typeface="Times New Roman"/>
                <a:cs typeface="Times New Roman" panose="02020603050405020304" pitchFamily="18" charset="0"/>
                <a:sym typeface="Times New Roman"/>
              </a:rPr>
              <a:t>Proposed system: </a:t>
            </a:r>
          </a:p>
        </p:txBody>
      </p:sp>
      <p:sp>
        <p:nvSpPr>
          <p:cNvPr id="3" name="Slide Number Placeholder 2">
            <a:extLst>
              <a:ext uri="{FF2B5EF4-FFF2-40B4-BE49-F238E27FC236}">
                <a16:creationId xmlns:a16="http://schemas.microsoft.com/office/drawing/2014/main" id="{0F0AD842-8379-50C1-2396-BA012EAA9848}"/>
              </a:ext>
            </a:extLst>
          </p:cNvPr>
          <p:cNvSpPr>
            <a:spLocks noGrp="1"/>
          </p:cNvSpPr>
          <p:nvPr>
            <p:ph type="sldNum" sz="quarter" idx="12"/>
          </p:nvPr>
        </p:nvSpPr>
        <p:spPr/>
        <p:txBody>
          <a:bodyPr/>
          <a:lstStyle/>
          <a:p>
            <a:fld id="{CEF12CF4-88E4-48E6-BF92-6DB8A39F5115}" type="slidenum">
              <a:rPr lang="en-US" smtClean="0"/>
              <a:pPr/>
              <a:t>12</a:t>
            </a:fld>
            <a:endParaRPr lang="en-US"/>
          </a:p>
        </p:txBody>
      </p:sp>
      <p:pic>
        <p:nvPicPr>
          <p:cNvPr id="2" name="Picture 1" descr="A logo of a company&#10;&#10;Description automatically generated">
            <a:extLst>
              <a:ext uri="{FF2B5EF4-FFF2-40B4-BE49-F238E27FC236}">
                <a16:creationId xmlns:a16="http://schemas.microsoft.com/office/drawing/2014/main" id="{141E2012-89D3-64A1-4C32-6FBC193DB5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4200" y="86193"/>
            <a:ext cx="1219200" cy="1219200"/>
          </a:xfrm>
          <a:prstGeom prst="rect">
            <a:avLst/>
          </a:prstGeom>
        </p:spPr>
      </p:pic>
      <p:sp>
        <p:nvSpPr>
          <p:cNvPr id="6" name="TextBox 5">
            <a:extLst>
              <a:ext uri="{FF2B5EF4-FFF2-40B4-BE49-F238E27FC236}">
                <a16:creationId xmlns:a16="http://schemas.microsoft.com/office/drawing/2014/main" id="{B8CCDC10-C60C-EAD0-12F1-7F62C92D14E7}"/>
              </a:ext>
            </a:extLst>
          </p:cNvPr>
          <p:cNvSpPr txBox="1"/>
          <p:nvPr/>
        </p:nvSpPr>
        <p:spPr>
          <a:xfrm>
            <a:off x="625698" y="1758009"/>
            <a:ext cx="10239526" cy="2031325"/>
          </a:xfrm>
          <a:prstGeom prst="rect">
            <a:avLst/>
          </a:prstGeom>
          <a:noFill/>
        </p:spPr>
        <p:txBody>
          <a:bodyPr wrap="square">
            <a:spAutoFit/>
          </a:bodyPr>
          <a:lstStyle/>
          <a:p>
            <a:pPr algn="just"/>
            <a:r>
              <a:rPr lang="en-US" sz="1800" b="0" i="0" u="none" strike="noStrike" baseline="0" dirty="0">
                <a:solidFill>
                  <a:srgbClr val="000000"/>
                </a:solidFill>
                <a:latin typeface="Times New Roman" panose="02020603050405020304" pitchFamily="18" charset="0"/>
              </a:rPr>
              <a:t>The Proposed system is a CNN based Deep Learning Algorithm in which the system will be trained from the images which are preprocessed before being taken to the neural </a:t>
            </a:r>
            <a:r>
              <a:rPr lang="en-US" sz="1800" b="0" i="0" u="none" strike="noStrike" baseline="0" dirty="0" err="1">
                <a:solidFill>
                  <a:srgbClr val="000000"/>
                </a:solidFill>
                <a:latin typeface="Times New Roman" panose="02020603050405020304" pitchFamily="18" charset="0"/>
              </a:rPr>
              <a:t>network.All</a:t>
            </a:r>
            <a:r>
              <a:rPr lang="en-US" sz="1800" b="0" i="0" u="none" strike="noStrike" baseline="0" dirty="0">
                <a:solidFill>
                  <a:srgbClr val="000000"/>
                </a:solidFill>
                <a:latin typeface="Times New Roman" panose="02020603050405020304" pitchFamily="18" charset="0"/>
              </a:rPr>
              <a:t> the images are made into required scale and the algorithm will train upon the items present in the training part of the </a:t>
            </a:r>
            <a:r>
              <a:rPr lang="en-US" sz="1800" b="0" i="0" u="none" strike="noStrike" baseline="0" dirty="0" err="1">
                <a:solidFill>
                  <a:srgbClr val="000000"/>
                </a:solidFill>
                <a:latin typeface="Times New Roman" panose="02020603050405020304" pitchFamily="18" charset="0"/>
              </a:rPr>
              <a:t>database.The</a:t>
            </a:r>
            <a:r>
              <a:rPr lang="en-US" sz="1800" b="0" i="0" u="none" strike="noStrike" baseline="0" dirty="0">
                <a:solidFill>
                  <a:srgbClr val="000000"/>
                </a:solidFill>
                <a:latin typeface="Times New Roman" panose="02020603050405020304" pitchFamily="18" charset="0"/>
              </a:rPr>
              <a:t> trained model will be tested on the testing part of the </a:t>
            </a:r>
            <a:r>
              <a:rPr lang="en-US" sz="1800" b="0" i="0" u="none" strike="noStrike" baseline="0" dirty="0" err="1">
                <a:solidFill>
                  <a:srgbClr val="000000"/>
                </a:solidFill>
                <a:latin typeface="Times New Roman" panose="02020603050405020304" pitchFamily="18" charset="0"/>
              </a:rPr>
              <a:t>database.Using</a:t>
            </a:r>
            <a:r>
              <a:rPr lang="en-US" sz="1800" b="0" i="0" u="none" strike="noStrike" baseline="0" dirty="0">
                <a:solidFill>
                  <a:srgbClr val="000000"/>
                </a:solidFill>
                <a:latin typeface="Times New Roman" panose="02020603050405020304" pitchFamily="18" charset="0"/>
              </a:rPr>
              <a:t> all this we get an accuracy of about 96% using CNN model in classifying the White Blood Cells. Advantages of the System is the accuracy is </a:t>
            </a:r>
            <a:r>
              <a:rPr lang="en-US" sz="1800" b="0" i="0" u="none" strike="noStrike" baseline="0" dirty="0" err="1">
                <a:solidFill>
                  <a:srgbClr val="000000"/>
                </a:solidFill>
                <a:latin typeface="Times New Roman" panose="02020603050405020304" pitchFamily="18" charset="0"/>
              </a:rPr>
              <a:t>more.Once</a:t>
            </a:r>
            <a:r>
              <a:rPr lang="en-US" sz="1800" b="0" i="0" u="none" strike="noStrike" baseline="0" dirty="0">
                <a:solidFill>
                  <a:srgbClr val="000000"/>
                </a:solidFill>
                <a:latin typeface="Times New Roman" panose="02020603050405020304" pitchFamily="18" charset="0"/>
              </a:rPr>
              <a:t> the model is trained the system will take very less time for classifying the blood </a:t>
            </a:r>
            <a:r>
              <a:rPr lang="en-US" sz="1800" b="0" i="0" u="none" strike="noStrike" baseline="0" dirty="0" err="1">
                <a:solidFill>
                  <a:srgbClr val="000000"/>
                </a:solidFill>
                <a:latin typeface="Times New Roman" panose="02020603050405020304" pitchFamily="18" charset="0"/>
              </a:rPr>
              <a:t>cells.The</a:t>
            </a:r>
            <a:r>
              <a:rPr lang="en-US" sz="1800" b="0" i="0" u="none" strike="noStrike" baseline="0" dirty="0">
                <a:solidFill>
                  <a:srgbClr val="000000"/>
                </a:solidFill>
                <a:latin typeface="Times New Roman" panose="02020603050405020304" pitchFamily="18" charset="0"/>
              </a:rPr>
              <a:t> dataset is of small size with all the required items for training and testing the model </a:t>
            </a:r>
            <a:endParaRPr lang="en-IN" dirty="0"/>
          </a:p>
        </p:txBody>
      </p:sp>
    </p:spTree>
    <p:extLst>
      <p:ext uri="{BB962C8B-B14F-4D97-AF65-F5344CB8AC3E}">
        <p14:creationId xmlns:p14="http://schemas.microsoft.com/office/powerpoint/2010/main" val="1066360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05C08-24E2-3181-DA1D-2FECD8E0FB7B}"/>
              </a:ext>
            </a:extLst>
          </p:cNvPr>
          <p:cNvSpPr>
            <a:spLocks noGrp="1"/>
          </p:cNvSpPr>
          <p:nvPr>
            <p:ph type="title"/>
          </p:nvPr>
        </p:nvSpPr>
        <p:spPr>
          <a:xfrm>
            <a:off x="838200" y="786467"/>
            <a:ext cx="10515600" cy="1325563"/>
          </a:xfrm>
        </p:spPr>
        <p:txBody>
          <a:bodyPr>
            <a:normAutofit/>
          </a:bodyPr>
          <a:lstStyle/>
          <a:p>
            <a:r>
              <a:rPr lang="en-US" sz="2000" b="1" dirty="0">
                <a:solidFill>
                  <a:srgbClr val="FF0000"/>
                </a:solidFill>
                <a:latin typeface="Times New Roman" panose="02020603050405020304" pitchFamily="18" charset="0"/>
                <a:cs typeface="Times New Roman" panose="02020603050405020304" pitchFamily="18" charset="0"/>
              </a:rPr>
              <a:t>References:</a:t>
            </a:r>
            <a:endParaRPr lang="en-IN" sz="2000" b="1" dirty="0">
              <a:solidFill>
                <a:srgbClr val="FF000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C52FBBB-E1A4-82E1-72FD-5F4B2BA82EA6}"/>
              </a:ext>
            </a:extLst>
          </p:cNvPr>
          <p:cNvSpPr>
            <a:spLocks noGrp="1"/>
          </p:cNvSpPr>
          <p:nvPr>
            <p:ph type="sldNum" sz="quarter" idx="12"/>
          </p:nvPr>
        </p:nvSpPr>
        <p:spPr/>
        <p:txBody>
          <a:bodyPr/>
          <a:lstStyle/>
          <a:p>
            <a:fld id="{CEF12CF4-88E4-48E6-BF92-6DB8A39F5115}" type="slidenum">
              <a:rPr lang="en-US" smtClean="0"/>
              <a:pPr/>
              <a:t>13</a:t>
            </a:fld>
            <a:endParaRPr lang="en-US"/>
          </a:p>
        </p:txBody>
      </p:sp>
      <p:pic>
        <p:nvPicPr>
          <p:cNvPr id="4" name="Picture 3" descr="A logo of a company&#10;&#10;Description automatically generated">
            <a:extLst>
              <a:ext uri="{FF2B5EF4-FFF2-40B4-BE49-F238E27FC236}">
                <a16:creationId xmlns:a16="http://schemas.microsoft.com/office/drawing/2014/main" id="{1B8509E9-1E51-A00F-B2B0-3E8ADF000D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4200" y="86193"/>
            <a:ext cx="1219200" cy="1219200"/>
          </a:xfrm>
          <a:prstGeom prst="rect">
            <a:avLst/>
          </a:prstGeom>
        </p:spPr>
      </p:pic>
      <p:sp>
        <p:nvSpPr>
          <p:cNvPr id="6" name="TextBox 5">
            <a:extLst>
              <a:ext uri="{FF2B5EF4-FFF2-40B4-BE49-F238E27FC236}">
                <a16:creationId xmlns:a16="http://schemas.microsoft.com/office/drawing/2014/main" id="{7CA57198-BB08-EE4B-00DE-22003F6E8688}"/>
              </a:ext>
            </a:extLst>
          </p:cNvPr>
          <p:cNvSpPr txBox="1"/>
          <p:nvPr/>
        </p:nvSpPr>
        <p:spPr>
          <a:xfrm>
            <a:off x="838200" y="1630718"/>
            <a:ext cx="10580915" cy="4524315"/>
          </a:xfrm>
          <a:prstGeom prst="rect">
            <a:avLst/>
          </a:prstGeom>
          <a:noFill/>
        </p:spPr>
        <p:txBody>
          <a:bodyPr wrap="square">
            <a:spAutoFit/>
          </a:bodyPr>
          <a:lstStyle/>
          <a:p>
            <a:pPr algn="just">
              <a:buFont typeface="+mj-lt"/>
              <a:buAutoNum type="arabicPeriod"/>
            </a:pPr>
            <a:r>
              <a:rPr lang="en-US" b="1" i="0" dirty="0">
                <a:solidFill>
                  <a:srgbClr val="0D0D0D"/>
                </a:solidFill>
                <a:effectLst/>
                <a:latin typeface="Söhne"/>
              </a:rPr>
              <a:t>Reference:</a:t>
            </a:r>
            <a:endParaRPr lang="en-US" b="0" i="0" dirty="0">
              <a:solidFill>
                <a:srgbClr val="0D0D0D"/>
              </a:solidFill>
              <a:effectLst/>
              <a:latin typeface="Söhne"/>
            </a:endParaRPr>
          </a:p>
          <a:p>
            <a:pPr marL="742950" lvl="1" indent="-285750" algn="just">
              <a:buFont typeface="+mj-lt"/>
              <a:buAutoNum type="arabicPeriod"/>
            </a:pPr>
            <a:r>
              <a:rPr lang="en-US" b="0" i="0" dirty="0">
                <a:solidFill>
                  <a:srgbClr val="0D0D0D"/>
                </a:solidFill>
                <a:effectLst/>
                <a:latin typeface="Söhne"/>
              </a:rPr>
              <a:t>Author(s): </a:t>
            </a:r>
            <a:r>
              <a:rPr lang="en-US" b="0" i="0" dirty="0" err="1">
                <a:solidFill>
                  <a:srgbClr val="0D0D0D"/>
                </a:solidFill>
                <a:effectLst/>
                <a:latin typeface="Söhne"/>
              </a:rPr>
              <a:t>Esteva</a:t>
            </a:r>
            <a:r>
              <a:rPr lang="en-US" b="0" i="0" dirty="0">
                <a:solidFill>
                  <a:srgbClr val="0D0D0D"/>
                </a:solidFill>
                <a:effectLst/>
                <a:latin typeface="Söhne"/>
              </a:rPr>
              <a:t>, Andre et al.</a:t>
            </a:r>
          </a:p>
          <a:p>
            <a:pPr marL="742950" lvl="1" indent="-285750" algn="just">
              <a:buFont typeface="+mj-lt"/>
              <a:buAutoNum type="arabicPeriod"/>
            </a:pPr>
            <a:r>
              <a:rPr lang="en-US" b="0" i="0" dirty="0">
                <a:solidFill>
                  <a:srgbClr val="0D0D0D"/>
                </a:solidFill>
                <a:effectLst/>
                <a:latin typeface="Söhne"/>
              </a:rPr>
              <a:t>Title: "Dermatologist-level classification of skin cancer with deep neural networks."</a:t>
            </a:r>
          </a:p>
          <a:p>
            <a:pPr marL="742950" lvl="1" indent="-285750" algn="just">
              <a:buFont typeface="+mj-lt"/>
              <a:buAutoNum type="arabicPeriod"/>
            </a:pPr>
            <a:r>
              <a:rPr lang="en-US" b="0" i="0" dirty="0">
                <a:solidFill>
                  <a:srgbClr val="0D0D0D"/>
                </a:solidFill>
                <a:effectLst/>
                <a:latin typeface="Söhne"/>
              </a:rPr>
              <a:t>Journal/Conference: Nature.</a:t>
            </a:r>
          </a:p>
          <a:p>
            <a:pPr marL="742950" lvl="1" indent="-285750" algn="just">
              <a:buFont typeface="+mj-lt"/>
              <a:buAutoNum type="arabicPeriod"/>
            </a:pPr>
            <a:r>
              <a:rPr lang="en-US" b="0" i="0" dirty="0">
                <a:solidFill>
                  <a:srgbClr val="0D0D0D"/>
                </a:solidFill>
                <a:effectLst/>
                <a:latin typeface="Söhne"/>
              </a:rPr>
              <a:t>Year: 2017.</a:t>
            </a:r>
          </a:p>
          <a:p>
            <a:pPr marL="742950" lvl="1" indent="-285750" algn="just">
              <a:buFont typeface="+mj-lt"/>
              <a:buAutoNum type="arabicPeriod"/>
            </a:pPr>
            <a:r>
              <a:rPr lang="en-US" b="0" i="0" dirty="0">
                <a:solidFill>
                  <a:srgbClr val="0D0D0D"/>
                </a:solidFill>
                <a:effectLst/>
                <a:latin typeface="Söhne"/>
              </a:rPr>
              <a:t>Summary: While not directly related to white blood cell detection, this paper demonstrates the capability of deep neural networks in classifying medical images with high accuracy, providing insights into the potential of CNNs for medical image analysis tasks.</a:t>
            </a:r>
          </a:p>
          <a:p>
            <a:pPr algn="just">
              <a:buFont typeface="+mj-lt"/>
              <a:buAutoNum type="arabicPeriod"/>
            </a:pPr>
            <a:r>
              <a:rPr lang="en-US" b="1" i="0" dirty="0">
                <a:solidFill>
                  <a:srgbClr val="0D0D0D"/>
                </a:solidFill>
                <a:effectLst/>
                <a:latin typeface="Söhne"/>
              </a:rPr>
              <a:t>Reference:</a:t>
            </a:r>
            <a:endParaRPr lang="en-US" b="0" i="0" dirty="0">
              <a:solidFill>
                <a:srgbClr val="0D0D0D"/>
              </a:solidFill>
              <a:effectLst/>
              <a:latin typeface="Söhne"/>
            </a:endParaRPr>
          </a:p>
          <a:p>
            <a:pPr marL="742950" lvl="1" indent="-285750" algn="just">
              <a:buFont typeface="+mj-lt"/>
              <a:buAutoNum type="arabicPeriod"/>
            </a:pPr>
            <a:r>
              <a:rPr lang="en-US" b="0" i="0" dirty="0">
                <a:solidFill>
                  <a:srgbClr val="0D0D0D"/>
                </a:solidFill>
                <a:effectLst/>
                <a:latin typeface="Söhne"/>
              </a:rPr>
              <a:t>Author(s): Bandyopadhyay, S. K. et al.</a:t>
            </a:r>
          </a:p>
          <a:p>
            <a:pPr marL="742950" lvl="1" indent="-285750" algn="just">
              <a:buFont typeface="+mj-lt"/>
              <a:buAutoNum type="arabicPeriod"/>
            </a:pPr>
            <a:r>
              <a:rPr lang="en-US" b="0" i="0" dirty="0">
                <a:solidFill>
                  <a:srgbClr val="0D0D0D"/>
                </a:solidFill>
                <a:effectLst/>
                <a:latin typeface="Söhne"/>
              </a:rPr>
              <a:t>Title: "Leukocyte Classification Using Convolutional Neural Network with Multiscale Feature Extraction."</a:t>
            </a:r>
          </a:p>
          <a:p>
            <a:pPr marL="742950" lvl="1" indent="-285750" algn="just">
              <a:buFont typeface="+mj-lt"/>
              <a:buAutoNum type="arabicPeriod"/>
            </a:pPr>
            <a:r>
              <a:rPr lang="en-US" b="0" i="0" dirty="0">
                <a:solidFill>
                  <a:srgbClr val="0D0D0D"/>
                </a:solidFill>
                <a:effectLst/>
                <a:latin typeface="Söhne"/>
              </a:rPr>
              <a:t>Journal/Conference: Computational and Mathematical Methods in Medicine.</a:t>
            </a:r>
          </a:p>
          <a:p>
            <a:pPr marL="742950" lvl="1" indent="-285750" algn="just">
              <a:buFont typeface="+mj-lt"/>
              <a:buAutoNum type="arabicPeriod"/>
            </a:pPr>
            <a:r>
              <a:rPr lang="en-US" b="0" i="0" dirty="0">
                <a:solidFill>
                  <a:srgbClr val="0D0D0D"/>
                </a:solidFill>
                <a:effectLst/>
                <a:latin typeface="Söhne"/>
              </a:rPr>
              <a:t>Year: 2019.</a:t>
            </a:r>
          </a:p>
          <a:p>
            <a:pPr marL="742950" lvl="1" indent="-285750" algn="just">
              <a:buFont typeface="+mj-lt"/>
              <a:buAutoNum type="arabicPeriod"/>
            </a:pPr>
            <a:r>
              <a:rPr lang="en-US" b="0" i="0" dirty="0">
                <a:solidFill>
                  <a:srgbClr val="0D0D0D"/>
                </a:solidFill>
                <a:effectLst/>
                <a:latin typeface="Söhne"/>
              </a:rPr>
              <a:t>Summary: This paper presents a CNN-based approach for the classification of leukocytes (including white blood cells) using multiscale feature extraction, showcasing the effectiveness of deep learning methods in identifying different types of blood cells.</a:t>
            </a:r>
          </a:p>
        </p:txBody>
      </p:sp>
    </p:spTree>
    <p:extLst>
      <p:ext uri="{BB962C8B-B14F-4D97-AF65-F5344CB8AC3E}">
        <p14:creationId xmlns:p14="http://schemas.microsoft.com/office/powerpoint/2010/main" val="3299759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ACFAD-AEA1-1935-D5E2-A38378C9CBF8}"/>
              </a:ext>
            </a:extLst>
          </p:cNvPr>
          <p:cNvSpPr>
            <a:spLocks noGrp="1"/>
          </p:cNvSpPr>
          <p:nvPr>
            <p:ph type="title"/>
          </p:nvPr>
        </p:nvSpPr>
        <p:spPr>
          <a:xfrm>
            <a:off x="395636" y="136525"/>
            <a:ext cx="10515600" cy="943722"/>
          </a:xfrm>
        </p:spPr>
        <p:txBody>
          <a:bodyPr>
            <a:normAutofit/>
          </a:bodyPr>
          <a:lstStyle/>
          <a:p>
            <a:r>
              <a:rPr lang="en-US" sz="2000" b="1" dirty="0">
                <a:solidFill>
                  <a:srgbClr val="FF0000"/>
                </a:solidFill>
                <a:latin typeface="Times New Roman" panose="02020603050405020304" pitchFamily="18" charset="0"/>
                <a:cs typeface="Times New Roman" panose="02020603050405020304" pitchFamily="18" charset="0"/>
              </a:rPr>
              <a:t>Base paper:</a:t>
            </a:r>
            <a:endParaRPr lang="en-IN" sz="2000" b="1" dirty="0">
              <a:solidFill>
                <a:srgbClr val="FF000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DBB87583-2516-8E2D-6518-433C3C42075F}"/>
              </a:ext>
            </a:extLst>
          </p:cNvPr>
          <p:cNvSpPr>
            <a:spLocks noGrp="1"/>
          </p:cNvSpPr>
          <p:nvPr>
            <p:ph type="sldNum" sz="quarter" idx="12"/>
          </p:nvPr>
        </p:nvSpPr>
        <p:spPr/>
        <p:txBody>
          <a:bodyPr/>
          <a:lstStyle/>
          <a:p>
            <a:fld id="{CEF12CF4-88E4-48E6-BF92-6DB8A39F5115}" type="slidenum">
              <a:rPr lang="en-US" smtClean="0"/>
              <a:pPr/>
              <a:t>14</a:t>
            </a:fld>
            <a:endParaRPr lang="en-US"/>
          </a:p>
        </p:txBody>
      </p:sp>
      <p:pic>
        <p:nvPicPr>
          <p:cNvPr id="4" name="Picture 3" descr="A logo of a company&#10;&#10;Description automatically generated">
            <a:extLst>
              <a:ext uri="{FF2B5EF4-FFF2-40B4-BE49-F238E27FC236}">
                <a16:creationId xmlns:a16="http://schemas.microsoft.com/office/drawing/2014/main" id="{490F35C0-8AA1-4161-4F83-B93E8808CC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4200" y="86193"/>
            <a:ext cx="1219200" cy="1219200"/>
          </a:xfrm>
          <a:prstGeom prst="rect">
            <a:avLst/>
          </a:prstGeom>
        </p:spPr>
      </p:pic>
      <p:pic>
        <p:nvPicPr>
          <p:cNvPr id="7" name="Picture 6">
            <a:extLst>
              <a:ext uri="{FF2B5EF4-FFF2-40B4-BE49-F238E27FC236}">
                <a16:creationId xmlns:a16="http://schemas.microsoft.com/office/drawing/2014/main" id="{00DE0ED4-125B-0C2C-B270-68476285C4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05392"/>
            <a:ext cx="12192000" cy="5552607"/>
          </a:xfrm>
          <a:prstGeom prst="rect">
            <a:avLst/>
          </a:prstGeom>
        </p:spPr>
      </p:pic>
    </p:spTree>
    <p:extLst>
      <p:ext uri="{BB962C8B-B14F-4D97-AF65-F5344CB8AC3E}">
        <p14:creationId xmlns:p14="http://schemas.microsoft.com/office/powerpoint/2010/main" val="2871818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5364E2C-0319-CEE6-95DB-1F6FD01F972F}"/>
              </a:ext>
            </a:extLst>
          </p:cNvPr>
          <p:cNvSpPr>
            <a:spLocks noGrp="1"/>
          </p:cNvSpPr>
          <p:nvPr>
            <p:ph type="sldNum" sz="quarter" idx="12"/>
          </p:nvPr>
        </p:nvSpPr>
        <p:spPr/>
        <p:txBody>
          <a:bodyPr/>
          <a:lstStyle/>
          <a:p>
            <a:fld id="{CEF12CF4-88E4-48E6-BF92-6DB8A39F5115}" type="slidenum">
              <a:rPr lang="en-US" smtClean="0"/>
              <a:pPr/>
              <a:t>2</a:t>
            </a:fld>
            <a:endParaRPr lang="en-US"/>
          </a:p>
        </p:txBody>
      </p:sp>
      <p:pic>
        <p:nvPicPr>
          <p:cNvPr id="2" name="Picture 1" descr="A logo of a company&#10;&#10;Description automatically generated">
            <a:extLst>
              <a:ext uri="{FF2B5EF4-FFF2-40B4-BE49-F238E27FC236}">
                <a16:creationId xmlns:a16="http://schemas.microsoft.com/office/drawing/2014/main" id="{DA10A41F-9539-3F36-0F74-5686C6312A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4200" y="86193"/>
            <a:ext cx="1219200" cy="1219200"/>
          </a:xfrm>
          <a:prstGeom prst="rect">
            <a:avLst/>
          </a:prstGeom>
        </p:spPr>
      </p:pic>
      <p:sp>
        <p:nvSpPr>
          <p:cNvPr id="6" name="TextBox 5">
            <a:extLst>
              <a:ext uri="{FF2B5EF4-FFF2-40B4-BE49-F238E27FC236}">
                <a16:creationId xmlns:a16="http://schemas.microsoft.com/office/drawing/2014/main" id="{F4349258-2F37-9ECE-A08B-AC64BA788274}"/>
              </a:ext>
            </a:extLst>
          </p:cNvPr>
          <p:cNvSpPr txBox="1"/>
          <p:nvPr/>
        </p:nvSpPr>
        <p:spPr>
          <a:xfrm>
            <a:off x="1426028" y="481388"/>
            <a:ext cx="8088086" cy="3643562"/>
          </a:xfrm>
          <a:prstGeom prst="rect">
            <a:avLst/>
          </a:prstGeom>
          <a:noFill/>
        </p:spPr>
        <p:txBody>
          <a:bodyPr wrap="square">
            <a:spAutoFit/>
          </a:bodyPr>
          <a:lstStyle/>
          <a:p>
            <a:pPr marL="0" marR="0" lvl="0" indent="0" algn="ctr" rtl="0">
              <a:lnSpc>
                <a:spcPct val="100000"/>
              </a:lnSpc>
              <a:spcBef>
                <a:spcPts val="0"/>
              </a:spcBef>
              <a:spcAft>
                <a:spcPts val="0"/>
              </a:spcAft>
              <a:buClr>
                <a:schemeClr val="dk1"/>
              </a:buClr>
              <a:buSzPts val="2400"/>
              <a:buFont typeface="Times New Roman"/>
              <a:buNone/>
            </a:pPr>
            <a:r>
              <a:rPr lang="en-US" sz="1800" b="1" dirty="0">
                <a:solidFill>
                  <a:srgbClr val="FF0000"/>
                </a:solidFill>
                <a:latin typeface="Times New Roman" panose="02020603050405020304" pitchFamily="18" charset="0"/>
                <a:ea typeface="Times New Roman"/>
                <a:cs typeface="Times New Roman" panose="02020603050405020304" pitchFamily="18" charset="0"/>
                <a:sym typeface="Times New Roman"/>
              </a:rPr>
              <a:t>CONTENT</a:t>
            </a:r>
            <a:r>
              <a:rPr lang="en-US" b="1" dirty="0">
                <a:solidFill>
                  <a:srgbClr val="FF0000"/>
                </a:solidFill>
                <a:latin typeface="Times New Roman" panose="02020603050405020304" pitchFamily="18" charset="0"/>
                <a:ea typeface="Times New Roman"/>
                <a:cs typeface="Times New Roman" panose="02020603050405020304" pitchFamily="18" charset="0"/>
                <a:sym typeface="Times New Roman"/>
              </a:rPr>
              <a:t>S</a:t>
            </a:r>
            <a:r>
              <a:rPr lang="en-US" sz="1800" b="1" i="0" u="none" strike="noStrike" cap="none" dirty="0">
                <a:solidFill>
                  <a:srgbClr val="FF0000"/>
                </a:solidFill>
                <a:latin typeface="Times New Roman" panose="02020603050405020304" pitchFamily="18" charset="0"/>
                <a:ea typeface="Times New Roman"/>
                <a:cs typeface="Times New Roman" panose="02020603050405020304" pitchFamily="18" charset="0"/>
                <a:sym typeface="Times New Roman"/>
              </a:rPr>
              <a:t> </a:t>
            </a:r>
            <a:endParaRPr lang="en-US" sz="1800"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285750" marR="0" lvl="0" indent="-285750" algn="l" rtl="0">
              <a:lnSpc>
                <a:spcPct val="150000"/>
              </a:lnSpc>
              <a:spcBef>
                <a:spcPts val="0"/>
              </a:spcBef>
              <a:spcAft>
                <a:spcPts val="0"/>
              </a:spcAft>
              <a:buClr>
                <a:srgbClr val="FF0000"/>
              </a:buClr>
              <a:buFont typeface="Wingdings" panose="05000000000000000000" pitchFamily="2" charset="2"/>
              <a:buChar char="Ø"/>
            </a:pPr>
            <a:r>
              <a:rPr lang="en-US" sz="1800" b="1" dirty="0">
                <a:solidFill>
                  <a:schemeClr val="dk1"/>
                </a:solidFill>
                <a:latin typeface="Times New Roman" panose="02020603050405020304" pitchFamily="18" charset="0"/>
                <a:ea typeface="Times New Roman"/>
                <a:cs typeface="Times New Roman" panose="02020603050405020304" pitchFamily="18" charset="0"/>
                <a:sym typeface="Times New Roman"/>
              </a:rPr>
              <a:t>Abstract</a:t>
            </a:r>
          </a:p>
          <a:p>
            <a:pPr marL="285750" marR="0" lvl="0" indent="-285750" algn="l" rtl="0">
              <a:lnSpc>
                <a:spcPct val="150000"/>
              </a:lnSpc>
              <a:spcBef>
                <a:spcPts val="0"/>
              </a:spcBef>
              <a:spcAft>
                <a:spcPts val="0"/>
              </a:spcAft>
              <a:buClr>
                <a:srgbClr val="FF0000"/>
              </a:buClr>
              <a:buFont typeface="Wingdings" panose="05000000000000000000" pitchFamily="2" charset="2"/>
              <a:buChar char="Ø"/>
            </a:pPr>
            <a:r>
              <a:rPr lang="en-US" sz="1800" b="1" dirty="0">
                <a:solidFill>
                  <a:schemeClr val="dk1"/>
                </a:solidFill>
                <a:latin typeface="Times New Roman" panose="02020603050405020304" pitchFamily="18" charset="0"/>
                <a:ea typeface="Times New Roman"/>
                <a:cs typeface="Times New Roman" panose="02020603050405020304" pitchFamily="18" charset="0"/>
                <a:sym typeface="Times New Roman"/>
              </a:rPr>
              <a:t>Introduction</a:t>
            </a:r>
          </a:p>
          <a:p>
            <a:pPr marL="285750" marR="0" lvl="0" indent="-285750" algn="l" rtl="0">
              <a:lnSpc>
                <a:spcPct val="150000"/>
              </a:lnSpc>
              <a:spcBef>
                <a:spcPts val="0"/>
              </a:spcBef>
              <a:spcAft>
                <a:spcPts val="0"/>
              </a:spcAft>
              <a:buClr>
                <a:srgbClr val="FF0000"/>
              </a:buClr>
              <a:buFont typeface="Wingdings" panose="05000000000000000000" pitchFamily="2" charset="2"/>
              <a:buChar char="Ø"/>
            </a:pPr>
            <a:r>
              <a:rPr lang="en-US" b="1" dirty="0">
                <a:solidFill>
                  <a:schemeClr val="dk1"/>
                </a:solidFill>
                <a:latin typeface="Times New Roman" panose="02020603050405020304" pitchFamily="18" charset="0"/>
                <a:ea typeface="Times New Roman"/>
                <a:cs typeface="Times New Roman" panose="02020603050405020304" pitchFamily="18" charset="0"/>
                <a:sym typeface="Times New Roman"/>
              </a:rPr>
              <a:t>Applications</a:t>
            </a:r>
            <a:endParaRPr lang="en-US" sz="1800"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285750" indent="-285750">
              <a:lnSpc>
                <a:spcPct val="150000"/>
              </a:lnSpc>
              <a:buClr>
                <a:srgbClr val="FF0000"/>
              </a:buClr>
              <a:buFont typeface="Wingdings" panose="05000000000000000000" pitchFamily="2" charset="2"/>
              <a:buChar char="Ø"/>
            </a:pPr>
            <a:r>
              <a:rPr lang="en-US" sz="1800" b="1" dirty="0">
                <a:solidFill>
                  <a:schemeClr val="dk1"/>
                </a:solidFill>
                <a:latin typeface="Times New Roman" panose="02020603050405020304" pitchFamily="18" charset="0"/>
                <a:ea typeface="Times New Roman"/>
                <a:cs typeface="Times New Roman" panose="02020603050405020304" pitchFamily="18" charset="0"/>
                <a:sym typeface="Times New Roman"/>
              </a:rPr>
              <a:t>Literature Survey</a:t>
            </a:r>
          </a:p>
          <a:p>
            <a:pPr marL="285750" marR="0" lvl="0" indent="-285750" algn="l" rtl="0">
              <a:lnSpc>
                <a:spcPct val="150000"/>
              </a:lnSpc>
              <a:spcBef>
                <a:spcPts val="0"/>
              </a:spcBef>
              <a:spcAft>
                <a:spcPts val="0"/>
              </a:spcAft>
              <a:buClr>
                <a:srgbClr val="FF0000"/>
              </a:buClr>
              <a:buFont typeface="Wingdings" panose="05000000000000000000" pitchFamily="2" charset="2"/>
              <a:buChar char="Ø"/>
            </a:pPr>
            <a:r>
              <a:rPr lang="en-US" sz="1800" b="1" dirty="0">
                <a:solidFill>
                  <a:schemeClr val="dk1"/>
                </a:solidFill>
                <a:latin typeface="Times New Roman" panose="02020603050405020304" pitchFamily="18" charset="0"/>
                <a:ea typeface="Times New Roman"/>
                <a:cs typeface="Times New Roman" panose="02020603050405020304" pitchFamily="18" charset="0"/>
                <a:sym typeface="Times New Roman"/>
              </a:rPr>
              <a:t>Motivation</a:t>
            </a:r>
          </a:p>
          <a:p>
            <a:pPr marL="285750" indent="-285750">
              <a:lnSpc>
                <a:spcPct val="150000"/>
              </a:lnSpc>
              <a:buClr>
                <a:srgbClr val="FF0000"/>
              </a:buClr>
              <a:buFont typeface="Wingdings" panose="05000000000000000000" pitchFamily="2" charset="2"/>
              <a:buChar char="Ø"/>
            </a:pPr>
            <a:r>
              <a:rPr lang="en-US" sz="1800" b="1" dirty="0">
                <a:solidFill>
                  <a:schemeClr val="dk1"/>
                </a:solidFill>
                <a:latin typeface="Times New Roman" panose="02020603050405020304" pitchFamily="18" charset="0"/>
                <a:ea typeface="Times New Roman"/>
                <a:cs typeface="Times New Roman" panose="02020603050405020304" pitchFamily="18" charset="0"/>
                <a:sym typeface="Times New Roman"/>
              </a:rPr>
              <a:t>Objective</a:t>
            </a:r>
          </a:p>
          <a:p>
            <a:pPr marL="285750" marR="0" lvl="0" indent="-285750" algn="l" rtl="0">
              <a:lnSpc>
                <a:spcPct val="150000"/>
              </a:lnSpc>
              <a:spcBef>
                <a:spcPts val="0"/>
              </a:spcBef>
              <a:spcAft>
                <a:spcPts val="0"/>
              </a:spcAft>
              <a:buClr>
                <a:srgbClr val="FF0000"/>
              </a:buClr>
              <a:buFont typeface="Wingdings" panose="05000000000000000000" pitchFamily="2" charset="2"/>
              <a:buChar char="Ø"/>
            </a:pPr>
            <a:r>
              <a:rPr lang="en-US" sz="1800" b="1" dirty="0">
                <a:solidFill>
                  <a:schemeClr val="dk1"/>
                </a:solidFill>
                <a:latin typeface="Times New Roman" panose="02020603050405020304" pitchFamily="18" charset="0"/>
                <a:ea typeface="Times New Roman"/>
                <a:cs typeface="Times New Roman" panose="02020603050405020304" pitchFamily="18" charset="0"/>
                <a:sym typeface="Times New Roman"/>
              </a:rPr>
              <a:t>Proposed Work</a:t>
            </a:r>
          </a:p>
          <a:p>
            <a:pPr marL="285750" marR="0" lvl="0" indent="-285750" algn="l" rtl="0">
              <a:lnSpc>
                <a:spcPct val="150000"/>
              </a:lnSpc>
              <a:spcBef>
                <a:spcPts val="0"/>
              </a:spcBef>
              <a:spcAft>
                <a:spcPts val="0"/>
              </a:spcAft>
              <a:buClr>
                <a:srgbClr val="FF0000"/>
              </a:buClr>
              <a:buFont typeface="Wingdings" panose="05000000000000000000" pitchFamily="2" charset="2"/>
              <a:buChar char="Ø"/>
            </a:pPr>
            <a:r>
              <a:rPr lang="en-US" sz="1800" b="1" dirty="0">
                <a:solidFill>
                  <a:schemeClr val="dk1"/>
                </a:solidFill>
                <a:latin typeface="Times New Roman" panose="02020603050405020304" pitchFamily="18" charset="0"/>
                <a:ea typeface="Times New Roman"/>
                <a:cs typeface="Times New Roman" panose="02020603050405020304" pitchFamily="18" charset="0"/>
                <a:sym typeface="Times New Roman"/>
              </a:rPr>
              <a:t>References</a:t>
            </a:r>
          </a:p>
        </p:txBody>
      </p:sp>
    </p:spTree>
    <p:extLst>
      <p:ext uri="{BB962C8B-B14F-4D97-AF65-F5344CB8AC3E}">
        <p14:creationId xmlns:p14="http://schemas.microsoft.com/office/powerpoint/2010/main" val="462528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1999" y="1055837"/>
            <a:ext cx="10668001" cy="499111"/>
          </a:xfrm>
          <a:prstGeom prst="rect">
            <a:avLst/>
          </a:prstGeom>
        </p:spPr>
        <p:txBody>
          <a:bodyPr wrap="square">
            <a:spAutoFit/>
          </a:bodyPr>
          <a:lstStyle/>
          <a:p>
            <a:pPr lvl="0">
              <a:lnSpc>
                <a:spcPct val="150000"/>
              </a:lnSpc>
            </a:pPr>
            <a:r>
              <a:rPr lang="en-US" sz="2000" b="1" dirty="0">
                <a:solidFill>
                  <a:srgbClr val="FF0000"/>
                </a:solidFill>
                <a:latin typeface="Times New Roman" panose="02020603050405020304" pitchFamily="18" charset="0"/>
                <a:ea typeface="Times New Roman"/>
                <a:cs typeface="Times New Roman" panose="02020603050405020304" pitchFamily="18" charset="0"/>
                <a:sym typeface="Times New Roman"/>
              </a:rPr>
              <a:t>Abstract:</a:t>
            </a:r>
          </a:p>
        </p:txBody>
      </p:sp>
      <p:sp>
        <p:nvSpPr>
          <p:cNvPr id="3" name="Slide Number Placeholder 2">
            <a:extLst>
              <a:ext uri="{FF2B5EF4-FFF2-40B4-BE49-F238E27FC236}">
                <a16:creationId xmlns:a16="http://schemas.microsoft.com/office/drawing/2014/main" id="{C8038520-DC0D-B09A-D5C0-EDC726EEC10F}"/>
              </a:ext>
            </a:extLst>
          </p:cNvPr>
          <p:cNvSpPr>
            <a:spLocks noGrp="1"/>
          </p:cNvSpPr>
          <p:nvPr>
            <p:ph type="sldNum" sz="quarter" idx="12"/>
          </p:nvPr>
        </p:nvSpPr>
        <p:spPr/>
        <p:txBody>
          <a:bodyPr/>
          <a:lstStyle/>
          <a:p>
            <a:fld id="{CEF12CF4-88E4-48E6-BF92-6DB8A39F5115}" type="slidenum">
              <a:rPr lang="en-US" smtClean="0"/>
              <a:pPr/>
              <a:t>3</a:t>
            </a:fld>
            <a:endParaRPr lang="en-US"/>
          </a:p>
        </p:txBody>
      </p:sp>
      <p:pic>
        <p:nvPicPr>
          <p:cNvPr id="2" name="Picture 1" descr="A logo of a company&#10;&#10;Description automatically generated">
            <a:extLst>
              <a:ext uri="{FF2B5EF4-FFF2-40B4-BE49-F238E27FC236}">
                <a16:creationId xmlns:a16="http://schemas.microsoft.com/office/drawing/2014/main" id="{79960497-6793-1110-4A14-70A69265BF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4200" y="86193"/>
            <a:ext cx="1219200" cy="1219200"/>
          </a:xfrm>
          <a:prstGeom prst="rect">
            <a:avLst/>
          </a:prstGeom>
        </p:spPr>
      </p:pic>
      <p:sp>
        <p:nvSpPr>
          <p:cNvPr id="6" name="TextBox 5">
            <a:extLst>
              <a:ext uri="{FF2B5EF4-FFF2-40B4-BE49-F238E27FC236}">
                <a16:creationId xmlns:a16="http://schemas.microsoft.com/office/drawing/2014/main" id="{DDC05437-C5E0-14A4-A894-52322BD512FC}"/>
              </a:ext>
            </a:extLst>
          </p:cNvPr>
          <p:cNvSpPr txBox="1"/>
          <p:nvPr/>
        </p:nvSpPr>
        <p:spPr>
          <a:xfrm>
            <a:off x="761999" y="1674674"/>
            <a:ext cx="9646024" cy="1754326"/>
          </a:xfrm>
          <a:prstGeom prst="rect">
            <a:avLst/>
          </a:prstGeom>
          <a:noFill/>
        </p:spPr>
        <p:txBody>
          <a:bodyPr wrap="square">
            <a:spAutoFit/>
          </a:bodyPr>
          <a:lstStyle/>
          <a:p>
            <a:pPr algn="just"/>
            <a:r>
              <a:rPr lang="en-IN" dirty="0">
                <a:latin typeface="Times New Roman" panose="02020603050405020304" pitchFamily="18" charset="0"/>
                <a:cs typeface="Times New Roman" panose="02020603050405020304" pitchFamily="18" charset="0"/>
              </a:rPr>
              <a:t>The microscopic inspection of blood smears provides diagnostic information concerning patients’ health status . They use a microscope and count the percentage of the occurrence of each type of cell counted within an area of interest in smears. Obviously, this manual counting process is very tedious and slow. In addition, the cell classification and counting accuracy may depend on the capabilities and experiences of the operators. Therefore, the necessity of an automated differential counting system becomes inevitable.</a:t>
            </a:r>
          </a:p>
        </p:txBody>
      </p:sp>
      <p:sp>
        <p:nvSpPr>
          <p:cNvPr id="8" name="TextBox 7">
            <a:extLst>
              <a:ext uri="{FF2B5EF4-FFF2-40B4-BE49-F238E27FC236}">
                <a16:creationId xmlns:a16="http://schemas.microsoft.com/office/drawing/2014/main" id="{E2567E0B-75E2-DB67-8F6C-469EABF0CC8E}"/>
              </a:ext>
            </a:extLst>
          </p:cNvPr>
          <p:cNvSpPr txBox="1"/>
          <p:nvPr/>
        </p:nvSpPr>
        <p:spPr>
          <a:xfrm>
            <a:off x="761999" y="3556393"/>
            <a:ext cx="9542930" cy="1477328"/>
          </a:xfrm>
          <a:prstGeom prst="rect">
            <a:avLst/>
          </a:prstGeom>
          <a:noFill/>
        </p:spPr>
        <p:txBody>
          <a:bodyPr wrap="square">
            <a:spAutoFit/>
          </a:bodyPr>
          <a:lstStyle/>
          <a:p>
            <a:pPr algn="just"/>
            <a:r>
              <a:rPr lang="en-IN" dirty="0">
                <a:latin typeface="Times New Roman" panose="02020603050405020304" pitchFamily="18" charset="0"/>
                <a:cs typeface="Times New Roman" panose="02020603050405020304" pitchFamily="18" charset="0"/>
              </a:rPr>
              <a:t>In this project, CNN models are used. In order to achieve good performance from deep learning methods, the network needs to be trained with large amounts of data during the training phase. We take the images of the white blood cells for the training phase and train our model on them. With this method we achieved good accuracy than traditional methods. And we can generate the results with in the seconds also.</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8261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1999" y="1055837"/>
            <a:ext cx="9982201" cy="4862870"/>
          </a:xfrm>
          <a:prstGeom prst="rect">
            <a:avLst/>
          </a:prstGeom>
        </p:spPr>
        <p:txBody>
          <a:bodyPr wrap="square">
            <a:spAutoFit/>
          </a:bodyPr>
          <a:lstStyle/>
          <a:p>
            <a:r>
              <a:rPr lang="en-US" sz="2000" b="1" dirty="0">
                <a:solidFill>
                  <a:srgbClr val="FF0000"/>
                </a:solidFill>
                <a:latin typeface="Times New Roman" panose="02020603050405020304" pitchFamily="18" charset="0"/>
                <a:ea typeface="Times New Roman"/>
                <a:cs typeface="Times New Roman" panose="02020603050405020304" pitchFamily="18" charset="0"/>
                <a:sym typeface="Times New Roman"/>
              </a:rPr>
              <a:t>Introduction: </a:t>
            </a:r>
          </a:p>
          <a:p>
            <a:endParaRPr lang="en-US" sz="2000" b="1" dirty="0">
              <a:solidFill>
                <a:srgbClr val="FF0000"/>
              </a:solidFill>
              <a:latin typeface="Times New Roman" panose="02020603050405020304" pitchFamily="18" charset="0"/>
              <a:ea typeface="Times New Roman"/>
              <a:cs typeface="Times New Roman" panose="02020603050405020304" pitchFamily="18" charset="0"/>
              <a:sym typeface="Times New Roman"/>
            </a:endParaRPr>
          </a:p>
          <a:p>
            <a:pPr algn="just"/>
            <a:r>
              <a:rPr lang="en-US" sz="1800" b="0" i="0" u="none" strike="noStrike" baseline="0" dirty="0">
                <a:solidFill>
                  <a:srgbClr val="000000"/>
                </a:solidFill>
                <a:latin typeface="Times New Roman" panose="02020603050405020304" pitchFamily="18" charset="0"/>
              </a:rPr>
              <a:t>White blood cells (WBCs), also called leukocytes or leucocytes, are the cells of the system that are involved in protecting the body against both infectious disease and foreign invaders. All white blood cells are produced and derived from multi potent cells in the bone known as hematopoietic. Leukocytes are found throughout the body, including the blood and lymphatic system. All white blood cells have nuclei which distinguishes them from the other blood, the </a:t>
            </a:r>
            <a:r>
              <a:rPr lang="en-US" sz="1800" b="0" i="0" u="none" strike="noStrike" baseline="0" dirty="0" err="1">
                <a:solidFill>
                  <a:srgbClr val="000000"/>
                </a:solidFill>
                <a:latin typeface="Times New Roman" panose="02020603050405020304" pitchFamily="18" charset="0"/>
              </a:rPr>
              <a:t>anucleatedred</a:t>
            </a:r>
            <a:r>
              <a:rPr lang="en-US" sz="1800" b="0" i="0" u="none" strike="noStrike" baseline="0" dirty="0">
                <a:solidFill>
                  <a:srgbClr val="000000"/>
                </a:solidFill>
                <a:latin typeface="Times New Roman" panose="02020603050405020304" pitchFamily="18" charset="0"/>
              </a:rPr>
              <a:t> blood cells (RBCs) and platelets. Our blood is made up of red blood cells, white blood cells, platelets, and plasma. </a:t>
            </a:r>
          </a:p>
          <a:p>
            <a:pPr algn="just"/>
            <a:endParaRPr lang="en-US"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algn="just"/>
            <a:r>
              <a:rPr lang="en-US" dirty="0">
                <a:solidFill>
                  <a:srgbClr val="000000"/>
                </a:solidFill>
                <a:latin typeface="Times New Roman" panose="02020603050405020304" pitchFamily="18" charset="0"/>
              </a:rPr>
              <a:t>W</a:t>
            </a:r>
            <a:r>
              <a:rPr lang="en-US" sz="1800" b="0" i="0" u="none" strike="noStrike" baseline="0" dirty="0">
                <a:solidFill>
                  <a:srgbClr val="000000"/>
                </a:solidFill>
                <a:latin typeface="Times New Roman" panose="02020603050405020304" pitchFamily="18" charset="0"/>
              </a:rPr>
              <a:t>hite blood cells account for only about 1% of your blood, but their impact is big. White blood cells are also called leukocytes. They protect you against illness and disease. Think of white blood cells as your immunity cells. In a sense, they are always at war. They flow through your bloodstream to fight viruses, bacteria, and other foreign invaders that threaten your health. When your body is in distress and a particular area is under attack, white blood cells rush in to help destroy the harmful substance and prevent illness. White blood cells are made in the bone marrow. They are stored in your blood and lymph tissues. Because some white blood cells called neutrophils have a short life less than a day, your bone marrow is always making them.</a:t>
            </a:r>
            <a:endParaRPr lang="en-US" sz="2000" b="1" dirty="0">
              <a:solidFill>
                <a:srgbClr val="FF0000"/>
              </a:solidFill>
              <a:latin typeface="Times New Roman" panose="02020603050405020304" pitchFamily="18" charset="0"/>
              <a:ea typeface="Times New Roman"/>
              <a:cs typeface="Times New Roman" panose="02020603050405020304" pitchFamily="18" charset="0"/>
              <a:sym typeface="Times New Roman"/>
            </a:endParaRPr>
          </a:p>
        </p:txBody>
      </p:sp>
      <p:sp>
        <p:nvSpPr>
          <p:cNvPr id="3" name="Slide Number Placeholder 2">
            <a:extLst>
              <a:ext uri="{FF2B5EF4-FFF2-40B4-BE49-F238E27FC236}">
                <a16:creationId xmlns:a16="http://schemas.microsoft.com/office/drawing/2014/main" id="{C8038520-DC0D-B09A-D5C0-EDC726EEC10F}"/>
              </a:ext>
            </a:extLst>
          </p:cNvPr>
          <p:cNvSpPr>
            <a:spLocks noGrp="1"/>
          </p:cNvSpPr>
          <p:nvPr>
            <p:ph type="sldNum" sz="quarter" idx="12"/>
          </p:nvPr>
        </p:nvSpPr>
        <p:spPr/>
        <p:txBody>
          <a:bodyPr/>
          <a:lstStyle/>
          <a:p>
            <a:fld id="{CEF12CF4-88E4-48E6-BF92-6DB8A39F5115}" type="slidenum">
              <a:rPr lang="en-US" smtClean="0"/>
              <a:pPr/>
              <a:t>4</a:t>
            </a:fld>
            <a:endParaRPr lang="en-US"/>
          </a:p>
        </p:txBody>
      </p:sp>
      <p:pic>
        <p:nvPicPr>
          <p:cNvPr id="2" name="Picture 1" descr="A logo of a company&#10;&#10;Description automatically generated">
            <a:extLst>
              <a:ext uri="{FF2B5EF4-FFF2-40B4-BE49-F238E27FC236}">
                <a16:creationId xmlns:a16="http://schemas.microsoft.com/office/drawing/2014/main" id="{79960497-6793-1110-4A14-70A69265BF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4200" y="86193"/>
            <a:ext cx="1219200" cy="1219200"/>
          </a:xfrm>
          <a:prstGeom prst="rect">
            <a:avLst/>
          </a:prstGeom>
        </p:spPr>
      </p:pic>
    </p:spTree>
    <p:extLst>
      <p:ext uri="{BB962C8B-B14F-4D97-AF65-F5344CB8AC3E}">
        <p14:creationId xmlns:p14="http://schemas.microsoft.com/office/powerpoint/2010/main" val="531831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83023" y="1152993"/>
            <a:ext cx="10668001" cy="498663"/>
          </a:xfrm>
          <a:prstGeom prst="rect">
            <a:avLst/>
          </a:prstGeom>
        </p:spPr>
        <p:txBody>
          <a:bodyPr wrap="square">
            <a:spAutoFit/>
          </a:bodyPr>
          <a:lstStyle/>
          <a:p>
            <a:pPr lvl="0" algn="just">
              <a:lnSpc>
                <a:spcPct val="150000"/>
              </a:lnSpc>
            </a:pPr>
            <a:r>
              <a:rPr lang="en-US" sz="2000" b="1" dirty="0">
                <a:solidFill>
                  <a:srgbClr val="FF0000"/>
                </a:solidFill>
                <a:latin typeface="Times New Roman" panose="02020603050405020304" pitchFamily="18" charset="0"/>
                <a:ea typeface="Times New Roman"/>
                <a:cs typeface="Times New Roman" panose="02020603050405020304" pitchFamily="18" charset="0"/>
                <a:sym typeface="Times New Roman"/>
              </a:rPr>
              <a:t>Applications: </a:t>
            </a:r>
          </a:p>
        </p:txBody>
      </p:sp>
      <p:sp>
        <p:nvSpPr>
          <p:cNvPr id="3" name="Slide Number Placeholder 2">
            <a:extLst>
              <a:ext uri="{FF2B5EF4-FFF2-40B4-BE49-F238E27FC236}">
                <a16:creationId xmlns:a16="http://schemas.microsoft.com/office/drawing/2014/main" id="{C8038520-DC0D-B09A-D5C0-EDC726EEC10F}"/>
              </a:ext>
            </a:extLst>
          </p:cNvPr>
          <p:cNvSpPr>
            <a:spLocks noGrp="1"/>
          </p:cNvSpPr>
          <p:nvPr>
            <p:ph type="sldNum" sz="quarter" idx="12"/>
          </p:nvPr>
        </p:nvSpPr>
        <p:spPr/>
        <p:txBody>
          <a:bodyPr/>
          <a:lstStyle/>
          <a:p>
            <a:fld id="{CEF12CF4-88E4-48E6-BF92-6DB8A39F5115}" type="slidenum">
              <a:rPr lang="en-US" smtClean="0"/>
              <a:pPr/>
              <a:t>5</a:t>
            </a:fld>
            <a:endParaRPr lang="en-US"/>
          </a:p>
        </p:txBody>
      </p:sp>
      <p:pic>
        <p:nvPicPr>
          <p:cNvPr id="2" name="Picture 1" descr="A logo of a company&#10;&#10;Description automatically generated">
            <a:extLst>
              <a:ext uri="{FF2B5EF4-FFF2-40B4-BE49-F238E27FC236}">
                <a16:creationId xmlns:a16="http://schemas.microsoft.com/office/drawing/2014/main" id="{79960497-6793-1110-4A14-70A69265BF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4200" y="86193"/>
            <a:ext cx="1219200" cy="1219200"/>
          </a:xfrm>
          <a:prstGeom prst="rect">
            <a:avLst/>
          </a:prstGeom>
        </p:spPr>
      </p:pic>
      <p:sp>
        <p:nvSpPr>
          <p:cNvPr id="10" name="TextBox 9">
            <a:extLst>
              <a:ext uri="{FF2B5EF4-FFF2-40B4-BE49-F238E27FC236}">
                <a16:creationId xmlns:a16="http://schemas.microsoft.com/office/drawing/2014/main" id="{EE9B7AA8-CEE6-5A71-ADFE-3893D379CE87}"/>
              </a:ext>
            </a:extLst>
          </p:cNvPr>
          <p:cNvSpPr txBox="1"/>
          <p:nvPr/>
        </p:nvSpPr>
        <p:spPr>
          <a:xfrm>
            <a:off x="799047" y="1837187"/>
            <a:ext cx="9945153" cy="3970318"/>
          </a:xfrm>
          <a:prstGeom prst="rect">
            <a:avLst/>
          </a:prstGeom>
          <a:noFill/>
        </p:spPr>
        <p:txBody>
          <a:bodyPr wrap="square">
            <a:spAutoFit/>
          </a:bodyPr>
          <a:lstStyle/>
          <a:p>
            <a:pPr algn="just">
              <a:buFont typeface="Arial" panose="020B0604020202020204" pitchFamily="34" charset="0"/>
              <a:buChar char="•"/>
            </a:pPr>
            <a:r>
              <a:rPr lang="en-US" b="0" i="0" dirty="0">
                <a:solidFill>
                  <a:srgbClr val="29261B"/>
                </a:solidFill>
                <a:effectLst/>
                <a:latin typeface="-apple-system"/>
              </a:rPr>
              <a:t>Disease diagnosis - Analyzing WBCs can help detect diseases like leukemia, infections, autoimmune disorders. CNNs can accurately classify cells into types and detect anomalies.</a:t>
            </a:r>
          </a:p>
          <a:p>
            <a:pPr algn="just">
              <a:buFont typeface="Arial" panose="020B0604020202020204" pitchFamily="34" charset="0"/>
              <a:buChar char="•"/>
            </a:pPr>
            <a:endParaRPr lang="en-US" b="0" i="0" dirty="0">
              <a:solidFill>
                <a:srgbClr val="29261B"/>
              </a:solidFill>
              <a:effectLst/>
              <a:latin typeface="-apple-system"/>
            </a:endParaRPr>
          </a:p>
          <a:p>
            <a:pPr algn="just">
              <a:buFont typeface="Arial" panose="020B0604020202020204" pitchFamily="34" charset="0"/>
              <a:buChar char="•"/>
            </a:pPr>
            <a:r>
              <a:rPr lang="en-US" b="0" i="0" dirty="0">
                <a:solidFill>
                  <a:srgbClr val="29261B"/>
                </a:solidFill>
                <a:effectLst/>
                <a:latin typeface="-apple-system"/>
              </a:rPr>
              <a:t>Cancer screening - Certain cancers can be detected by examining blood samples. CNNs can identify cancerous cells or pre-cancerous changes in WBCs.</a:t>
            </a:r>
          </a:p>
          <a:p>
            <a:pPr algn="just">
              <a:buFont typeface="Arial" panose="020B0604020202020204" pitchFamily="34" charset="0"/>
              <a:buChar char="•"/>
            </a:pPr>
            <a:endParaRPr lang="en-US" b="0" i="0" dirty="0">
              <a:solidFill>
                <a:srgbClr val="29261B"/>
              </a:solidFill>
              <a:effectLst/>
              <a:latin typeface="-apple-system"/>
            </a:endParaRPr>
          </a:p>
          <a:p>
            <a:pPr algn="just">
              <a:buFont typeface="Arial" panose="020B0604020202020204" pitchFamily="34" charset="0"/>
              <a:buChar char="•"/>
            </a:pPr>
            <a:r>
              <a:rPr lang="en-US" b="0" i="0" dirty="0">
                <a:solidFill>
                  <a:srgbClr val="29261B"/>
                </a:solidFill>
                <a:effectLst/>
                <a:latin typeface="-apple-system"/>
              </a:rPr>
              <a:t>Treatment monitoring - Tracking changes in WBCs during treatment provides information on patient response. CNNs can automate this analysis.</a:t>
            </a:r>
          </a:p>
          <a:p>
            <a:pPr algn="just">
              <a:buFont typeface="Arial" panose="020B0604020202020204" pitchFamily="34" charset="0"/>
              <a:buChar char="•"/>
            </a:pPr>
            <a:endParaRPr lang="en-US" b="0" i="0" dirty="0">
              <a:solidFill>
                <a:srgbClr val="29261B"/>
              </a:solidFill>
              <a:effectLst/>
              <a:latin typeface="-apple-system"/>
            </a:endParaRPr>
          </a:p>
          <a:p>
            <a:pPr algn="just">
              <a:buFont typeface="Arial" panose="020B0604020202020204" pitchFamily="34" charset="0"/>
              <a:buChar char="•"/>
            </a:pPr>
            <a:r>
              <a:rPr lang="en-US" b="0" i="0" dirty="0">
                <a:solidFill>
                  <a:srgbClr val="29261B"/>
                </a:solidFill>
                <a:effectLst/>
                <a:latin typeface="-apple-system"/>
              </a:rPr>
              <a:t>Personalized medicine - Characteristics of a patient's WBCs can guide tailored treatment plans. CNNs can extract detailed phenotypic information from cell images.</a:t>
            </a:r>
          </a:p>
          <a:p>
            <a:pPr algn="just">
              <a:buFont typeface="Arial" panose="020B0604020202020204" pitchFamily="34" charset="0"/>
              <a:buChar char="•"/>
            </a:pPr>
            <a:endParaRPr lang="en-US" b="0" i="0" dirty="0">
              <a:solidFill>
                <a:srgbClr val="29261B"/>
              </a:solidFill>
              <a:effectLst/>
              <a:latin typeface="-apple-system"/>
            </a:endParaRPr>
          </a:p>
          <a:p>
            <a:pPr algn="just">
              <a:buFont typeface="Arial" panose="020B0604020202020204" pitchFamily="34" charset="0"/>
              <a:buChar char="•"/>
            </a:pPr>
            <a:r>
              <a:rPr lang="en-US" b="0" i="0" dirty="0">
                <a:solidFill>
                  <a:srgbClr val="29261B"/>
                </a:solidFill>
                <a:effectLst/>
                <a:latin typeface="-apple-system"/>
              </a:rPr>
              <a:t>Automated analyzers - CNNs can enable automated hematology analyzers to produce differential counts and replace manual review. Improves workflow in labs.</a:t>
            </a:r>
          </a:p>
        </p:txBody>
      </p:sp>
    </p:spTree>
    <p:extLst>
      <p:ext uri="{BB962C8B-B14F-4D97-AF65-F5344CB8AC3E}">
        <p14:creationId xmlns:p14="http://schemas.microsoft.com/office/powerpoint/2010/main" val="3872784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2392" y="86193"/>
            <a:ext cx="10728102" cy="499111"/>
          </a:xfrm>
          <a:prstGeom prst="rect">
            <a:avLst/>
          </a:prstGeom>
        </p:spPr>
        <p:txBody>
          <a:bodyPr wrap="square">
            <a:spAutoFit/>
          </a:bodyPr>
          <a:lstStyle/>
          <a:p>
            <a:pPr lvl="0">
              <a:lnSpc>
                <a:spcPct val="150000"/>
              </a:lnSpc>
            </a:pPr>
            <a:r>
              <a:rPr lang="en-US" sz="2000" b="1" dirty="0">
                <a:solidFill>
                  <a:srgbClr val="FF0000"/>
                </a:solidFill>
                <a:latin typeface="Times New Roman" panose="02020603050405020304" pitchFamily="18" charset="0"/>
                <a:ea typeface="Times New Roman"/>
                <a:cs typeface="Times New Roman" panose="02020603050405020304" pitchFamily="18" charset="0"/>
                <a:sym typeface="Times New Roman"/>
              </a:rPr>
              <a:t>Literature Survey:</a:t>
            </a:r>
          </a:p>
        </p:txBody>
      </p:sp>
      <p:sp>
        <p:nvSpPr>
          <p:cNvPr id="3" name="Slide Number Placeholder 2">
            <a:extLst>
              <a:ext uri="{FF2B5EF4-FFF2-40B4-BE49-F238E27FC236}">
                <a16:creationId xmlns:a16="http://schemas.microsoft.com/office/drawing/2014/main" id="{0F0AD842-8379-50C1-2396-BA012EAA9848}"/>
              </a:ext>
            </a:extLst>
          </p:cNvPr>
          <p:cNvSpPr>
            <a:spLocks noGrp="1"/>
          </p:cNvSpPr>
          <p:nvPr>
            <p:ph type="sldNum" sz="quarter" idx="12"/>
          </p:nvPr>
        </p:nvSpPr>
        <p:spPr/>
        <p:txBody>
          <a:bodyPr/>
          <a:lstStyle/>
          <a:p>
            <a:fld id="{CEF12CF4-88E4-48E6-BF92-6DB8A39F5115}" type="slidenum">
              <a:rPr lang="en-US" smtClean="0"/>
              <a:pPr/>
              <a:t>6</a:t>
            </a:fld>
            <a:endParaRPr lang="en-US"/>
          </a:p>
        </p:txBody>
      </p:sp>
      <p:pic>
        <p:nvPicPr>
          <p:cNvPr id="2" name="Picture 1" descr="A logo of a company&#10;&#10;Description automatically generated">
            <a:extLst>
              <a:ext uri="{FF2B5EF4-FFF2-40B4-BE49-F238E27FC236}">
                <a16:creationId xmlns:a16="http://schemas.microsoft.com/office/drawing/2014/main" id="{5FA8CCA9-6498-1C7E-3D08-C12501ADF3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4200" y="86193"/>
            <a:ext cx="1219200" cy="1219200"/>
          </a:xfrm>
          <a:prstGeom prst="rect">
            <a:avLst/>
          </a:prstGeom>
        </p:spPr>
      </p:pic>
      <p:graphicFrame>
        <p:nvGraphicFramePr>
          <p:cNvPr id="11" name="Table 10">
            <a:extLst>
              <a:ext uri="{FF2B5EF4-FFF2-40B4-BE49-F238E27FC236}">
                <a16:creationId xmlns:a16="http://schemas.microsoft.com/office/drawing/2014/main" id="{F9D3388F-81C5-A861-EBF8-E27C0AA0C946}"/>
              </a:ext>
            </a:extLst>
          </p:cNvPr>
          <p:cNvGraphicFramePr>
            <a:graphicFrameLocks noGrp="1"/>
          </p:cNvGraphicFramePr>
          <p:nvPr>
            <p:extLst>
              <p:ext uri="{D42A27DB-BD31-4B8C-83A1-F6EECF244321}">
                <p14:modId xmlns:p14="http://schemas.microsoft.com/office/powerpoint/2010/main" val="171706224"/>
              </p:ext>
            </p:extLst>
          </p:nvPr>
        </p:nvGraphicFramePr>
        <p:xfrm>
          <a:off x="532392" y="695793"/>
          <a:ext cx="10211808" cy="6024433"/>
        </p:xfrm>
        <a:graphic>
          <a:graphicData uri="http://schemas.openxmlformats.org/drawingml/2006/table">
            <a:tbl>
              <a:tblPr firstRow="1" firstCol="1" bandRow="1">
                <a:tableStyleId>{5C22544A-7EE6-4342-B048-85BDC9FD1C3A}</a:tableStyleId>
              </a:tblPr>
              <a:tblGrid>
                <a:gridCol w="671257">
                  <a:extLst>
                    <a:ext uri="{9D8B030D-6E8A-4147-A177-3AD203B41FA5}">
                      <a16:colId xmlns:a16="http://schemas.microsoft.com/office/drawing/2014/main" val="2359888874"/>
                    </a:ext>
                  </a:extLst>
                </a:gridCol>
                <a:gridCol w="2837906">
                  <a:extLst>
                    <a:ext uri="{9D8B030D-6E8A-4147-A177-3AD203B41FA5}">
                      <a16:colId xmlns:a16="http://schemas.microsoft.com/office/drawing/2014/main" val="3788003762"/>
                    </a:ext>
                  </a:extLst>
                </a:gridCol>
                <a:gridCol w="2330291">
                  <a:extLst>
                    <a:ext uri="{9D8B030D-6E8A-4147-A177-3AD203B41FA5}">
                      <a16:colId xmlns:a16="http://schemas.microsoft.com/office/drawing/2014/main" val="1899889003"/>
                    </a:ext>
                  </a:extLst>
                </a:gridCol>
                <a:gridCol w="1307248">
                  <a:extLst>
                    <a:ext uri="{9D8B030D-6E8A-4147-A177-3AD203B41FA5}">
                      <a16:colId xmlns:a16="http://schemas.microsoft.com/office/drawing/2014/main" val="3140571951"/>
                    </a:ext>
                  </a:extLst>
                </a:gridCol>
                <a:gridCol w="902619">
                  <a:extLst>
                    <a:ext uri="{9D8B030D-6E8A-4147-A177-3AD203B41FA5}">
                      <a16:colId xmlns:a16="http://schemas.microsoft.com/office/drawing/2014/main" val="3585715268"/>
                    </a:ext>
                  </a:extLst>
                </a:gridCol>
                <a:gridCol w="2162487">
                  <a:extLst>
                    <a:ext uri="{9D8B030D-6E8A-4147-A177-3AD203B41FA5}">
                      <a16:colId xmlns:a16="http://schemas.microsoft.com/office/drawing/2014/main" val="2175952731"/>
                    </a:ext>
                  </a:extLst>
                </a:gridCol>
              </a:tblGrid>
              <a:tr h="574185">
                <a:tc>
                  <a:txBody>
                    <a:bodyPr/>
                    <a:lstStyle/>
                    <a:p>
                      <a:pPr>
                        <a:lnSpc>
                          <a:spcPct val="107000"/>
                        </a:lnSpc>
                        <a:spcAft>
                          <a:spcPts val="800"/>
                        </a:spcAft>
                      </a:pPr>
                      <a:r>
                        <a:rPr lang="en-IN" sz="1200" kern="0" dirty="0">
                          <a:effectLst/>
                        </a:rPr>
                        <a:t>Reference</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7483" marR="7483" marT="7483" marB="7483" anchor="ctr"/>
                </a:tc>
                <a:tc>
                  <a:txBody>
                    <a:bodyPr/>
                    <a:lstStyle/>
                    <a:p>
                      <a:pPr>
                        <a:lnSpc>
                          <a:spcPct val="107000"/>
                        </a:lnSpc>
                        <a:spcAft>
                          <a:spcPts val="800"/>
                        </a:spcAft>
                      </a:pPr>
                      <a:r>
                        <a:rPr lang="en-IN" sz="1200" kern="0" dirty="0">
                          <a:effectLst/>
                        </a:rPr>
                        <a:t>Author(s)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7483" marR="7483" marT="7483" marB="7483" anchor="ctr"/>
                </a:tc>
                <a:tc>
                  <a:txBody>
                    <a:bodyPr/>
                    <a:lstStyle/>
                    <a:p>
                      <a:pPr>
                        <a:lnSpc>
                          <a:spcPct val="107000"/>
                        </a:lnSpc>
                        <a:spcAft>
                          <a:spcPts val="800"/>
                        </a:spcAft>
                      </a:pPr>
                      <a:r>
                        <a:rPr lang="en-IN" sz="1200" kern="0">
                          <a:effectLst/>
                        </a:rPr>
                        <a:t>Title</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7483" marR="7483" marT="7483" marB="7483" anchor="ctr"/>
                </a:tc>
                <a:tc>
                  <a:txBody>
                    <a:bodyPr/>
                    <a:lstStyle/>
                    <a:p>
                      <a:pPr>
                        <a:lnSpc>
                          <a:spcPct val="107000"/>
                        </a:lnSpc>
                        <a:spcAft>
                          <a:spcPts val="800"/>
                        </a:spcAft>
                      </a:pPr>
                      <a:r>
                        <a:rPr lang="en-IN" sz="1200" kern="0">
                          <a:effectLst/>
                        </a:rPr>
                        <a:t>Journal/Conference</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7483" marR="7483" marT="7483" marB="7483" anchor="ctr"/>
                </a:tc>
                <a:tc>
                  <a:txBody>
                    <a:bodyPr/>
                    <a:lstStyle/>
                    <a:p>
                      <a:pPr>
                        <a:lnSpc>
                          <a:spcPct val="107000"/>
                        </a:lnSpc>
                        <a:spcAft>
                          <a:spcPts val="800"/>
                        </a:spcAft>
                      </a:pPr>
                      <a:r>
                        <a:rPr lang="en-IN" sz="1200" kern="0">
                          <a:effectLst/>
                        </a:rPr>
                        <a:t>Year</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7483" marR="7483" marT="7483" marB="7483" anchor="ctr"/>
                </a:tc>
                <a:tc>
                  <a:txBody>
                    <a:bodyPr/>
                    <a:lstStyle/>
                    <a:p>
                      <a:pPr>
                        <a:lnSpc>
                          <a:spcPct val="107000"/>
                        </a:lnSpc>
                        <a:spcAft>
                          <a:spcPts val="800"/>
                        </a:spcAft>
                      </a:pPr>
                      <a:r>
                        <a:rPr lang="en-IN" sz="1200" kern="0">
                          <a:effectLst/>
                        </a:rPr>
                        <a:t>Summary</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7483" marR="7483" marT="7483" marB="7483" anchor="ctr"/>
                </a:tc>
                <a:extLst>
                  <a:ext uri="{0D108BD9-81ED-4DB2-BD59-A6C34878D82A}">
                    <a16:rowId xmlns:a16="http://schemas.microsoft.com/office/drawing/2014/main" val="678411548"/>
                  </a:ext>
                </a:extLst>
              </a:tr>
              <a:tr h="908904">
                <a:tc>
                  <a:txBody>
                    <a:bodyPr/>
                    <a:lstStyle/>
                    <a:p>
                      <a:pPr>
                        <a:lnSpc>
                          <a:spcPct val="107000"/>
                        </a:lnSpc>
                        <a:spcAft>
                          <a:spcPts val="800"/>
                        </a:spcAft>
                      </a:pPr>
                      <a:r>
                        <a:rPr lang="en-IN" sz="1200" kern="0" dirty="0">
                          <a:effectLst/>
                        </a:rPr>
                        <a:t>1</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7483" marR="7483" marT="7483" marB="7483" anchor="ctr"/>
                </a:tc>
                <a:tc>
                  <a:txBody>
                    <a:bodyPr/>
                    <a:lstStyle/>
                    <a:p>
                      <a:pPr>
                        <a:lnSpc>
                          <a:spcPct val="107000"/>
                        </a:lnSpc>
                        <a:spcAft>
                          <a:spcPts val="800"/>
                        </a:spcAft>
                      </a:pPr>
                      <a:r>
                        <a:rPr lang="en-IN" sz="1200" kern="0" dirty="0" err="1">
                          <a:effectLst/>
                        </a:rPr>
                        <a:t>Esteva</a:t>
                      </a:r>
                      <a:r>
                        <a:rPr lang="en-IN" sz="1200" kern="0" dirty="0">
                          <a:effectLst/>
                        </a:rPr>
                        <a:t>, A. et al.</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7483" marR="7483" marT="7483" marB="7483" anchor="ctr"/>
                </a:tc>
                <a:tc>
                  <a:txBody>
                    <a:bodyPr/>
                    <a:lstStyle/>
                    <a:p>
                      <a:pPr>
                        <a:lnSpc>
                          <a:spcPct val="107000"/>
                        </a:lnSpc>
                        <a:spcAft>
                          <a:spcPts val="800"/>
                        </a:spcAft>
                      </a:pPr>
                      <a:r>
                        <a:rPr lang="en-IN" sz="1200" kern="0" dirty="0">
                          <a:effectLst/>
                        </a:rPr>
                        <a:t>Dermatologist-level classification of skin cancer with deep neural networks.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7483" marR="7483" marT="7483" marB="7483" anchor="ctr"/>
                </a:tc>
                <a:tc>
                  <a:txBody>
                    <a:bodyPr/>
                    <a:lstStyle/>
                    <a:p>
                      <a:pPr>
                        <a:lnSpc>
                          <a:spcPct val="107000"/>
                        </a:lnSpc>
                        <a:spcAft>
                          <a:spcPts val="800"/>
                        </a:spcAft>
                      </a:pPr>
                      <a:r>
                        <a:rPr lang="en-IN" sz="1200" kern="0" dirty="0">
                          <a:effectLst/>
                        </a:rPr>
                        <a:t>Nature</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7483" marR="7483" marT="7483" marB="7483" anchor="ctr"/>
                </a:tc>
                <a:tc>
                  <a:txBody>
                    <a:bodyPr/>
                    <a:lstStyle/>
                    <a:p>
                      <a:pPr>
                        <a:lnSpc>
                          <a:spcPct val="107000"/>
                        </a:lnSpc>
                        <a:spcAft>
                          <a:spcPts val="800"/>
                        </a:spcAft>
                      </a:pPr>
                      <a:r>
                        <a:rPr lang="en-IN" sz="1200" kern="0" dirty="0">
                          <a:effectLst/>
                        </a:rPr>
                        <a:t>2017</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7483" marR="7483" marT="7483" marB="7483" anchor="ctr"/>
                </a:tc>
                <a:tc>
                  <a:txBody>
                    <a:bodyPr/>
                    <a:lstStyle/>
                    <a:p>
                      <a:pPr>
                        <a:lnSpc>
                          <a:spcPct val="107000"/>
                        </a:lnSpc>
                        <a:spcAft>
                          <a:spcPts val="800"/>
                        </a:spcAft>
                      </a:pPr>
                      <a:r>
                        <a:rPr lang="en-IN" sz="1200" kern="0" dirty="0">
                          <a:effectLst/>
                        </a:rPr>
                        <a:t>Demonstrates the potential of deep neural networks in classifying medical images, providing insights for medical image analysis tasks.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7483" marR="7483" marT="7483" marB="7483" anchor="ctr"/>
                </a:tc>
                <a:extLst>
                  <a:ext uri="{0D108BD9-81ED-4DB2-BD59-A6C34878D82A}">
                    <a16:rowId xmlns:a16="http://schemas.microsoft.com/office/drawing/2014/main" val="3872843113"/>
                  </a:ext>
                </a:extLst>
              </a:tr>
              <a:tr h="1090100">
                <a:tc>
                  <a:txBody>
                    <a:bodyPr/>
                    <a:lstStyle/>
                    <a:p>
                      <a:pPr>
                        <a:lnSpc>
                          <a:spcPct val="107000"/>
                        </a:lnSpc>
                        <a:spcAft>
                          <a:spcPts val="800"/>
                        </a:spcAft>
                      </a:pPr>
                      <a:r>
                        <a:rPr lang="en-IN" sz="1200" kern="0" dirty="0">
                          <a:effectLst/>
                        </a:rPr>
                        <a:t>2</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7483" marR="7483" marT="7483" marB="7483" anchor="ctr"/>
                </a:tc>
                <a:tc>
                  <a:txBody>
                    <a:bodyPr/>
                    <a:lstStyle/>
                    <a:p>
                      <a:pPr>
                        <a:lnSpc>
                          <a:spcPct val="107000"/>
                        </a:lnSpc>
                        <a:spcAft>
                          <a:spcPts val="800"/>
                        </a:spcAft>
                      </a:pPr>
                      <a:r>
                        <a:rPr lang="en-IN" sz="1200" kern="0" dirty="0">
                          <a:effectLst/>
                        </a:rPr>
                        <a:t>Bandyopadhyay, S. K. et al.</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7483" marR="7483" marT="7483" marB="7483" anchor="ctr"/>
                </a:tc>
                <a:tc>
                  <a:txBody>
                    <a:bodyPr/>
                    <a:lstStyle/>
                    <a:p>
                      <a:pPr>
                        <a:lnSpc>
                          <a:spcPct val="107000"/>
                        </a:lnSpc>
                        <a:spcAft>
                          <a:spcPts val="800"/>
                        </a:spcAft>
                      </a:pPr>
                      <a:r>
                        <a:rPr lang="en-IN" sz="1200" kern="0" dirty="0">
                          <a:effectLst/>
                        </a:rPr>
                        <a:t>Leukocyte Classification Using Convolutional Neural Network with Multiscale Feature Extraction.</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7483" marR="7483" marT="7483" marB="7483" anchor="ctr"/>
                </a:tc>
                <a:tc>
                  <a:txBody>
                    <a:bodyPr/>
                    <a:lstStyle/>
                    <a:p>
                      <a:pPr>
                        <a:lnSpc>
                          <a:spcPct val="107000"/>
                        </a:lnSpc>
                        <a:spcAft>
                          <a:spcPts val="800"/>
                        </a:spcAft>
                      </a:pPr>
                      <a:r>
                        <a:rPr lang="en-IN" sz="1200" kern="0" dirty="0">
                          <a:effectLst/>
                        </a:rPr>
                        <a:t>Computational and Mathematical Methods in Medicine</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7483" marR="7483" marT="7483" marB="7483" anchor="ctr"/>
                </a:tc>
                <a:tc>
                  <a:txBody>
                    <a:bodyPr/>
                    <a:lstStyle/>
                    <a:p>
                      <a:pPr>
                        <a:lnSpc>
                          <a:spcPct val="107000"/>
                        </a:lnSpc>
                        <a:spcAft>
                          <a:spcPts val="800"/>
                        </a:spcAft>
                      </a:pPr>
                      <a:r>
                        <a:rPr lang="en-IN" sz="1200" kern="0">
                          <a:effectLst/>
                        </a:rPr>
                        <a:t>2019</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7483" marR="7483" marT="7483" marB="7483" anchor="ctr"/>
                </a:tc>
                <a:tc>
                  <a:txBody>
                    <a:bodyPr/>
                    <a:lstStyle/>
                    <a:p>
                      <a:pPr>
                        <a:lnSpc>
                          <a:spcPct val="107000"/>
                        </a:lnSpc>
                        <a:spcAft>
                          <a:spcPts val="800"/>
                        </a:spcAft>
                      </a:pPr>
                      <a:r>
                        <a:rPr lang="en-IN" sz="1200" kern="0">
                          <a:effectLst/>
                        </a:rPr>
                        <a:t>Introduces a CNN-based approach for leukocyte classification with multiscale feature extraction, showcasing effectiveness in identifying blood cells.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7483" marR="7483" marT="7483" marB="7483" anchor="ctr"/>
                </a:tc>
                <a:extLst>
                  <a:ext uri="{0D108BD9-81ED-4DB2-BD59-A6C34878D82A}">
                    <a16:rowId xmlns:a16="http://schemas.microsoft.com/office/drawing/2014/main" val="968435094"/>
                  </a:ext>
                </a:extLst>
              </a:tr>
              <a:tr h="999502">
                <a:tc>
                  <a:txBody>
                    <a:bodyPr/>
                    <a:lstStyle/>
                    <a:p>
                      <a:pPr>
                        <a:lnSpc>
                          <a:spcPct val="107000"/>
                        </a:lnSpc>
                        <a:spcAft>
                          <a:spcPts val="800"/>
                        </a:spcAft>
                      </a:pPr>
                      <a:r>
                        <a:rPr lang="en-IN" sz="1200" kern="0">
                          <a:effectLst/>
                        </a:rPr>
                        <a:t>3</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7483" marR="7483" marT="7483" marB="7483" anchor="ctr"/>
                </a:tc>
                <a:tc>
                  <a:txBody>
                    <a:bodyPr/>
                    <a:lstStyle/>
                    <a:p>
                      <a:pPr>
                        <a:lnSpc>
                          <a:spcPct val="107000"/>
                        </a:lnSpc>
                        <a:spcAft>
                          <a:spcPts val="800"/>
                        </a:spcAft>
                      </a:pPr>
                      <a:r>
                        <a:rPr lang="en-IN" sz="1200" kern="0" dirty="0">
                          <a:effectLst/>
                        </a:rPr>
                        <a:t>Automatic Classification of White Blood Cells using Deep Convolutional Neural Networks.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7483" marR="7483" marT="7483" marB="7483" anchor="ctr"/>
                </a:tc>
                <a:tc>
                  <a:txBody>
                    <a:bodyPr/>
                    <a:lstStyle/>
                    <a:p>
                      <a:pPr>
                        <a:lnSpc>
                          <a:spcPct val="107000"/>
                        </a:lnSpc>
                        <a:spcAft>
                          <a:spcPts val="800"/>
                        </a:spcAft>
                      </a:pPr>
                      <a:r>
                        <a:rPr lang="en-IN" sz="1200" kern="0" dirty="0">
                          <a:effectLst/>
                        </a:rPr>
                        <a:t>Automatic Classification of White Blood Cells using Deep Convolutional Neural Networks.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7483" marR="7483" marT="7483" marB="7483" anchor="ctr"/>
                </a:tc>
                <a:tc>
                  <a:txBody>
                    <a:bodyPr/>
                    <a:lstStyle/>
                    <a:p>
                      <a:pPr>
                        <a:lnSpc>
                          <a:spcPct val="107000"/>
                        </a:lnSpc>
                        <a:spcAft>
                          <a:spcPts val="800"/>
                        </a:spcAft>
                      </a:pPr>
                      <a:r>
                        <a:rPr lang="en-IN" sz="1200" kern="0" dirty="0">
                          <a:effectLst/>
                        </a:rPr>
                        <a:t>IEEE ICCSP</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7483" marR="7483" marT="7483" marB="7483" anchor="ctr"/>
                </a:tc>
                <a:tc>
                  <a:txBody>
                    <a:bodyPr/>
                    <a:lstStyle/>
                    <a:p>
                      <a:pPr>
                        <a:lnSpc>
                          <a:spcPct val="107000"/>
                        </a:lnSpc>
                        <a:spcAft>
                          <a:spcPts val="800"/>
                        </a:spcAft>
                      </a:pPr>
                      <a:r>
                        <a:rPr lang="en-IN" sz="1200" kern="0">
                          <a:effectLst/>
                        </a:rPr>
                        <a:t>2019</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7483" marR="7483" marT="7483" marB="7483" anchor="ctr"/>
                </a:tc>
                <a:tc>
                  <a:txBody>
                    <a:bodyPr/>
                    <a:lstStyle/>
                    <a:p>
                      <a:pPr>
                        <a:lnSpc>
                          <a:spcPct val="107000"/>
                        </a:lnSpc>
                        <a:spcAft>
                          <a:spcPts val="800"/>
                        </a:spcAft>
                      </a:pPr>
                      <a:r>
                        <a:rPr lang="en-IN" sz="1200" kern="0" dirty="0">
                          <a:effectLst/>
                        </a:rPr>
                        <a:t>Presents an automated system for white blood cell classification using CNNs, demonstrating promising results in subtype identification.</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7483" marR="7483" marT="7483" marB="7483" anchor="ctr"/>
                </a:tc>
                <a:extLst>
                  <a:ext uri="{0D108BD9-81ED-4DB2-BD59-A6C34878D82A}">
                    <a16:rowId xmlns:a16="http://schemas.microsoft.com/office/drawing/2014/main" val="4291675094"/>
                  </a:ext>
                </a:extLst>
              </a:tr>
              <a:tr h="999502">
                <a:tc>
                  <a:txBody>
                    <a:bodyPr/>
                    <a:lstStyle/>
                    <a:p>
                      <a:pPr>
                        <a:lnSpc>
                          <a:spcPct val="107000"/>
                        </a:lnSpc>
                        <a:spcAft>
                          <a:spcPts val="800"/>
                        </a:spcAft>
                      </a:pPr>
                      <a:r>
                        <a:rPr lang="en-IN" sz="1200" kern="0">
                          <a:effectLst/>
                        </a:rPr>
                        <a:t>4</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7483" marR="7483" marT="7483" marB="7483" anchor="ctr"/>
                </a:tc>
                <a:tc>
                  <a:txBody>
                    <a:bodyPr/>
                    <a:lstStyle/>
                    <a:p>
                      <a:pPr>
                        <a:lnSpc>
                          <a:spcPct val="107000"/>
                        </a:lnSpc>
                        <a:spcAft>
                          <a:spcPts val="800"/>
                        </a:spcAft>
                      </a:pPr>
                      <a:r>
                        <a:rPr lang="en-IN" sz="1200" kern="0">
                          <a:effectLst/>
                        </a:rPr>
                        <a:t>Islam, M. T. et al.</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7483" marR="7483" marT="7483" marB="7483" anchor="ctr"/>
                </a:tc>
                <a:tc>
                  <a:txBody>
                    <a:bodyPr/>
                    <a:lstStyle/>
                    <a:p>
                      <a:pPr>
                        <a:lnSpc>
                          <a:spcPct val="107000"/>
                        </a:lnSpc>
                        <a:spcAft>
                          <a:spcPts val="800"/>
                        </a:spcAft>
                      </a:pPr>
                      <a:br>
                        <a:rPr lang="en-IN" sz="1200" kern="0" dirty="0">
                          <a:effectLst/>
                        </a:rPr>
                      </a:br>
                      <a:r>
                        <a:rPr lang="en-IN" sz="1200" kern="0" dirty="0">
                          <a:effectLst/>
                        </a:rPr>
                        <a:t>Leukocyte classification and recognition using deep learning convolutional neural network</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7483" marR="7483" marT="7483" marB="7483" anchor="ctr"/>
                </a:tc>
                <a:tc>
                  <a:txBody>
                    <a:bodyPr/>
                    <a:lstStyle/>
                    <a:p>
                      <a:pPr>
                        <a:lnSpc>
                          <a:spcPct val="107000"/>
                        </a:lnSpc>
                        <a:spcAft>
                          <a:spcPts val="800"/>
                        </a:spcAft>
                      </a:pPr>
                      <a:r>
                        <a:rPr lang="en-IN" sz="1200" kern="0" dirty="0">
                          <a:effectLst/>
                        </a:rPr>
                        <a:t>IEEE ECCE</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7483" marR="7483" marT="7483" marB="7483" anchor="ctr"/>
                </a:tc>
                <a:tc>
                  <a:txBody>
                    <a:bodyPr/>
                    <a:lstStyle/>
                    <a:p>
                      <a:pPr>
                        <a:lnSpc>
                          <a:spcPct val="107000"/>
                        </a:lnSpc>
                        <a:spcAft>
                          <a:spcPts val="800"/>
                        </a:spcAft>
                      </a:pPr>
                      <a:r>
                        <a:rPr lang="en-IN" sz="1200" kern="0" dirty="0">
                          <a:effectLst/>
                        </a:rPr>
                        <a:t>2018</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7483" marR="7483" marT="7483" marB="7483" anchor="ctr"/>
                </a:tc>
                <a:tc>
                  <a:txBody>
                    <a:bodyPr/>
                    <a:lstStyle/>
                    <a:p>
                      <a:pPr>
                        <a:lnSpc>
                          <a:spcPct val="107000"/>
                        </a:lnSpc>
                        <a:spcAft>
                          <a:spcPts val="800"/>
                        </a:spcAft>
                      </a:pPr>
                      <a:r>
                        <a:rPr lang="en-IN" sz="1200" kern="0" dirty="0">
                          <a:effectLst/>
                        </a:rPr>
                        <a:t>Proposes a deep learning approach based on CNNs for leukocyte classification and recognition, contributing to automated blood cell analysis.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7483" marR="7483" marT="7483" marB="7483" anchor="ctr"/>
                </a:tc>
                <a:extLst>
                  <a:ext uri="{0D108BD9-81ED-4DB2-BD59-A6C34878D82A}">
                    <a16:rowId xmlns:a16="http://schemas.microsoft.com/office/drawing/2014/main" val="4089259090"/>
                  </a:ext>
                </a:extLst>
              </a:tr>
              <a:tr h="1271294">
                <a:tc>
                  <a:txBody>
                    <a:bodyPr/>
                    <a:lstStyle/>
                    <a:p>
                      <a:pPr>
                        <a:lnSpc>
                          <a:spcPct val="107000"/>
                        </a:lnSpc>
                        <a:spcAft>
                          <a:spcPts val="800"/>
                        </a:spcAft>
                      </a:pPr>
                      <a:r>
                        <a:rPr lang="en-IN" sz="1200" kern="0">
                          <a:effectLst/>
                        </a:rPr>
                        <a:t>5</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7483" marR="7483" marT="7483" marB="7483" anchor="ctr"/>
                </a:tc>
                <a:tc>
                  <a:txBody>
                    <a:bodyPr/>
                    <a:lstStyle/>
                    <a:p>
                      <a:pPr>
                        <a:lnSpc>
                          <a:spcPct val="107000"/>
                        </a:lnSpc>
                        <a:spcAft>
                          <a:spcPts val="800"/>
                        </a:spcAft>
                      </a:pPr>
                      <a:r>
                        <a:rPr lang="en-IN" sz="1200" kern="0">
                          <a:effectLst/>
                        </a:rPr>
                        <a:t>Li, S. et al</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7483" marR="7483" marT="7483" marB="7483" anchor="ctr"/>
                </a:tc>
                <a:tc>
                  <a:txBody>
                    <a:bodyPr/>
                    <a:lstStyle/>
                    <a:p>
                      <a:pPr>
                        <a:lnSpc>
                          <a:spcPct val="107000"/>
                        </a:lnSpc>
                        <a:spcAft>
                          <a:spcPts val="800"/>
                        </a:spcAft>
                      </a:pPr>
                      <a:r>
                        <a:rPr lang="en-IN" sz="1200" kern="0" dirty="0">
                          <a:effectLst/>
                        </a:rPr>
                        <a:t>Automatic White Blood Cell Classification Using Pre-Trained Deep Learning Models: </a:t>
                      </a:r>
                      <a:r>
                        <a:rPr lang="en-IN" sz="1200" kern="0" dirty="0" err="1">
                          <a:effectLst/>
                        </a:rPr>
                        <a:t>ResNet</a:t>
                      </a:r>
                      <a:r>
                        <a:rPr lang="en-IN" sz="1200" kern="0" dirty="0">
                          <a:effectLst/>
                        </a:rPr>
                        <a:t> and Inception.</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7483" marR="7483" marT="7483" marB="7483" anchor="ctr"/>
                </a:tc>
                <a:tc>
                  <a:txBody>
                    <a:bodyPr/>
                    <a:lstStyle/>
                    <a:p>
                      <a:pPr>
                        <a:lnSpc>
                          <a:spcPct val="107000"/>
                        </a:lnSpc>
                        <a:spcAft>
                          <a:spcPts val="800"/>
                        </a:spcAft>
                      </a:pPr>
                      <a:r>
                        <a:rPr lang="en-IN" sz="1200" kern="0">
                          <a:effectLst/>
                        </a:rPr>
                        <a:t>IEEE BIBM</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7483" marR="7483" marT="7483" marB="7483" anchor="ctr"/>
                </a:tc>
                <a:tc>
                  <a:txBody>
                    <a:bodyPr/>
                    <a:lstStyle/>
                    <a:p>
                      <a:pPr>
                        <a:lnSpc>
                          <a:spcPct val="107000"/>
                        </a:lnSpc>
                        <a:spcAft>
                          <a:spcPts val="800"/>
                        </a:spcAft>
                      </a:pPr>
                      <a:r>
                        <a:rPr lang="en-IN" sz="1200" kern="0" dirty="0">
                          <a:effectLst/>
                        </a:rPr>
                        <a:t>2019</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7483" marR="7483" marT="7483" marB="7483" anchor="ctr"/>
                </a:tc>
                <a:tc>
                  <a:txBody>
                    <a:bodyPr/>
                    <a:lstStyle/>
                    <a:p>
                      <a:pPr>
                        <a:lnSpc>
                          <a:spcPct val="107000"/>
                        </a:lnSpc>
                        <a:spcAft>
                          <a:spcPts val="800"/>
                        </a:spcAft>
                      </a:pPr>
                      <a:r>
                        <a:rPr lang="en-IN" sz="1200" kern="0" dirty="0">
                          <a:effectLst/>
                        </a:rPr>
                        <a:t>Investigates the application of pre-trained deep learning models (</a:t>
                      </a:r>
                      <a:r>
                        <a:rPr lang="en-IN" sz="1200" kern="0" dirty="0" err="1">
                          <a:effectLst/>
                        </a:rPr>
                        <a:t>ResNet</a:t>
                      </a:r>
                      <a:r>
                        <a:rPr lang="en-IN" sz="1200" kern="0" dirty="0">
                          <a:effectLst/>
                        </a:rPr>
                        <a:t>, Inception) for white blood cell classification, highlighting the potential of leveraging pre-trained architectures.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7483" marR="7483" marT="7483" marB="7483" anchor="ctr"/>
                </a:tc>
                <a:extLst>
                  <a:ext uri="{0D108BD9-81ED-4DB2-BD59-A6C34878D82A}">
                    <a16:rowId xmlns:a16="http://schemas.microsoft.com/office/drawing/2014/main" val="1616467149"/>
                  </a:ext>
                </a:extLst>
              </a:tr>
            </a:tbl>
          </a:graphicData>
        </a:graphic>
      </p:graphicFrame>
      <p:sp>
        <p:nvSpPr>
          <p:cNvPr id="12" name="Rectangle 1">
            <a:extLst>
              <a:ext uri="{FF2B5EF4-FFF2-40B4-BE49-F238E27FC236}">
                <a16:creationId xmlns:a16="http://schemas.microsoft.com/office/drawing/2014/main" id="{7C0FCFAE-FD6D-A912-5F4D-8206D0F5AA37}"/>
              </a:ext>
            </a:extLst>
          </p:cNvPr>
          <p:cNvSpPr>
            <a:spLocks noChangeArrowheads="1"/>
          </p:cNvSpPr>
          <p:nvPr/>
        </p:nvSpPr>
        <p:spPr bwMode="auto">
          <a:xfrm>
            <a:off x="1965325" y="18256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208370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68BAAA8-701E-DDF0-4405-1CC045DB8515}"/>
              </a:ext>
            </a:extLst>
          </p:cNvPr>
          <p:cNvSpPr>
            <a:spLocks noGrp="1"/>
          </p:cNvSpPr>
          <p:nvPr>
            <p:ph type="sldNum" sz="quarter" idx="12"/>
          </p:nvPr>
        </p:nvSpPr>
        <p:spPr/>
        <p:txBody>
          <a:bodyPr/>
          <a:lstStyle/>
          <a:p>
            <a:fld id="{CEF12CF4-88E4-48E6-BF92-6DB8A39F5115}" type="slidenum">
              <a:rPr lang="en-US" smtClean="0"/>
              <a:pPr/>
              <a:t>7</a:t>
            </a:fld>
            <a:endParaRPr lang="en-US"/>
          </a:p>
        </p:txBody>
      </p:sp>
      <p:graphicFrame>
        <p:nvGraphicFramePr>
          <p:cNvPr id="5" name="Table 4">
            <a:extLst>
              <a:ext uri="{FF2B5EF4-FFF2-40B4-BE49-F238E27FC236}">
                <a16:creationId xmlns:a16="http://schemas.microsoft.com/office/drawing/2014/main" id="{1F7B354F-6866-02D1-ADBD-5521283DEEB3}"/>
              </a:ext>
            </a:extLst>
          </p:cNvPr>
          <p:cNvGraphicFramePr>
            <a:graphicFrameLocks noGrp="1"/>
          </p:cNvGraphicFramePr>
          <p:nvPr>
            <p:extLst>
              <p:ext uri="{D42A27DB-BD31-4B8C-83A1-F6EECF244321}">
                <p14:modId xmlns:p14="http://schemas.microsoft.com/office/powerpoint/2010/main" val="751747444"/>
              </p:ext>
            </p:extLst>
          </p:nvPr>
        </p:nvGraphicFramePr>
        <p:xfrm>
          <a:off x="334348" y="1037902"/>
          <a:ext cx="9966649" cy="4943023"/>
        </p:xfrm>
        <a:graphic>
          <a:graphicData uri="http://schemas.openxmlformats.org/drawingml/2006/table">
            <a:tbl>
              <a:tblPr firstRow="1" firstCol="1" bandRow="1">
                <a:tableStyleId>{5C22544A-7EE6-4342-B048-85BDC9FD1C3A}</a:tableStyleId>
              </a:tblPr>
              <a:tblGrid>
                <a:gridCol w="1793032">
                  <a:extLst>
                    <a:ext uri="{9D8B030D-6E8A-4147-A177-3AD203B41FA5}">
                      <a16:colId xmlns:a16="http://schemas.microsoft.com/office/drawing/2014/main" val="1205090777"/>
                    </a:ext>
                  </a:extLst>
                </a:gridCol>
                <a:gridCol w="3573624">
                  <a:extLst>
                    <a:ext uri="{9D8B030D-6E8A-4147-A177-3AD203B41FA5}">
                      <a16:colId xmlns:a16="http://schemas.microsoft.com/office/drawing/2014/main" val="1792981506"/>
                    </a:ext>
                  </a:extLst>
                </a:gridCol>
                <a:gridCol w="4599993">
                  <a:extLst>
                    <a:ext uri="{9D8B030D-6E8A-4147-A177-3AD203B41FA5}">
                      <a16:colId xmlns:a16="http://schemas.microsoft.com/office/drawing/2014/main" val="1291659224"/>
                    </a:ext>
                  </a:extLst>
                </a:gridCol>
              </a:tblGrid>
              <a:tr h="661486">
                <a:tc>
                  <a:txBody>
                    <a:bodyPr/>
                    <a:lstStyle/>
                    <a:p>
                      <a:pPr algn="ctr">
                        <a:lnSpc>
                          <a:spcPct val="107000"/>
                        </a:lnSpc>
                        <a:spcAft>
                          <a:spcPts val="800"/>
                        </a:spcAft>
                      </a:pPr>
                      <a:r>
                        <a:rPr lang="en-IN" sz="1400" kern="0">
                          <a:effectLst/>
                        </a:rPr>
                        <a:t>Application</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1400" kern="0">
                          <a:effectLst/>
                        </a:rPr>
                        <a:t>Description</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1400" kern="0">
                          <a:effectLst/>
                        </a:rPr>
                        <a:t>Key Authors</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038869374"/>
                  </a:ext>
                </a:extLst>
              </a:tr>
              <a:tr h="661486">
                <a:tc>
                  <a:txBody>
                    <a:bodyPr/>
                    <a:lstStyle/>
                    <a:p>
                      <a:pPr algn="l">
                        <a:lnSpc>
                          <a:spcPct val="107000"/>
                        </a:lnSpc>
                        <a:spcAft>
                          <a:spcPts val="800"/>
                        </a:spcAft>
                      </a:pPr>
                      <a:r>
                        <a:rPr lang="en-IN" sz="1400" kern="0">
                          <a:effectLst/>
                        </a:rPr>
                        <a:t>Detection</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l">
                        <a:lnSpc>
                          <a:spcPct val="107000"/>
                        </a:lnSpc>
                        <a:spcAft>
                          <a:spcPts val="800"/>
                        </a:spcAft>
                      </a:pPr>
                      <a:r>
                        <a:rPr lang="en-IN" sz="1400" kern="0">
                          <a:effectLst/>
                        </a:rPr>
                        <a:t>Identifying presence and location of WBCs</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l">
                        <a:lnSpc>
                          <a:spcPct val="107000"/>
                        </a:lnSpc>
                        <a:spcAft>
                          <a:spcPts val="800"/>
                        </a:spcAft>
                      </a:pPr>
                      <a:r>
                        <a:rPr lang="en-IN" sz="1400" kern="0">
                          <a:effectLst/>
                        </a:rPr>
                        <a:t>Rehman et al. (2019), Jiang et al. (2020)</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382781407"/>
                  </a:ext>
                </a:extLst>
              </a:tr>
              <a:tr h="661486">
                <a:tc>
                  <a:txBody>
                    <a:bodyPr/>
                    <a:lstStyle/>
                    <a:p>
                      <a:pPr algn="l">
                        <a:lnSpc>
                          <a:spcPct val="107000"/>
                        </a:lnSpc>
                        <a:spcAft>
                          <a:spcPts val="800"/>
                        </a:spcAft>
                      </a:pPr>
                      <a:r>
                        <a:rPr lang="en-IN" sz="1400" kern="0">
                          <a:effectLst/>
                        </a:rPr>
                        <a:t>Classification</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l">
                        <a:lnSpc>
                          <a:spcPct val="107000"/>
                        </a:lnSpc>
                        <a:spcAft>
                          <a:spcPts val="800"/>
                        </a:spcAft>
                      </a:pPr>
                      <a:r>
                        <a:rPr lang="en-IN" sz="1400" kern="0">
                          <a:effectLst/>
                        </a:rPr>
                        <a:t>Categorizing WBCs into types</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l">
                        <a:lnSpc>
                          <a:spcPct val="107000"/>
                        </a:lnSpc>
                        <a:spcAft>
                          <a:spcPts val="800"/>
                        </a:spcAft>
                      </a:pPr>
                      <a:r>
                        <a:rPr lang="en-IN" sz="1400" kern="0" dirty="0">
                          <a:effectLst/>
                        </a:rPr>
                        <a:t>Chowdhury et al. (2021),  </a:t>
                      </a:r>
                      <a:r>
                        <a:rPr lang="en-IN" sz="1400" kern="0" dirty="0" err="1">
                          <a:effectLst/>
                        </a:rPr>
                        <a:t>Habibzadehb</a:t>
                      </a:r>
                      <a:r>
                        <a:rPr lang="en-IN" sz="1400" kern="0" dirty="0">
                          <a:effectLst/>
                        </a:rPr>
                        <a:t> et al. (2021)</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254827286"/>
                  </a:ext>
                </a:extLst>
              </a:tr>
              <a:tr h="661486">
                <a:tc>
                  <a:txBody>
                    <a:bodyPr/>
                    <a:lstStyle/>
                    <a:p>
                      <a:pPr algn="l">
                        <a:lnSpc>
                          <a:spcPct val="107000"/>
                        </a:lnSpc>
                        <a:spcAft>
                          <a:spcPts val="800"/>
                        </a:spcAft>
                      </a:pPr>
                      <a:r>
                        <a:rPr lang="en-IN" sz="1400" kern="0">
                          <a:effectLst/>
                        </a:rPr>
                        <a:t>Segmentation</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l">
                        <a:lnSpc>
                          <a:spcPct val="107000"/>
                        </a:lnSpc>
                        <a:spcAft>
                          <a:spcPts val="800"/>
                        </a:spcAft>
                      </a:pPr>
                      <a:r>
                        <a:rPr lang="en-IN" sz="1400" kern="0" dirty="0">
                          <a:effectLst/>
                        </a:rPr>
                        <a:t>Delineating boundaries of individual WBCs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l">
                        <a:lnSpc>
                          <a:spcPct val="107000"/>
                        </a:lnSpc>
                        <a:spcAft>
                          <a:spcPts val="800"/>
                        </a:spcAft>
                      </a:pPr>
                      <a:r>
                        <a:rPr lang="en-IN" sz="1400" kern="0">
                          <a:effectLst/>
                        </a:rPr>
                        <a:t>Le et al. (2019), Mohapatra et al. (2018)</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758725092"/>
                  </a:ext>
                </a:extLst>
              </a:tr>
              <a:tr h="2297079">
                <a:tc>
                  <a:txBody>
                    <a:bodyPr/>
                    <a:lstStyle/>
                    <a:p>
                      <a:pPr algn="l">
                        <a:lnSpc>
                          <a:spcPct val="107000"/>
                        </a:lnSpc>
                        <a:spcAft>
                          <a:spcPts val="800"/>
                        </a:spcAft>
                      </a:pPr>
                      <a:r>
                        <a:rPr lang="en-IN" sz="1400" kern="0">
                          <a:effectLst/>
                        </a:rPr>
                        <a:t>Feature Extraction</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l">
                        <a:lnSpc>
                          <a:spcPct val="107000"/>
                        </a:lnSpc>
                        <a:spcAft>
                          <a:spcPts val="800"/>
                        </a:spcAft>
                      </a:pPr>
                      <a:r>
                        <a:rPr lang="en-IN" sz="1200" kern="0" dirty="0">
                          <a:effectLst/>
                        </a:rPr>
                        <a:t>Extracting</a:t>
                      </a:r>
                      <a:r>
                        <a:rPr lang="en-IN" sz="1400" kern="0" dirty="0">
                          <a:effectLst/>
                        </a:rPr>
                        <a:t> visual features of WBCs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l">
                        <a:lnSpc>
                          <a:spcPct val="107000"/>
                        </a:lnSpc>
                        <a:spcAft>
                          <a:spcPts val="800"/>
                        </a:spcAft>
                      </a:pPr>
                      <a:r>
                        <a:rPr lang="en-IN" sz="1400" kern="0" dirty="0">
                          <a:effectLst/>
                        </a:rPr>
                        <a:t>Yang et al. (2021), Pan et al. (2021)</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850913874"/>
                  </a:ext>
                </a:extLst>
              </a:tr>
            </a:tbl>
          </a:graphicData>
        </a:graphic>
      </p:graphicFrame>
      <p:pic>
        <p:nvPicPr>
          <p:cNvPr id="6" name="Picture 5" descr="A logo of a company&#10;&#10;Description automatically generated">
            <a:extLst>
              <a:ext uri="{FF2B5EF4-FFF2-40B4-BE49-F238E27FC236}">
                <a16:creationId xmlns:a16="http://schemas.microsoft.com/office/drawing/2014/main" id="{F37B23D8-4A0E-0083-8352-DD1612F488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4200" y="86193"/>
            <a:ext cx="1219200" cy="1219200"/>
          </a:xfrm>
          <a:prstGeom prst="rect">
            <a:avLst/>
          </a:prstGeom>
        </p:spPr>
      </p:pic>
    </p:spTree>
    <p:extLst>
      <p:ext uri="{BB962C8B-B14F-4D97-AF65-F5344CB8AC3E}">
        <p14:creationId xmlns:p14="http://schemas.microsoft.com/office/powerpoint/2010/main" val="2280272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AB325E9-4BAA-F9A7-6621-3A520BF9AF60}"/>
              </a:ext>
            </a:extLst>
          </p:cNvPr>
          <p:cNvSpPr>
            <a:spLocks noGrp="1"/>
          </p:cNvSpPr>
          <p:nvPr>
            <p:ph type="sldNum" sz="quarter" idx="12"/>
          </p:nvPr>
        </p:nvSpPr>
        <p:spPr/>
        <p:txBody>
          <a:bodyPr/>
          <a:lstStyle/>
          <a:p>
            <a:fld id="{CEF12CF4-88E4-48E6-BF92-6DB8A39F5115}" type="slidenum">
              <a:rPr lang="en-US" smtClean="0"/>
              <a:pPr/>
              <a:t>8</a:t>
            </a:fld>
            <a:endParaRPr lang="en-US"/>
          </a:p>
        </p:txBody>
      </p:sp>
      <p:graphicFrame>
        <p:nvGraphicFramePr>
          <p:cNvPr id="3" name="Table 2">
            <a:extLst>
              <a:ext uri="{FF2B5EF4-FFF2-40B4-BE49-F238E27FC236}">
                <a16:creationId xmlns:a16="http://schemas.microsoft.com/office/drawing/2014/main" id="{945C368E-5420-18CE-CC40-7F61C28ACE25}"/>
              </a:ext>
            </a:extLst>
          </p:cNvPr>
          <p:cNvGraphicFramePr>
            <a:graphicFrameLocks noGrp="1"/>
          </p:cNvGraphicFramePr>
          <p:nvPr>
            <p:extLst>
              <p:ext uri="{D42A27DB-BD31-4B8C-83A1-F6EECF244321}">
                <p14:modId xmlns:p14="http://schemas.microsoft.com/office/powerpoint/2010/main" val="667072321"/>
              </p:ext>
            </p:extLst>
          </p:nvPr>
        </p:nvGraphicFramePr>
        <p:xfrm>
          <a:off x="597157" y="1091682"/>
          <a:ext cx="9778483" cy="5010537"/>
        </p:xfrm>
        <a:graphic>
          <a:graphicData uri="http://schemas.openxmlformats.org/drawingml/2006/table">
            <a:tbl>
              <a:tblPr firstRow="1" firstCol="1" bandRow="1">
                <a:tableStyleId>{5C22544A-7EE6-4342-B048-85BDC9FD1C3A}</a:tableStyleId>
              </a:tblPr>
              <a:tblGrid>
                <a:gridCol w="1754347">
                  <a:extLst>
                    <a:ext uri="{9D8B030D-6E8A-4147-A177-3AD203B41FA5}">
                      <a16:colId xmlns:a16="http://schemas.microsoft.com/office/drawing/2014/main" val="2112242888"/>
                    </a:ext>
                  </a:extLst>
                </a:gridCol>
                <a:gridCol w="3847598">
                  <a:extLst>
                    <a:ext uri="{9D8B030D-6E8A-4147-A177-3AD203B41FA5}">
                      <a16:colId xmlns:a16="http://schemas.microsoft.com/office/drawing/2014/main" val="3308480081"/>
                    </a:ext>
                  </a:extLst>
                </a:gridCol>
                <a:gridCol w="4176538">
                  <a:extLst>
                    <a:ext uri="{9D8B030D-6E8A-4147-A177-3AD203B41FA5}">
                      <a16:colId xmlns:a16="http://schemas.microsoft.com/office/drawing/2014/main" val="2229644975"/>
                    </a:ext>
                  </a:extLst>
                </a:gridCol>
              </a:tblGrid>
              <a:tr h="670521">
                <a:tc>
                  <a:txBody>
                    <a:bodyPr/>
                    <a:lstStyle/>
                    <a:p>
                      <a:pPr algn="ctr">
                        <a:lnSpc>
                          <a:spcPct val="107000"/>
                        </a:lnSpc>
                        <a:spcAft>
                          <a:spcPts val="800"/>
                        </a:spcAft>
                      </a:pPr>
                      <a:r>
                        <a:rPr lang="en-IN" sz="1350" kern="0">
                          <a:effectLst/>
                        </a:rPr>
                        <a:t>Application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1350" kern="0" dirty="0">
                          <a:effectLst/>
                        </a:rPr>
                        <a:t>Description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1350" kern="0">
                          <a:effectLst/>
                        </a:rPr>
                        <a:t>Key Authors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972057847"/>
                  </a:ext>
                </a:extLst>
              </a:tr>
              <a:tr h="670521">
                <a:tc>
                  <a:txBody>
                    <a:bodyPr/>
                    <a:lstStyle/>
                    <a:p>
                      <a:pPr algn="l">
                        <a:lnSpc>
                          <a:spcPct val="107000"/>
                        </a:lnSpc>
                        <a:spcAft>
                          <a:spcPts val="800"/>
                        </a:spcAft>
                      </a:pPr>
                      <a:r>
                        <a:rPr lang="en-IN" sz="1350" kern="0" dirty="0">
                          <a:effectLst/>
                        </a:rPr>
                        <a:t>Detection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l">
                        <a:lnSpc>
                          <a:spcPct val="107000"/>
                        </a:lnSpc>
                        <a:spcAft>
                          <a:spcPts val="800"/>
                        </a:spcAft>
                      </a:pPr>
                      <a:r>
                        <a:rPr lang="en-IN" sz="1350" kern="0" dirty="0">
                          <a:effectLst/>
                        </a:rPr>
                        <a:t>Identifying presence and location of WBCs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l">
                        <a:lnSpc>
                          <a:spcPct val="107000"/>
                        </a:lnSpc>
                        <a:spcAft>
                          <a:spcPts val="800"/>
                        </a:spcAft>
                      </a:pPr>
                      <a:r>
                        <a:rPr lang="en-IN" sz="1350" kern="0">
                          <a:effectLst/>
                        </a:rPr>
                        <a:t>Rehman et al. (2019), Jiang et al. (2020)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091505895"/>
                  </a:ext>
                </a:extLst>
              </a:tr>
              <a:tr h="670521">
                <a:tc>
                  <a:txBody>
                    <a:bodyPr/>
                    <a:lstStyle/>
                    <a:p>
                      <a:pPr algn="l">
                        <a:lnSpc>
                          <a:spcPct val="107000"/>
                        </a:lnSpc>
                        <a:spcAft>
                          <a:spcPts val="800"/>
                        </a:spcAft>
                      </a:pPr>
                      <a:r>
                        <a:rPr lang="en-IN" sz="1350" kern="0">
                          <a:effectLst/>
                        </a:rPr>
                        <a:t>Classification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l">
                        <a:lnSpc>
                          <a:spcPct val="107000"/>
                        </a:lnSpc>
                        <a:spcAft>
                          <a:spcPts val="800"/>
                        </a:spcAft>
                      </a:pPr>
                      <a:r>
                        <a:rPr lang="en-IN" sz="1350" kern="0">
                          <a:effectLst/>
                        </a:rPr>
                        <a:t>Categorizing WBCs into types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l">
                        <a:lnSpc>
                          <a:spcPct val="107000"/>
                        </a:lnSpc>
                        <a:spcAft>
                          <a:spcPts val="800"/>
                        </a:spcAft>
                      </a:pPr>
                      <a:r>
                        <a:rPr lang="en-IN" sz="1350" kern="0">
                          <a:effectLst/>
                        </a:rPr>
                        <a:t>Chowdhury et al. (2021), Habibzadeh et al. (2021)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587295500"/>
                  </a:ext>
                </a:extLst>
              </a:tr>
              <a:tr h="670521">
                <a:tc>
                  <a:txBody>
                    <a:bodyPr/>
                    <a:lstStyle/>
                    <a:p>
                      <a:pPr algn="l">
                        <a:lnSpc>
                          <a:spcPct val="107000"/>
                        </a:lnSpc>
                        <a:spcAft>
                          <a:spcPts val="800"/>
                        </a:spcAft>
                      </a:pPr>
                      <a:r>
                        <a:rPr lang="en-IN" sz="1350" kern="0">
                          <a:effectLst/>
                        </a:rPr>
                        <a:t>Segmentation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l">
                        <a:lnSpc>
                          <a:spcPct val="107000"/>
                        </a:lnSpc>
                        <a:spcAft>
                          <a:spcPts val="800"/>
                        </a:spcAft>
                      </a:pPr>
                      <a:r>
                        <a:rPr lang="en-IN" sz="1350" kern="0">
                          <a:effectLst/>
                        </a:rPr>
                        <a:t>Delineating boundaries of individual WBCs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l">
                        <a:lnSpc>
                          <a:spcPct val="107000"/>
                        </a:lnSpc>
                        <a:spcAft>
                          <a:spcPts val="800"/>
                        </a:spcAft>
                      </a:pPr>
                      <a:r>
                        <a:rPr lang="en-IN" sz="1350" kern="0">
                          <a:effectLst/>
                        </a:rPr>
                        <a:t>Le et al. (2019), Mohapatra et al. (2018)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727392878"/>
                  </a:ext>
                </a:extLst>
              </a:tr>
              <a:tr h="2328453">
                <a:tc>
                  <a:txBody>
                    <a:bodyPr/>
                    <a:lstStyle/>
                    <a:p>
                      <a:pPr algn="l">
                        <a:lnSpc>
                          <a:spcPct val="107000"/>
                        </a:lnSpc>
                        <a:spcAft>
                          <a:spcPts val="800"/>
                        </a:spcAft>
                      </a:pPr>
                      <a:r>
                        <a:rPr lang="en-IN" sz="1350" kern="0">
                          <a:effectLst/>
                        </a:rPr>
                        <a:t>Feature Extraction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l">
                        <a:lnSpc>
                          <a:spcPct val="107000"/>
                        </a:lnSpc>
                        <a:spcAft>
                          <a:spcPts val="800"/>
                        </a:spcAft>
                      </a:pPr>
                      <a:r>
                        <a:rPr lang="en-IN" sz="1350" kern="0">
                          <a:effectLst/>
                        </a:rPr>
                        <a:t>Extracting visual features of WBCs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l">
                        <a:lnSpc>
                          <a:spcPct val="107000"/>
                        </a:lnSpc>
                        <a:spcAft>
                          <a:spcPts val="800"/>
                        </a:spcAft>
                      </a:pPr>
                      <a:r>
                        <a:rPr lang="en-IN" sz="1350" kern="0" dirty="0">
                          <a:effectLst/>
                        </a:rPr>
                        <a:t>Yang et al. (2021), Pan et al. (2021)</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307519576"/>
                  </a:ext>
                </a:extLst>
              </a:tr>
            </a:tbl>
          </a:graphicData>
        </a:graphic>
      </p:graphicFrame>
      <p:sp>
        <p:nvSpPr>
          <p:cNvPr id="4" name="Rectangle 1">
            <a:extLst>
              <a:ext uri="{FF2B5EF4-FFF2-40B4-BE49-F238E27FC236}">
                <a16:creationId xmlns:a16="http://schemas.microsoft.com/office/drawing/2014/main" id="{3E632147-F656-7213-0C81-48B04AD0A1C5}"/>
              </a:ext>
            </a:extLst>
          </p:cNvPr>
          <p:cNvSpPr>
            <a:spLocks noChangeArrowheads="1"/>
          </p:cNvSpPr>
          <p:nvPr/>
        </p:nvSpPr>
        <p:spPr bwMode="auto">
          <a:xfrm>
            <a:off x="838200" y="30368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5" name="Picture 4" descr="A logo of a company&#10;&#10;Description automatically generated">
            <a:extLst>
              <a:ext uri="{FF2B5EF4-FFF2-40B4-BE49-F238E27FC236}">
                <a16:creationId xmlns:a16="http://schemas.microsoft.com/office/drawing/2014/main" id="{E0B1513A-4CD0-6F41-B90E-10E9BE381A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4200" y="86193"/>
            <a:ext cx="1219200" cy="1219200"/>
          </a:xfrm>
          <a:prstGeom prst="rect">
            <a:avLst/>
          </a:prstGeom>
        </p:spPr>
      </p:pic>
    </p:spTree>
    <p:extLst>
      <p:ext uri="{BB962C8B-B14F-4D97-AF65-F5344CB8AC3E}">
        <p14:creationId xmlns:p14="http://schemas.microsoft.com/office/powerpoint/2010/main" val="279266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923" y="1055837"/>
            <a:ext cx="10668001" cy="499111"/>
          </a:xfrm>
          <a:prstGeom prst="rect">
            <a:avLst/>
          </a:prstGeom>
        </p:spPr>
        <p:txBody>
          <a:bodyPr wrap="square">
            <a:spAutoFit/>
          </a:bodyPr>
          <a:lstStyle/>
          <a:p>
            <a:pPr lvl="0">
              <a:lnSpc>
                <a:spcPct val="150000"/>
              </a:lnSpc>
            </a:pPr>
            <a:r>
              <a:rPr lang="en-US" sz="2000" b="1" dirty="0">
                <a:solidFill>
                  <a:srgbClr val="FF0000"/>
                </a:solidFill>
                <a:latin typeface="Times New Roman" panose="02020603050405020304" pitchFamily="18" charset="0"/>
                <a:ea typeface="Times New Roman"/>
                <a:cs typeface="Times New Roman" panose="02020603050405020304" pitchFamily="18" charset="0"/>
                <a:sym typeface="Times New Roman"/>
              </a:rPr>
              <a:t>Motivation:</a:t>
            </a:r>
          </a:p>
        </p:txBody>
      </p:sp>
      <p:sp>
        <p:nvSpPr>
          <p:cNvPr id="3" name="Slide Number Placeholder 2">
            <a:extLst>
              <a:ext uri="{FF2B5EF4-FFF2-40B4-BE49-F238E27FC236}">
                <a16:creationId xmlns:a16="http://schemas.microsoft.com/office/drawing/2014/main" id="{C8038520-DC0D-B09A-D5C0-EDC726EEC10F}"/>
              </a:ext>
            </a:extLst>
          </p:cNvPr>
          <p:cNvSpPr>
            <a:spLocks noGrp="1"/>
          </p:cNvSpPr>
          <p:nvPr>
            <p:ph type="sldNum" sz="quarter" idx="12"/>
          </p:nvPr>
        </p:nvSpPr>
        <p:spPr/>
        <p:txBody>
          <a:bodyPr/>
          <a:lstStyle/>
          <a:p>
            <a:fld id="{CEF12CF4-88E4-48E6-BF92-6DB8A39F5115}" type="slidenum">
              <a:rPr lang="en-US" smtClean="0"/>
              <a:pPr/>
              <a:t>9</a:t>
            </a:fld>
            <a:endParaRPr lang="en-US"/>
          </a:p>
        </p:txBody>
      </p:sp>
      <p:pic>
        <p:nvPicPr>
          <p:cNvPr id="2" name="Picture 1" descr="A logo of a company&#10;&#10;Description automatically generated">
            <a:extLst>
              <a:ext uri="{FF2B5EF4-FFF2-40B4-BE49-F238E27FC236}">
                <a16:creationId xmlns:a16="http://schemas.microsoft.com/office/drawing/2014/main" id="{72DE0FE5-AF87-5342-1F30-78433EA80C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4200" y="86193"/>
            <a:ext cx="1219200" cy="1219200"/>
          </a:xfrm>
          <a:prstGeom prst="rect">
            <a:avLst/>
          </a:prstGeom>
        </p:spPr>
      </p:pic>
      <p:sp>
        <p:nvSpPr>
          <p:cNvPr id="6" name="TextBox 5">
            <a:extLst>
              <a:ext uri="{FF2B5EF4-FFF2-40B4-BE49-F238E27FC236}">
                <a16:creationId xmlns:a16="http://schemas.microsoft.com/office/drawing/2014/main" id="{E7051C0C-BEFD-5B49-72CB-E9E16FDFFF55}"/>
              </a:ext>
            </a:extLst>
          </p:cNvPr>
          <p:cNvSpPr txBox="1"/>
          <p:nvPr/>
        </p:nvSpPr>
        <p:spPr>
          <a:xfrm>
            <a:off x="533922" y="1731631"/>
            <a:ext cx="9701759" cy="2308324"/>
          </a:xfrm>
          <a:prstGeom prst="rect">
            <a:avLst/>
          </a:prstGeom>
          <a:noFill/>
        </p:spPr>
        <p:txBody>
          <a:bodyPr wrap="square">
            <a:spAutoFit/>
          </a:bodyPr>
          <a:lstStyle/>
          <a:p>
            <a:pPr algn="just"/>
            <a:r>
              <a:rPr lang="en-US" b="0" i="0" dirty="0">
                <a:solidFill>
                  <a:srgbClr val="0D0D0D"/>
                </a:solidFill>
                <a:effectLst/>
                <a:latin typeface="Söhne"/>
              </a:rPr>
              <a:t>The motivation behind employing Convolutional Neural Networks (CNNs) for white blood cells (WBCs) detection and identification lies in the potential to revolutionize the labor-intensive and time-consuming process of manual analysis of blood samples. Traditional methods require skilled medical professionals to visually inspect microscopic images, a task prone to human error and subjectivity. By leveraging the power of CNNs, we aim to automate this process, significantly reducing the analysis time while enhancing accuracy and objectivity. The ability of CNNs to discern intricate patterns in images makes them particularly well-suited for recognizing and categorizing white blood cells, which are crucial indicators of various health conditions. </a:t>
            </a:r>
            <a:endParaRPr lang="en-IN" dirty="0"/>
          </a:p>
        </p:txBody>
      </p:sp>
    </p:spTree>
    <p:extLst>
      <p:ext uri="{BB962C8B-B14F-4D97-AF65-F5344CB8AC3E}">
        <p14:creationId xmlns:p14="http://schemas.microsoft.com/office/powerpoint/2010/main" val="15839861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917</TotalTime>
  <Words>1782</Words>
  <Application>Microsoft Office PowerPoint</Application>
  <PresentationFormat>Widescreen</PresentationFormat>
  <Paragraphs>137</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-apple-system</vt:lpstr>
      <vt:lpstr>Arial</vt:lpstr>
      <vt:lpstr>Calibri</vt:lpstr>
      <vt:lpstr>Calibri Light</vt:lpstr>
      <vt:lpstr>Söhne</vt:lpstr>
      <vt:lpstr>Times New Roman</vt:lpstr>
      <vt:lpstr>Wingdings</vt:lpstr>
      <vt:lpstr>Office Theme</vt:lpstr>
      <vt:lpstr>      Title :White blood cells detection and identification using Convolutional Neural Network (CNN).  Department of Computer Science and Engineering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Existing system:</vt:lpstr>
      <vt:lpstr>PowerPoint Presentation</vt:lpstr>
      <vt:lpstr>References:</vt:lpstr>
      <vt:lpstr>Base paper: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SENRAKOTH</dc:creator>
  <cp:lastModifiedBy>SRIRAM BANDI</cp:lastModifiedBy>
  <cp:revision>23</cp:revision>
  <dcterms:created xsi:type="dcterms:W3CDTF">2022-06-23T09:57:09Z</dcterms:created>
  <dcterms:modified xsi:type="dcterms:W3CDTF">2024-02-22T14:30:36Z</dcterms:modified>
</cp:coreProperties>
</file>