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090" y="120"/>
      </p:cViewPr>
      <p:guideLst>
        <p:guide orient="horz" pos="2160"/>
        <p:guide pos="384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innomindss.netlify.app/" TargetMode="External"/><Relationship Id="rId10" Type="http://schemas.openxmlformats.org/officeDocument/2006/relationships/image" Target="../media/image8.jpg"/><Relationship Id="rId4" Type="http://schemas.openxmlformats.org/officeDocument/2006/relationships/hyperlink" Target="https://drive.google.com/file/d/1Nd3eoxItdLVuRYMo4xl3Ie8bhvmClLm9/view" TargetMode="External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pm/kinesis/?gclid=CjwKCAjwoJa2BhBPEiwA0l0ImN7ZMD0_JKgvHYz9fOFNDi9Ka0mysliD2nDVBD-6h2irqNv_Z42L_hoCEJQQAvD_BwE&amp;trk=0c835ec3-3fbf-4e72-802c-19a02d6e2337&amp;sc_channel=ps&amp;ef_id=CjwKCAjwoJa2BhBPEiwA0l0ImN7ZMD0_JKgvHYz9fOFNDi9Ka0mysliD2nDVBD-6h2irqNv_Z42L_hoCEJQQAvD_BwE:G:s&amp;s_kwcid=AL!4422!3!651612776774!e!!g!!amazon%20kinesis%20data%20streams!19828231113!148480169433" TargetMode="External"/><Relationship Id="rId3" Type="http://schemas.openxmlformats.org/officeDocument/2006/relationships/hyperlink" Target="https://innomindss.netlify.app/" TargetMode="External"/><Relationship Id="rId7" Type="http://schemas.openxmlformats.org/officeDocument/2006/relationships/hyperlink" Target="https://drive.google.com/file/d/134bX_SHV5hPfqjYIGjAdWfQb_J_q9Deq/view?usp=sharing" TargetMode="External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document/d/16XW0Xz-OoX4_g1z5JlF80JtgCw4ZWgqH/edit?usp=sharing&amp;ouid=111295458894028031367&amp;rtpof=true&amp;sd=true" TargetMode="External"/><Relationship Id="rId11" Type="http://schemas.openxmlformats.org/officeDocument/2006/relationships/hyperlink" Target="https://www.youtube.com/watch?v=7DbD2iYPpJk" TargetMode="External"/><Relationship Id="rId5" Type="http://schemas.openxmlformats.org/officeDocument/2006/relationships/hyperlink" Target="https://github.com/Sriram484/InnoMinds" TargetMode="External"/><Relationship Id="rId10" Type="http://schemas.openxmlformats.org/officeDocument/2006/relationships/hyperlink" Target="https://www.civil.iitb.ac.in/~vmtom/nptel/575_CoordSignalA/web/web.html" TargetMode="External"/><Relationship Id="rId4" Type="http://schemas.openxmlformats.org/officeDocument/2006/relationships/hyperlink" Target="https://drive.google.com/file/d/1Nd3eoxItdLVuRYMo4xl3Ie8bhvmClLm9/view" TargetMode="External"/><Relationship Id="rId9" Type="http://schemas.openxmlformats.org/officeDocument/2006/relationships/hyperlink" Target="https://mqt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636608"/>
            <a:ext cx="683929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en-US" dirty="0"/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</a:t>
            </a:r>
            <a:r>
              <a:rPr lang="en-IN" sz="1700" b="1" i="0" dirty="0">
                <a:solidFill>
                  <a:srgbClr val="212529"/>
                </a:solidFill>
                <a:effectLst/>
                <a:latin typeface="montserratregular"/>
              </a:rPr>
              <a:t>1607</a:t>
            </a: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A smart AI based solution for traffic management on routes with heavy traffic from different directions, with real-time monitoring and adaptation of traffic light timings.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Theme-  Smart  Automation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PS Category-  Software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Team ID-  26118</a:t>
            </a:r>
          </a:p>
          <a:p>
            <a:pPr marL="285750" indent="-28575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Team Name-  InnoMinds007</a:t>
            </a: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6FDFE265-BB95-3FFF-F190-F2CC047D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AE51ACD6-08BE-E179-94D4-AD31F6F9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6B7A2B-C698-1ABB-7C3D-5C531ECFF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36C012E-73AE-E509-4D35-776C70D4EA8C}"/>
              </a:ext>
            </a:extLst>
          </p:cNvPr>
          <p:cNvSpPr txBox="1">
            <a:spLocks/>
          </p:cNvSpPr>
          <p:nvPr/>
        </p:nvSpPr>
        <p:spPr bwMode="auto">
          <a:xfrm>
            <a:off x="874180" y="-388422"/>
            <a:ext cx="10174224" cy="100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b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356585E3-4D8A-C5E7-BABB-73DCCDAF9845}"/>
              </a:ext>
            </a:extLst>
          </p:cNvPr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Footer Placeholder 6">
            <a:extLst>
              <a:ext uri="{FF2B5EF4-FFF2-40B4-BE49-F238E27FC236}">
                <a16:creationId xmlns:a16="http://schemas.microsoft.com/office/drawing/2014/main" id="{4D1C7A68-0FF7-F1AA-1D69-A9A18329BAAA}"/>
              </a:ext>
            </a:extLst>
          </p:cNvPr>
          <p:cNvSpPr txBox="1">
            <a:spLocks/>
          </p:cNvSpPr>
          <p:nvPr/>
        </p:nvSpPr>
        <p:spPr>
          <a:xfrm>
            <a:off x="4648200" y="6356356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5" name="Google Shape;93;p2">
            <a:extLst>
              <a:ext uri="{FF2B5EF4-FFF2-40B4-BE49-F238E27FC236}">
                <a16:creationId xmlns:a16="http://schemas.microsoft.com/office/drawing/2014/main" id="{2717388F-4E0D-7AE2-DFC9-18BF585028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5724" y="2"/>
            <a:ext cx="1404260" cy="63743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E20AB69-0D1D-13CB-7E1D-260B6CE55642}"/>
              </a:ext>
            </a:extLst>
          </p:cNvPr>
          <p:cNvSpPr/>
          <p:nvPr/>
        </p:nvSpPr>
        <p:spPr>
          <a:xfrm>
            <a:off x="183000" y="931709"/>
            <a:ext cx="5038531" cy="52486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06F486-51C3-E40C-F3CD-9425E7AA4528}"/>
              </a:ext>
            </a:extLst>
          </p:cNvPr>
          <p:cNvSpPr txBox="1"/>
          <p:nvPr/>
        </p:nvSpPr>
        <p:spPr>
          <a:xfrm>
            <a:off x="276808" y="939389"/>
            <a:ext cx="494107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AI Solution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AI for Traffic Flow :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AI reduces wait times and minimizes congestion dynamically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Edge Technology : 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Machines make real-time decisions without central systems.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Emergency Vehicle Detection :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An  AI detects ambulances via camera. Server uses MQTT through AWS IoT. Video feed processed through AWS Video Kinesis.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Clustered Signals : 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Signals within 350 meters operate as a synchronized cluster.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Distributed Server System :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Multiple servers manage clusters, not one centralized server.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Resynchronization After Disruption :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AI resyncs traffic lights after emergency disruptions.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Police Manual Control: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Police can use the app to manually control the traffic lights.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Public Alerts :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App gives real-time roadblocks and traffic updates.</a:t>
            </a:r>
            <a:br>
              <a:rPr lang="en-IN" sz="1400" dirty="0"/>
            </a:br>
            <a:endParaRPr lang="en-IN" sz="1400" dirty="0"/>
          </a:p>
          <a:p>
            <a:r>
              <a:rPr lang="en-IN" sz="1400" b="1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Addresses the Problem</a:t>
            </a:r>
          </a:p>
          <a:p>
            <a:pPr>
              <a:buFont typeface="+mj-lt"/>
              <a:buAutoNum type="arabicPeriod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Optimized Traffic Flow :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Reduces congestion, waiting times.</a:t>
            </a:r>
          </a:p>
          <a:p>
            <a:pPr>
              <a:buFont typeface="+mj-lt"/>
              <a:buAutoNum type="arabicPeriod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Emergency Response :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Quick detection ensure ambulance priority.</a:t>
            </a:r>
          </a:p>
          <a:p>
            <a:pPr>
              <a:buFont typeface="+mj-lt"/>
              <a:buAutoNum type="arabicPeriod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Synchronized Signals :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Clustering prevents traffic bottlenecks.</a:t>
            </a:r>
          </a:p>
          <a:p>
            <a:pPr>
              <a:buFont typeface="+mj-lt"/>
              <a:buAutoNum type="arabicPeriod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Rapid Resynchronization :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AI quickly restores normal traffic flow.</a:t>
            </a:r>
          </a:p>
          <a:p>
            <a:pPr>
              <a:buFont typeface="+mj-lt"/>
              <a:buAutoNum type="arabicPeriod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Manual Control :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Police manage lights during emergencies.</a:t>
            </a:r>
          </a:p>
          <a:p>
            <a:pPr>
              <a:buFont typeface="+mj-lt"/>
              <a:buAutoNum type="arabicPeriod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Public Notifications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: Real-time updates guide drivers.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1EC95D-6C6A-0985-A9B2-5A821B2A9E1B}"/>
              </a:ext>
            </a:extLst>
          </p:cNvPr>
          <p:cNvSpPr/>
          <p:nvPr/>
        </p:nvSpPr>
        <p:spPr>
          <a:xfrm>
            <a:off x="5330510" y="3852672"/>
            <a:ext cx="6678489" cy="23191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5868BC-8006-FEF9-09AA-5B81AB3187CB}"/>
              </a:ext>
            </a:extLst>
          </p:cNvPr>
          <p:cNvSpPr txBox="1"/>
          <p:nvPr/>
        </p:nvSpPr>
        <p:spPr>
          <a:xfrm>
            <a:off x="5453179" y="3914867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Value Proposition : 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BB4A8986-0DC5-6B96-6C39-42FEA7F0A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179" y="4346393"/>
            <a:ext cx="6396699" cy="1754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19" rIns="91440" bIns="45719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Edge Technology Decision Making 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Local systems decide without relying on a central server.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Finding position of emergency vehicles using Radio Frequency: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Detect ambulance signals to determine position using Radio Frequency.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Distributed Server Architecture 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cluster of servers oversees multiple signal clusters so reduced latency.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Cloud Integration 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Traffic data analyzed in real-time for continuous improvement.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Mobile App for Police 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Police can control the traffic during critical events.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Real-Time Public Alerts 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Drivers receive updates to avoid blocked routes.</a:t>
            </a:r>
          </a:p>
        </p:txBody>
      </p:sp>
      <p:sp>
        <p:nvSpPr>
          <p:cNvPr id="43" name="Oval 42" descr="Your startup LOGO">
            <a:extLst>
              <a:ext uri="{FF2B5EF4-FFF2-40B4-BE49-F238E27FC236}">
                <a16:creationId xmlns:a16="http://schemas.microsoft.com/office/drawing/2014/main" id="{1FE32D90-E7C0-BC51-F7D6-1EF250AD697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0" y="84192"/>
            <a:ext cx="1544319" cy="75604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InnoMinds007</a:t>
            </a:r>
            <a:endParaRPr lang="en-IN" sz="1500" dirty="0"/>
          </a:p>
        </p:txBody>
      </p:sp>
      <p:sp>
        <p:nvSpPr>
          <p:cNvPr id="45" name="TextBox 44"/>
          <p:cNvSpPr txBox="1"/>
          <p:nvPr/>
        </p:nvSpPr>
        <p:spPr>
          <a:xfrm>
            <a:off x="1469079" y="189678"/>
            <a:ext cx="101459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/>
              <a:t>Distributed Edge Enhanced AI Traffic Flow Optimizer With Low Latency</a:t>
            </a:r>
            <a:endParaRPr lang="en-US" sz="2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43FAA3-AB9A-8D91-40AD-48DEDF6DD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337" y="632347"/>
            <a:ext cx="4724201" cy="31925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1">
            <a:extLst>
              <a:ext uri="{FF2B5EF4-FFF2-40B4-BE49-F238E27FC236}">
                <a16:creationId xmlns:a16="http://schemas.microsoft.com/office/drawing/2014/main" id="{C7FBA7F8-82D3-E083-BA91-FEC5AEF8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35" name="Slide Number Placeholder 2">
            <a:extLst>
              <a:ext uri="{FF2B5EF4-FFF2-40B4-BE49-F238E27FC236}">
                <a16:creationId xmlns:a16="http://schemas.microsoft.com/office/drawing/2014/main" id="{2A918067-312F-09DE-3941-0F731F4C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B635AFB3-1ACD-44AC-8702-86B1729DF0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9D43E0-01FD-305E-3175-E849D95FB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CBF819CE-6042-8F5C-38AB-C1D0B1012A50}"/>
              </a:ext>
            </a:extLst>
          </p:cNvPr>
          <p:cNvSpPr txBox="1">
            <a:spLocks/>
          </p:cNvSpPr>
          <p:nvPr/>
        </p:nvSpPr>
        <p:spPr>
          <a:xfrm>
            <a:off x="3157102" y="52160"/>
            <a:ext cx="6186196" cy="843326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600" b="1" dirty="0">
                <a:latin typeface="+mj-lt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B7166F59-D7C1-931F-0CAA-6C47D3F9FAB9}"/>
              </a:ext>
            </a:extLst>
          </p:cNvPr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Footer Placeholder 6">
            <a:extLst>
              <a:ext uri="{FF2B5EF4-FFF2-40B4-BE49-F238E27FC236}">
                <a16:creationId xmlns:a16="http://schemas.microsoft.com/office/drawing/2014/main" id="{703E437C-4F5D-591C-8074-3837FE47B4E0}"/>
              </a:ext>
            </a:extLst>
          </p:cNvPr>
          <p:cNvSpPr txBox="1">
            <a:spLocks/>
          </p:cNvSpPr>
          <p:nvPr/>
        </p:nvSpPr>
        <p:spPr>
          <a:xfrm>
            <a:off x="4648200" y="6356353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FAB0C7-40B3-05E7-B480-FDE952F8C457}"/>
              </a:ext>
            </a:extLst>
          </p:cNvPr>
          <p:cNvSpPr/>
          <p:nvPr/>
        </p:nvSpPr>
        <p:spPr>
          <a:xfrm>
            <a:off x="151248" y="690125"/>
            <a:ext cx="6025618" cy="55887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0CDE88-4DA7-6DC8-00D3-FE31BF167A94}"/>
              </a:ext>
            </a:extLst>
          </p:cNvPr>
          <p:cNvSpPr txBox="1"/>
          <p:nvPr/>
        </p:nvSpPr>
        <p:spPr>
          <a:xfrm>
            <a:off x="108111" y="677152"/>
            <a:ext cx="6019802" cy="530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Stack</a:t>
            </a:r>
          </a:p>
          <a:p>
            <a:pPr marL="171450" indent="-171450">
              <a:spcBef>
                <a:spcPts val="160"/>
              </a:spcBef>
              <a:buFont typeface="Wingdings" panose="05000000000000000000" pitchFamily="2" charset="2"/>
              <a:buChar char="v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Jetson (Server):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spcBef>
                <a:spcPts val="160"/>
              </a:spcBef>
              <a:buFont typeface="Wingdings" panose="05000000000000000000" pitchFamily="2" charset="2"/>
              <a:buChar char="§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Runs  AI Vehicle detection and AI traffic flow optimizers models.</a:t>
            </a:r>
          </a:p>
          <a:p>
            <a:pPr marL="171450" indent="-171450">
              <a:spcBef>
                <a:spcPts val="160"/>
              </a:spcBef>
              <a:buFont typeface="Wingdings" panose="05000000000000000000" pitchFamily="2" charset="2"/>
              <a:buChar char="v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Vehicle Detection AI Model:</a:t>
            </a:r>
          </a:p>
          <a:p>
            <a:pPr marL="628650" lvl="1" indent="-171450">
              <a:spcBef>
                <a:spcPts val="160"/>
              </a:spcBef>
              <a:buFont typeface="Wingdings" panose="05000000000000000000" pitchFamily="2" charset="2"/>
              <a:buChar char="§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Detects vehicles and measures traffic density.</a:t>
            </a:r>
          </a:p>
          <a:p>
            <a:pPr marL="171450" indent="-171450">
              <a:spcBef>
                <a:spcPts val="160"/>
              </a:spcBef>
              <a:buFont typeface="Wingdings" panose="05000000000000000000" pitchFamily="2" charset="2"/>
              <a:buChar char="v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AI Traffic flow Optimizer:</a:t>
            </a:r>
          </a:p>
          <a:p>
            <a:pPr marL="628650" lvl="1" indent="-171450">
              <a:spcBef>
                <a:spcPts val="160"/>
              </a:spcBef>
              <a:buFont typeface="Wingdings" panose="05000000000000000000" pitchFamily="2" charset="2"/>
              <a:buChar char="§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 algorithms and deep learning  is used to develop it.</a:t>
            </a:r>
          </a:p>
          <a:p>
            <a:pPr marL="628650" lvl="1" indent="-171450">
              <a:spcBef>
                <a:spcPts val="160"/>
              </a:spcBef>
              <a:buFont typeface="Wingdings" panose="05000000000000000000" pitchFamily="2" charset="2"/>
              <a:buChar char="§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Optimizes traffic flow to reduce waiting time and resynchronizes signals</a:t>
            </a:r>
          </a:p>
          <a:p>
            <a:pPr marL="171450" indent="-171450">
              <a:spcBef>
                <a:spcPts val="160"/>
              </a:spcBef>
              <a:buFont typeface="Wingdings" panose="05000000000000000000" pitchFamily="2" charset="2"/>
              <a:buChar char="v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React &amp; MUI:</a:t>
            </a:r>
          </a:p>
          <a:p>
            <a:pPr marL="628650" lvl="1" indent="-171450">
              <a:spcBef>
                <a:spcPts val="160"/>
              </a:spcBef>
              <a:buFont typeface="Wingdings" panose="05000000000000000000" pitchFamily="2" charset="2"/>
              <a:buChar char="§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Builds a responsive, user-friendly front-end for traffic control.</a:t>
            </a:r>
          </a:p>
          <a:p>
            <a:pPr marL="171450" indent="-171450">
              <a:spcBef>
                <a:spcPts val="160"/>
              </a:spcBef>
              <a:buFont typeface="Wingdings" panose="05000000000000000000" pitchFamily="2" charset="2"/>
              <a:buChar char="v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Firebase:</a:t>
            </a:r>
          </a:p>
          <a:p>
            <a:pPr marL="628650" lvl="1" indent="-171450">
              <a:spcBef>
                <a:spcPts val="160"/>
              </a:spcBef>
              <a:buFont typeface="Wingdings" panose="05000000000000000000" pitchFamily="2" charset="2"/>
              <a:buChar char="§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Securely stores user data in database.</a:t>
            </a:r>
          </a:p>
          <a:p>
            <a:pPr marL="171450" indent="-171450">
              <a:spcBef>
                <a:spcPts val="160"/>
              </a:spcBef>
              <a:buFont typeface="Wingdings" panose="05000000000000000000" pitchFamily="2" charset="2"/>
              <a:buChar char="v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I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 Core:</a:t>
            </a:r>
          </a:p>
          <a:p>
            <a:pPr marL="628650" lvl="1" indent="-171450">
              <a:spcBef>
                <a:spcPts val="160"/>
              </a:spcBef>
              <a:buFont typeface="Wingdings" panose="05000000000000000000" pitchFamily="2" charset="2"/>
              <a:buChar char="§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Facilitates MQTT communication between server, traffic lights, and mobile devices.</a:t>
            </a:r>
          </a:p>
          <a:p>
            <a:pPr marL="171450" indent="-171450">
              <a:spcBef>
                <a:spcPts val="160"/>
              </a:spcBef>
              <a:buFont typeface="Wingdings" panose="05000000000000000000" pitchFamily="2" charset="2"/>
              <a:buChar char="v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AWS Kinesis Video Streams:</a:t>
            </a:r>
          </a:p>
          <a:p>
            <a:pPr marL="628650" lvl="1" indent="-171450">
              <a:spcBef>
                <a:spcPts val="160"/>
              </a:spcBef>
              <a:buFont typeface="Wingdings" panose="05000000000000000000" pitchFamily="2" charset="2"/>
              <a:buChar char="§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Streams live video data to the server in real time.</a:t>
            </a:r>
          </a:p>
          <a:p>
            <a:pPr marL="171450" indent="-171450">
              <a:spcBef>
                <a:spcPts val="160"/>
              </a:spcBef>
              <a:buFont typeface="Wingdings" panose="05000000000000000000" pitchFamily="2" charset="2"/>
              <a:buChar char="v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AWS Load Balancer:</a:t>
            </a:r>
          </a:p>
          <a:p>
            <a:pPr marL="628650" lvl="1" indent="-171450">
              <a:spcBef>
                <a:spcPts val="160"/>
              </a:spcBef>
              <a:buFont typeface="Wingdings" panose="05000000000000000000" pitchFamily="2" charset="2"/>
              <a:buChar char="§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Provides backup servers for seamless operation.</a:t>
            </a:r>
          </a:p>
          <a:p>
            <a:pPr marL="171450" indent="-171450">
              <a:spcBef>
                <a:spcPts val="160"/>
              </a:spcBef>
              <a:buFont typeface="Wingdings" panose="05000000000000000000" pitchFamily="2" charset="2"/>
              <a:buChar char="v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ESP32:</a:t>
            </a:r>
          </a:p>
          <a:p>
            <a:pPr marL="628650" lvl="1" indent="-171450">
              <a:spcBef>
                <a:spcPts val="160"/>
              </a:spcBef>
              <a:buFont typeface="Wingdings" panose="05000000000000000000" pitchFamily="2" charset="2"/>
              <a:buChar char="§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Controls traffic lights based on AI-driven decisions.</a:t>
            </a:r>
          </a:p>
          <a:p>
            <a:pPr marL="171450" indent="-171450">
              <a:spcBef>
                <a:spcPts val="160"/>
              </a:spcBef>
              <a:buFont typeface="Wingdings" panose="05000000000000000000" pitchFamily="2" charset="2"/>
              <a:buChar char="v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Radio Frequency Detector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28650" lvl="1" indent="-171450">
              <a:spcBef>
                <a:spcPts val="160"/>
              </a:spcBef>
              <a:buFont typeface="Wingdings" panose="05000000000000000000" pitchFamily="2" charset="2"/>
              <a:buChar char="§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It detect sirens of emergency vehicles which is installed at traffic light intersections.</a:t>
            </a:r>
          </a:p>
          <a:p>
            <a:pPr marL="171450" indent="-171450">
              <a:spcBef>
                <a:spcPts val="160"/>
              </a:spcBef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2D23FC-3540-48BB-EBD7-CACCCB74F098}"/>
              </a:ext>
            </a:extLst>
          </p:cNvPr>
          <p:cNvSpPr/>
          <p:nvPr/>
        </p:nvSpPr>
        <p:spPr>
          <a:xfrm>
            <a:off x="6540759" y="5519491"/>
            <a:ext cx="2196841" cy="7594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Streams:</a:t>
            </a:r>
          </a:p>
          <a:p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SaaS product for both public and authorities</a:t>
            </a: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oogle Shape;93;p2">
            <a:extLst>
              <a:ext uri="{FF2B5EF4-FFF2-40B4-BE49-F238E27FC236}">
                <a16:creationId xmlns:a16="http://schemas.microsoft.com/office/drawing/2014/main" id="{2C893BFE-3F12-4101-1A73-42AEB5CCB7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5724" y="2"/>
            <a:ext cx="1404260" cy="63743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Oval 46" descr="Your startup LOGO">
            <a:extLst>
              <a:ext uri="{FF2B5EF4-FFF2-40B4-BE49-F238E27FC236}">
                <a16:creationId xmlns:a16="http://schemas.microsoft.com/office/drawing/2014/main" id="{54AA29A9-F127-740F-969E-012AB7BC46B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8111" y="50202"/>
            <a:ext cx="1621568" cy="5872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InnoMinds007</a:t>
            </a:r>
            <a:endParaRPr lang="en-IN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8878A51-D25B-1D10-B09B-8BC4283B1562}"/>
              </a:ext>
            </a:extLst>
          </p:cNvPr>
          <p:cNvSpPr/>
          <p:nvPr/>
        </p:nvSpPr>
        <p:spPr>
          <a:xfrm>
            <a:off x="8791507" y="5308600"/>
            <a:ext cx="3368477" cy="9620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A273FC-1344-5229-773C-216861927D1A}"/>
              </a:ext>
            </a:extLst>
          </p:cNvPr>
          <p:cNvSpPr txBox="1"/>
          <p:nvPr/>
        </p:nvSpPr>
        <p:spPr>
          <a:xfrm>
            <a:off x="8761099" y="5424789"/>
            <a:ext cx="158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6498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 Video -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B1A389-0466-D8A0-7436-F719E44E8D2A}"/>
              </a:ext>
            </a:extLst>
          </p:cNvPr>
          <p:cNvSpPr txBox="1"/>
          <p:nvPr/>
        </p:nvSpPr>
        <p:spPr>
          <a:xfrm>
            <a:off x="8723052" y="5888219"/>
            <a:ext cx="158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6498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 -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D4C592-853F-5977-C63D-10BB111B7731}"/>
              </a:ext>
            </a:extLst>
          </p:cNvPr>
          <p:cNvSpPr txBox="1"/>
          <p:nvPr/>
        </p:nvSpPr>
        <p:spPr>
          <a:xfrm>
            <a:off x="10519495" y="5478650"/>
            <a:ext cx="1037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u="sng" dirty="0">
                <a:solidFill>
                  <a:srgbClr val="6498D9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Click Here</a:t>
            </a:r>
            <a:endParaRPr lang="en-IN" sz="1050" u="sng" dirty="0">
              <a:solidFill>
                <a:srgbClr val="6498D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453296-4F20-4BBF-093D-F8AE457D4CAC}"/>
              </a:ext>
            </a:extLst>
          </p:cNvPr>
          <p:cNvSpPr txBox="1"/>
          <p:nvPr/>
        </p:nvSpPr>
        <p:spPr>
          <a:xfrm>
            <a:off x="10378209" y="5909508"/>
            <a:ext cx="8300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u="sng" dirty="0">
                <a:solidFill>
                  <a:srgbClr val="6498D9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Click Here</a:t>
            </a:r>
            <a:r>
              <a:rPr lang="en-IN" sz="1050" u="sng" dirty="0">
                <a:solidFill>
                  <a:srgbClr val="6498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Graphic 1" descr="Video camera with solid fill">
            <a:hlinkClick r:id="rId4"/>
            <a:extLst>
              <a:ext uri="{FF2B5EF4-FFF2-40B4-BE49-F238E27FC236}">
                <a16:creationId xmlns:a16="http://schemas.microsoft.com/office/drawing/2014/main" id="{7679F6F2-BDDD-A7E6-97B1-605FB61068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7976" y="5387561"/>
            <a:ext cx="377627" cy="377627"/>
          </a:xfrm>
          <a:prstGeom prst="rect">
            <a:avLst/>
          </a:prstGeom>
        </p:spPr>
      </p:pic>
      <p:pic>
        <p:nvPicPr>
          <p:cNvPr id="3" name="Graphic 2" descr="Smart Phone with solid fill">
            <a:hlinkClick r:id="rId5"/>
            <a:extLst>
              <a:ext uri="{FF2B5EF4-FFF2-40B4-BE49-F238E27FC236}">
                <a16:creationId xmlns:a16="http://schemas.microsoft.com/office/drawing/2014/main" id="{BEAD513B-E930-42F0-ECD9-7A4E819B3D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3659" y="5847945"/>
            <a:ext cx="348289" cy="348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BD9944-47CC-82CA-F248-04D40573F9B4}"/>
              </a:ext>
            </a:extLst>
          </p:cNvPr>
          <p:cNvSpPr txBox="1"/>
          <p:nvPr/>
        </p:nvSpPr>
        <p:spPr>
          <a:xfrm>
            <a:off x="11122170" y="5768636"/>
            <a:ext cx="9617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redential</a:t>
            </a:r>
            <a:r>
              <a:rPr lang="en-IN" sz="800" b="1" dirty="0">
                <a:latin typeface="Arial" panose="020B0604020202020204" pitchFamily="34" charset="0"/>
                <a:cs typeface="Arial" panose="020B0604020202020204" pitchFamily="34" charset="0"/>
              </a:rPr>
              <a:t> :-</a:t>
            </a:r>
          </a:p>
          <a:p>
            <a:r>
              <a:rPr lang="en-IN" sz="800" b="1" dirty="0">
                <a:latin typeface="Arial" panose="020B0604020202020204" pitchFamily="34" charset="0"/>
                <a:cs typeface="Arial" panose="020B0604020202020204" pitchFamily="34" charset="0"/>
              </a:rPr>
              <a:t>Username – </a:t>
            </a:r>
            <a:r>
              <a:rPr lang="en-IN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sih</a:t>
            </a:r>
            <a:endParaRPr lang="en-IN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800" b="1" dirty="0">
                <a:latin typeface="Arial" panose="020B0604020202020204" pitchFamily="34" charset="0"/>
                <a:cs typeface="Arial" panose="020B0604020202020204" pitchFamily="34" charset="0"/>
              </a:rPr>
              <a:t>Password - 123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5AB42-BD8D-8E09-8FBB-1DBCC1B8CD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0200" y="962354"/>
            <a:ext cx="5761633" cy="41951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9750"/>
            <a:ext cx="12191999" cy="43825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+mj-lt"/>
                <a:ea typeface="ＭＳ Ｐゴシック" pitchFamily="1" charset="-128"/>
                <a:cs typeface="Arial" pitchFamily="34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9786" y="0"/>
            <a:ext cx="1782213" cy="8461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9AC7A481-7595-F85E-6F5C-220DC5192F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6585" y="120208"/>
            <a:ext cx="1516518" cy="5508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InnoMinds007</a:t>
            </a:r>
            <a:endParaRPr lang="en-IN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5E1C11-9BF8-5742-D297-BA437E1C432A}"/>
              </a:ext>
            </a:extLst>
          </p:cNvPr>
          <p:cNvGrpSpPr/>
          <p:nvPr/>
        </p:nvGrpSpPr>
        <p:grpSpPr>
          <a:xfrm>
            <a:off x="4197806" y="846165"/>
            <a:ext cx="3673057" cy="5485593"/>
            <a:chOff x="4454560" y="2826787"/>
            <a:chExt cx="3673057" cy="5028156"/>
          </a:xfrm>
        </p:grpSpPr>
        <p:sp>
          <p:nvSpPr>
            <p:cNvPr id="14" name="Rectangle 13"/>
            <p:cNvSpPr/>
            <p:nvPr/>
          </p:nvSpPr>
          <p:spPr>
            <a:xfrm>
              <a:off x="4454560" y="2826787"/>
              <a:ext cx="3673057" cy="50281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54560" y="3386582"/>
              <a:ext cx="36730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C16190-14AF-590B-039E-EB74C18E0155}"/>
              </a:ext>
            </a:extLst>
          </p:cNvPr>
          <p:cNvGrpSpPr/>
          <p:nvPr/>
        </p:nvGrpSpPr>
        <p:grpSpPr>
          <a:xfrm>
            <a:off x="8146586" y="846166"/>
            <a:ext cx="3673057" cy="5485586"/>
            <a:chOff x="8146586" y="1088378"/>
            <a:chExt cx="3673057" cy="5035151"/>
          </a:xfrm>
        </p:grpSpPr>
        <p:sp>
          <p:nvSpPr>
            <p:cNvPr id="15" name="Rectangle 14"/>
            <p:cNvSpPr/>
            <p:nvPr/>
          </p:nvSpPr>
          <p:spPr>
            <a:xfrm>
              <a:off x="8146586" y="1088378"/>
              <a:ext cx="3673057" cy="50351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8146586" y="1635779"/>
              <a:ext cx="36730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7EAD1-7F44-8910-ED47-94AE03CFE80C}"/>
              </a:ext>
            </a:extLst>
          </p:cNvPr>
          <p:cNvGrpSpPr/>
          <p:nvPr/>
        </p:nvGrpSpPr>
        <p:grpSpPr>
          <a:xfrm>
            <a:off x="264458" y="846167"/>
            <a:ext cx="3673057" cy="5485596"/>
            <a:chOff x="264458" y="1082191"/>
            <a:chExt cx="3673057" cy="5104737"/>
          </a:xfrm>
        </p:grpSpPr>
        <p:sp>
          <p:nvSpPr>
            <p:cNvPr id="11" name="Rectangle 10"/>
            <p:cNvSpPr/>
            <p:nvPr/>
          </p:nvSpPr>
          <p:spPr>
            <a:xfrm>
              <a:off x="264458" y="1082191"/>
              <a:ext cx="3673057" cy="51047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4582" y="1205938"/>
              <a:ext cx="2348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i="1" dirty="0">
                  <a:solidFill>
                    <a:schemeClr val="accent1"/>
                  </a:solidFill>
                </a:rPr>
                <a:t>Feasibility of the Idea </a:t>
              </a:r>
            </a:p>
          </p:txBody>
        </p:sp>
        <p:cxnSp>
          <p:nvCxnSpPr>
            <p:cNvPr id="22" name="Straight Connector 21"/>
            <p:cNvCxnSpPr>
              <a:cxnSpLocks/>
            </p:cNvCxnSpPr>
            <p:nvPr/>
          </p:nvCxnSpPr>
          <p:spPr>
            <a:xfrm>
              <a:off x="264458" y="1655169"/>
              <a:ext cx="36730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86585" y="1476256"/>
            <a:ext cx="350842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Edge Technology: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Initial cost for devices like NVIDIA Jetson is high, but long-term operational costs are low due to decentralized processing.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Google Maps API: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cost-effective solution for real-time traffic data (density, roadblocks, diversions), reducing the need for expensive custom sensor infrastructure.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 (RL) for Traffic Control: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High initial resource demands for model training, but once deployed, it becomes highly efficient and adaptive, reducing ongoing costs.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Distributed Server System: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Reduces the load on a central server, improving system reliability and scalability, which lowers long-term maintenance and upgrade costs.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AWS Cloud Infrastructure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Its scalable, pay-as-you-go model makes it cost-effective and feasible for large-scale implementations. 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3530" y="971468"/>
            <a:ext cx="326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Potential Challenges and Risks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97806" y="1532449"/>
            <a:ext cx="349480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Latency: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Video Processing by the AI models may take some time.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Model Performance: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Customization is required to adapt AI models to local traffic patterns.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Camera: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an ambulance is outside the camera's view, the system won’t detect it, risking delays in giving priority to emergency vehicles.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Network Reliability: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Potential disruptions in cloud services or network connectivity could affect real-time decision-making and communication between devices.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Initial Training Time: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 models require extensive data and training time before they can function effectively.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29499" y="1539611"/>
            <a:ext cx="3668017" cy="484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v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Reduced Latency: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Fine-tuned AI models are deployed on edge devices like Jetson and ESP32 to minimize processing delays and improve response time.</a:t>
            </a:r>
          </a:p>
          <a:p>
            <a:pPr marL="171450" indent="-171450"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v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Model Optimization 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 AI continuously adapts to changing traffic patterns by training on real-time data, improving accuracy and performance.</a:t>
            </a:r>
          </a:p>
          <a:p>
            <a:pPr marL="171450" indent="-171450"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v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Radio Frequency Detectors: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Radio frequency-based detectors are used to detect ambulance signals and determine the ambulance's position when it's outside the camera range.</a:t>
            </a:r>
          </a:p>
          <a:p>
            <a:pPr marL="171450" indent="-171450"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v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Network Redundancy: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 backup systems, like AWS Load Balancer and distributed servers, to ensure continuous operation during network or cloud service interruptions.</a:t>
            </a:r>
          </a:p>
          <a:p>
            <a:pPr marL="171450" indent="-171450">
              <a:spcBef>
                <a:spcPts val="700"/>
              </a:spcBef>
              <a:spcAft>
                <a:spcPts val="700"/>
              </a:spcAft>
              <a:buFont typeface="Wingdings" panose="05000000000000000000" pitchFamily="2" charset="2"/>
              <a:buChar char="v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Pre-Deployment Training: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RL models undergo extensive training during the initial deployment phase, so they are optimized and require minimal ongoing adjustments.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21194" y="928450"/>
            <a:ext cx="388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Strategies for Overcoming Challenges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DAAF121-ED73-18B5-E32A-B38181E3E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814" y="869047"/>
            <a:ext cx="3749962" cy="32182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36329"/>
            <a:ext cx="12191999" cy="22167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28173" y="-194295"/>
            <a:ext cx="10972800" cy="1143000"/>
          </a:xfrm>
        </p:spPr>
        <p:txBody>
          <a:bodyPr/>
          <a:lstStyle/>
          <a:p>
            <a:pPr eaLnBrk="1" hangingPunct="1"/>
            <a:r>
              <a:rPr lang="en-US" sz="2500" b="1" dirty="0">
                <a:latin typeface="+mj-lt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0009" y="3193170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95412" y="6526859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4343" y="1"/>
            <a:ext cx="1937657" cy="8690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575D606C-DE11-827D-52E0-DAB666D674D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61712"/>
            <a:ext cx="1342053" cy="54477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InnoMinds007</a:t>
            </a:r>
            <a:endParaRPr lang="en-IN" sz="1300" dirty="0"/>
          </a:p>
        </p:txBody>
      </p:sp>
      <p:sp>
        <p:nvSpPr>
          <p:cNvPr id="14" name="Rectangle 13"/>
          <p:cNvSpPr/>
          <p:nvPr/>
        </p:nvSpPr>
        <p:spPr>
          <a:xfrm>
            <a:off x="68637" y="647129"/>
            <a:ext cx="8254177" cy="59485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A729D-7EAE-948B-3F50-AE107A99E3A9}"/>
              </a:ext>
            </a:extLst>
          </p:cNvPr>
          <p:cNvSpPr txBox="1"/>
          <p:nvPr/>
        </p:nvSpPr>
        <p:spPr>
          <a:xfrm>
            <a:off x="120264" y="651063"/>
            <a:ext cx="8150997" cy="6358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300" b="1" dirty="0">
                <a:solidFill>
                  <a:schemeClr val="tx2">
                    <a:lumMod val="75000"/>
                  </a:schemeClr>
                </a:solidFill>
              </a:rPr>
              <a:t>Potential Impact on the Target Audience:- 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v"/>
            </a:pPr>
            <a:r>
              <a:rPr lang="en-US" sz="1300" b="1" dirty="0"/>
              <a:t>Drivers</a:t>
            </a:r>
            <a:r>
              <a:rPr lang="en-US" sz="1300" dirty="0"/>
              <a:t>: </a:t>
            </a:r>
            <a:r>
              <a:rPr lang="en-US" sz="1400" dirty="0"/>
              <a:t>Reduced waiting times by up to </a:t>
            </a:r>
            <a:r>
              <a:rPr lang="en-US" sz="1400" b="1" i="1" dirty="0"/>
              <a:t>20%</a:t>
            </a:r>
            <a:r>
              <a:rPr lang="en-US" sz="1400" b="1" dirty="0"/>
              <a:t>, </a:t>
            </a:r>
            <a:r>
              <a:rPr lang="en-US" sz="1400" dirty="0"/>
              <a:t>leading to smoother commutes and fewer delays—saving drivers an average of </a:t>
            </a:r>
            <a:r>
              <a:rPr lang="en-US" sz="1400" b="1" i="1" dirty="0"/>
              <a:t>15-30 minutes</a:t>
            </a:r>
            <a:r>
              <a:rPr lang="en-US" sz="1400" b="1" dirty="0"/>
              <a:t> </a:t>
            </a:r>
            <a:r>
              <a:rPr lang="en-US" sz="1400" dirty="0"/>
              <a:t>daily.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v"/>
            </a:pPr>
            <a:r>
              <a:rPr lang="en-US" sz="1300" b="1" dirty="0"/>
              <a:t>Emergency Services</a:t>
            </a:r>
            <a:r>
              <a:rPr lang="en-US" sz="1300" dirty="0"/>
              <a:t>: </a:t>
            </a:r>
            <a:r>
              <a:rPr lang="en-US" sz="1400" dirty="0"/>
              <a:t>Faster response times with priority-based signal control, reducing ambulance delays by </a:t>
            </a:r>
            <a:r>
              <a:rPr lang="en-US" sz="1400" b="1" i="1" dirty="0"/>
              <a:t>70%</a:t>
            </a:r>
            <a:r>
              <a:rPr lang="en-US" sz="1400" dirty="0"/>
              <a:t>. 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v"/>
            </a:pPr>
            <a:r>
              <a:rPr lang="en-US" sz="1300" b="1" dirty="0"/>
              <a:t>City Authorities</a:t>
            </a:r>
            <a:r>
              <a:rPr lang="en-US" sz="1300" dirty="0"/>
              <a:t>: </a:t>
            </a:r>
            <a:r>
              <a:rPr lang="en-US" sz="1400" dirty="0"/>
              <a:t>Improved traffic management, reducing road incidents. Authorities can dynamically block routes during emergencies, enhancing control.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v"/>
            </a:pPr>
            <a:r>
              <a:rPr lang="en-US" sz="1300" b="1" dirty="0"/>
              <a:t>Public Safety</a:t>
            </a:r>
            <a:r>
              <a:rPr lang="en-US" sz="1300" dirty="0"/>
              <a:t>: </a:t>
            </a:r>
            <a:r>
              <a:rPr lang="en-US" sz="1400" dirty="0"/>
              <a:t>Fewer accidents and better emergency control, reducing traffic-related through real-time updates and manual overrides.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300" b="1" dirty="0">
                <a:solidFill>
                  <a:schemeClr val="tx2">
                    <a:lumMod val="75000"/>
                  </a:schemeClr>
                </a:solidFill>
              </a:rPr>
              <a:t>Benefits of the Solution:</a:t>
            </a:r>
          </a:p>
          <a:p>
            <a:r>
              <a:rPr lang="en-US" sz="1300" b="1" dirty="0"/>
              <a:t>Social</a:t>
            </a:r>
            <a:r>
              <a:rPr lang="en-US" sz="13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Reduced traffic stress and faster commutes save commuters up to </a:t>
            </a:r>
            <a:r>
              <a:rPr lang="en-US" sz="1400" b="1" i="1" dirty="0"/>
              <a:t>30 minutes </a:t>
            </a:r>
            <a:r>
              <a:rPr lang="en-US" sz="1400" dirty="0"/>
              <a:t>per day.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Real-time notifications improve drivers' experience by avoiding congested areas, reducing delays by </a:t>
            </a:r>
            <a:r>
              <a:rPr lang="en-US" sz="1400" b="1" i="1" dirty="0"/>
              <a:t>35%</a:t>
            </a:r>
            <a:r>
              <a:rPr lang="en-US" sz="1400" dirty="0"/>
              <a:t>.</a:t>
            </a:r>
            <a:r>
              <a:rPr lang="en-US" sz="1300" dirty="0"/>
              <a:t> </a:t>
            </a:r>
          </a:p>
          <a:p>
            <a:r>
              <a:rPr lang="en-US" sz="1300" b="1" dirty="0"/>
              <a:t>Economic</a:t>
            </a:r>
            <a:r>
              <a:rPr lang="en-US" sz="13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Reduced fuel consumption and vehicle operating costs through optimized traffic flow.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City governments saves on traffic management costs by minimizing manual control.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Increased productivity, as people spend less time in traffic, boost their efficiency for daily commuters.</a:t>
            </a:r>
          </a:p>
          <a:p>
            <a:r>
              <a:rPr lang="en-US" sz="1300" b="1" dirty="0"/>
              <a:t>Environmental</a:t>
            </a:r>
            <a:r>
              <a:rPr lang="en-US" sz="13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Lower carbon emissions, reducing CO2 output by up to </a:t>
            </a:r>
            <a:r>
              <a:rPr lang="en-US" sz="1400" b="1" i="1" dirty="0"/>
              <a:t>12%</a:t>
            </a:r>
            <a:r>
              <a:rPr lang="en-US" sz="1400" b="1" dirty="0"/>
              <a:t> ,</a:t>
            </a:r>
            <a:r>
              <a:rPr lang="en-US" sz="1400" dirty="0"/>
              <a:t>contributing to a cleaner urban environment.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More efficient traffic flow reduces pollution, helping cities meet sustainability goals with up to </a:t>
            </a:r>
            <a:r>
              <a:rPr lang="en-US" sz="1400" b="1" i="1" dirty="0"/>
              <a:t>10% </a:t>
            </a:r>
            <a:r>
              <a:rPr lang="en-US" sz="1400" dirty="0"/>
              <a:t>improvement in air quality.</a:t>
            </a:r>
          </a:p>
          <a:p>
            <a:r>
              <a:rPr lang="en-US" sz="1300" b="1" dirty="0"/>
              <a:t>Technological Advancement</a:t>
            </a:r>
            <a:r>
              <a:rPr lang="en-US" sz="13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Cities adopting AI-driven technologies can position themselves as smart city leaders, potentially increasing investment.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AI resynchronizes traffic lights within few cycles after emergency disruptions, restoring signal sync quickly.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Authorities can dynamically block routes and paths during unexpected events, enhancing traffic control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300" dirty="0"/>
          </a:p>
          <a:p>
            <a:endParaRPr lang="en-IN" sz="13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EFE751-49AC-B8DA-D0C4-20C567CED87D}"/>
              </a:ext>
            </a:extLst>
          </p:cNvPr>
          <p:cNvSpPr txBox="1">
            <a:spLocks/>
          </p:cNvSpPr>
          <p:nvPr/>
        </p:nvSpPr>
        <p:spPr>
          <a:xfrm>
            <a:off x="8737600" y="6538917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49B10E-6CA5-A5F8-E4E9-EE8A111D5A55}"/>
              </a:ext>
            </a:extLst>
          </p:cNvPr>
          <p:cNvSpPr/>
          <p:nvPr/>
        </p:nvSpPr>
        <p:spPr>
          <a:xfrm>
            <a:off x="8516023" y="5393284"/>
            <a:ext cx="2707148" cy="11116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: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numbers are predicted in the simulated environment using our AI models.</a:t>
            </a:r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+mj-lt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18611" y="1456928"/>
            <a:ext cx="93853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Prototype Web Application</a:t>
            </a:r>
            <a:endParaRPr lang="en-US" sz="2800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2"/>
                </a:solidFill>
                <a:latin typeface="+mj-lt"/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Prototype Video</a:t>
            </a:r>
            <a:endParaRPr lang="en-US" sz="2800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800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GitHub Repository</a:t>
            </a:r>
            <a:endParaRPr lang="en-US" sz="2800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chemeClr val="tx2"/>
                </a:solidFill>
                <a:latin typeface="+mj-lt"/>
                <a:cs typeface="Arial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Innominds</a:t>
            </a:r>
            <a:r>
              <a:rPr lang="en-US" sz="2800" dirty="0">
                <a:solidFill>
                  <a:schemeClr val="tx2"/>
                </a:solidFill>
                <a:latin typeface="+mj-lt"/>
                <a:cs typeface="Arial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Research Paper</a:t>
            </a:r>
            <a:endParaRPr lang="en-US" sz="2800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tx2"/>
                </a:solidFill>
                <a:latin typeface="+mj-lt"/>
                <a:cs typeface="Arial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Traffic Light Control System for Emergency Vehicle Using Radio Frequency Documentation</a:t>
            </a:r>
            <a:endParaRPr lang="en-US" sz="2800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 of AWS Video Kinesis</a:t>
            </a:r>
            <a:endParaRPr lang="en-US" sz="2800" noProof="0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tx2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 of  </a:t>
            </a:r>
            <a:r>
              <a:rPr lang="en-US" sz="2800" dirty="0">
                <a:solidFill>
                  <a:schemeClr val="tx2"/>
                </a:solidFill>
                <a:latin typeface="+mj-lt"/>
                <a:cs typeface="Arial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MQTT</a:t>
            </a:r>
            <a:endParaRPr lang="en-US" sz="2800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tx2"/>
                </a:solidFill>
                <a:latin typeface="+mj-lt"/>
                <a:cs typeface="Arial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IIIT Paper for Traffic Clustering</a:t>
            </a:r>
            <a:endParaRPr lang="en-US" sz="2800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schemeClr val="tx2"/>
                </a:solidFill>
                <a:latin typeface="+mj-lt"/>
                <a:cs typeface="Arial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</a:t>
            </a:r>
            <a:r>
              <a:rPr lang="en-US" sz="2800" dirty="0" err="1">
                <a:solidFill>
                  <a:schemeClr val="tx2"/>
                </a:solidFill>
                <a:latin typeface="+mj-lt"/>
                <a:cs typeface="Arial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nchronised_Traffic_Light</a:t>
            </a:r>
            <a:r>
              <a:rPr lang="en-US" sz="2800" dirty="0">
                <a:solidFill>
                  <a:schemeClr val="tx2"/>
                </a:solidFill>
                <a:latin typeface="+mj-lt"/>
                <a:cs typeface="Arial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_Demo</a:t>
            </a:r>
            <a:endParaRPr lang="en-US" sz="2800" noProof="0" dirty="0">
              <a:solidFill>
                <a:schemeClr val="tx2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7BCA8527-AB4C-E26B-BA1F-F72A8F5E73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95281" y="238725"/>
            <a:ext cx="1645094" cy="8566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InnoMinds007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9621</TotalTime>
  <Words>1265</Words>
  <Application>Microsoft Office PowerPoint</Application>
  <PresentationFormat>Widescreen</PresentationFormat>
  <Paragraphs>141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montserratregular</vt:lpstr>
      <vt:lpstr>Times New Roman</vt:lpstr>
      <vt:lpstr>TradeGothic</vt:lpstr>
      <vt:lpstr>Wingdings</vt:lpstr>
      <vt:lpstr>Office Theme</vt:lpstr>
      <vt:lpstr>SMART INDIA HACKATHON 2024</vt:lpstr>
      <vt:lpstr>PowerPoint Presentation</vt:lpstr>
      <vt:lpstr>PowerPoint Presentation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Sriram R</cp:lastModifiedBy>
  <cp:revision>218</cp:revision>
  <dcterms:created xsi:type="dcterms:W3CDTF">2013-12-12T18:46:50Z</dcterms:created>
  <dcterms:modified xsi:type="dcterms:W3CDTF">2024-09-21T05:36:50Z</dcterms:modified>
  <cp:category/>
</cp:coreProperties>
</file>