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 Performance Analysis</a:t>
            </a:r>
          </a:p>
        </c:rich>
      </c:tx>
      <c:overlay val="0"/>
      <c:spPr>
        <a:noFill/>
        <a:ln>
          <a:noFill/>
        </a:ln>
      </c:spPr>
    </c:title>
    <c:autoTitleDeleted val="0"/>
    <c:plotArea>
      <c:layout/>
      <c:barChart>
        <c:barDir val="col"/>
        <c:grouping val="clustere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c:ext xmlns:c16="http://schemas.microsoft.com/office/drawing/2014/chart" uri="{C3380CC4-5D6E-409C-BE32-E72D297353CC}">
              <c16:uniqueId val="{00000000-FB99-4046-AF53-C2A97D9D2700}"/>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c:ext xmlns:c16="http://schemas.microsoft.com/office/drawing/2014/chart" uri="{C3380CC4-5D6E-409C-BE32-E72D297353CC}">
              <c16:uniqueId val="{00000001-FB99-4046-AF53-C2A97D9D2700}"/>
            </c:ext>
          </c:extLst>
        </c:ser>
        <c:ser>
          <c:idx val="2"/>
          <c:order val="2"/>
          <c:tx>
            <c:v>MED</c:v>
          </c:tx>
          <c:spPr>
            <a:solidFill>
              <a:srgbClr val="9BBB59"/>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c:ext xmlns:c16="http://schemas.microsoft.com/office/drawing/2014/chart" uri="{C3380CC4-5D6E-409C-BE32-E72D297353CC}">
              <c16:uniqueId val="{00000002-FB99-4046-AF53-C2A97D9D2700}"/>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c:ext xmlns:c16="http://schemas.microsoft.com/office/drawing/2014/chart" uri="{C3380CC4-5D6E-409C-BE32-E72D297353CC}">
              <c16:uniqueId val="{00000003-FB99-4046-AF53-C2A97D9D2700}"/>
            </c:ext>
          </c:extLst>
        </c:ser>
        <c:dLbls>
          <c:showLegendKey val="0"/>
          <c:showVal val="0"/>
          <c:showCatName val="0"/>
          <c:showSerName val="0"/>
          <c:showPercent val="0"/>
          <c:showBubbleSize val="0"/>
        </c:dLbls>
        <c:gapWidth val="150"/>
        <c:axId val="141589695"/>
        <c:axId val="1"/>
      </c:barChart>
      <c:catAx>
        <c:axId val="141589695"/>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41589695"/>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9/12/2024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2032835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60486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28676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15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3452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9980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3645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20934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2583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15989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04585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84037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68967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365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098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370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1058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698782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77854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212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3859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86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0277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5961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5591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6322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2857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9/12/2024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9795696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105024" y="2774852"/>
            <a:ext cx="8950004"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a:t>
            </a:r>
            <a:r>
              <a:rPr lang="en-GB" altLang="zh-CN" sz="2400" b="0" i="0" u="none" strike="noStrike" kern="1200" cap="none" spc="0" baseline="0" dirty="0">
                <a:solidFill>
                  <a:schemeClr val="tx1"/>
                </a:solidFill>
                <a:latin typeface="Calibri" charset="0"/>
                <a:ea typeface="宋体" charset="0"/>
                <a:cs typeface="Calibri" charset="0"/>
              </a:rPr>
              <a:t> SRIRAM M</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312200</a:t>
            </a:r>
            <a:r>
              <a:rPr lang="en-GB" altLang="zh-CN" sz="2400" b="0" i="0" u="none" strike="noStrike" kern="1200" cap="none" spc="0" baseline="0" dirty="0">
                <a:solidFill>
                  <a:schemeClr val="tx1"/>
                </a:solidFill>
                <a:latin typeface="Calibri" charset="0"/>
                <a:ea typeface="宋体" charset="0"/>
                <a:cs typeface="Calibri" charset="0"/>
              </a:rPr>
              <a:t>334</a:t>
            </a:r>
            <a:r>
              <a:rPr lang="en-US" altLang="zh-CN" sz="2400" b="0" i="0" u="none" strike="noStrike" kern="1200" cap="none" spc="0" baseline="0" dirty="0">
                <a:solidFill>
                  <a:schemeClr val="tx1"/>
                </a:solidFill>
                <a:latin typeface="Calibri" charset="0"/>
                <a:ea typeface="宋体" charset="0"/>
                <a:cs typeface="Calibri" charset="0"/>
              </a:rPr>
              <a:t>/</a:t>
            </a:r>
          </a:p>
          <a:p>
            <a:pPr marL="0" indent="0" algn="l">
              <a:lnSpc>
                <a:spcPct val="100000"/>
              </a:lnSpc>
              <a:spcBef>
                <a:spcPts val="0"/>
              </a:spcBef>
              <a:spcAft>
                <a:spcPts val="0"/>
              </a:spcAft>
              <a:buNone/>
            </a:pPr>
            <a:r>
              <a:rPr lang="en-GB" altLang="zh-CN" sz="2400" dirty="0">
                <a:latin typeface="Calibri" charset="0"/>
                <a:cs typeface="Calibri" charset="0"/>
              </a:rPr>
              <a:t>8A1E58F586E1757BC2746033419880C1</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B.COM COMMERCE</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S.I.V.E.T. COLLEGE</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804401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5"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6"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7"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68"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9" name="文本框"/>
          <p:cNvSpPr>
            <a:spLocks noGrp="1"/>
          </p:cNvSpPr>
          <p:nvPr>
            <p:ph type="body" idx="1"/>
          </p:nvPr>
        </p:nvSpPr>
        <p:spPr>
          <a:xfrm>
            <a:off x="739774" y="1577340"/>
            <a:ext cx="9278112" cy="4154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1" i="0" u="none" strike="noStrike" kern="0" cap="none" spc="0" baseline="0">
                <a:latin typeface="Calibri" charset="0"/>
                <a:ea typeface="宋体" charset="0"/>
                <a:cs typeface="Lucida Sans"/>
              </a:rPr>
              <a:t>Data Collection</a:t>
            </a:r>
            <a:r>
              <a:rPr lang="en-US" altLang="zh-CN" sz="1800" b="0" i="0" u="none" strike="noStrike" kern="0" cap="none" spc="0" baseline="0">
                <a:latin typeface="Calibri" charset="0"/>
                <a:ea typeface="宋体" charset="0"/>
                <a:cs typeface="Lucida Sans"/>
              </a:rPr>
              <a:t>
Gather data from various sources such as performance reviews, KPIs, attendance records, and employee surveys.
</a:t>
            </a:r>
          </a:p>
          <a:p>
            <a:pPr marL="0" indent="0" algn="l">
              <a:lnSpc>
                <a:spcPct val="100000"/>
              </a:lnSpc>
              <a:spcBef>
                <a:spcPts val="0"/>
              </a:spcBef>
              <a:spcAft>
                <a:spcPts val="0"/>
              </a:spcAft>
              <a:buNone/>
            </a:pPr>
            <a:r>
              <a:rPr lang="en-US" altLang="zh-CN" sz="1800" b="1" i="0" u="none" strike="noStrike" kern="0" cap="none" spc="0" baseline="0">
                <a:latin typeface="Calibri" charset="0"/>
                <a:ea typeface="宋体" charset="0"/>
                <a:cs typeface="Lucida Sans"/>
              </a:rPr>
              <a:t>Data Preparation</a:t>
            </a:r>
            <a:r>
              <a:rPr lang="en-US" altLang="zh-CN" sz="1800" b="0" i="0" u="none" strike="noStrike" kern="0" cap="none" spc="0" baseline="0">
                <a:latin typeface="Calibri" charset="0"/>
                <a:ea typeface="宋体" charset="0"/>
                <a:cs typeface="Lucida Sans"/>
              </a:rPr>
              <a:t>
Ensure that data is accurate and complete. Address any inconsistencies or missing values.
Combine data from different sources to get a comprehensive view of performance.</a:t>
            </a:r>
          </a:p>
          <a:p>
            <a:pPr marL="0" indent="0" algn="l">
              <a:lnSpc>
                <a:spcPct val="100000"/>
              </a:lnSpc>
              <a:spcBef>
                <a:spcPts val="0"/>
              </a:spcBef>
              <a:spcAft>
                <a:spcPts val="0"/>
              </a:spcAft>
              <a:buNone/>
            </a:pPr>
            <a:endParaRPr lang="en-US" altLang="zh-CN" sz="1800" b="1" i="0" u="none" strike="noStrike" kern="0" cap="none" spc="0" baseline="0">
              <a:latin typeface="Calibri" charset="0"/>
              <a:ea typeface="宋体"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charset="0"/>
                <a:ea typeface="宋体" charset="0"/>
                <a:cs typeface="Lucida Sans"/>
              </a:rPr>
              <a:t>Visualization and Reporting</a:t>
            </a:r>
            <a:r>
              <a:rPr lang="en-US" altLang="zh-CN" sz="1800" b="0" i="0" u="none" strike="noStrike" kern="0" cap="none" spc="0" baseline="0">
                <a:latin typeface="Calibri" charset="0"/>
                <a:ea typeface="宋体" charset="0"/>
                <a:cs typeface="Lucida Sans"/>
              </a:rPr>
              <a:t>
Create interactive dashboards to visualize performance metrics and trends.
Generate detailed reports highlighting key insights, trends, and recommendations.
</a:t>
            </a:r>
          </a:p>
          <a:p>
            <a:pPr marL="0" indent="0" algn="l">
              <a:lnSpc>
                <a:spcPct val="100000"/>
              </a:lnSpc>
              <a:spcBef>
                <a:spcPts val="0"/>
              </a:spcBef>
              <a:spcAft>
                <a:spcPts val="0"/>
              </a:spcAft>
              <a:buNone/>
            </a:pPr>
            <a:r>
              <a:rPr lang="en-US" altLang="zh-CN" sz="1800" b="1" i="0" u="none" strike="noStrike" kern="0" cap="none" spc="0" baseline="0">
                <a:latin typeface="Calibri" charset="0"/>
                <a:ea typeface="宋体" charset="0"/>
                <a:cs typeface="Lucida Sans"/>
              </a:rPr>
              <a:t>Analysis and Interpretation</a:t>
            </a:r>
            <a:r>
              <a:rPr lang="en-US" altLang="zh-CN" sz="1800" b="0" i="0" u="none" strike="noStrike" kern="0" cap="none" spc="0" baseline="0">
                <a:latin typeface="Calibri" charset="0"/>
                <a:ea typeface="宋体" charset="0"/>
                <a:cs typeface="Lucida Sans"/>
              </a:rPr>
              <a:t>
Look for patterns in the data that might indicate high or low performance.
Compare performance across different teams, departments, or time periods.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757218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5"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76" name="图表"/>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0145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78" name="文本框"/>
          <p:cNvSpPr>
            <a:spLocks noGrp="1"/>
          </p:cNvSpPr>
          <p:nvPr>
            <p:ph type="body" idx="1"/>
          </p:nvPr>
        </p:nvSpPr>
        <p:spPr>
          <a:xfrm>
            <a:off x="609600" y="1577340"/>
            <a:ext cx="7985760" cy="40626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a:latin typeface="Calibri" charset="0"/>
                <a:ea typeface="宋体" charset="0"/>
                <a:cs typeface="Lucida Sans"/>
              </a:rPr>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54799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443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6501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609600" y="1577340"/>
            <a:ext cx="5852160" cy="369331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a:latin typeface="Calibri" charset="0"/>
                <a:ea typeface="宋体" charset="0"/>
                <a:cs typeface="Lucida Sans"/>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27501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3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8" name="文本框"/>
          <p:cNvSpPr>
            <a:spLocks noGrp="1"/>
          </p:cNvSpPr>
          <p:nvPr>
            <p:ph type="body" idx="1"/>
          </p:nvPr>
        </p:nvSpPr>
        <p:spPr>
          <a:xfrm>
            <a:off x="609600" y="1577340"/>
            <a:ext cx="5900928" cy="4431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a:latin typeface="Calibri" charset="0"/>
                <a:ea typeface="宋体" charset="0"/>
                <a:cs typeface="Lucida Sans"/>
              </a:rPr>
              <a:t>The project aims to evaluate employee performance by collecting and analyzing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77124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4"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45" name="文本框"/>
          <p:cNvSpPr>
            <a:spLocks noGrp="1"/>
          </p:cNvSpPr>
          <p:nvPr>
            <p:ph type="body" idx="1"/>
          </p:nvPr>
        </p:nvSpPr>
        <p:spPr>
          <a:xfrm>
            <a:off x="609600" y="1577340"/>
            <a:ext cx="10972800" cy="172354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charset="0"/>
                <a:ea typeface="宋体" charset="0"/>
                <a:cs typeface="Lucida Sans"/>
              </a:rPr>
              <a:t>HR Managers</a:t>
            </a: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charset="0"/>
                <a:ea typeface="宋体" charset="0"/>
                <a:cs typeface="Lucida Sans"/>
              </a:rPr>
              <a:t>Team Leaders/Managers</a:t>
            </a: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charset="0"/>
                <a:ea typeface="宋体" charset="0"/>
                <a:cs typeface="Lucida Sans"/>
              </a:rPr>
              <a:t>Senior Management/Executives</a:t>
            </a: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charset="0"/>
                <a:ea typeface="宋体" charset="0"/>
                <a:cs typeface="Lucida Sans"/>
              </a:rPr>
              <a:t>Employees</a:t>
            </a:r>
            <a:endParaRPr lang="zh-CN" altLang="en-US" sz="2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79872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53" name="文本框"/>
          <p:cNvSpPr>
            <a:spLocks noGrp="1"/>
          </p:cNvSpPr>
          <p:nvPr>
            <p:ph type="body" idx="1"/>
          </p:nvPr>
        </p:nvSpPr>
        <p:spPr>
          <a:xfrm>
            <a:off x="2999232" y="2422672"/>
            <a:ext cx="8668512" cy="221599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0"/>
              </a:spcBef>
              <a:spcAft>
                <a:spcPts val="0"/>
              </a:spcAft>
              <a:buFont typeface="Arial" pitchFamily="34" charset="0"/>
              <a:buChar char="•"/>
            </a:pPr>
            <a:r>
              <a:rPr lang="en-US" altLang="zh-CN" sz="2400" b="0" i="0" u="none" strike="noStrike" kern="0" cap="none" spc="0" baseline="0">
                <a:latin typeface="Calibri" charset="0"/>
                <a:ea typeface="宋体" charset="0"/>
                <a:cs typeface="Lucida Sans"/>
              </a:rPr>
              <a:t>Conditional Formatting: Missing
Filter: Remove
Formula: Performance
Pivot: Summary
Graph: Data Visualization</a:t>
            </a:r>
          </a:p>
          <a:p>
            <a:pPr marL="0" indent="0" algn="l">
              <a:lnSpc>
                <a:spcPct val="100000"/>
              </a:lnSpc>
              <a:spcBef>
                <a:spcPts val="0"/>
              </a:spcBef>
              <a:spcAft>
                <a:spcPts val="0"/>
              </a:spcAft>
              <a:buNone/>
            </a:pP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44774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文本框"/>
          <p:cNvSpPr>
            <a:spLocks noGrp="1"/>
          </p:cNvSpPr>
          <p:nvPr>
            <p:ph type="body" idx="1"/>
          </p:nvPr>
        </p:nvSpPr>
        <p:spPr>
          <a:xfrm>
            <a:off x="755332" y="1425035"/>
            <a:ext cx="10972800" cy="4431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a:rPr>
              <a:t>Employee: Naan Mudhalvan Portal</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a:rPr>
              <a:t>26 features</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a:rPr>
              <a:t>9 features</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a:rPr>
              <a:t>Employee ID: Numerical Values</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a:rPr>
              <a:t>Name: Text</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a:rPr>
              <a:t>Employee Type</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a:rPr>
              <a:t>Performance level</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a:rPr>
              <a:t>Gender: Male and Female</a:t>
            </a: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charset="0"/>
                <a:ea typeface="宋体" charset="0"/>
                <a:cs typeface="Lucida Sans"/>
              </a:rPr>
              <a:t>Employee Rating: Numerical Values</a:t>
            </a:r>
            <a:endParaRPr lang="zh-CN" altLang="en-US" sz="32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32926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文本框"/>
          <p:cNvSpPr>
            <a:spLocks noGrp="1"/>
          </p:cNvSpPr>
          <p:nvPr>
            <p:ph type="body" idx="1"/>
          </p:nvPr>
        </p:nvSpPr>
        <p:spPr>
          <a:xfrm>
            <a:off x="2526030" y="2392293"/>
            <a:ext cx="8741664" cy="22550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=IFS(Z9&gt;=5,”VERY HIGH”,Z9&gt;=4,”HIGH”,Z9&gt;=3,”MED”,TRUE,”LOW”)</a:t>
            </a:r>
          </a:p>
          <a:p>
            <a:pPr marL="0" indent="0" algn="just">
              <a:lnSpc>
                <a:spcPct val="100000"/>
              </a:lnSpc>
              <a:spcBef>
                <a:spcPts val="0"/>
              </a:spcBef>
              <a:spcAft>
                <a:spcPts val="0"/>
              </a:spcAft>
              <a:buNone/>
            </a:pPr>
            <a:endParaRPr lang="zh-CN" altLang="en-US" sz="2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45255560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181</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No Name</cp:lastModifiedBy>
  <cp:revision>25</cp:revision>
  <dcterms:created xsi:type="dcterms:W3CDTF">2024-03-29T15:07:22Z</dcterms:created>
  <dcterms:modified xsi:type="dcterms:W3CDTF">2024-09-12T04:52:26Z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