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customXml/itemProps1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 saveSubsetFonts="1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type="screen16x9" cy="6858000" cx="12192000"/>
  <p:notesSz cx="6858000" cy="9144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  <p:clrMru>
    <a:srgbClr val="42BA97"/>
    <a:srgbClr val="8E6C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>
          <a:srgbClr val="00000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slideViewPr>
    <p:cSldViewPr snapToGrid="0">
      <p:cViewPr>
        <p:scale>
          <a:sx n="1" d="2"/>
          <a:sy n="1" d="2"/>
        </p:scale>
        <p:origin x="0" y="0"/>
      </p:cViewPr>
    </p:cSldViewPr>
  </p:slide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tableStyles" Target="tableStyle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customXml" Target="../customXml/item1.xml"/><Relationship Id="rId18" Type="http://schemas.openxmlformats.org/officeDocument/2006/relationships/customXmlProps" Target="../customXml/itemProps1.xml"/><Relationship Id="rId19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69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1048670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671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72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73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Rectangle 6"/>
          <p:cNvSpPr/>
          <p:nvPr/>
        </p:nvSpPr>
        <p:spPr>
          <a:xfrm>
            <a:off x="446534" y="3085764"/>
            <a:ext cx="11298932" cy="3338149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4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585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algn="l" indent="0" marL="0">
              <a:buNone/>
              <a:defRPr cap="all" sz="1600">
                <a:solidFill>
                  <a:schemeClr val="accent1"/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48586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291B17-9318-49DB-B28B-6E5994AE9581}" type="datetime1">
              <a:rPr lang="en-US" smtClean="0"/>
              <a:t>3/30/2024</a:t>
            </a:fld>
            <a:endParaRPr lang="en-US"/>
          </a:p>
        </p:txBody>
      </p:sp>
      <p:sp>
        <p:nvSpPr>
          <p:cNvPr id="1048587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58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34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anchor="t" vert="eaVert"/>
          <a:lstStyle>
            <a:lvl1pPr algn="l"/>
            <a:lvl2pPr algn="l"/>
            <a:lvl3pPr algn="l"/>
            <a:lvl4pPr algn="l"/>
            <a:lvl5pPr algn="l"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3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CED4963-E985-44C4-B8C4-FDD613B7C2F8}" type="datetime1">
              <a:rPr lang="en-US" smtClean="0"/>
              <a:t>3/30/2024</a:t>
            </a:fld>
            <a:endParaRPr lang="en-US"/>
          </a:p>
        </p:txBody>
      </p:sp>
      <p:sp>
        <p:nvSpPr>
          <p:cNvPr id="104863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3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vertTitleAndTx">
  <p:cSld name="Vertical Title and Text"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19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anchor="ctr" vert="eaVert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20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anchor="t"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21" name="Rectangle 7"/>
          <p:cNvSpPr/>
          <p:nvPr/>
        </p:nvSpPr>
        <p:spPr>
          <a:xfrm>
            <a:off x="446534" y="457200"/>
            <a:ext cx="3703320" cy="94997"/>
          </a:xfrm>
          <a:prstGeom prst="rect"/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2" name="Rectangle 8"/>
          <p:cNvSpPr/>
          <p:nvPr/>
        </p:nvSpPr>
        <p:spPr>
          <a:xfrm>
            <a:off x="8042147" y="453643"/>
            <a:ext cx="3703320" cy="98554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3" name="Rectangle 9"/>
          <p:cNvSpPr/>
          <p:nvPr/>
        </p:nvSpPr>
        <p:spPr>
          <a:xfrm>
            <a:off x="4241830" y="457200"/>
            <a:ext cx="3703320" cy="91440"/>
          </a:xfrm>
          <a:prstGeom prst="rect"/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4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291B17-9318-49DB-B28B-6E5994AE9581}" type="datetime1">
              <a:rPr lang="en-US" smtClean="0"/>
              <a:t>3/30/2024</a:t>
            </a:fld>
            <a:endParaRPr lang="en-US"/>
          </a:p>
        </p:txBody>
      </p:sp>
      <p:sp>
        <p:nvSpPr>
          <p:cNvPr id="1048625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26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59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94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8DD82B9-B8EE-4375-B6FF-88FA6ABB15D9}" type="datetime1">
              <a:rPr lang="en-US" smtClean="0"/>
              <a:t>3/30/2024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39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b="0" cap="all"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40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algn="l" indent="0" marL="0">
              <a:buNone/>
              <a:defRPr cap="all" sz="1800">
                <a:solidFill>
                  <a:schemeClr val="accent1"/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1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2497495-0637-405E-AE64-5CC7506D51F5}" type="datetime1">
              <a:rPr lang="en-US" smtClean="0"/>
              <a:t>3/30/2024</a:t>
            </a:fld>
            <a:endParaRPr lang="en-US"/>
          </a:p>
        </p:txBody>
      </p:sp>
      <p:sp>
        <p:nvSpPr>
          <p:cNvPr id="1048642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43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45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46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4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BFFD690-9426-415D-8B65-26881E07B2D4}" type="datetime1">
              <a:rPr lang="en-US" smtClean="0"/>
              <a:t>3/30/2024</a:t>
            </a:fld>
            <a:endParaRPr lang="en-US"/>
          </a:p>
        </p:txBody>
      </p:sp>
      <p:sp>
        <p:nvSpPr>
          <p:cNvPr id="104864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4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51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indent="0" marL="0">
              <a:buNone/>
              <a:defRPr b="0"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2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algn="l" defTabSz="457200" eaLnBrk="1" fontAlgn="auto" hangingPunct="1" indent="0" latinLnBrk="0" marL="0" marR="0" rtl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b="0"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algn="l" defTabSz="457200" eaLnBrk="1" fontAlgn="auto" hangingPunct="1" indent="0" latinLnBrk="0" lvl="0" marL="0" marR="0" rtl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48654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5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04C4989A-474C-40DE-95B9-011C28B71673}" type="datetime1">
              <a:rPr lang="en-US" smtClean="0"/>
              <a:t>3/30/2024</a:t>
            </a:fld>
            <a:endParaRPr lang="en-US"/>
          </a:p>
        </p:txBody>
      </p:sp>
      <p:sp>
        <p:nvSpPr>
          <p:cNvPr id="1048656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57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1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DB4ED54-5B5E-4A04-93D3-5772E3CE3818}" type="datetime1">
              <a:rPr lang="en-US" smtClean="0"/>
              <a:t>3/30/2024</a:t>
            </a:fld>
            <a:endParaRPr lang="en-US"/>
          </a:p>
        </p:txBody>
      </p:sp>
      <p:sp>
        <p:nvSpPr>
          <p:cNvPr id="104861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1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8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EDE50D6-574B-40AF-946F-D52A04ADE379}" type="datetime1">
              <a:rPr lang="en-US" smtClean="0"/>
              <a:t>3/30/2024</a:t>
            </a:fld>
            <a:endParaRPr lang="en-US"/>
          </a:p>
        </p:txBody>
      </p:sp>
      <p:sp>
        <p:nvSpPr>
          <p:cNvPr id="104865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6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6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b="0" sz="24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6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6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algn="l" indent="0" marL="0">
              <a:buNone/>
              <a:defRPr sz="1600">
                <a:solidFill>
                  <a:srgbClr val="FFFFFF"/>
                </a:solidFill>
              </a:defRPr>
            </a:lvl1pPr>
            <a:lvl2pPr indent="0" marL="457200">
              <a:buNone/>
              <a:defRPr sz="11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5" name="Date Placeholder 7"/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p>
            <a:fld id="{D82884F1-FFEA-405F-9602-3DCA865EDA4E}" type="datetime1">
              <a:rPr lang="en-US" smtClean="0"/>
              <a:t>3/30/2024</a:t>
            </a:fld>
            <a:endParaRPr lang="en-US"/>
          </a:p>
        </p:txBody>
      </p:sp>
      <p:sp>
        <p:nvSpPr>
          <p:cNvPr id="1048666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67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b="0"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28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048629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indent="0" marL="0">
              <a:buNone/>
              <a:defRPr sz="16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3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E18DB4A-8810-4A10-AD5C-D5E2C667F5B3}" type="datetime1">
              <a:rPr lang="en-US" smtClean="0"/>
              <a:t>3/30/2024</a:t>
            </a:fld>
            <a:endParaRPr lang="en-US"/>
          </a:p>
        </p:txBody>
      </p:sp>
      <p:sp>
        <p:nvSpPr>
          <p:cNvPr id="1048631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pPr algn="l"/>
            <a:endParaRPr lang="en-US"/>
          </a:p>
        </p:txBody>
      </p:sp>
      <p:sp>
        <p:nvSpPr>
          <p:cNvPr id="104863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image" Target="../media/image1.png"/><Relationship Id="rId1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/>
        </p:spPr>
        <p:txBody>
          <a:bodyPr anchor="b" bIns="45720" lIns="91440" rIns="91440" rtlCol="0" tIns="45720" vert="horz">
            <a:normAutofit/>
          </a:bodyPr>
          <a:p>
            <a:r>
              <a:rPr lang="en-US"/>
              <a:t>Click to edit Master title style</a:t>
            </a:r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3/30/2024</a:t>
            </a:fld>
            <a:endParaRPr lang="en-US"/>
          </a:p>
        </p:txBody>
      </p:sp>
      <p:sp>
        <p:nvSpPr>
          <p:cNvPr id="104857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1048580" name="Rectangle 8"/>
          <p:cNvSpPr/>
          <p:nvPr/>
        </p:nvSpPr>
        <p:spPr>
          <a:xfrm>
            <a:off x="446534" y="457200"/>
            <a:ext cx="3703320" cy="94997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1" name="Rectangle 9"/>
          <p:cNvSpPr/>
          <p:nvPr/>
        </p:nvSpPr>
        <p:spPr>
          <a:xfrm>
            <a:off x="8042147" y="453643"/>
            <a:ext cx="3703320" cy="98554"/>
          </a:xfrm>
          <a:prstGeom prst="rect"/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2" name="Rectangle 10"/>
          <p:cNvSpPr/>
          <p:nvPr/>
        </p:nvSpPr>
        <p:spPr>
          <a:xfrm>
            <a:off x="4241830" y="457200"/>
            <a:ext cx="3703320" cy="91440"/>
          </a:xfrm>
          <a:prstGeom prst="rect"/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097152" name="Picture 7" descr="Logo  Description automatically generated"/>
          <p:cNvPicPr>
            <a:picLocks noChangeAspect="1"/>
          </p:cNvPicPr>
          <p:nvPr userDrawn="1"/>
        </p:nvPicPr>
        <p:blipFill>
          <a:blip xmlns:r="http://schemas.openxmlformats.org/officeDocument/2006/relationships" r:embed="rId12"/>
          <a:stretch>
            <a:fillRect/>
          </a:stretch>
        </p:blipFill>
        <p:spPr>
          <a:xfrm>
            <a:off x="10485003" y="6437910"/>
            <a:ext cx="1125805" cy="365126"/>
          </a:xfrm>
          <a:prstGeom prst="rect"/>
        </p:spPr>
      </p:pic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lvl1pPr algn="l" defTabSz="457200" eaLnBrk="1" hangingPunct="1" latinLnBrk="0" rtl="0">
        <a:lnSpc>
          <a:spcPct val="100000"/>
        </a:lnSpc>
        <a:spcBef>
          <a:spcPct val="0"/>
        </a:spcBef>
        <a:buNone/>
        <a:defRPr b="0" cap="all" sz="2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457200" eaLnBrk="1" hangingPunct="1" indent="-306000" latinLnBrk="0" marL="306000" rtl="0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algn="l" defTabSz="457200" eaLnBrk="1" hangingPunct="1" indent="-306000" latinLnBrk="0" marL="630000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algn="l" defTabSz="457200" eaLnBrk="1" hangingPunct="1" indent="-270000" latinLnBrk="0" marL="900000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algn="l" defTabSz="457200" eaLnBrk="1" hangingPunct="1" indent="-234000" latinLnBrk="0" marL="1242000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algn="l" defTabSz="457200" eaLnBrk="1" hangingPunct="1" indent="-234000" latinLnBrk="0" marL="1602000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19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2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25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28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Title 1"/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p>
            <a:pPr algn="ctr"/>
            <a:r>
              <a:rPr b="1" dirty="0" lang="en-US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KEYLOGGER </a:t>
            </a:r>
            <a:r>
              <a:rPr b="1" lang="en-US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security </a:t>
            </a:r>
            <a:endParaRPr b="1" dirty="0" lang="en-US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8590" name="TextBox 2"/>
          <p:cNvSpPr txBox="1"/>
          <p:nvPr/>
        </p:nvSpPr>
        <p:spPr>
          <a:xfrm>
            <a:off x="-329782" y="1034321"/>
            <a:ext cx="12726648" cy="584775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pPr algn="ctr"/>
            <a:r>
              <a:rPr b="1" sz="32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1048591" name="TextBox 3"/>
          <p:cNvSpPr txBox="1"/>
          <p:nvPr/>
        </p:nvSpPr>
        <p:spPr>
          <a:xfrm>
            <a:off x="3117529" y="4586365"/>
            <a:ext cx="7980183" cy="707886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S.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r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r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-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CARE College of Engineering-CSE</a:t>
            </a:r>
            <a:endParaRPr altLang="en-US" 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1048612" name="Content Placeholder 1"/>
          <p:cNvSpPr>
            <a:spLocks noGrp="1"/>
          </p:cNvSpPr>
          <p:nvPr>
            <p:ph idx="1"/>
          </p:nvPr>
        </p:nvSpPr>
        <p:spPr>
          <a:xfrm>
            <a:off x="581193" y="1482520"/>
            <a:ext cx="11029615" cy="4673324"/>
          </a:xfrm>
        </p:spPr>
        <p:txBody>
          <a:bodyPr>
            <a:normAutofit/>
          </a:bodyPr>
          <a:p>
            <a:pPr indent="-305435" marL="305435"/>
            <a:r>
              <a:rPr b="1" dirty="0" sz="2400" lang="en-US"/>
              <a:t>List of sources, research papers, and case studies cited in the presentation for further reading and verification.</a:t>
            </a:r>
            <a:endParaRPr dirty="0" sz="2400" lang="en-I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itle 4"/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p>
            <a:pPr algn="ctr"/>
            <a:r>
              <a:rPr b="1" lang="en-US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Title 1"/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p>
            <a:r>
              <a:rPr b="1" lang="en-US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1048596" name="Content Placeholder 2"/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anchor="t" bIns="45720" lIns="91440" rIns="91440" rtlCol="0" tIns="45720" vert="horz">
            <a:noAutofit/>
          </a:bodyPr>
          <a:p>
            <a:pPr indent="0" marL="0">
              <a:buNone/>
            </a:pPr>
            <a:r>
              <a:rPr b="1" dirty="0" sz="2000" lang="en-US">
                <a:latin typeface="Arial"/>
                <a:ea typeface="+mn-lt"/>
                <a:cs typeface="Arial"/>
              </a:rPr>
              <a:t>  </a:t>
            </a:r>
            <a:endParaRPr dirty="0" lang="en-US">
              <a:latin typeface="Arial"/>
              <a:cs typeface="Arial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Problem Statement </a:t>
            </a:r>
            <a:r>
              <a:rPr dirty="0" sz="2000" lang="en-US">
                <a:latin typeface="Arial"/>
                <a:ea typeface="+mn-lt"/>
                <a:cs typeface="Arial"/>
              </a:rPr>
              <a:t>(Should not include solution)</a:t>
            </a:r>
            <a:endParaRPr dirty="0" lang="en-US">
              <a:latin typeface="Arial"/>
              <a:cs typeface="Arial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Proposed System/Solution</a:t>
            </a:r>
            <a:endParaRPr dirty="0" lang="en-US">
              <a:latin typeface="Arial"/>
              <a:cs typeface="Arial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Calibri"/>
              </a:rPr>
              <a:t>System </a:t>
            </a:r>
            <a:r>
              <a:rPr b="1" dirty="0" sz="2000" lang="en-US">
                <a:latin typeface="Arial"/>
                <a:ea typeface="+mn-lt"/>
                <a:cs typeface="+mn-lt"/>
              </a:rPr>
              <a:t>Development Approach </a:t>
            </a:r>
            <a:r>
              <a:rPr dirty="0" sz="2000" lang="en-US">
                <a:latin typeface="Arial"/>
                <a:ea typeface="+mn-lt"/>
                <a:cs typeface="+mn-lt"/>
              </a:rPr>
              <a:t>(Technology Used) </a:t>
            </a:r>
            <a:endParaRPr dirty="0" lang="en-US">
              <a:latin typeface="Arial"/>
              <a:ea typeface="+mn-lt"/>
              <a:cs typeface="+mn-lt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+mn-lt"/>
              </a:rPr>
              <a:t>Algorithm &amp; Deployment  </a:t>
            </a:r>
            <a:endParaRPr dirty="0" lang="en-US">
              <a:latin typeface="Arial"/>
              <a:cs typeface="Calibri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Result (Output Image)</a:t>
            </a: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Conclusion</a:t>
            </a:r>
            <a:endParaRPr dirty="0" lang="en-US">
              <a:latin typeface="Arial"/>
              <a:cs typeface="Arial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Future Scope</a:t>
            </a: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References</a:t>
            </a:r>
            <a:endParaRPr dirty="0" lang="en-US">
              <a:latin typeface="Arial"/>
              <a:cs typeface="Arial"/>
            </a:endParaRPr>
          </a:p>
          <a:p>
            <a:pPr indent="-305435" marL="305435"/>
            <a:endParaRPr lang="en-US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b="1" sz="4400" lang="en-US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sz="4400" lang="en-US"/>
          </a:p>
        </p:txBody>
      </p:sp>
      <p:sp>
        <p:nvSpPr>
          <p:cNvPr id="1048598" name="Content Placeholder 1"/>
          <p:cNvSpPr>
            <a:spLocks noGrp="1"/>
          </p:cNvSpPr>
          <p:nvPr>
            <p:ph idx="1"/>
          </p:nvPr>
        </p:nvSpPr>
        <p:spPr>
          <a:xfrm>
            <a:off x="581192" y="702155"/>
            <a:ext cx="11029615" cy="5311755"/>
          </a:xfrm>
        </p:spPr>
        <p:txBody>
          <a:bodyPr/>
          <a:p>
            <a:pPr indent="0" marL="0">
              <a:buNone/>
            </a:pPr>
            <a:r>
              <a:rPr b="1" dirty="0" sz="2400" lang="en-US"/>
              <a:t>Introduction:</a:t>
            </a:r>
          </a:p>
          <a:p>
            <a:pPr indent="0" marL="0">
              <a:buNone/>
            </a:pPr>
            <a:r>
              <a:rPr dirty="0" sz="2400" lang="en-US" err="1"/>
              <a:t>Keyloggers</a:t>
            </a:r>
            <a:r>
              <a:rPr dirty="0" sz="2400" lang="en-US"/>
              <a:t> are malicious software or hardware devices designed to covertly record keystrokes on a computer or mobile device.
</a:t>
            </a:r>
            <a:r>
              <a:rPr b="1" dirty="0" sz="2400" lang="en-US"/>
              <a:t>Real-world problem:</a:t>
            </a:r>
            <a:r>
              <a:rPr dirty="0" sz="2400" lang="en-US"/>
              <a:t> In recent years, there has been a significant rise in cyberattacks involving </a:t>
            </a:r>
            <a:r>
              <a:rPr dirty="0" sz="2400" lang="en-US" err="1"/>
              <a:t>keyloggers</a:t>
            </a:r>
            <a:r>
              <a:rPr dirty="0" sz="2400" lang="en-US"/>
              <a:t>, leading to widespread data breaches, financial losses, and identity theft.</a:t>
            </a:r>
            <a:endParaRPr dirty="0" sz="2400" lang="en-IN"/>
          </a:p>
          <a:p>
            <a:pPr indent="-305435" marL="305435"/>
            <a:endParaRPr dirty="0"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b="1" sz="4400" lang="en-US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sz="4400" lang="en-US"/>
          </a:p>
        </p:txBody>
      </p:sp>
      <p:sp>
        <p:nvSpPr>
          <p:cNvPr id="1048600" name="Content Placeholder 1"/>
          <p:cNvSpPr>
            <a:spLocks noGrp="1"/>
          </p:cNvSpPr>
          <p:nvPr>
            <p:ph idx="1"/>
          </p:nvPr>
        </p:nvSpPr>
        <p:spPr>
          <a:xfrm>
            <a:off x="441671" y="967304"/>
            <a:ext cx="11613485" cy="5563973"/>
          </a:xfrm>
        </p:spPr>
        <p:txBody>
          <a:bodyPr anchor="ctr" bIns="45720" lIns="91440" rIns="91440" rtlCol="0" tIns="45720" vert="horz">
            <a:noAutofit/>
          </a:bodyPr>
          <a:p>
            <a:pPr indent="-305435" marL="305435"/>
            <a:endParaRPr b="1" dirty="0" sz="1200" lang="en-IN">
              <a:latin typeface="Calibri"/>
              <a:cs typeface="Calibri"/>
            </a:endParaRPr>
          </a:p>
          <a:p>
            <a:pPr indent="-305435" marL="305435"/>
            <a:r>
              <a:rPr b="1" dirty="0" sz="1800" lang="en-US" err="1"/>
              <a:t>Overview:</a:t>
            </a:r>
            <a:r>
              <a:rPr dirty="0" sz="1800" lang="en-US" err="1"/>
              <a:t>The</a:t>
            </a:r>
            <a:r>
              <a:rPr dirty="0" sz="1800" lang="en-US"/>
              <a:t> proposed solution involves implementing comprehensive cybersecurity measures to detect and prevent </a:t>
            </a:r>
            <a:r>
              <a:rPr dirty="0" sz="1800" lang="en-US" err="1"/>
              <a:t>keylogger</a:t>
            </a:r>
            <a:r>
              <a:rPr dirty="0" sz="1800" lang="en-US"/>
              <a:t> attacks.
</a:t>
            </a:r>
            <a:r>
              <a:rPr b="1" dirty="0" sz="1800" lang="en-US"/>
              <a:t>Real-world solution:</a:t>
            </a:r>
            <a:r>
              <a:rPr dirty="0" sz="1800" lang="en-US"/>
              <a:t> Deploying robust antivirus software, firewalls, intrusion detection systems, and encryption technologies can help safeguard against </a:t>
            </a:r>
            <a:r>
              <a:rPr dirty="0" sz="1800" lang="en-US" err="1"/>
              <a:t>keylogger</a:t>
            </a:r>
            <a:r>
              <a:rPr dirty="0" sz="1800" lang="en-US"/>
              <a:t> threats.
</a:t>
            </a:r>
            <a:r>
              <a:rPr b="1" dirty="0" sz="1800" lang="en-US"/>
              <a:t>Security Measures:</a:t>
            </a:r>
            <a:r>
              <a:rPr dirty="0" sz="1800" lang="en-US"/>
              <a:t> Antivirus and Anti-malware Software: Regularly updated antivirus programs can scan for and remove </a:t>
            </a:r>
            <a:r>
              <a:rPr dirty="0" sz="1800" lang="en-US" err="1"/>
              <a:t>keylogger</a:t>
            </a:r>
            <a:r>
              <a:rPr dirty="0" sz="1800" lang="en-US"/>
              <a:t> malware from infected devices.</a:t>
            </a:r>
          </a:p>
          <a:p>
            <a:pPr indent="-305435" marL="305435"/>
            <a:r>
              <a:rPr b="1" dirty="0" sz="1800" lang="en-US"/>
              <a:t>Firewall Protection: </a:t>
            </a:r>
            <a:r>
              <a:rPr dirty="0" sz="1800" lang="en-US"/>
              <a:t>Firewalls block unauthorized access to networks and prevent malicious software, including </a:t>
            </a:r>
            <a:r>
              <a:rPr dirty="0" sz="1800" lang="en-US" err="1"/>
              <a:t>keyloggers</a:t>
            </a:r>
            <a:r>
              <a:rPr dirty="0" sz="1800" lang="en-US"/>
              <a:t>, from communicating with external servers.
</a:t>
            </a:r>
            <a:r>
              <a:rPr b="1" dirty="0" sz="1800" lang="en-US"/>
              <a:t>Endpoint Security: </a:t>
            </a:r>
            <a:r>
              <a:rPr dirty="0" sz="1800" lang="en-US"/>
              <a:t>Endpoint detection and response (EDR) solutions monitor and analyze system behavior to identify suspicious activities indicative of </a:t>
            </a:r>
            <a:r>
              <a:rPr dirty="0" sz="1800" lang="en-US" err="1"/>
              <a:t>keylogger</a:t>
            </a:r>
            <a:r>
              <a:rPr dirty="0" sz="1800" lang="en-US"/>
              <a:t> activity.
</a:t>
            </a:r>
            <a:r>
              <a:rPr b="1" dirty="0" sz="1800" lang="en-US"/>
              <a:t>Encryption Technologies: </a:t>
            </a:r>
            <a:r>
              <a:rPr dirty="0" sz="1800" lang="en-US"/>
              <a:t>Encrypting sensitive data stored on devices and transmitted over networks ensures that even if intercepted by </a:t>
            </a:r>
            <a:r>
              <a:rPr dirty="0" sz="1800" lang="en-US" err="1"/>
              <a:t>keyloggers</a:t>
            </a:r>
            <a:r>
              <a:rPr dirty="0" sz="1800" lang="en-US"/>
              <a:t>, the information remains unintelligible to attackers.</a:t>
            </a:r>
            <a:endParaRPr dirty="0" sz="1800" lang="en-IN"/>
          </a:p>
          <a:p>
            <a:pPr indent="0" marL="0">
              <a:buNone/>
            </a:pPr>
            <a:endParaRPr dirty="0"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Title 4"/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sz="4400" lang="en-US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1048602" name="Content Placeholder 1"/>
          <p:cNvSpPr>
            <a:spLocks noGrp="1"/>
          </p:cNvSpPr>
          <p:nvPr>
            <p:ph idx="1"/>
          </p:nvPr>
        </p:nvSpPr>
        <p:spPr>
          <a:xfrm>
            <a:off x="581192" y="1192868"/>
            <a:ext cx="11029615" cy="4673324"/>
          </a:xfrm>
        </p:spPr>
        <p:txBody>
          <a:bodyPr>
            <a:normAutofit/>
          </a:bodyPr>
          <a:p>
            <a:r>
              <a:rPr b="1" dirty="0" sz="2000" lang="en-US">
                <a:solidFill>
                  <a:srgbClr val="0F0F0F"/>
                </a:solidFill>
              </a:rPr>
              <a:t>Technology Used:
Advanced Machine Learning Algorithms: </a:t>
            </a:r>
            <a:r>
              <a:rPr dirty="0" sz="2000" lang="en-US">
                <a:solidFill>
                  <a:srgbClr val="0F0F0F"/>
                </a:solidFill>
              </a:rPr>
              <a:t>Machine learning models can be trained to recognize patterns of </a:t>
            </a:r>
            <a:r>
              <a:rPr dirty="0" sz="2000" lang="en-US" err="1">
                <a:solidFill>
                  <a:srgbClr val="0F0F0F"/>
                </a:solidFill>
              </a:rPr>
              <a:t>keylogger</a:t>
            </a:r>
            <a:r>
              <a:rPr dirty="0" sz="2000" lang="en-US">
                <a:solidFill>
                  <a:srgbClr val="0F0F0F"/>
                </a:solidFill>
              </a:rPr>
              <a:t> behavior and distinguish between legitimate and malicious keystroke activity.
</a:t>
            </a:r>
            <a:r>
              <a:rPr b="1" dirty="0" sz="2000" lang="en-US">
                <a:solidFill>
                  <a:srgbClr val="0F0F0F"/>
                </a:solidFill>
              </a:rPr>
              <a:t>Cloud-Based Security Solutions: </a:t>
            </a:r>
            <a:r>
              <a:rPr dirty="0" sz="2000" lang="en-US">
                <a:solidFill>
                  <a:srgbClr val="0F0F0F"/>
                </a:solidFill>
              </a:rPr>
              <a:t>Leveraging cloud computing infrastructure enables real-time monitoring and analysis of keystroke data across multiple devices and platforms.
</a:t>
            </a:r>
            <a:r>
              <a:rPr b="1" dirty="0" sz="2000" lang="en-US">
                <a:solidFill>
                  <a:srgbClr val="0F0F0F"/>
                </a:solidFill>
              </a:rPr>
              <a:t>Cross-Platform Compatibility: </a:t>
            </a:r>
            <a:r>
              <a:rPr dirty="0" sz="2000" lang="en-US">
                <a:solidFill>
                  <a:srgbClr val="0F0F0F"/>
                </a:solidFill>
              </a:rPr>
              <a:t>Developing security solutions that are compatible with various operating systems (Windows, </a:t>
            </a:r>
            <a:r>
              <a:rPr dirty="0" sz="2000" lang="en-US" err="1">
                <a:solidFill>
                  <a:srgbClr val="0F0F0F"/>
                </a:solidFill>
              </a:rPr>
              <a:t>macOS</a:t>
            </a:r>
            <a:r>
              <a:rPr dirty="0" sz="2000" lang="en-US">
                <a:solidFill>
                  <a:srgbClr val="0F0F0F"/>
                </a:solidFill>
              </a:rPr>
              <a:t>, Linux, Android, iOS) ensures comprehensive protection across diverse environments.</a:t>
            </a:r>
            <a:endParaRPr dirty="0" sz="2000" lang="en-IN">
              <a:solidFill>
                <a:srgbClr val="0F0F0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/>
          </a:p>
        </p:txBody>
      </p:sp>
      <p:sp>
        <p:nvSpPr>
          <p:cNvPr id="1048604" name="Content Placeholder 1"/>
          <p:cNvSpPr>
            <a:spLocks noGrp="1"/>
          </p:cNvSpPr>
          <p:nvPr>
            <p:ph idx="1"/>
          </p:nvPr>
        </p:nvSpPr>
        <p:spPr>
          <a:xfrm>
            <a:off x="581192" y="1232452"/>
            <a:ext cx="11029615" cy="4673324"/>
          </a:xfrm>
        </p:spPr>
        <p:txBody>
          <a:bodyPr/>
          <a:p>
            <a:pPr indent="-305435" marL="305435"/>
            <a:r>
              <a:rPr b="1" dirty="0" lang="en-US"/>
              <a:t>Algorithm:</a:t>
            </a:r>
            <a:r>
              <a:rPr dirty="0" lang="en-US"/>
              <a:t>
</a:t>
            </a:r>
            <a:r>
              <a:rPr b="1" dirty="0" lang="en-US"/>
              <a:t>Behavioral Analysis: </a:t>
            </a:r>
            <a:r>
              <a:rPr dirty="0" lang="en-US"/>
              <a:t>Machine learning algorithms analyze user typing patterns, application usage, and context to identify anomalies indicative of </a:t>
            </a:r>
            <a:r>
              <a:rPr dirty="0" lang="en-US" err="1"/>
              <a:t>keylogger</a:t>
            </a:r>
            <a:r>
              <a:rPr dirty="0" lang="en-US"/>
              <a:t> activity.
</a:t>
            </a:r>
            <a:r>
              <a:rPr b="1" dirty="0" lang="en-US"/>
              <a:t>Signature-Based Detection: </a:t>
            </a:r>
            <a:r>
              <a:rPr dirty="0" lang="en-US"/>
              <a:t>Utilizing databases of known </a:t>
            </a:r>
            <a:r>
              <a:rPr dirty="0" lang="en-US" err="1"/>
              <a:t>keylogger</a:t>
            </a:r>
            <a:r>
              <a:rPr dirty="0" lang="en-US"/>
              <a:t> signatures to detect and block malicious software before it can compromise system integrity.
</a:t>
            </a:r>
            <a:r>
              <a:rPr b="1" dirty="0" lang="en-US"/>
              <a:t>Deployment:</a:t>
            </a:r>
            <a:r>
              <a:rPr dirty="0" lang="en-US"/>
              <a:t>
 </a:t>
            </a:r>
            <a:r>
              <a:rPr b="1" dirty="0" lang="en-US"/>
              <a:t>Agent-Based Deployment: </a:t>
            </a:r>
            <a:r>
              <a:rPr dirty="0" lang="en-US"/>
              <a:t>Installing lightweight agent software on endpoints to continuously monitor and protect against </a:t>
            </a:r>
            <a:r>
              <a:rPr dirty="0" lang="en-US" err="1"/>
              <a:t>keylogger</a:t>
            </a:r>
            <a:r>
              <a:rPr dirty="0" lang="en-US"/>
              <a:t> threats without significant performance impact.
 </a:t>
            </a:r>
            <a:r>
              <a:rPr b="1" dirty="0" lang="en-US"/>
              <a:t>Centralized Management: </a:t>
            </a:r>
            <a:r>
              <a:rPr dirty="0" lang="en-US"/>
              <a:t>Implementing centralized management consoles for administering security policies, conducting threat analysis, and generating alerts in real-time.</a:t>
            </a:r>
            <a:endParaRPr dirty="0" lang="en-IN"/>
          </a:p>
          <a:p>
            <a:pPr indent="-305435" marL="305435"/>
            <a:endParaRPr dirty="0"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sp>
        <p:nvSpPr>
          <p:cNvPr id="1048606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indent="0" marL="0">
              <a:buNone/>
            </a:pPr>
            <a:r>
              <a:rPr dirty="0" sz="2400" lang="en-US"/>
              <a:t>Display an output image showcasing the system’s dashboard or user interface, demonstrating:</a:t>
            </a:r>
          </a:p>
          <a:p>
            <a:r>
              <a:rPr dirty="0" sz="2400" lang="en-US"/>
              <a:t>Real-time threat detection alerts
Graphical representations of </a:t>
            </a:r>
            <a:r>
              <a:rPr dirty="0" sz="2400" lang="en-US" err="1"/>
              <a:t>keylogger</a:t>
            </a:r>
            <a:r>
              <a:rPr dirty="0" sz="2400" lang="en-US"/>
              <a:t> activity
Summary of security events and incident reports</a:t>
            </a:r>
            <a:endParaRPr dirty="0" sz="2400"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1048608" name="Content Placeholder 1"/>
          <p:cNvSpPr>
            <a:spLocks noGrp="1"/>
          </p:cNvSpPr>
          <p:nvPr>
            <p:ph idx="1"/>
          </p:nvPr>
        </p:nvSpPr>
        <p:spPr>
          <a:xfrm>
            <a:off x="581192" y="1232452"/>
            <a:ext cx="11029615" cy="4673324"/>
          </a:xfrm>
        </p:spPr>
        <p:txBody>
          <a:bodyPr>
            <a:normAutofit/>
          </a:bodyPr>
          <a:p>
            <a:pPr indent="0" marL="0">
              <a:buNone/>
            </a:pPr>
            <a:r>
              <a:rPr b="1" dirty="0" sz="2000" lang="en-US">
                <a:solidFill>
                  <a:srgbClr val="0F0F0F"/>
                </a:solidFill>
                <a:ea typeface="+mn-lt"/>
                <a:cs typeface="+mn-lt"/>
              </a:rPr>
              <a:t>Summary:</a:t>
            </a:r>
          </a:p>
          <a:p>
            <a:pPr indent="-305435" marL="305435"/>
            <a:r>
              <a:rPr dirty="0" sz="2000" lang="en-US">
                <a:solidFill>
                  <a:srgbClr val="0F0F0F"/>
                </a:solidFill>
                <a:ea typeface="+mn-lt"/>
                <a:cs typeface="+mn-lt"/>
              </a:rPr>
              <a:t> </a:t>
            </a:r>
            <a:r>
              <a:rPr dirty="0" sz="2000" lang="en-US" err="1">
                <a:solidFill>
                  <a:srgbClr val="0F0F0F"/>
                </a:solidFill>
                <a:ea typeface="+mn-lt"/>
                <a:cs typeface="+mn-lt"/>
              </a:rPr>
              <a:t>Keyloggers</a:t>
            </a:r>
            <a:r>
              <a:rPr dirty="0" sz="2000" lang="en-US">
                <a:solidFill>
                  <a:srgbClr val="0F0F0F"/>
                </a:solidFill>
                <a:ea typeface="+mn-lt"/>
                <a:cs typeface="+mn-lt"/>
              </a:rPr>
              <a:t> pose a significant threat to individuals, businesses, and organizations, leading to financial losses, data breaches, and privacy violations.</a:t>
            </a:r>
          </a:p>
          <a:p>
            <a:pPr indent="-305435" marL="305435"/>
            <a:r>
              <a:rPr dirty="0" sz="2000" lang="en-US">
                <a:solidFill>
                  <a:srgbClr val="0F0F0F"/>
                </a:solidFill>
                <a:ea typeface="+mn-lt"/>
                <a:cs typeface="+mn-lt"/>
              </a:rPr>
              <a:t>Implementing proactive cybersecurity measures is essential to detect and prevent </a:t>
            </a:r>
            <a:r>
              <a:rPr dirty="0" sz="2000" lang="en-US" err="1">
                <a:solidFill>
                  <a:srgbClr val="0F0F0F"/>
                </a:solidFill>
                <a:ea typeface="+mn-lt"/>
                <a:cs typeface="+mn-lt"/>
              </a:rPr>
              <a:t>keylogger</a:t>
            </a:r>
            <a:r>
              <a:rPr dirty="0" sz="2000" lang="en-US">
                <a:solidFill>
                  <a:srgbClr val="0F0F0F"/>
                </a:solidFill>
                <a:ea typeface="+mn-lt"/>
                <a:cs typeface="+mn-lt"/>
              </a:rPr>
              <a:t> attacks and safeguard sensitive information.</a:t>
            </a:r>
          </a:p>
          <a:p>
            <a:pPr indent="0" marL="0">
              <a:buNone/>
            </a:pPr>
            <a:r>
              <a:rPr b="1" dirty="0" sz="2000" lang="en-US">
                <a:solidFill>
                  <a:srgbClr val="0F0F0F"/>
                </a:solidFill>
                <a:ea typeface="+mn-lt"/>
                <a:cs typeface="+mn-lt"/>
              </a:rPr>
              <a:t>Call to Action:</a:t>
            </a:r>
            <a:r>
              <a:rPr dirty="0" sz="2000" lang="en-US">
                <a:solidFill>
                  <a:srgbClr val="0F0F0F"/>
                </a:solidFill>
                <a:ea typeface="+mn-lt"/>
                <a:cs typeface="+mn-lt"/>
              </a:rPr>
              <a:t>
 Encourage stakeholders to prioritize cybersecurity awareness, adopt best practices for safe computing, and invest in robust security solutions to mitigate </a:t>
            </a:r>
            <a:r>
              <a:rPr dirty="0" sz="2000" lang="en-US" err="1">
                <a:solidFill>
                  <a:srgbClr val="0F0F0F"/>
                </a:solidFill>
                <a:ea typeface="+mn-lt"/>
                <a:cs typeface="+mn-lt"/>
              </a:rPr>
              <a:t>keylogger</a:t>
            </a:r>
            <a:r>
              <a:rPr dirty="0" sz="2000" lang="en-US">
                <a:solidFill>
                  <a:srgbClr val="0F0F0F"/>
                </a:solidFill>
                <a:ea typeface="+mn-lt"/>
                <a:cs typeface="+mn-lt"/>
              </a:rPr>
              <a:t> risks.</a:t>
            </a:r>
            <a:endParaRPr dirty="0" sz="2000"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indent="0" marL="0">
              <a:buNone/>
            </a:pPr>
            <a:endParaRPr b="1" dirty="0" sz="2000" lang="en-US"/>
          </a:p>
          <a:p>
            <a:pPr indent="0" marL="0">
              <a:buNone/>
            </a:pPr>
            <a:r>
              <a:rPr b="1" dirty="0" sz="2000" lang="en-US"/>
              <a:t>Emerging Trends:</a:t>
            </a:r>
            <a:r>
              <a:rPr dirty="0" sz="2000" lang="en-US"/>
              <a:t>
</a:t>
            </a:r>
            <a:r>
              <a:rPr b="1" dirty="0" sz="2000" lang="en-US"/>
              <a:t>Continuous Monitoring:</a:t>
            </a:r>
            <a:r>
              <a:rPr dirty="0" sz="2000" lang="en-US"/>
              <a:t> Integration of AI-driven analytics and behavioral biometrics for real-time monitoring and adaptive threat response.
</a:t>
            </a:r>
            <a:r>
              <a:rPr b="1" dirty="0" sz="2000" lang="en-US"/>
              <a:t>Zero-Trust Architecture:</a:t>
            </a:r>
            <a:r>
              <a:rPr dirty="0" sz="2000" lang="en-US"/>
              <a:t> Adoption of zero-trust security frameworks to verify user identities and device integrity before granting access to sensitive resources.
</a:t>
            </a:r>
            <a:r>
              <a:rPr b="1" dirty="0" sz="2000" lang="en-US"/>
              <a:t>Quantum-Safe Cryptography:</a:t>
            </a:r>
            <a:r>
              <a:rPr dirty="0" sz="2000" lang="en-US"/>
              <a:t> Research and development of encryption algorithms resistant to quantum computing threats, ensuring long-term data protection against </a:t>
            </a:r>
            <a:r>
              <a:rPr dirty="0" sz="2000" lang="en-US" err="1"/>
              <a:t>keylogger</a:t>
            </a:r>
            <a:r>
              <a:rPr dirty="0" sz="2000" lang="en-US"/>
              <a:t> attacks.</a:t>
            </a:r>
          </a:p>
          <a:p>
            <a:pPr indent="-305435" marL="305435"/>
            <a:endParaRPr dirty="0" lang="en-US"/>
          </a:p>
        </p:txBody>
      </p:sp>
      <p:sp>
        <p:nvSpPr>
          <p:cNvPr id="1048610" name="Title 4"/>
          <p:cNvSpPr txBox="1"/>
          <p:nvPr/>
        </p:nvSpPr>
        <p:spPr>
          <a:xfrm>
            <a:off x="535670" y="844659"/>
            <a:ext cx="11029616" cy="530296"/>
          </a:xfrm>
          <a:prstGeom prst="rect"/>
        </p:spPr>
        <p:txBody>
          <a:bodyPr anchor="b" bIns="45720" lIns="91440" rIns="91440" rtlCol="0" tIns="45720" vert="horz">
            <a:normAutofit fontScale="86364" lnSpcReduction="20000"/>
          </a:bodyPr>
          <a:lstStyle>
            <a:lvl1pPr algn="l" defTabSz="457200" eaLnBrk="1" hangingPunct="1" latinLnBrk="0" rtl="0">
              <a:lnSpc>
                <a:spcPct val="100000"/>
              </a:lnSpc>
              <a:spcBef>
                <a:spcPct val="0"/>
              </a:spcBef>
              <a:buNone/>
              <a:defRPr b="0" cap="all"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b="1" dirty="0" sz="4400" lang="en-US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lastClr="000000" val="windowText"/>
      </a:dk1>
      <a:lt1>
        <a:sysClr lastClr="FFFFFF" val="window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r="5400000" dist="254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r="5040000" dist="381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dir="tl" rig="threePt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E816721-11E4-4989-8472-AB5A7EC20404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9162bd5b-4ed9-4da3-b376-05204580ba3f"/>
    <ds:schemaRef ds:uri="c0fa2617-96bd-425d-8578-e93563fe37c5"/>
  </ds:schemaRefs>
</ds:datastoreItem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SkillsBuild Partner Update template</dc:title>
  <dc:creator>Vaibhav Ostwal</dc:creator>
  <cp:lastModifiedBy>Guest User</cp:lastModifiedBy>
  <dcterms:created xsi:type="dcterms:W3CDTF">2021-05-26T05:50:10Z</dcterms:created>
  <dcterms:modified xsi:type="dcterms:W3CDTF">2024-04-02T03:53:22Z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  <property fmtid="{D5CDD505-2E9C-101B-9397-08002B2CF9AE}" pid="3" name="ICV">
    <vt:lpwstr>5ba6e0dc36754ef4b822dfe8f3ec2de1</vt:lpwstr>
  </property>
</Properties>
</file>