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8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7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75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23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6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1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5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1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5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3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26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8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3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CC9594-26F4-495C-8781-2D4FC1327D38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96E28C-9E1D-484E-8F27-1D4B504E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72A46D-C7C6-5973-D63B-F3B3C881A708}"/>
              </a:ext>
            </a:extLst>
          </p:cNvPr>
          <p:cNvSpPr txBox="1"/>
          <p:nvPr/>
        </p:nvSpPr>
        <p:spPr>
          <a:xfrm>
            <a:off x="1412240" y="3312160"/>
            <a:ext cx="1037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By:</a:t>
            </a:r>
          </a:p>
          <a:p>
            <a:r>
              <a:rPr lang="en-US" sz="2400" dirty="0"/>
              <a:t>Roll No</a:t>
            </a:r>
            <a:r>
              <a:rPr lang="en-US" sz="2400"/>
              <a:t>: 03,04,05</a:t>
            </a:r>
            <a:endParaRPr lang="en-US" sz="2400" dirty="0"/>
          </a:p>
          <a:p>
            <a:r>
              <a:rPr lang="en-US" sz="2400" dirty="0"/>
              <a:t>Section: K22BW</a:t>
            </a:r>
          </a:p>
          <a:p>
            <a:r>
              <a:rPr lang="en-US" sz="2400" dirty="0"/>
              <a:t>Course Code: INT-254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5D885-279D-4843-008E-1F8EF3286C6B}"/>
              </a:ext>
            </a:extLst>
          </p:cNvPr>
          <p:cNvSpPr txBox="1"/>
          <p:nvPr/>
        </p:nvSpPr>
        <p:spPr>
          <a:xfrm>
            <a:off x="1361440" y="833120"/>
            <a:ext cx="89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Analyzing Machine Learning Models for Telco Churn Prediction: A Comparative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1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235BE-8AD0-4ED0-3A9B-A13EC987D278}"/>
              </a:ext>
            </a:extLst>
          </p:cNvPr>
          <p:cNvSpPr txBox="1"/>
          <p:nvPr/>
        </p:nvSpPr>
        <p:spPr>
          <a:xfrm>
            <a:off x="1584960" y="2526606"/>
            <a:ext cx="9022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Objective: </a:t>
            </a:r>
            <a:r>
              <a:rPr lang="en-US" sz="2800" dirty="0"/>
              <a:t>To analyze and compare machine learning models for telco churn prediction.</a:t>
            </a:r>
          </a:p>
          <a:p>
            <a:r>
              <a:rPr lang="en-US" sz="4000" b="1" dirty="0"/>
              <a:t>Significance: </a:t>
            </a:r>
            <a:r>
              <a:rPr lang="en-US" sz="2800" dirty="0"/>
              <a:t>Understanding telco churn prediction has significant implications for telecommunications companies, enabling them to retain customers and optimize business strategies.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B3BEC-6362-3081-C6AD-1EA12138871F}"/>
              </a:ext>
            </a:extLst>
          </p:cNvPr>
          <p:cNvSpPr txBox="1"/>
          <p:nvPr/>
        </p:nvSpPr>
        <p:spPr>
          <a:xfrm>
            <a:off x="1391920" y="1117600"/>
            <a:ext cx="81584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Introduction: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8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8F0B0B-8DBF-2D3A-D8E2-255D43BE1CFF}"/>
              </a:ext>
            </a:extLst>
          </p:cNvPr>
          <p:cNvSpPr txBox="1"/>
          <p:nvPr/>
        </p:nvSpPr>
        <p:spPr>
          <a:xfrm>
            <a:off x="1087120" y="1554480"/>
            <a:ext cx="10119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- **Pandas:**</a:t>
            </a:r>
          </a:p>
          <a:p>
            <a:r>
              <a:rPr lang="en-US" dirty="0"/>
              <a:t>  - Used for data manipulation and analysis.</a:t>
            </a:r>
          </a:p>
          <a:p>
            <a:endParaRPr lang="en-US" dirty="0"/>
          </a:p>
          <a:p>
            <a:r>
              <a:rPr lang="en-US" dirty="0"/>
              <a:t>- **Scikit-learn (sklearn):**</a:t>
            </a:r>
          </a:p>
          <a:p>
            <a:r>
              <a:rPr lang="en-US" dirty="0"/>
              <a:t>  - Used for machine learning tasks such as model training, evaluation, and preprocessing.</a:t>
            </a:r>
          </a:p>
          <a:p>
            <a:endParaRPr lang="en-US" dirty="0"/>
          </a:p>
          <a:p>
            <a:r>
              <a:rPr lang="en-US" dirty="0"/>
              <a:t>- **Imbalanced-learn (imblearn):**</a:t>
            </a:r>
          </a:p>
          <a:p>
            <a:r>
              <a:rPr lang="en-US" dirty="0"/>
              <a:t>  - Used for handling imbalanced datasets.</a:t>
            </a:r>
          </a:p>
          <a:p>
            <a:endParaRPr lang="en-US" dirty="0"/>
          </a:p>
          <a:p>
            <a:r>
              <a:rPr lang="en-US" dirty="0"/>
              <a:t>- **Seaborn:**</a:t>
            </a:r>
          </a:p>
          <a:p>
            <a:r>
              <a:rPr lang="en-US" dirty="0"/>
              <a:t>  - Used for statistical data visualization.</a:t>
            </a:r>
          </a:p>
          <a:p>
            <a:endParaRPr lang="en-US" dirty="0"/>
          </a:p>
          <a:p>
            <a:r>
              <a:rPr lang="en-US" dirty="0"/>
              <a:t>- **Matplotlib:**</a:t>
            </a:r>
          </a:p>
          <a:p>
            <a:r>
              <a:rPr lang="en-US" dirty="0"/>
              <a:t>  - Used for creating static, interactive, and animated visualizations in Python.</a:t>
            </a:r>
          </a:p>
          <a:p>
            <a:r>
              <a:rPr lang="en-US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A7ABB-6E16-7B30-5E06-A6F60D73C4EB}"/>
              </a:ext>
            </a:extLst>
          </p:cNvPr>
          <p:cNvSpPr txBox="1"/>
          <p:nvPr/>
        </p:nvSpPr>
        <p:spPr>
          <a:xfrm>
            <a:off x="1087120" y="924560"/>
            <a:ext cx="871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Libraries Used:</a:t>
            </a:r>
          </a:p>
        </p:txBody>
      </p:sp>
    </p:spTree>
    <p:extLst>
      <p:ext uri="{BB962C8B-B14F-4D97-AF65-F5344CB8AC3E}">
        <p14:creationId xmlns:p14="http://schemas.microsoft.com/office/powerpoint/2010/main" val="12760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63C0B3-8EF7-E8C8-6A6E-0FDBCD163D5C}"/>
              </a:ext>
            </a:extLst>
          </p:cNvPr>
          <p:cNvSpPr txBox="1"/>
          <p:nvPr/>
        </p:nvSpPr>
        <p:spPr>
          <a:xfrm>
            <a:off x="1122680" y="1719203"/>
            <a:ext cx="98856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Dataset:</a:t>
            </a:r>
          </a:p>
          <a:p>
            <a:r>
              <a:rPr lang="en-US" sz="2000" dirty="0"/>
              <a:t>Read from telco_churn_data.csv'.</a:t>
            </a:r>
          </a:p>
          <a:p>
            <a:r>
              <a:rPr lang="en-US" sz="2000" dirty="0"/>
              <a:t>Initial exploration:</a:t>
            </a:r>
          </a:p>
          <a:p>
            <a:r>
              <a:rPr lang="en-US" sz="2000" dirty="0"/>
              <a:t>Displayed the first few rows.</a:t>
            </a:r>
          </a:p>
          <a:p>
            <a:r>
              <a:rPr lang="en-US" sz="2000" dirty="0"/>
              <a:t>Checked the shape and for missing values.</a:t>
            </a:r>
          </a:p>
          <a:p>
            <a:r>
              <a:rPr lang="en-US" sz="2000" dirty="0"/>
              <a:t>Explored unique activities and summary statistics.</a:t>
            </a:r>
          </a:p>
          <a:p>
            <a:endParaRPr lang="en-US" sz="2800" dirty="0"/>
          </a:p>
          <a:p>
            <a:r>
              <a:rPr lang="en-US" sz="2800" dirty="0"/>
              <a:t>Preprocessing:</a:t>
            </a:r>
          </a:p>
          <a:p>
            <a:r>
              <a:rPr lang="en-US" sz="2000" dirty="0"/>
              <a:t>Scaled numerical features using StandardScaler.</a:t>
            </a:r>
          </a:p>
          <a:p>
            <a:r>
              <a:rPr lang="en-US" sz="2000" dirty="0"/>
              <a:t>Checked for data imbalance.</a:t>
            </a:r>
          </a:p>
          <a:p>
            <a:r>
              <a:rPr lang="en-US" sz="2000" dirty="0"/>
              <a:t>Plotted correlation heatmap.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ADB01-A13C-332D-D2C4-6A224D1423AA}"/>
              </a:ext>
            </a:extLst>
          </p:cNvPr>
          <p:cNvSpPr txBox="1"/>
          <p:nvPr/>
        </p:nvSpPr>
        <p:spPr>
          <a:xfrm>
            <a:off x="1122680" y="825758"/>
            <a:ext cx="94894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Data Exploration and Preprocessing: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0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6FA14-583E-4ABC-5D47-8B2BB023A3DC}"/>
              </a:ext>
            </a:extLst>
          </p:cNvPr>
          <p:cNvSpPr txBox="1"/>
          <p:nvPr/>
        </p:nvSpPr>
        <p:spPr>
          <a:xfrm>
            <a:off x="1127760" y="2265680"/>
            <a:ext cx="1021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Imbalanced Data:</a:t>
            </a:r>
          </a:p>
          <a:p>
            <a:endParaRPr lang="en-US" dirty="0"/>
          </a:p>
          <a:p>
            <a:r>
              <a:rPr lang="en-US" dirty="0"/>
              <a:t>In many real-world datasets, classes may be unevenly distributed.</a:t>
            </a:r>
          </a:p>
          <a:p>
            <a:r>
              <a:rPr lang="en-US" dirty="0"/>
              <a:t>Imbalanced datasets can lead to biased models that favor the majority class.</a:t>
            </a:r>
          </a:p>
          <a:p>
            <a:r>
              <a:rPr lang="en-US" dirty="0"/>
              <a:t>SMOTEENN (Synthetic Minority Over-sampling Technique + Edited Nearest Neighbors):</a:t>
            </a:r>
          </a:p>
          <a:p>
            <a:endParaRPr lang="en-US" dirty="0"/>
          </a:p>
          <a:p>
            <a:r>
              <a:rPr lang="en-US" sz="2800" dirty="0"/>
              <a:t>Combination of two techniques:</a:t>
            </a:r>
          </a:p>
          <a:p>
            <a:r>
              <a:rPr lang="en-US" dirty="0"/>
              <a:t>SMOTE: Generates synthetic samples for the minority class.</a:t>
            </a:r>
          </a:p>
          <a:p>
            <a:r>
              <a:rPr lang="en-US" dirty="0"/>
              <a:t>Edited Nearest Neighbors (ENN): Removes noisy samples from both majority and minority classes.</a:t>
            </a:r>
          </a:p>
          <a:p>
            <a:r>
              <a:rPr lang="en-US" dirty="0"/>
              <a:t>Aim: Overcome the limitations of individual techniques and achieve better balancing.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02531-F218-372C-627E-4653151F0859}"/>
              </a:ext>
            </a:extLst>
          </p:cNvPr>
          <p:cNvSpPr txBox="1"/>
          <p:nvPr/>
        </p:nvSpPr>
        <p:spPr>
          <a:xfrm>
            <a:off x="1127760" y="756682"/>
            <a:ext cx="8839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Using SMOTEENN for Handling Imbalanced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1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330BEF-C0C8-C108-D910-F105195389F1}"/>
              </a:ext>
            </a:extLst>
          </p:cNvPr>
          <p:cNvSpPr txBox="1"/>
          <p:nvPr/>
        </p:nvSpPr>
        <p:spPr>
          <a:xfrm>
            <a:off x="924560" y="934720"/>
            <a:ext cx="102514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Model Training:</a:t>
            </a:r>
          </a:p>
          <a:p>
            <a:endParaRPr lang="en-US" dirty="0"/>
          </a:p>
          <a:p>
            <a:r>
              <a:rPr lang="en-US" sz="2800" dirty="0"/>
              <a:t>Splitting Data:</a:t>
            </a:r>
          </a:p>
          <a:p>
            <a:r>
              <a:rPr lang="en-US" dirty="0"/>
              <a:t>Separated features and target.</a:t>
            </a:r>
          </a:p>
          <a:p>
            <a:r>
              <a:rPr lang="en-US" dirty="0"/>
              <a:t>Split into training and testing sets.</a:t>
            </a:r>
          </a:p>
          <a:p>
            <a:endParaRPr lang="en-US" dirty="0"/>
          </a:p>
          <a:p>
            <a:r>
              <a:rPr lang="en-US" sz="2800" dirty="0"/>
              <a:t>Model Selection and Training:</a:t>
            </a:r>
          </a:p>
          <a:p>
            <a:r>
              <a:rPr lang="en-US" sz="2400" b="1" dirty="0"/>
              <a:t>Random Forest </a:t>
            </a:r>
            <a:r>
              <a:rPr lang="en-US" sz="2400" b="1" dirty="0" err="1"/>
              <a:t>Classifier,XgBoost</a:t>
            </a:r>
            <a:r>
              <a:rPr lang="en-US" sz="2400" b="1" dirty="0"/>
              <a:t>:</a:t>
            </a:r>
          </a:p>
          <a:p>
            <a:r>
              <a:rPr lang="en-US" dirty="0"/>
              <a:t>Trained without hyperparameter tuning and </a:t>
            </a:r>
            <a:r>
              <a:rPr lang="en-US" dirty="0" err="1"/>
              <a:t>RandomizeSearch</a:t>
            </a:r>
            <a:r>
              <a:rPr lang="en-US" dirty="0"/>
              <a:t>.</a:t>
            </a:r>
          </a:p>
          <a:p>
            <a:r>
              <a:rPr lang="en-US" dirty="0"/>
              <a:t>Used default hyperparameters.</a:t>
            </a:r>
          </a:p>
          <a:p>
            <a:endParaRPr lang="en-US" dirty="0"/>
          </a:p>
          <a:p>
            <a:r>
              <a:rPr lang="en-US" sz="2400" b="1" dirty="0"/>
              <a:t>Decision Tree Classifier:</a:t>
            </a:r>
          </a:p>
          <a:p>
            <a:r>
              <a:rPr lang="en-US" dirty="0"/>
              <a:t>Trained with and without hyperparameter tuning using </a:t>
            </a:r>
            <a:r>
              <a:rPr lang="en-US" dirty="0" err="1"/>
              <a:t>GridSearchCV</a:t>
            </a:r>
            <a:r>
              <a:rPr lang="en-US" dirty="0"/>
              <a:t> or </a:t>
            </a:r>
            <a:r>
              <a:rPr lang="en-US" dirty="0" err="1"/>
              <a:t>RandomizedSearchCV</a:t>
            </a:r>
            <a:r>
              <a:rPr lang="en-US" dirty="0"/>
              <a:t>.</a:t>
            </a:r>
          </a:p>
          <a:p>
            <a:r>
              <a:rPr lang="en-US" dirty="0"/>
              <a:t>Explored different hyperparameters to optimize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70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3CEE6-A65E-B6D7-2408-37021FE64CF7}"/>
              </a:ext>
            </a:extLst>
          </p:cNvPr>
          <p:cNvSpPr txBox="1"/>
          <p:nvPr/>
        </p:nvSpPr>
        <p:spPr>
          <a:xfrm>
            <a:off x="833120" y="619760"/>
            <a:ext cx="10210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Evaluation:</a:t>
            </a:r>
          </a:p>
          <a:p>
            <a:endParaRPr lang="en-US" dirty="0"/>
          </a:p>
          <a:p>
            <a:r>
              <a:rPr lang="en-US" sz="2800" dirty="0"/>
              <a:t>Best Model:</a:t>
            </a:r>
          </a:p>
          <a:p>
            <a:r>
              <a:rPr lang="en-US" dirty="0"/>
              <a:t>Metrics for RandomForestClassifier:</a:t>
            </a:r>
          </a:p>
          <a:p>
            <a:r>
              <a:rPr lang="en-US" dirty="0"/>
              <a:t>Accuracy     0.956971</a:t>
            </a:r>
          </a:p>
          <a:p>
            <a:r>
              <a:rPr lang="en-US" dirty="0"/>
              <a:t>Precision    0.956991</a:t>
            </a:r>
          </a:p>
          <a:p>
            <a:r>
              <a:rPr lang="en-US" dirty="0"/>
              <a:t>Recall       0.956971</a:t>
            </a:r>
          </a:p>
          <a:p>
            <a:r>
              <a:rPr lang="en-US" dirty="0"/>
              <a:t>F1-Score     0.956955</a:t>
            </a:r>
          </a:p>
          <a:p>
            <a:r>
              <a:rPr lang="en-US" sz="2800" dirty="0"/>
              <a:t>Comparison:</a:t>
            </a:r>
          </a:p>
          <a:p>
            <a:r>
              <a:rPr lang="en-US" dirty="0" err="1"/>
              <a:t>RandomForest</a:t>
            </a:r>
            <a:r>
              <a:rPr lang="en-US" dirty="0"/>
              <a:t> outperforms other models.</a:t>
            </a:r>
          </a:p>
          <a:p>
            <a:r>
              <a:rPr lang="en-US" dirty="0"/>
              <a:t>Decision Tree and </a:t>
            </a:r>
            <a:r>
              <a:rPr lang="en-US" dirty="0" err="1"/>
              <a:t>XGBoost</a:t>
            </a:r>
            <a:r>
              <a:rPr lang="en-US" dirty="0"/>
              <a:t> have lower accuracy compared to </a:t>
            </a:r>
            <a:r>
              <a:rPr lang="en-US" dirty="0" err="1"/>
              <a:t>RandomForest</a:t>
            </a:r>
            <a:r>
              <a:rPr lang="en-US" dirty="0"/>
              <a:t>.</a:t>
            </a:r>
          </a:p>
          <a:p>
            <a:r>
              <a:rPr lang="en-US" dirty="0"/>
              <a:t>Conclusion:</a:t>
            </a:r>
          </a:p>
          <a:p>
            <a:r>
              <a:rPr lang="en-US" dirty="0" err="1"/>
              <a:t>RandomForest</a:t>
            </a:r>
            <a:r>
              <a:rPr lang="en-US" dirty="0"/>
              <a:t> is the best model for the project based on accuracy.</a:t>
            </a:r>
          </a:p>
          <a:p>
            <a:endParaRPr lang="en-US" dirty="0"/>
          </a:p>
          <a:p>
            <a:r>
              <a:rPr lang="en-US" sz="2800" dirty="0"/>
              <a:t>Note:</a:t>
            </a:r>
          </a:p>
          <a:p>
            <a:r>
              <a:rPr lang="en-US" dirty="0"/>
              <a:t>The best model may vary on each run due to the use of SMOTEEN for handling imbalanced data.</a:t>
            </a:r>
          </a:p>
        </p:txBody>
      </p:sp>
    </p:spTree>
    <p:extLst>
      <p:ext uri="{BB962C8B-B14F-4D97-AF65-F5344CB8AC3E}">
        <p14:creationId xmlns:p14="http://schemas.microsoft.com/office/powerpoint/2010/main" val="36700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6F94C-F889-2190-BECD-CE119323C1CE}"/>
              </a:ext>
            </a:extLst>
          </p:cNvPr>
          <p:cNvSpPr txBox="1"/>
          <p:nvPr/>
        </p:nvSpPr>
        <p:spPr>
          <a:xfrm>
            <a:off x="853440" y="883920"/>
            <a:ext cx="104241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Conclusion:</a:t>
            </a:r>
          </a:p>
          <a:p>
            <a:endParaRPr lang="en-US" dirty="0"/>
          </a:p>
          <a:p>
            <a:r>
              <a:rPr lang="en-US" sz="2800" dirty="0"/>
              <a:t>Model Performance: </a:t>
            </a:r>
            <a:r>
              <a:rPr lang="en-US" sz="2000" dirty="0"/>
              <a:t>The project evaluated several machine learning models for telco churn prediction, including Decision Trees, Random Forests,  and </a:t>
            </a:r>
            <a:r>
              <a:rPr lang="en-US" sz="2000" dirty="0" err="1"/>
              <a:t>XGBoost</a:t>
            </a:r>
            <a:r>
              <a:rPr lang="en-US" sz="2400" dirty="0"/>
              <a:t>.</a:t>
            </a:r>
          </a:p>
          <a:p>
            <a:r>
              <a:rPr lang="en-US" sz="2800" dirty="0"/>
              <a:t>Best Model: </a:t>
            </a:r>
            <a:r>
              <a:rPr lang="en-US" sz="2000" dirty="0"/>
              <a:t>The </a:t>
            </a:r>
            <a:r>
              <a:rPr lang="en-US" sz="2000" dirty="0" err="1"/>
              <a:t>RandomForest</a:t>
            </a:r>
            <a:r>
              <a:rPr lang="en-US" sz="2000" dirty="0"/>
              <a:t> consistently outperformed other models in terms of accuracy, precision, recall, and F1-score.</a:t>
            </a:r>
          </a:p>
          <a:p>
            <a:r>
              <a:rPr lang="en-US" sz="2800" dirty="0"/>
              <a:t>Effect of SMOTEENN: </a:t>
            </a:r>
            <a:r>
              <a:rPr lang="en-US" sz="2000" dirty="0"/>
              <a:t>The use of SMOTEENN for addressing class imbalance resulted in varied model performance across different runs, suggesting its impact on model selection.</a:t>
            </a:r>
          </a:p>
          <a:p>
            <a:r>
              <a:rPr lang="en-US" sz="2800" dirty="0"/>
              <a:t>Hyperparameter Tuning: </a:t>
            </a:r>
            <a:r>
              <a:rPr lang="en-US" sz="2000" dirty="0"/>
              <a:t>Hyperparameter tuning using techniques like </a:t>
            </a:r>
            <a:r>
              <a:rPr lang="en-US" sz="2000" dirty="0" err="1"/>
              <a:t>GridSearchCV</a:t>
            </a:r>
            <a:r>
              <a:rPr lang="en-US" sz="2000" dirty="0"/>
              <a:t> and </a:t>
            </a:r>
            <a:r>
              <a:rPr lang="en-US" sz="2000" dirty="0" err="1"/>
              <a:t>RandomizedSearchCV</a:t>
            </a:r>
            <a:r>
              <a:rPr lang="en-US" sz="2000" dirty="0"/>
              <a:t> enhanced the performance of some models, particularly Decision Trees and </a:t>
            </a:r>
            <a:r>
              <a:rPr lang="en-US" sz="2000" dirty="0" err="1"/>
              <a:t>XGBoost</a:t>
            </a:r>
            <a:r>
              <a:rPr lang="en-US" sz="2000" dirty="0"/>
              <a:t>.</a:t>
            </a:r>
          </a:p>
          <a:p>
            <a:r>
              <a:rPr lang="en-US" sz="2800" dirty="0"/>
              <a:t>Future Considerations: </a:t>
            </a:r>
            <a:r>
              <a:rPr lang="en-US" sz="2000" dirty="0"/>
              <a:t>Continuously refining the preprocessing steps, exploring additional feature engineering techniques, and experimenting with different machine learning algorithms could further improve model performance, specifically in the context of telco churn prediction.</a:t>
            </a:r>
          </a:p>
        </p:txBody>
      </p:sp>
    </p:spTree>
    <p:extLst>
      <p:ext uri="{BB962C8B-B14F-4D97-AF65-F5344CB8AC3E}">
        <p14:creationId xmlns:p14="http://schemas.microsoft.com/office/powerpoint/2010/main" val="343952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FE898-3153-DB00-3B35-D0AFA3585C07}"/>
              </a:ext>
            </a:extLst>
          </p:cNvPr>
          <p:cNvSpPr txBox="1"/>
          <p:nvPr/>
        </p:nvSpPr>
        <p:spPr>
          <a:xfrm>
            <a:off x="934720" y="802640"/>
            <a:ext cx="1055624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Future Scope:</a:t>
            </a:r>
          </a:p>
          <a:p>
            <a:endParaRPr lang="en-US" dirty="0"/>
          </a:p>
          <a:p>
            <a:r>
              <a:rPr lang="en-US" sz="2800" dirty="0"/>
              <a:t>Feature Engineering: </a:t>
            </a:r>
            <a:r>
              <a:rPr lang="en-US" sz="2000" dirty="0"/>
              <a:t>Investigate additional features such as time-domain and frequency-domain features extracted from telco usage patterns, customer demographics, and historical behavior to capture more nuanced patterns in telco churn prediction.</a:t>
            </a:r>
            <a:endParaRPr lang="en-US" sz="2800" dirty="0"/>
          </a:p>
          <a:p>
            <a:r>
              <a:rPr lang="en-US" sz="2800" dirty="0"/>
              <a:t>Real-time Implementation: </a:t>
            </a:r>
            <a:r>
              <a:rPr lang="en-US" sz="2000" dirty="0"/>
              <a:t>Develop real-time applications for telco churn prediction, which can have applications in proactive customer retention strategies, personalized marketing campaigns, and dynamic pricing models.</a:t>
            </a:r>
            <a:endParaRPr lang="en-US" sz="2800" dirty="0"/>
          </a:p>
          <a:p>
            <a:r>
              <a:rPr lang="en-US" sz="2800" dirty="0"/>
              <a:t>Deployment and Optimization: </a:t>
            </a:r>
            <a:r>
              <a:rPr lang="en-US" sz="2000" dirty="0"/>
              <a:t>Focus on optimizing the chosen model for deployment on resource-constrained devices like edge servers or cloud platforms, ensuring efficient and low-latency inference. Additionally, consider deploying the model as part of a scalable and accessible cloud-based service for telco companies.</a:t>
            </a:r>
            <a:endParaRPr lang="en-US" sz="2800" dirty="0"/>
          </a:p>
          <a:p>
            <a:r>
              <a:rPr lang="en-US" sz="2800" dirty="0"/>
              <a:t>Interpretability: </a:t>
            </a:r>
            <a:r>
              <a:rPr lang="en-US" sz="2000" dirty="0"/>
              <a:t>Enhance model interpretability to provide insights into the factors driving churn prediction decisions, which can empower telco companies to make informed business decisions and improve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468693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710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akula</dc:creator>
  <cp:lastModifiedBy>sriram akula</cp:lastModifiedBy>
  <cp:revision>3</cp:revision>
  <dcterms:created xsi:type="dcterms:W3CDTF">2024-04-15T18:27:08Z</dcterms:created>
  <dcterms:modified xsi:type="dcterms:W3CDTF">2024-04-22T05:47:49Z</dcterms:modified>
</cp:coreProperties>
</file>