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 AKULA" userId="14f548529e607db5" providerId="LiveId" clId="{B73D7BFD-C9CF-480C-B3BA-782FE4D7FEB8}"/>
    <pc:docChg chg="modSld">
      <pc:chgData name="SRIRAM AKULA" userId="14f548529e607db5" providerId="LiveId" clId="{B73D7BFD-C9CF-480C-B3BA-782FE4D7FEB8}" dt="2024-11-21T08:52:50.908" v="327" actId="14100"/>
      <pc:docMkLst>
        <pc:docMk/>
      </pc:docMkLst>
      <pc:sldChg chg="modSp mod">
        <pc:chgData name="SRIRAM AKULA" userId="14f548529e607db5" providerId="LiveId" clId="{B73D7BFD-C9CF-480C-B3BA-782FE4D7FEB8}" dt="2024-11-21T08:44:42.627" v="43" actId="20577"/>
        <pc:sldMkLst>
          <pc:docMk/>
          <pc:sldMk cId="0" sldId="256"/>
        </pc:sldMkLst>
        <pc:spChg chg="mod">
          <ac:chgData name="SRIRAM AKULA" userId="14f548529e607db5" providerId="LiveId" clId="{B73D7BFD-C9CF-480C-B3BA-782FE4D7FEB8}" dt="2024-11-21T08:44:42.627" v="43" actId="20577"/>
          <ac:spMkLst>
            <pc:docMk/>
            <pc:sldMk cId="0" sldId="256"/>
            <ac:spMk id="4" creationId="{00000000-0000-0000-0000-000000000000}"/>
          </ac:spMkLst>
        </pc:spChg>
      </pc:sldChg>
      <pc:sldChg chg="modSp mod">
        <pc:chgData name="SRIRAM AKULA" userId="14f548529e607db5" providerId="LiveId" clId="{B73D7BFD-C9CF-480C-B3BA-782FE4D7FEB8}" dt="2024-11-21T08:33:37.807" v="41" actId="20577"/>
        <pc:sldMkLst>
          <pc:docMk/>
          <pc:sldMk cId="0" sldId="259"/>
        </pc:sldMkLst>
        <pc:spChg chg="mod">
          <ac:chgData name="SRIRAM AKULA" userId="14f548529e607db5" providerId="LiveId" clId="{B73D7BFD-C9CF-480C-B3BA-782FE4D7FEB8}" dt="2024-11-21T08:33:22.255" v="26" actId="20577"/>
          <ac:spMkLst>
            <pc:docMk/>
            <pc:sldMk cId="0" sldId="259"/>
            <ac:spMk id="11" creationId="{00000000-0000-0000-0000-000000000000}"/>
          </ac:spMkLst>
        </pc:spChg>
        <pc:spChg chg="mod">
          <ac:chgData name="SRIRAM AKULA" userId="14f548529e607db5" providerId="LiveId" clId="{B73D7BFD-C9CF-480C-B3BA-782FE4D7FEB8}" dt="2024-11-21T08:33:37.807" v="41" actId="20577"/>
          <ac:spMkLst>
            <pc:docMk/>
            <pc:sldMk cId="0" sldId="259"/>
            <ac:spMk id="12" creationId="{00000000-0000-0000-0000-000000000000}"/>
          </ac:spMkLst>
        </pc:spChg>
      </pc:sldChg>
      <pc:sldChg chg="addSp modSp mod">
        <pc:chgData name="SRIRAM AKULA" userId="14f548529e607db5" providerId="LiveId" clId="{B73D7BFD-C9CF-480C-B3BA-782FE4D7FEB8}" dt="2024-11-21T08:52:50.908" v="327" actId="14100"/>
        <pc:sldMkLst>
          <pc:docMk/>
          <pc:sldMk cId="0" sldId="262"/>
        </pc:sldMkLst>
        <pc:spChg chg="mod">
          <ac:chgData name="SRIRAM AKULA" userId="14f548529e607db5" providerId="LiveId" clId="{B73D7BFD-C9CF-480C-B3BA-782FE4D7FEB8}" dt="2024-11-21T08:48:10.743" v="58" actId="20577"/>
          <ac:spMkLst>
            <pc:docMk/>
            <pc:sldMk cId="0" sldId="262"/>
            <ac:spMk id="3" creationId="{00000000-0000-0000-0000-000000000000}"/>
          </ac:spMkLst>
        </pc:spChg>
        <pc:spChg chg="mod">
          <ac:chgData name="SRIRAM AKULA" userId="14f548529e607db5" providerId="LiveId" clId="{B73D7BFD-C9CF-480C-B3BA-782FE4D7FEB8}" dt="2024-11-21T08:48:25.132" v="81" actId="20577"/>
          <ac:spMkLst>
            <pc:docMk/>
            <pc:sldMk cId="0" sldId="262"/>
            <ac:spMk id="5" creationId="{00000000-0000-0000-0000-000000000000}"/>
          </ac:spMkLst>
        </pc:spChg>
        <pc:spChg chg="mod">
          <ac:chgData name="SRIRAM AKULA" userId="14f548529e607db5" providerId="LiveId" clId="{B73D7BFD-C9CF-480C-B3BA-782FE4D7FEB8}" dt="2024-11-21T08:49:49.413" v="261" actId="20577"/>
          <ac:spMkLst>
            <pc:docMk/>
            <pc:sldMk cId="0" sldId="262"/>
            <ac:spMk id="6" creationId="{00000000-0000-0000-0000-000000000000}"/>
          </ac:spMkLst>
        </pc:spChg>
        <pc:spChg chg="mod">
          <ac:chgData name="SRIRAM AKULA" userId="14f548529e607db5" providerId="LiveId" clId="{B73D7BFD-C9CF-480C-B3BA-782FE4D7FEB8}" dt="2024-11-21T08:50:01.684" v="284" actId="20577"/>
          <ac:spMkLst>
            <pc:docMk/>
            <pc:sldMk cId="0" sldId="262"/>
            <ac:spMk id="12" creationId="{00000000-0000-0000-0000-000000000000}"/>
          </ac:spMkLst>
        </pc:spChg>
        <pc:picChg chg="mod">
          <ac:chgData name="SRIRAM AKULA" userId="14f548529e607db5" providerId="LiveId" clId="{B73D7BFD-C9CF-480C-B3BA-782FE4D7FEB8}" dt="2024-11-21T08:51:03.824" v="319" actId="14100"/>
          <ac:picMkLst>
            <pc:docMk/>
            <pc:sldMk cId="0" sldId="262"/>
            <ac:picMk id="2" creationId="{00000000-0000-0000-0000-000000000000}"/>
          </ac:picMkLst>
        </pc:picChg>
        <pc:picChg chg="add mod">
          <ac:chgData name="SRIRAM AKULA" userId="14f548529e607db5" providerId="LiveId" clId="{B73D7BFD-C9CF-480C-B3BA-782FE4D7FEB8}" dt="2024-11-21T08:52:50.908" v="327" actId="14100"/>
          <ac:picMkLst>
            <pc:docMk/>
            <pc:sldMk cId="0" sldId="262"/>
            <ac:picMk id="1026" creationId="{735DB551-1F59-C2CB-34C5-576E727F4E08}"/>
          </ac:picMkLst>
        </pc:picChg>
      </pc:sldChg>
      <pc:sldChg chg="modSp mod">
        <pc:chgData name="SRIRAM AKULA" userId="14f548529e607db5" providerId="LiveId" clId="{B73D7BFD-C9CF-480C-B3BA-782FE4D7FEB8}" dt="2024-11-21T08:50:34.536" v="318" actId="20577"/>
        <pc:sldMkLst>
          <pc:docMk/>
          <pc:sldMk cId="0" sldId="266"/>
        </pc:sldMkLst>
        <pc:spChg chg="mod">
          <ac:chgData name="SRIRAM AKULA" userId="14f548529e607db5" providerId="LiveId" clId="{B73D7BFD-C9CF-480C-B3BA-782FE4D7FEB8}" dt="2024-11-21T08:50:22.203" v="295" actId="20577"/>
          <ac:spMkLst>
            <pc:docMk/>
            <pc:sldMk cId="0" sldId="266"/>
            <ac:spMk id="7" creationId="{00000000-0000-0000-0000-000000000000}"/>
          </ac:spMkLst>
        </pc:spChg>
        <pc:spChg chg="mod">
          <ac:chgData name="SRIRAM AKULA" userId="14f548529e607db5" providerId="LiveId" clId="{B73D7BFD-C9CF-480C-B3BA-782FE4D7FEB8}" dt="2024-11-21T08:50:34.536" v="318" actId="20577"/>
          <ac:spMkLst>
            <pc:docMk/>
            <pc:sldMk cId="0" sldId="26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78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47911" y="620435"/>
            <a:ext cx="7820978" cy="4890611"/>
          </a:xfrm>
          <a:prstGeom prst="rect">
            <a:avLst/>
          </a:prstGeom>
          <a:noFill/>
          <a:ln/>
        </p:spPr>
        <p:txBody>
          <a:bodyPr wrap="square" lIns="0" tIns="0" rIns="0" bIns="0" rtlCol="0" anchor="t"/>
          <a:lstStyle/>
          <a:p>
            <a:pPr marL="0" indent="0">
              <a:lnSpc>
                <a:spcPts val="6400"/>
              </a:lnSpc>
              <a:buNone/>
            </a:pPr>
            <a:r>
              <a:rPr lang="en-US" sz="5100" dirty="0">
                <a:solidFill>
                  <a:srgbClr val="484237"/>
                </a:solidFill>
                <a:latin typeface="+mj-lt"/>
                <a:ea typeface="Gelasio Semi Bold" pitchFamily="34" charset="-122"/>
                <a:cs typeface="Gelasio Semi Bold" pitchFamily="34" charset="-120"/>
              </a:rPr>
              <a:t>Integrating Probabilistic Models and Neural Networks for Enhanced Part-of-Speech Tagging and Spellchecking</a:t>
            </a:r>
            <a:endParaRPr lang="en-US" sz="5100" dirty="0">
              <a:latin typeface="+mj-lt"/>
            </a:endParaRPr>
          </a:p>
        </p:txBody>
      </p:sp>
      <p:sp>
        <p:nvSpPr>
          <p:cNvPr id="4" name="Text 1"/>
          <p:cNvSpPr/>
          <p:nvPr/>
        </p:nvSpPr>
        <p:spPr>
          <a:xfrm>
            <a:off x="6147911" y="4991647"/>
            <a:ext cx="7820978" cy="1814513"/>
          </a:xfrm>
          <a:prstGeom prst="rect">
            <a:avLst/>
          </a:prstGeom>
          <a:noFill/>
          <a:ln/>
        </p:spPr>
        <p:txBody>
          <a:bodyPr wrap="square" lIns="0" tIns="0" rIns="0" bIns="0" rtlCol="0" anchor="t"/>
          <a:lstStyle/>
          <a:p>
            <a:pPr marL="0" indent="0">
              <a:lnSpc>
                <a:spcPts val="2350"/>
              </a:lnSpc>
              <a:buNone/>
            </a:pPr>
            <a:r>
              <a:rPr lang="en-US" sz="1600" dirty="0">
                <a:solidFill>
                  <a:srgbClr val="746558"/>
                </a:solidFill>
                <a:latin typeface="+mj-lt"/>
                <a:ea typeface="Gelasio" pitchFamily="34" charset="-122"/>
                <a:cs typeface="Gelasio" pitchFamily="34" charset="-120"/>
              </a:rPr>
              <a:t>This project explores the integration of probabilistic models and neural networks to improve part-of-speech (POS) tagging and spellchecking. We use the Telugu Bible dataset, converting it from JSON to CSV format, and then apply different approaches for POS tagging: Conditional Random Fields (CRF), Bidirectional Long Short-Term Memory (BiLSTM), and a hybrid Spell Check- BiLSTM model. We evaluate the performance using accuracy and F1-score metrics, comparing the effectiveness of each approach.</a:t>
            </a:r>
            <a:endParaRPr lang="en-US" sz="1600" dirty="0">
              <a:latin typeface="+mj-lt"/>
            </a:endParaRPr>
          </a:p>
        </p:txBody>
      </p:sp>
      <p:sp>
        <p:nvSpPr>
          <p:cNvPr id="5" name="TextBox 4">
            <a:extLst>
              <a:ext uri="{FF2B5EF4-FFF2-40B4-BE49-F238E27FC236}">
                <a16:creationId xmlns:a16="http://schemas.microsoft.com/office/drawing/2014/main" id="{A576AF15-8A75-41B7-B7D5-27FB61A968AC}"/>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177058"/>
            <a:ext cx="7957423"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BiLSTM Model Performance</a:t>
            </a:r>
            <a:endParaRPr lang="en-US" sz="4450" dirty="0">
              <a:latin typeface="+mj-lt"/>
            </a:endParaRPr>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Accuracy</a:t>
            </a:r>
            <a:endParaRPr lang="en-US" sz="2200" dirty="0">
              <a:latin typeface="+mj-lt"/>
            </a:endParaRPr>
          </a:p>
        </p:txBody>
      </p:sp>
      <p:sp>
        <p:nvSpPr>
          <p:cNvPr id="4" name="Text 2"/>
          <p:cNvSpPr/>
          <p:nvPr/>
        </p:nvSpPr>
        <p:spPr>
          <a:xfrm>
            <a:off x="793790" y="4033957"/>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BiLSTM model achieved an accuracy of 71.7%, indicating a slightly lower performance compared to the CRF model.</a:t>
            </a:r>
            <a:endParaRPr lang="en-US" sz="1750" dirty="0">
              <a:latin typeface="+mj-lt"/>
            </a:endParaRPr>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F1-Score</a:t>
            </a:r>
            <a:endParaRPr lang="en-US" sz="2200" dirty="0">
              <a:latin typeface="+mj-lt"/>
            </a:endParaRPr>
          </a:p>
        </p:txBody>
      </p:sp>
      <p:sp>
        <p:nvSpPr>
          <p:cNvPr id="6" name="Text 4"/>
          <p:cNvSpPr/>
          <p:nvPr/>
        </p:nvSpPr>
        <p:spPr>
          <a:xfrm>
            <a:off x="5332928" y="4033957"/>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F1-score of 0.67 is also slightly lower than the CRF model, suggesting a potential trade-off between accuracy and recall in the BiLSTM approach.</a:t>
            </a:r>
            <a:endParaRPr lang="en-US" sz="1750" dirty="0">
              <a:latin typeface="+mj-lt"/>
            </a:endParaRPr>
          </a:p>
        </p:txBody>
      </p:sp>
      <p:sp>
        <p:nvSpPr>
          <p:cNvPr id="7" name="Text 5"/>
          <p:cNvSpPr/>
          <p:nvPr/>
        </p:nvSpPr>
        <p:spPr>
          <a:xfrm>
            <a:off x="9872067" y="3452813"/>
            <a:ext cx="3084314"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Comparison to Others</a:t>
            </a:r>
            <a:endParaRPr lang="en-US" sz="2200" dirty="0">
              <a:latin typeface="+mj-lt"/>
            </a:endParaRPr>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BiLSTM model's performance is compared to the CRF and hybrid models to identify the most effective approach for POS tagging in the bTelugu Bible dataset.</a:t>
            </a:r>
            <a:endParaRPr lang="en-US" sz="1750" dirty="0">
              <a:latin typeface="+mj-lt"/>
            </a:endParaRPr>
          </a:p>
        </p:txBody>
      </p:sp>
      <p:sp>
        <p:nvSpPr>
          <p:cNvPr id="9" name="TextBox 8">
            <a:extLst>
              <a:ext uri="{FF2B5EF4-FFF2-40B4-BE49-F238E27FC236}">
                <a16:creationId xmlns:a16="http://schemas.microsoft.com/office/drawing/2014/main" id="{162D5913-9616-12DD-F6AD-EE845CB6D578}"/>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451253"/>
            <a:ext cx="10258544"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Comparing POS Tagging Approaches</a:t>
            </a:r>
            <a:endParaRPr lang="en-US" sz="4450" dirty="0">
              <a:latin typeface="+mj-lt"/>
            </a:endParaRPr>
          </a:p>
        </p:txBody>
      </p:sp>
      <p:sp>
        <p:nvSpPr>
          <p:cNvPr id="3" name="Text 1"/>
          <p:cNvSpPr/>
          <p:nvPr/>
        </p:nvSpPr>
        <p:spPr>
          <a:xfrm>
            <a:off x="793790" y="2727008"/>
            <a:ext cx="3441144"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CRF Model Performance</a:t>
            </a:r>
            <a:endParaRPr lang="en-US" sz="2200" dirty="0">
              <a:latin typeface="+mj-lt"/>
            </a:endParaRPr>
          </a:p>
        </p:txBody>
      </p:sp>
      <p:sp>
        <p:nvSpPr>
          <p:cNvPr id="4" name="Text 2"/>
          <p:cNvSpPr/>
          <p:nvPr/>
        </p:nvSpPr>
        <p:spPr>
          <a:xfrm>
            <a:off x="793790" y="3308152"/>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CRF model achieved an impressive accuracy of 75.8% and an F1-score of 0.74, demonstrating its ability to effectively capture the structural constraints of language and accurately identify part-of-speech tags.</a:t>
            </a:r>
            <a:endParaRPr lang="en-US" sz="1750" dirty="0">
              <a:latin typeface="+mj-lt"/>
            </a:endParaRPr>
          </a:p>
        </p:txBody>
      </p:sp>
      <p:sp>
        <p:nvSpPr>
          <p:cNvPr id="5" name="Text 3"/>
          <p:cNvSpPr/>
          <p:nvPr/>
        </p:nvSpPr>
        <p:spPr>
          <a:xfrm>
            <a:off x="5332928" y="2727008"/>
            <a:ext cx="397704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BiLSTM Model Performance</a:t>
            </a:r>
            <a:endParaRPr lang="en-US" sz="2200" dirty="0">
              <a:latin typeface="+mj-lt"/>
            </a:endParaRPr>
          </a:p>
        </p:txBody>
      </p:sp>
      <p:sp>
        <p:nvSpPr>
          <p:cNvPr id="6" name="Text 4"/>
          <p:cNvSpPr/>
          <p:nvPr/>
        </p:nvSpPr>
        <p:spPr>
          <a:xfrm>
            <a:off x="5332928" y="3308152"/>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BiLSTM model showed slightly lower performance, with an accuracy of 71.7% and an F1-score of 0.67. While the BiLSTM excels at capturing contextual information, it may struggle to maintain the same level of structural integrity as the CRF approach.</a:t>
            </a:r>
            <a:endParaRPr lang="en-US" sz="1750" dirty="0">
              <a:latin typeface="+mj-lt"/>
            </a:endParaRPr>
          </a:p>
        </p:txBody>
      </p:sp>
      <p:sp>
        <p:nvSpPr>
          <p:cNvPr id="7" name="Text 5"/>
          <p:cNvSpPr/>
          <p:nvPr/>
        </p:nvSpPr>
        <p:spPr>
          <a:xfrm>
            <a:off x="9872067" y="2727008"/>
            <a:ext cx="2901791"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Hybrid Spell Check-BiLSTM</a:t>
            </a:r>
            <a:endParaRPr lang="en-US" sz="2200" dirty="0">
              <a:latin typeface="+mj-lt"/>
            </a:endParaRPr>
          </a:p>
        </p:txBody>
      </p:sp>
      <p:sp>
        <p:nvSpPr>
          <p:cNvPr id="8" name="Text 6"/>
          <p:cNvSpPr/>
          <p:nvPr/>
        </p:nvSpPr>
        <p:spPr>
          <a:xfrm>
            <a:off x="9872067" y="3308152"/>
            <a:ext cx="3978116" cy="326612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hybrid Spell Check-BiLSTM model combines the strengths of both approaches, leveraging the structural constraints of Spell Check  and the contextual awareness of BiLSTM. This synergy is expected to lead to enhanced performance, making it the most promising approach for the bTelugu Bible POS tagging task.</a:t>
            </a:r>
            <a:endParaRPr lang="en-US" sz="1750" dirty="0">
              <a:latin typeface="+mj-lt"/>
            </a:endParaRPr>
          </a:p>
        </p:txBody>
      </p:sp>
      <p:sp>
        <p:nvSpPr>
          <p:cNvPr id="9" name="TextBox 8">
            <a:extLst>
              <a:ext uri="{FF2B5EF4-FFF2-40B4-BE49-F238E27FC236}">
                <a16:creationId xmlns:a16="http://schemas.microsoft.com/office/drawing/2014/main" id="{5BDE5C23-38CD-87A8-6BE1-B51405056B76}"/>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821180"/>
            <a:ext cx="8092202"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Conclusion and Future Work</a:t>
            </a:r>
            <a:endParaRPr lang="en-US" sz="4450" dirty="0">
              <a:latin typeface="+mj-lt"/>
            </a:endParaRPr>
          </a:p>
        </p:txBody>
      </p:sp>
      <p:sp>
        <p:nvSpPr>
          <p:cNvPr id="3" name="Text 1"/>
          <p:cNvSpPr/>
          <p:nvPr/>
        </p:nvSpPr>
        <p:spPr>
          <a:xfrm>
            <a:off x="793790" y="298358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746558"/>
                </a:solidFill>
                <a:latin typeface="+mj-lt"/>
                <a:ea typeface="Gelasio" pitchFamily="34" charset="-122"/>
                <a:cs typeface="Gelasio" pitchFamily="34" charset="-120"/>
              </a:rPr>
              <a:t>Conclusion:</a:t>
            </a:r>
            <a:r>
              <a:rPr lang="en-US" sz="1750" dirty="0">
                <a:solidFill>
                  <a:srgbClr val="746558"/>
                </a:solidFill>
                <a:latin typeface="+mj-lt"/>
                <a:ea typeface="Gelasio" pitchFamily="34" charset="-122"/>
                <a:cs typeface="Gelasio" pitchFamily="34" charset="-120"/>
              </a:rPr>
              <a:t> The CRF model demonstrated the strongest performance for part-of-speech tagging on the Telugu Bible dataset, achieving an impressive accuracy of 75.8% and an F1-score of 0.74. This highlights the CRF's ability to effectively capture the structural constraints of the language.</a:t>
            </a:r>
            <a:endParaRPr lang="en-US" sz="1750" dirty="0">
              <a:latin typeface="+mj-lt"/>
            </a:endParaRPr>
          </a:p>
        </p:txBody>
      </p:sp>
      <p:sp>
        <p:nvSpPr>
          <p:cNvPr id="4" name="Text 2"/>
          <p:cNvSpPr/>
          <p:nvPr/>
        </p:nvSpPr>
        <p:spPr>
          <a:xfrm>
            <a:off x="793790" y="4151590"/>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746558"/>
                </a:solidFill>
                <a:latin typeface="+mj-lt"/>
                <a:ea typeface="Gelasio" pitchFamily="34" charset="-122"/>
                <a:cs typeface="Gelasio" pitchFamily="34" charset="-120"/>
              </a:rPr>
              <a:t>Future Work:</a:t>
            </a:r>
            <a:r>
              <a:rPr lang="en-US" sz="1750" dirty="0">
                <a:solidFill>
                  <a:srgbClr val="746558"/>
                </a:solidFill>
                <a:latin typeface="+mj-lt"/>
                <a:ea typeface="Gelasio" pitchFamily="34" charset="-122"/>
                <a:cs typeface="Gelasio" pitchFamily="34" charset="-120"/>
              </a:rPr>
              <a:t> Explore the potential of the hybrid CRF-BiLSTM approach, which combines the strengths of both models, to further enhance the accuracy and robustness of part-of-speech tagging for the Telugu Bible dataset and similar low-resource languages.</a:t>
            </a:r>
            <a:endParaRPr lang="en-US" sz="1750" dirty="0">
              <a:latin typeface="+mj-lt"/>
            </a:endParaRPr>
          </a:p>
        </p:txBody>
      </p:sp>
      <p:sp>
        <p:nvSpPr>
          <p:cNvPr id="5" name="Text 3"/>
          <p:cNvSpPr/>
          <p:nvPr/>
        </p:nvSpPr>
        <p:spPr>
          <a:xfrm>
            <a:off x="793790" y="5319593"/>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746558"/>
                </a:solidFill>
                <a:latin typeface="+mj-lt"/>
                <a:ea typeface="Gelasio" pitchFamily="34" charset="-122"/>
                <a:cs typeface="Gelasio" pitchFamily="34" charset="-120"/>
              </a:rPr>
              <a:t>Expansion:</a:t>
            </a:r>
            <a:r>
              <a:rPr lang="en-US" sz="1750" dirty="0">
                <a:solidFill>
                  <a:srgbClr val="746558"/>
                </a:solidFill>
                <a:latin typeface="+mj-lt"/>
                <a:ea typeface="Gelasio" pitchFamily="34" charset="-122"/>
                <a:cs typeface="Gelasio" pitchFamily="34" charset="-120"/>
              </a:rPr>
              <a:t> Investigate the application of these models to other linguistic tasks, such as named entity recognition, dependency parsing, and sentiment analysis, to broaden the impact of this research and contribute to the advancement of natural language processing for low-resource languages.</a:t>
            </a:r>
            <a:endParaRPr lang="en-US" sz="1750" dirty="0">
              <a:latin typeface="+mj-lt"/>
            </a:endParaRPr>
          </a:p>
        </p:txBody>
      </p:sp>
      <p:sp>
        <p:nvSpPr>
          <p:cNvPr id="6" name="TextBox 5">
            <a:extLst>
              <a:ext uri="{FF2B5EF4-FFF2-40B4-BE49-F238E27FC236}">
                <a16:creationId xmlns:a16="http://schemas.microsoft.com/office/drawing/2014/main" id="{9C19506E-11A7-1E18-D5D2-C98F2DC752C9}"/>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latin typeface="+mj-lt"/>
            </a:endParaRPr>
          </a:p>
        </p:txBody>
      </p:sp>
      <p:sp>
        <p:nvSpPr>
          <p:cNvPr id="3" name="Text 2">
            <a:extLst>
              <a:ext uri="{FF2B5EF4-FFF2-40B4-BE49-F238E27FC236}">
                <a16:creationId xmlns:a16="http://schemas.microsoft.com/office/drawing/2014/main" id="{5C82EBB3-2DB9-3609-FC3A-5CA270C053C0}"/>
              </a:ext>
            </a:extLst>
          </p:cNvPr>
          <p:cNvSpPr/>
          <p:nvPr/>
        </p:nvSpPr>
        <p:spPr>
          <a:xfrm>
            <a:off x="4125952" y="3760351"/>
            <a:ext cx="7527072" cy="1536359"/>
          </a:xfrm>
          <a:prstGeom prst="rect">
            <a:avLst/>
          </a:prstGeom>
          <a:noFill/>
          <a:ln/>
        </p:spPr>
        <p:txBody>
          <a:bodyPr wrap="square" lIns="0" tIns="0" rIns="0" bIns="0" rtlCol="0" anchor="t"/>
          <a:lstStyle/>
          <a:p>
            <a:pPr algn="l">
              <a:lnSpc>
                <a:spcPts val="2850"/>
              </a:lnSpc>
              <a:buSzPct val="100000"/>
            </a:pPr>
            <a:r>
              <a:rPr lang="en-US" sz="9600" dirty="0">
                <a:latin typeface="+mj-lt"/>
              </a:rPr>
              <a:t>Thank You😊 </a:t>
            </a:r>
          </a:p>
        </p:txBody>
      </p:sp>
      <p:sp>
        <p:nvSpPr>
          <p:cNvPr id="4" name="TextBox 3">
            <a:extLst>
              <a:ext uri="{FF2B5EF4-FFF2-40B4-BE49-F238E27FC236}">
                <a16:creationId xmlns:a16="http://schemas.microsoft.com/office/drawing/2014/main" id="{1BF3DD70-531B-4471-BF02-EDC4761647AD}"/>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69075"/>
            <a:ext cx="11591211"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Introduction to the Telugu Bible Dataset</a:t>
            </a:r>
            <a:endParaRPr lang="en-US" sz="4450" dirty="0">
              <a:latin typeface="+mj-lt"/>
            </a:endParaRPr>
          </a:p>
        </p:txBody>
      </p:sp>
      <p:sp>
        <p:nvSpPr>
          <p:cNvPr id="3" name="Shape 1"/>
          <p:cNvSpPr/>
          <p:nvPr/>
        </p:nvSpPr>
        <p:spPr>
          <a:xfrm>
            <a:off x="793790" y="2586633"/>
            <a:ext cx="510302" cy="510302"/>
          </a:xfrm>
          <a:prstGeom prst="roundRect">
            <a:avLst>
              <a:gd name="adj" fmla="val 6667"/>
            </a:avLst>
          </a:prstGeom>
          <a:solidFill>
            <a:srgbClr val="EEE8DD"/>
          </a:solidFill>
          <a:ln/>
        </p:spPr>
      </p:sp>
      <p:sp>
        <p:nvSpPr>
          <p:cNvPr id="4" name="Text 2"/>
          <p:cNvSpPr/>
          <p:nvPr/>
        </p:nvSpPr>
        <p:spPr>
          <a:xfrm>
            <a:off x="968693" y="2671643"/>
            <a:ext cx="16049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1</a:t>
            </a:r>
            <a:endParaRPr lang="en-US" sz="2650" dirty="0">
              <a:latin typeface="+mj-lt"/>
            </a:endParaRPr>
          </a:p>
        </p:txBody>
      </p:sp>
      <p:sp>
        <p:nvSpPr>
          <p:cNvPr id="5" name="Text 3"/>
          <p:cNvSpPr/>
          <p:nvPr/>
        </p:nvSpPr>
        <p:spPr>
          <a:xfrm>
            <a:off x="1530906" y="2586633"/>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The Telugu Bible Dataset</a:t>
            </a:r>
            <a:endParaRPr lang="en-US" sz="2200" dirty="0">
              <a:latin typeface="+mj-lt"/>
            </a:endParaRPr>
          </a:p>
        </p:txBody>
      </p:sp>
      <p:sp>
        <p:nvSpPr>
          <p:cNvPr id="6" name="Text 4"/>
          <p:cNvSpPr/>
          <p:nvPr/>
        </p:nvSpPr>
        <p:spPr>
          <a:xfrm>
            <a:off x="1530906" y="3431381"/>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bTelugu Bible dataset is a valuable resource for natural language processing (NLP) research, providing a substantial corpus of text in the Telugu language. This dataset is essential for training and evaluating language models, especially in the context of NLP tasks like POS tagging and spellchecking.</a:t>
            </a:r>
            <a:endParaRPr lang="en-US" sz="1750" dirty="0">
              <a:latin typeface="+mj-lt"/>
            </a:endParaRPr>
          </a:p>
        </p:txBody>
      </p:sp>
      <p:sp>
        <p:nvSpPr>
          <p:cNvPr id="7" name="Shape 5"/>
          <p:cNvSpPr/>
          <p:nvPr/>
        </p:nvSpPr>
        <p:spPr>
          <a:xfrm>
            <a:off x="5216962" y="2586633"/>
            <a:ext cx="510302" cy="510302"/>
          </a:xfrm>
          <a:prstGeom prst="roundRect">
            <a:avLst>
              <a:gd name="adj" fmla="val 6667"/>
            </a:avLst>
          </a:prstGeom>
          <a:solidFill>
            <a:srgbClr val="EEE8DD"/>
          </a:solidFill>
          <a:ln/>
        </p:spPr>
      </p:sp>
      <p:sp>
        <p:nvSpPr>
          <p:cNvPr id="8" name="Text 6"/>
          <p:cNvSpPr/>
          <p:nvPr/>
        </p:nvSpPr>
        <p:spPr>
          <a:xfrm>
            <a:off x="5369004" y="2671643"/>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2</a:t>
            </a:r>
            <a:endParaRPr lang="en-US" sz="2650" dirty="0">
              <a:latin typeface="+mj-lt"/>
            </a:endParaRPr>
          </a:p>
        </p:txBody>
      </p:sp>
      <p:sp>
        <p:nvSpPr>
          <p:cNvPr id="9" name="Text 7"/>
          <p:cNvSpPr/>
          <p:nvPr/>
        </p:nvSpPr>
        <p:spPr>
          <a:xfrm>
            <a:off x="5954078" y="2586633"/>
            <a:ext cx="3073837"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Language and Culture</a:t>
            </a:r>
            <a:endParaRPr lang="en-US" sz="2200" dirty="0">
              <a:latin typeface="+mj-lt"/>
            </a:endParaRPr>
          </a:p>
        </p:txBody>
      </p:sp>
      <p:sp>
        <p:nvSpPr>
          <p:cNvPr id="10" name="Text 8"/>
          <p:cNvSpPr/>
          <p:nvPr/>
        </p:nvSpPr>
        <p:spPr>
          <a:xfrm>
            <a:off x="5954078" y="3077051"/>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Telugu language is a Dravidian language spoken primarily in Andhra Pradesh and Telangana, India. The Telugu Bible dataset reflects the rich linguistic and cultural heritage of this region.</a:t>
            </a:r>
            <a:endParaRPr lang="en-US" sz="1750" dirty="0">
              <a:latin typeface="+mj-lt"/>
            </a:endParaRPr>
          </a:p>
        </p:txBody>
      </p:sp>
      <p:sp>
        <p:nvSpPr>
          <p:cNvPr id="11" name="Shape 9"/>
          <p:cNvSpPr/>
          <p:nvPr/>
        </p:nvSpPr>
        <p:spPr>
          <a:xfrm>
            <a:off x="9640133" y="2586633"/>
            <a:ext cx="510302" cy="510302"/>
          </a:xfrm>
          <a:prstGeom prst="roundRect">
            <a:avLst>
              <a:gd name="adj" fmla="val 6667"/>
            </a:avLst>
          </a:prstGeom>
          <a:solidFill>
            <a:srgbClr val="EEE8DD"/>
          </a:solidFill>
          <a:ln/>
        </p:spPr>
      </p:sp>
      <p:sp>
        <p:nvSpPr>
          <p:cNvPr id="12" name="Text 10"/>
          <p:cNvSpPr/>
          <p:nvPr/>
        </p:nvSpPr>
        <p:spPr>
          <a:xfrm>
            <a:off x="9792772" y="2671643"/>
            <a:ext cx="20502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3</a:t>
            </a:r>
            <a:endParaRPr lang="en-US" sz="2650" dirty="0">
              <a:latin typeface="+mj-lt"/>
            </a:endParaRPr>
          </a:p>
        </p:txBody>
      </p:sp>
      <p:sp>
        <p:nvSpPr>
          <p:cNvPr id="13" name="Text 11"/>
          <p:cNvSpPr/>
          <p:nvPr/>
        </p:nvSpPr>
        <p:spPr>
          <a:xfrm>
            <a:off x="10377249" y="2586633"/>
            <a:ext cx="2867739"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Significance for NLP</a:t>
            </a:r>
            <a:endParaRPr lang="en-US" sz="2200" dirty="0">
              <a:latin typeface="+mj-lt"/>
            </a:endParaRPr>
          </a:p>
        </p:txBody>
      </p:sp>
      <p:sp>
        <p:nvSpPr>
          <p:cNvPr id="14" name="Text 12"/>
          <p:cNvSpPr/>
          <p:nvPr/>
        </p:nvSpPr>
        <p:spPr>
          <a:xfrm>
            <a:off x="10377249" y="3077051"/>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This dataset contributes to the development of NLP resources and tools for the Telugu language, facilitating research and applications in various domains such as translation, text summarization, and information retrieval.</a:t>
            </a:r>
            <a:endParaRPr lang="en-US" sz="1750" dirty="0">
              <a:latin typeface="+mj-lt"/>
            </a:endParaRPr>
          </a:p>
        </p:txBody>
      </p:sp>
      <p:sp>
        <p:nvSpPr>
          <p:cNvPr id="15" name="TextBox 14">
            <a:extLst>
              <a:ext uri="{FF2B5EF4-FFF2-40B4-BE49-F238E27FC236}">
                <a16:creationId xmlns:a16="http://schemas.microsoft.com/office/drawing/2014/main" id="{D40228E0-50BE-79FD-EDCF-8BA4072D1971}"/>
              </a:ext>
            </a:extLst>
          </p:cNvPr>
          <p:cNvSpPr txBox="1"/>
          <p:nvPr/>
        </p:nvSpPr>
        <p:spPr>
          <a:xfrm>
            <a:off x="12859473" y="7801337"/>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17471" y="762000"/>
            <a:ext cx="7709059" cy="1281113"/>
          </a:xfrm>
          <a:prstGeom prst="rect">
            <a:avLst/>
          </a:prstGeom>
          <a:noFill/>
          <a:ln/>
        </p:spPr>
        <p:txBody>
          <a:bodyPr wrap="square" lIns="0" tIns="0" rIns="0" bIns="0" rtlCol="0" anchor="t"/>
          <a:lstStyle/>
          <a:p>
            <a:pPr marL="0" indent="0">
              <a:lnSpc>
                <a:spcPts val="5000"/>
              </a:lnSpc>
              <a:buNone/>
            </a:pPr>
            <a:r>
              <a:rPr lang="en-US" sz="4000" dirty="0">
                <a:solidFill>
                  <a:srgbClr val="484237"/>
                </a:solidFill>
                <a:latin typeface="+mj-lt"/>
                <a:ea typeface="Gelasio Semi Bold" pitchFamily="34" charset="-122"/>
                <a:cs typeface="Gelasio Semi Bold" pitchFamily="34" charset="-120"/>
              </a:rPr>
              <a:t>Preprocessing the Dataset: Conversion to CSV Format</a:t>
            </a:r>
            <a:endParaRPr lang="en-US" sz="4000" dirty="0">
              <a:latin typeface="+mj-lt"/>
            </a:endParaRPr>
          </a:p>
        </p:txBody>
      </p:sp>
      <p:pic>
        <p:nvPicPr>
          <p:cNvPr id="4" name="Image 1" descr="preencoded.png"/>
          <p:cNvPicPr>
            <a:picLocks noChangeAspect="1"/>
          </p:cNvPicPr>
          <p:nvPr/>
        </p:nvPicPr>
        <p:blipFill>
          <a:blip r:embed="rId3"/>
          <a:stretch>
            <a:fillRect/>
          </a:stretch>
        </p:blipFill>
        <p:spPr>
          <a:xfrm>
            <a:off x="717471" y="2350532"/>
            <a:ext cx="1024890" cy="1639967"/>
          </a:xfrm>
          <a:prstGeom prst="rect">
            <a:avLst/>
          </a:prstGeom>
        </p:spPr>
      </p:pic>
      <p:sp>
        <p:nvSpPr>
          <p:cNvPr id="5" name="Text 1"/>
          <p:cNvSpPr/>
          <p:nvPr/>
        </p:nvSpPr>
        <p:spPr>
          <a:xfrm>
            <a:off x="2049780" y="2555438"/>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mj-lt"/>
                <a:ea typeface="Gelasio Semi Bold" pitchFamily="34" charset="-122"/>
                <a:cs typeface="Gelasio Semi Bold" pitchFamily="34" charset="-120"/>
              </a:rPr>
              <a:t>JSON Data</a:t>
            </a:r>
            <a:endParaRPr lang="en-US" sz="2000" dirty="0">
              <a:latin typeface="+mj-lt"/>
            </a:endParaRPr>
          </a:p>
        </p:txBody>
      </p:sp>
      <p:sp>
        <p:nvSpPr>
          <p:cNvPr id="6" name="Text 2"/>
          <p:cNvSpPr/>
          <p:nvPr/>
        </p:nvSpPr>
        <p:spPr>
          <a:xfrm>
            <a:off x="2049780" y="2998708"/>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746558"/>
                </a:solidFill>
                <a:latin typeface="+mj-lt"/>
                <a:ea typeface="Gelasio" pitchFamily="34" charset="-122"/>
                <a:cs typeface="Gelasio" pitchFamily="34" charset="-120"/>
              </a:rPr>
              <a:t>The Telugu Bible dataset was initially available in JSON format, which is a common format for structured data but not optimal for NLP tasks.</a:t>
            </a:r>
            <a:endParaRPr lang="en-US" sz="1600" dirty="0">
              <a:latin typeface="+mj-lt"/>
            </a:endParaRPr>
          </a:p>
        </p:txBody>
      </p:sp>
      <p:pic>
        <p:nvPicPr>
          <p:cNvPr id="7" name="Image 2" descr="preencoded.png"/>
          <p:cNvPicPr>
            <a:picLocks noChangeAspect="1"/>
          </p:cNvPicPr>
          <p:nvPr/>
        </p:nvPicPr>
        <p:blipFill>
          <a:blip r:embed="rId4"/>
          <a:stretch>
            <a:fillRect/>
          </a:stretch>
        </p:blipFill>
        <p:spPr>
          <a:xfrm>
            <a:off x="717471" y="3990499"/>
            <a:ext cx="1024890" cy="1639967"/>
          </a:xfrm>
          <a:prstGeom prst="rect">
            <a:avLst/>
          </a:prstGeom>
        </p:spPr>
      </p:pic>
      <p:sp>
        <p:nvSpPr>
          <p:cNvPr id="8" name="Text 3"/>
          <p:cNvSpPr/>
          <p:nvPr/>
        </p:nvSpPr>
        <p:spPr>
          <a:xfrm>
            <a:off x="2049780" y="4195405"/>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mj-lt"/>
                <a:ea typeface="Gelasio Semi Bold" pitchFamily="34" charset="-122"/>
                <a:cs typeface="Gelasio Semi Bold" pitchFamily="34" charset="-120"/>
              </a:rPr>
              <a:t>Conversion to CSV</a:t>
            </a:r>
            <a:endParaRPr lang="en-US" sz="2000" dirty="0">
              <a:latin typeface="+mj-lt"/>
            </a:endParaRPr>
          </a:p>
        </p:txBody>
      </p:sp>
      <p:sp>
        <p:nvSpPr>
          <p:cNvPr id="9" name="Text 4"/>
          <p:cNvSpPr/>
          <p:nvPr/>
        </p:nvSpPr>
        <p:spPr>
          <a:xfrm>
            <a:off x="2049780" y="4638675"/>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746558"/>
                </a:solidFill>
                <a:latin typeface="+mj-lt"/>
                <a:ea typeface="Gelasio" pitchFamily="34" charset="-122"/>
                <a:cs typeface="Gelasio" pitchFamily="34" charset="-120"/>
              </a:rPr>
              <a:t>The dataset was converted to CSV format, a widely supported format for tabular data, making it easier to process and analyze the text.</a:t>
            </a:r>
            <a:endParaRPr lang="en-US" sz="1600" dirty="0">
              <a:latin typeface="+mj-lt"/>
            </a:endParaRPr>
          </a:p>
        </p:txBody>
      </p:sp>
      <p:pic>
        <p:nvPicPr>
          <p:cNvPr id="10" name="Image 3" descr="preencoded.png"/>
          <p:cNvPicPr>
            <a:picLocks noChangeAspect="1"/>
          </p:cNvPicPr>
          <p:nvPr/>
        </p:nvPicPr>
        <p:blipFill>
          <a:blip r:embed="rId5"/>
          <a:stretch>
            <a:fillRect/>
          </a:stretch>
        </p:blipFill>
        <p:spPr>
          <a:xfrm>
            <a:off x="717471" y="5630466"/>
            <a:ext cx="1024890" cy="1837134"/>
          </a:xfrm>
          <a:prstGeom prst="rect">
            <a:avLst/>
          </a:prstGeom>
        </p:spPr>
      </p:pic>
      <p:sp>
        <p:nvSpPr>
          <p:cNvPr id="11" name="Text 5"/>
          <p:cNvSpPr/>
          <p:nvPr/>
        </p:nvSpPr>
        <p:spPr>
          <a:xfrm>
            <a:off x="2049780" y="5835372"/>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mj-lt"/>
                <a:ea typeface="Gelasio Semi Bold" pitchFamily="34" charset="-122"/>
                <a:cs typeface="Gelasio Semi Bold" pitchFamily="34" charset="-120"/>
              </a:rPr>
              <a:t>Verse Organization</a:t>
            </a:r>
            <a:endParaRPr lang="en-US" sz="2000" dirty="0">
              <a:latin typeface="+mj-lt"/>
            </a:endParaRPr>
          </a:p>
        </p:txBody>
      </p:sp>
      <p:sp>
        <p:nvSpPr>
          <p:cNvPr id="12" name="Text 6"/>
          <p:cNvSpPr/>
          <p:nvPr/>
        </p:nvSpPr>
        <p:spPr>
          <a:xfrm>
            <a:off x="2049780" y="6278642"/>
            <a:ext cx="6376749" cy="984052"/>
          </a:xfrm>
          <a:prstGeom prst="rect">
            <a:avLst/>
          </a:prstGeom>
          <a:noFill/>
          <a:ln/>
        </p:spPr>
        <p:txBody>
          <a:bodyPr wrap="square" lIns="0" tIns="0" rIns="0" bIns="0" rtlCol="0" anchor="t"/>
          <a:lstStyle/>
          <a:p>
            <a:pPr marL="0" indent="0" algn="l">
              <a:lnSpc>
                <a:spcPts val="2550"/>
              </a:lnSpc>
              <a:buNone/>
            </a:pPr>
            <a:r>
              <a:rPr lang="en-US" sz="1600" dirty="0">
                <a:solidFill>
                  <a:srgbClr val="746558"/>
                </a:solidFill>
                <a:latin typeface="+mj-lt"/>
                <a:ea typeface="Gelasio" pitchFamily="34" charset="-122"/>
                <a:cs typeface="Gelasio" pitchFamily="34" charset="-120"/>
              </a:rPr>
              <a:t>The CSV format allowed us to organize verses into columns, facilitating the application of POS tagging and spellchecking algorithms on a verse-by-verse basis.</a:t>
            </a:r>
            <a:endParaRPr lang="en-US" sz="1600" dirty="0">
              <a:latin typeface="+mj-lt"/>
            </a:endParaRPr>
          </a:p>
        </p:txBody>
      </p:sp>
      <p:sp>
        <p:nvSpPr>
          <p:cNvPr id="2" name="TextBox 1">
            <a:extLst>
              <a:ext uri="{FF2B5EF4-FFF2-40B4-BE49-F238E27FC236}">
                <a16:creationId xmlns:a16="http://schemas.microsoft.com/office/drawing/2014/main" id="{EC9A2F2E-0879-C45C-605D-B3A51CC94233}"/>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1253" y="694611"/>
            <a:ext cx="7694295" cy="1294448"/>
          </a:xfrm>
          <a:prstGeom prst="rect">
            <a:avLst/>
          </a:prstGeom>
          <a:noFill/>
          <a:ln/>
        </p:spPr>
        <p:txBody>
          <a:bodyPr wrap="square" lIns="0" tIns="0" rIns="0" bIns="0" rtlCol="0" anchor="t"/>
          <a:lstStyle/>
          <a:p>
            <a:pPr marL="0" indent="0">
              <a:lnSpc>
                <a:spcPts val="5050"/>
              </a:lnSpc>
              <a:buNone/>
            </a:pPr>
            <a:r>
              <a:rPr lang="en-US" sz="4050" dirty="0">
                <a:solidFill>
                  <a:srgbClr val="484237"/>
                </a:solidFill>
                <a:latin typeface="+mj-lt"/>
                <a:ea typeface="Gelasio Semi Bold" pitchFamily="34" charset="-122"/>
                <a:cs typeface="Gelasio Semi Bold" pitchFamily="34" charset="-120"/>
              </a:rPr>
              <a:t>Part-of-Speech Tagging Approaches</a:t>
            </a:r>
            <a:endParaRPr lang="en-US" sz="4050" dirty="0">
              <a:latin typeface="+mj-lt"/>
            </a:endParaRPr>
          </a:p>
        </p:txBody>
      </p:sp>
      <p:sp>
        <p:nvSpPr>
          <p:cNvPr id="4" name="Shape 1"/>
          <p:cNvSpPr/>
          <p:nvPr/>
        </p:nvSpPr>
        <p:spPr>
          <a:xfrm>
            <a:off x="6211253" y="2299692"/>
            <a:ext cx="3743682" cy="3172658"/>
          </a:xfrm>
          <a:prstGeom prst="roundRect">
            <a:avLst>
              <a:gd name="adj" fmla="val 979"/>
            </a:avLst>
          </a:prstGeom>
          <a:solidFill>
            <a:srgbClr val="EEE8DD"/>
          </a:solidFill>
          <a:ln/>
        </p:spPr>
      </p:sp>
      <p:sp>
        <p:nvSpPr>
          <p:cNvPr id="5" name="Text 2"/>
          <p:cNvSpPr/>
          <p:nvPr/>
        </p:nvSpPr>
        <p:spPr>
          <a:xfrm>
            <a:off x="6418302" y="2506742"/>
            <a:ext cx="3329583" cy="646986"/>
          </a:xfrm>
          <a:prstGeom prst="rect">
            <a:avLst/>
          </a:prstGeom>
          <a:noFill/>
          <a:ln/>
        </p:spPr>
        <p:txBody>
          <a:bodyPr wrap="square" lIns="0" tIns="0" rIns="0" bIns="0" rtlCol="0" anchor="t"/>
          <a:lstStyle/>
          <a:p>
            <a:pPr marL="0" indent="0">
              <a:lnSpc>
                <a:spcPts val="2500"/>
              </a:lnSpc>
              <a:buNone/>
            </a:pPr>
            <a:r>
              <a:rPr lang="en-US" sz="2000" dirty="0">
                <a:solidFill>
                  <a:srgbClr val="746558"/>
                </a:solidFill>
                <a:latin typeface="+mj-lt"/>
                <a:ea typeface="Gelasio Semi Bold" pitchFamily="34" charset="-122"/>
                <a:cs typeface="Gelasio Semi Bold" pitchFamily="34" charset="-120"/>
              </a:rPr>
              <a:t>Conditional Random Fields (CRF)</a:t>
            </a:r>
            <a:endParaRPr lang="en-US" sz="2000" dirty="0">
              <a:latin typeface="+mj-lt"/>
            </a:endParaRPr>
          </a:p>
        </p:txBody>
      </p:sp>
      <p:sp>
        <p:nvSpPr>
          <p:cNvPr id="6" name="Text 3"/>
          <p:cNvSpPr/>
          <p:nvPr/>
        </p:nvSpPr>
        <p:spPr>
          <a:xfrm>
            <a:off x="6418302" y="3277910"/>
            <a:ext cx="3329583" cy="1987391"/>
          </a:xfrm>
          <a:prstGeom prst="rect">
            <a:avLst/>
          </a:prstGeom>
          <a:noFill/>
          <a:ln/>
        </p:spPr>
        <p:txBody>
          <a:bodyPr wrap="square" lIns="0" tIns="0" rIns="0" bIns="0" rtlCol="0" anchor="t"/>
          <a:lstStyle/>
          <a:p>
            <a:pPr marL="0" indent="0">
              <a:lnSpc>
                <a:spcPts val="2600"/>
              </a:lnSpc>
              <a:buNone/>
            </a:pPr>
            <a:r>
              <a:rPr lang="en-US" sz="1600" dirty="0">
                <a:solidFill>
                  <a:srgbClr val="746558"/>
                </a:solidFill>
                <a:latin typeface="+mj-lt"/>
                <a:ea typeface="Gelasio" pitchFamily="34" charset="-122"/>
                <a:cs typeface="Gelasio" pitchFamily="34" charset="-120"/>
              </a:rPr>
              <a:t>CRF is a probabilistic graphical model commonly used for sequence labeling, including POS tagging. It considers the context of words and their relationships to predict the most likely POS tag sequence.</a:t>
            </a:r>
            <a:endParaRPr lang="en-US" sz="1600" dirty="0">
              <a:latin typeface="+mj-lt"/>
            </a:endParaRPr>
          </a:p>
        </p:txBody>
      </p:sp>
      <p:sp>
        <p:nvSpPr>
          <p:cNvPr id="7" name="Shape 4"/>
          <p:cNvSpPr/>
          <p:nvPr/>
        </p:nvSpPr>
        <p:spPr>
          <a:xfrm>
            <a:off x="10161984" y="2299692"/>
            <a:ext cx="3743682" cy="3172658"/>
          </a:xfrm>
          <a:prstGeom prst="roundRect">
            <a:avLst>
              <a:gd name="adj" fmla="val 979"/>
            </a:avLst>
          </a:prstGeom>
          <a:solidFill>
            <a:srgbClr val="EEE8DD"/>
          </a:solidFill>
          <a:ln/>
        </p:spPr>
      </p:sp>
      <p:sp>
        <p:nvSpPr>
          <p:cNvPr id="8" name="Text 5"/>
          <p:cNvSpPr/>
          <p:nvPr/>
        </p:nvSpPr>
        <p:spPr>
          <a:xfrm>
            <a:off x="10369034" y="2506742"/>
            <a:ext cx="3329583" cy="646986"/>
          </a:xfrm>
          <a:prstGeom prst="rect">
            <a:avLst/>
          </a:prstGeom>
          <a:noFill/>
          <a:ln/>
        </p:spPr>
        <p:txBody>
          <a:bodyPr wrap="square" lIns="0" tIns="0" rIns="0" bIns="0" rtlCol="0" anchor="t"/>
          <a:lstStyle/>
          <a:p>
            <a:pPr marL="0" indent="0">
              <a:lnSpc>
                <a:spcPts val="2500"/>
              </a:lnSpc>
              <a:buNone/>
            </a:pPr>
            <a:r>
              <a:rPr lang="en-US" sz="2000" dirty="0">
                <a:solidFill>
                  <a:srgbClr val="746558"/>
                </a:solidFill>
                <a:latin typeface="+mj-lt"/>
                <a:ea typeface="Gelasio Semi Bold" pitchFamily="34" charset="-122"/>
                <a:cs typeface="Gelasio Semi Bold" pitchFamily="34" charset="-120"/>
              </a:rPr>
              <a:t>Bidirectional LSTM (BiLSTM)</a:t>
            </a:r>
            <a:endParaRPr lang="en-US" sz="2000" dirty="0">
              <a:latin typeface="+mj-lt"/>
            </a:endParaRPr>
          </a:p>
        </p:txBody>
      </p:sp>
      <p:sp>
        <p:nvSpPr>
          <p:cNvPr id="9" name="Text 6"/>
          <p:cNvSpPr/>
          <p:nvPr/>
        </p:nvSpPr>
        <p:spPr>
          <a:xfrm>
            <a:off x="10369034" y="3277910"/>
            <a:ext cx="3329583" cy="1987391"/>
          </a:xfrm>
          <a:prstGeom prst="rect">
            <a:avLst/>
          </a:prstGeom>
          <a:noFill/>
          <a:ln/>
        </p:spPr>
        <p:txBody>
          <a:bodyPr wrap="square" lIns="0" tIns="0" rIns="0" bIns="0" rtlCol="0" anchor="t"/>
          <a:lstStyle/>
          <a:p>
            <a:pPr marL="0" indent="0">
              <a:lnSpc>
                <a:spcPts val="2600"/>
              </a:lnSpc>
              <a:buNone/>
            </a:pPr>
            <a:r>
              <a:rPr lang="en-US" sz="1600" dirty="0">
                <a:solidFill>
                  <a:srgbClr val="746558"/>
                </a:solidFill>
                <a:latin typeface="+mj-lt"/>
                <a:ea typeface="Gelasio" pitchFamily="34" charset="-122"/>
                <a:cs typeface="Gelasio" pitchFamily="34" charset="-120"/>
              </a:rPr>
              <a:t>BiLSTM is a recurrent neural network that processes text sequences in both forward and backward directions, capturing long-range dependencies and improving POS tagging accuracy.</a:t>
            </a:r>
            <a:endParaRPr lang="en-US" sz="1600" dirty="0">
              <a:latin typeface="+mj-lt"/>
            </a:endParaRPr>
          </a:p>
        </p:txBody>
      </p:sp>
      <p:sp>
        <p:nvSpPr>
          <p:cNvPr id="10" name="Shape 7"/>
          <p:cNvSpPr/>
          <p:nvPr/>
        </p:nvSpPr>
        <p:spPr>
          <a:xfrm>
            <a:off x="6211253" y="5679400"/>
            <a:ext cx="7694295" cy="1855470"/>
          </a:xfrm>
          <a:prstGeom prst="roundRect">
            <a:avLst>
              <a:gd name="adj" fmla="val 1674"/>
            </a:avLst>
          </a:prstGeom>
          <a:solidFill>
            <a:srgbClr val="EEE8DD"/>
          </a:solidFill>
          <a:ln/>
        </p:spPr>
      </p:sp>
      <p:sp>
        <p:nvSpPr>
          <p:cNvPr id="11" name="Text 8"/>
          <p:cNvSpPr/>
          <p:nvPr/>
        </p:nvSpPr>
        <p:spPr>
          <a:xfrm>
            <a:off x="6418302" y="5886450"/>
            <a:ext cx="3519964" cy="323493"/>
          </a:xfrm>
          <a:prstGeom prst="rect">
            <a:avLst/>
          </a:prstGeom>
          <a:noFill/>
          <a:ln/>
        </p:spPr>
        <p:txBody>
          <a:bodyPr wrap="none" lIns="0" tIns="0" rIns="0" bIns="0" rtlCol="0" anchor="t"/>
          <a:lstStyle/>
          <a:p>
            <a:pPr marL="0" indent="0">
              <a:lnSpc>
                <a:spcPts val="2500"/>
              </a:lnSpc>
              <a:buNone/>
            </a:pPr>
            <a:r>
              <a:rPr lang="en-US" sz="2000" dirty="0">
                <a:solidFill>
                  <a:srgbClr val="746558"/>
                </a:solidFill>
                <a:latin typeface="+mj-lt"/>
                <a:ea typeface="Gelasio Semi Bold" pitchFamily="34" charset="-122"/>
                <a:cs typeface="Gelasio Semi Bold" pitchFamily="34" charset="-120"/>
              </a:rPr>
              <a:t>Hybrid Spell Check -BiLSTM Model</a:t>
            </a:r>
            <a:endParaRPr lang="en-US" sz="2000" dirty="0">
              <a:latin typeface="+mj-lt"/>
            </a:endParaRPr>
          </a:p>
        </p:txBody>
      </p:sp>
      <p:sp>
        <p:nvSpPr>
          <p:cNvPr id="12" name="Text 9"/>
          <p:cNvSpPr/>
          <p:nvPr/>
        </p:nvSpPr>
        <p:spPr>
          <a:xfrm>
            <a:off x="6418302" y="6334125"/>
            <a:ext cx="7280196" cy="993696"/>
          </a:xfrm>
          <a:prstGeom prst="rect">
            <a:avLst/>
          </a:prstGeom>
          <a:noFill/>
          <a:ln/>
        </p:spPr>
        <p:txBody>
          <a:bodyPr wrap="square" lIns="0" tIns="0" rIns="0" bIns="0" rtlCol="0" anchor="t"/>
          <a:lstStyle/>
          <a:p>
            <a:pPr marL="0" indent="0">
              <a:lnSpc>
                <a:spcPts val="2600"/>
              </a:lnSpc>
              <a:buNone/>
            </a:pPr>
            <a:r>
              <a:rPr lang="en-US" sz="1600" dirty="0">
                <a:solidFill>
                  <a:srgbClr val="746558"/>
                </a:solidFill>
                <a:latin typeface="+mj-lt"/>
                <a:ea typeface="Gelasio" pitchFamily="34" charset="-122"/>
                <a:cs typeface="Gelasio" pitchFamily="34" charset="-120"/>
              </a:rPr>
              <a:t>The hybrid approach combines the strengths of Spell Check and BiLSTM. CRF provides structural constraints, while BiLSTM captures contextual information, leading to a potentially more robust model for POS tagging.</a:t>
            </a:r>
            <a:endParaRPr lang="en-US" sz="1600" dirty="0">
              <a:latin typeface="+mj-lt"/>
            </a:endParaRPr>
          </a:p>
        </p:txBody>
      </p:sp>
      <p:sp>
        <p:nvSpPr>
          <p:cNvPr id="13" name="TextBox 12">
            <a:extLst>
              <a:ext uri="{FF2B5EF4-FFF2-40B4-BE49-F238E27FC236}">
                <a16:creationId xmlns:a16="http://schemas.microsoft.com/office/drawing/2014/main" id="{2D3EE126-C13C-BA5D-1CD7-6ED3209EF23B}"/>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58509"/>
            <a:ext cx="9474518"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Conditional Random Fields (CRF)</a:t>
            </a:r>
            <a:endParaRPr lang="en-US" sz="4450" dirty="0">
              <a:latin typeface="+mj-lt"/>
            </a:endParaRPr>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Probabilistic Model</a:t>
            </a:r>
            <a:endParaRPr lang="en-US" sz="2200" dirty="0">
              <a:latin typeface="+mj-lt"/>
            </a:endParaRPr>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CRF is a probabilistic model that defines a conditional probability distribution over label sequences given an input sequence.</a:t>
            </a:r>
            <a:endParaRPr lang="en-US" sz="1750" dirty="0">
              <a:latin typeface="+mj-lt"/>
            </a:endParaRPr>
          </a:p>
        </p:txBody>
      </p:sp>
      <p:sp>
        <p:nvSpPr>
          <p:cNvPr id="5" name="Text 3"/>
          <p:cNvSpPr/>
          <p:nvPr/>
        </p:nvSpPr>
        <p:spPr>
          <a:xfrm>
            <a:off x="5332928" y="3634264"/>
            <a:ext cx="3549372"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Contextual Dependencies</a:t>
            </a:r>
            <a:endParaRPr lang="en-US" sz="2200" dirty="0">
              <a:latin typeface="+mj-lt"/>
            </a:endParaRPr>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CRF considers both the current word and its neighboring words, capturing dependencies between words and their tags in a sentence.</a:t>
            </a:r>
            <a:endParaRPr lang="en-US" sz="1750" dirty="0">
              <a:latin typeface="+mj-lt"/>
            </a:endParaRPr>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mj-lt"/>
                <a:ea typeface="Gelasio Semi Bold" pitchFamily="34" charset="-122"/>
                <a:cs typeface="Gelasio Semi Bold" pitchFamily="34" charset="-120"/>
              </a:rPr>
              <a:t>POS Tagging</a:t>
            </a:r>
            <a:endParaRPr lang="en-US" sz="2200" dirty="0">
              <a:latin typeface="+mj-lt"/>
            </a:endParaRPr>
          </a:p>
        </p:txBody>
      </p:sp>
      <p:sp>
        <p:nvSpPr>
          <p:cNvPr id="8" name="Text 6"/>
          <p:cNvSpPr/>
          <p:nvPr/>
        </p:nvSpPr>
        <p:spPr>
          <a:xfrm>
            <a:off x="9872067"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CRF has been widely used for POS tagging, achieving good results in various languages.</a:t>
            </a:r>
            <a:endParaRPr lang="en-US" sz="1750" dirty="0">
              <a:latin typeface="+mj-lt"/>
            </a:endParaRPr>
          </a:p>
        </p:txBody>
      </p:sp>
      <p:sp>
        <p:nvSpPr>
          <p:cNvPr id="9" name="TextBox 8">
            <a:extLst>
              <a:ext uri="{FF2B5EF4-FFF2-40B4-BE49-F238E27FC236}">
                <a16:creationId xmlns:a16="http://schemas.microsoft.com/office/drawing/2014/main" id="{838F87FA-1253-49F9-B3A3-E3BF4712CEAF}"/>
              </a:ext>
            </a:extLst>
          </p:cNvPr>
          <p:cNvSpPr txBox="1"/>
          <p:nvPr/>
        </p:nvSpPr>
        <p:spPr>
          <a:xfrm>
            <a:off x="12859473" y="7789762"/>
            <a:ext cx="1770927" cy="369332"/>
          </a:xfrm>
          <a:prstGeom prst="rect">
            <a:avLst/>
          </a:prstGeom>
          <a:solidFill>
            <a:srgbClr val="FFFBEF"/>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7471" y="978575"/>
            <a:ext cx="7553325" cy="640675"/>
          </a:xfrm>
          <a:prstGeom prst="rect">
            <a:avLst/>
          </a:prstGeom>
          <a:noFill/>
          <a:ln/>
        </p:spPr>
        <p:txBody>
          <a:bodyPr wrap="none" lIns="0" tIns="0" rIns="0" bIns="0" rtlCol="0" anchor="t"/>
          <a:lstStyle/>
          <a:p>
            <a:pPr marL="0" indent="0">
              <a:lnSpc>
                <a:spcPts val="5000"/>
              </a:lnSpc>
              <a:buNone/>
            </a:pPr>
            <a:r>
              <a:rPr lang="en-US" sz="4000" dirty="0">
                <a:solidFill>
                  <a:srgbClr val="484237"/>
                </a:solidFill>
                <a:latin typeface="+mj-lt"/>
                <a:ea typeface="Gelasio Semi Bold" pitchFamily="34" charset="-122"/>
                <a:cs typeface="Gelasio Semi Bold" pitchFamily="34" charset="-120"/>
              </a:rPr>
              <a:t>Bidirectional LSTM (BiLSTM)</a:t>
            </a:r>
            <a:endParaRPr lang="en-US" sz="4000" dirty="0">
              <a:latin typeface="+mj-lt"/>
            </a:endParaRPr>
          </a:p>
        </p:txBody>
      </p:sp>
      <p:sp>
        <p:nvSpPr>
          <p:cNvPr id="4" name="Shape 1"/>
          <p:cNvSpPr/>
          <p:nvPr/>
        </p:nvSpPr>
        <p:spPr>
          <a:xfrm>
            <a:off x="717471" y="1926669"/>
            <a:ext cx="7709059" cy="5324356"/>
          </a:xfrm>
          <a:prstGeom prst="roundRect">
            <a:avLst>
              <a:gd name="adj" fmla="val 578"/>
            </a:avLst>
          </a:prstGeom>
          <a:noFill/>
          <a:ln w="7620">
            <a:solidFill>
              <a:srgbClr val="000000">
                <a:alpha val="8000"/>
              </a:srgbClr>
            </a:solidFill>
            <a:prstDash val="solid"/>
          </a:ln>
        </p:spPr>
      </p:sp>
      <p:sp>
        <p:nvSpPr>
          <p:cNvPr id="5" name="Shape 2"/>
          <p:cNvSpPr/>
          <p:nvPr/>
        </p:nvSpPr>
        <p:spPr>
          <a:xfrm>
            <a:off x="725091" y="1934289"/>
            <a:ext cx="7693819" cy="589240"/>
          </a:xfrm>
          <a:prstGeom prst="rect">
            <a:avLst/>
          </a:prstGeom>
          <a:solidFill>
            <a:srgbClr val="FFFFFF">
              <a:alpha val="4000"/>
            </a:srgbClr>
          </a:solidFill>
          <a:ln/>
        </p:spPr>
      </p:sp>
      <p:sp>
        <p:nvSpPr>
          <p:cNvPr id="6" name="Text 3"/>
          <p:cNvSpPr/>
          <p:nvPr/>
        </p:nvSpPr>
        <p:spPr>
          <a:xfrm>
            <a:off x="929997" y="2064901"/>
            <a:ext cx="3433286" cy="328017"/>
          </a:xfrm>
          <a:prstGeom prst="rect">
            <a:avLst/>
          </a:prstGeom>
          <a:noFill/>
          <a:ln/>
        </p:spPr>
        <p:txBody>
          <a:bodyPr wrap="non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Feature</a:t>
            </a:r>
            <a:endParaRPr lang="en-US" sz="1600" dirty="0">
              <a:latin typeface="+mj-lt"/>
            </a:endParaRPr>
          </a:p>
        </p:txBody>
      </p:sp>
      <p:sp>
        <p:nvSpPr>
          <p:cNvPr id="7" name="Text 4"/>
          <p:cNvSpPr/>
          <p:nvPr/>
        </p:nvSpPr>
        <p:spPr>
          <a:xfrm>
            <a:off x="4780717" y="2064901"/>
            <a:ext cx="3433286" cy="328017"/>
          </a:xfrm>
          <a:prstGeom prst="rect">
            <a:avLst/>
          </a:prstGeom>
          <a:noFill/>
          <a:ln/>
        </p:spPr>
        <p:txBody>
          <a:bodyPr wrap="non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Description</a:t>
            </a:r>
            <a:endParaRPr lang="en-US" sz="1600" dirty="0">
              <a:latin typeface="+mj-lt"/>
            </a:endParaRPr>
          </a:p>
        </p:txBody>
      </p:sp>
      <p:sp>
        <p:nvSpPr>
          <p:cNvPr id="8" name="Shape 5"/>
          <p:cNvSpPr/>
          <p:nvPr/>
        </p:nvSpPr>
        <p:spPr>
          <a:xfrm>
            <a:off x="725091" y="2523530"/>
            <a:ext cx="7693819" cy="1901309"/>
          </a:xfrm>
          <a:prstGeom prst="rect">
            <a:avLst/>
          </a:prstGeom>
          <a:solidFill>
            <a:srgbClr val="000000">
              <a:alpha val="4000"/>
            </a:srgbClr>
          </a:solidFill>
          <a:ln/>
        </p:spPr>
      </p:sp>
      <p:sp>
        <p:nvSpPr>
          <p:cNvPr id="9" name="Text 6"/>
          <p:cNvSpPr/>
          <p:nvPr/>
        </p:nvSpPr>
        <p:spPr>
          <a:xfrm>
            <a:off x="929997" y="2654141"/>
            <a:ext cx="3433286" cy="328017"/>
          </a:xfrm>
          <a:prstGeom prst="rect">
            <a:avLst/>
          </a:prstGeom>
          <a:noFill/>
          <a:ln/>
        </p:spPr>
        <p:txBody>
          <a:bodyPr wrap="non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Recurrent Neural Network</a:t>
            </a:r>
            <a:endParaRPr lang="en-US" sz="1600" dirty="0">
              <a:latin typeface="+mj-lt"/>
            </a:endParaRPr>
          </a:p>
        </p:txBody>
      </p:sp>
      <p:sp>
        <p:nvSpPr>
          <p:cNvPr id="10" name="Text 7"/>
          <p:cNvSpPr/>
          <p:nvPr/>
        </p:nvSpPr>
        <p:spPr>
          <a:xfrm>
            <a:off x="4780717" y="2654141"/>
            <a:ext cx="3433286" cy="1640086"/>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BiLSTM is a type of recurrent neural network (RNN) that processes sequences of data, considering the order of words and their relationships.</a:t>
            </a:r>
            <a:endParaRPr lang="en-US" sz="1600" dirty="0">
              <a:latin typeface="+mj-lt"/>
            </a:endParaRPr>
          </a:p>
        </p:txBody>
      </p:sp>
      <p:sp>
        <p:nvSpPr>
          <p:cNvPr id="11" name="Shape 8"/>
          <p:cNvSpPr/>
          <p:nvPr/>
        </p:nvSpPr>
        <p:spPr>
          <a:xfrm>
            <a:off x="725091" y="4424839"/>
            <a:ext cx="7693819" cy="1573292"/>
          </a:xfrm>
          <a:prstGeom prst="rect">
            <a:avLst/>
          </a:prstGeom>
          <a:solidFill>
            <a:srgbClr val="FFFFFF">
              <a:alpha val="4000"/>
            </a:srgbClr>
          </a:solidFill>
          <a:ln/>
        </p:spPr>
      </p:sp>
      <p:sp>
        <p:nvSpPr>
          <p:cNvPr id="12" name="Text 9"/>
          <p:cNvSpPr/>
          <p:nvPr/>
        </p:nvSpPr>
        <p:spPr>
          <a:xfrm>
            <a:off x="929997" y="4555450"/>
            <a:ext cx="3433286" cy="328017"/>
          </a:xfrm>
          <a:prstGeom prst="rect">
            <a:avLst/>
          </a:prstGeom>
          <a:noFill/>
          <a:ln/>
        </p:spPr>
        <p:txBody>
          <a:bodyPr wrap="non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Bidirectional</a:t>
            </a:r>
            <a:endParaRPr lang="en-US" sz="1600" dirty="0">
              <a:latin typeface="+mj-lt"/>
            </a:endParaRPr>
          </a:p>
        </p:txBody>
      </p:sp>
      <p:sp>
        <p:nvSpPr>
          <p:cNvPr id="13" name="Text 10"/>
          <p:cNvSpPr/>
          <p:nvPr/>
        </p:nvSpPr>
        <p:spPr>
          <a:xfrm>
            <a:off x="4780717" y="4555450"/>
            <a:ext cx="3433286" cy="1312069"/>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BiLSTM processes the input sequence in both forward and backward directions, capturing long-range dependencies and context.</a:t>
            </a:r>
            <a:endParaRPr lang="en-US" sz="1600" dirty="0">
              <a:latin typeface="+mj-lt"/>
            </a:endParaRPr>
          </a:p>
        </p:txBody>
      </p:sp>
      <p:sp>
        <p:nvSpPr>
          <p:cNvPr id="14" name="Shape 11"/>
          <p:cNvSpPr/>
          <p:nvPr/>
        </p:nvSpPr>
        <p:spPr>
          <a:xfrm>
            <a:off x="725091" y="5998131"/>
            <a:ext cx="7693819" cy="1245275"/>
          </a:xfrm>
          <a:prstGeom prst="rect">
            <a:avLst/>
          </a:prstGeom>
          <a:solidFill>
            <a:srgbClr val="000000">
              <a:alpha val="4000"/>
            </a:srgbClr>
          </a:solidFill>
          <a:ln/>
        </p:spPr>
      </p:sp>
      <p:sp>
        <p:nvSpPr>
          <p:cNvPr id="15" name="Text 12"/>
          <p:cNvSpPr/>
          <p:nvPr/>
        </p:nvSpPr>
        <p:spPr>
          <a:xfrm>
            <a:off x="929997" y="6128742"/>
            <a:ext cx="3433286" cy="328017"/>
          </a:xfrm>
          <a:prstGeom prst="rect">
            <a:avLst/>
          </a:prstGeom>
          <a:noFill/>
          <a:ln/>
        </p:spPr>
        <p:txBody>
          <a:bodyPr wrap="non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POS Tagging</a:t>
            </a:r>
            <a:endParaRPr lang="en-US" sz="1600" dirty="0">
              <a:latin typeface="+mj-lt"/>
            </a:endParaRPr>
          </a:p>
        </p:txBody>
      </p:sp>
      <p:sp>
        <p:nvSpPr>
          <p:cNvPr id="16" name="Text 13"/>
          <p:cNvSpPr/>
          <p:nvPr/>
        </p:nvSpPr>
        <p:spPr>
          <a:xfrm>
            <a:off x="4780717" y="6128742"/>
            <a:ext cx="3433286" cy="984052"/>
          </a:xfrm>
          <a:prstGeom prst="rect">
            <a:avLst/>
          </a:prstGeom>
          <a:noFill/>
          <a:ln/>
        </p:spPr>
        <p:txBody>
          <a:bodyPr wrap="square" lIns="0" tIns="0" rIns="0" bIns="0" rtlCol="0" anchor="t"/>
          <a:lstStyle/>
          <a:p>
            <a:pPr marL="0" indent="0">
              <a:lnSpc>
                <a:spcPts val="2550"/>
              </a:lnSpc>
              <a:buNone/>
            </a:pPr>
            <a:r>
              <a:rPr lang="en-US" sz="1600" dirty="0">
                <a:solidFill>
                  <a:srgbClr val="746558"/>
                </a:solidFill>
                <a:latin typeface="+mj-lt"/>
                <a:ea typeface="Gelasio" pitchFamily="34" charset="-122"/>
                <a:cs typeface="Gelasio" pitchFamily="34" charset="-120"/>
              </a:rPr>
              <a:t>BiLSTM has proven effective for POS tagging, especially when dealing with complex linguistic structures.</a:t>
            </a:r>
            <a:endParaRPr lang="en-US" sz="16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4251" y="530900"/>
            <a:ext cx="6549271" cy="601980"/>
          </a:xfrm>
          <a:prstGeom prst="rect">
            <a:avLst/>
          </a:prstGeom>
          <a:noFill/>
          <a:ln/>
        </p:spPr>
        <p:txBody>
          <a:bodyPr wrap="none" lIns="0" tIns="0" rIns="0" bIns="0" rtlCol="0" anchor="t"/>
          <a:lstStyle/>
          <a:p>
            <a:pPr marL="0" indent="0">
              <a:lnSpc>
                <a:spcPts val="4700"/>
              </a:lnSpc>
              <a:buNone/>
            </a:pPr>
            <a:r>
              <a:rPr lang="en-US" sz="3750" dirty="0">
                <a:solidFill>
                  <a:srgbClr val="484237"/>
                </a:solidFill>
                <a:latin typeface="+mj-lt"/>
                <a:ea typeface="Gelasio Semi Bold" pitchFamily="34" charset="-122"/>
                <a:cs typeface="Gelasio Semi Bold" pitchFamily="34" charset="-120"/>
              </a:rPr>
              <a:t>Hybrid Spell Check -BiLSTM Model</a:t>
            </a:r>
            <a:endParaRPr lang="en-US" sz="3750" dirty="0">
              <a:latin typeface="+mj-lt"/>
            </a:endParaRPr>
          </a:p>
        </p:txBody>
      </p:sp>
      <p:pic>
        <p:nvPicPr>
          <p:cNvPr id="4" name="Image 1" descr="preencoded.png"/>
          <p:cNvPicPr>
            <a:picLocks noChangeAspect="1"/>
          </p:cNvPicPr>
          <p:nvPr/>
        </p:nvPicPr>
        <p:blipFill>
          <a:blip r:embed="rId4"/>
          <a:stretch>
            <a:fillRect/>
          </a:stretch>
        </p:blipFill>
        <p:spPr>
          <a:xfrm>
            <a:off x="674251" y="1421844"/>
            <a:ext cx="481608" cy="481608"/>
          </a:xfrm>
          <a:prstGeom prst="rect">
            <a:avLst/>
          </a:prstGeom>
        </p:spPr>
      </p:pic>
      <p:sp>
        <p:nvSpPr>
          <p:cNvPr id="5" name="Text 1"/>
          <p:cNvSpPr/>
          <p:nvPr/>
        </p:nvSpPr>
        <p:spPr>
          <a:xfrm>
            <a:off x="674251" y="2096095"/>
            <a:ext cx="3228261" cy="300990"/>
          </a:xfrm>
          <a:prstGeom prst="rect">
            <a:avLst/>
          </a:prstGeom>
          <a:noFill/>
          <a:ln/>
        </p:spPr>
        <p:txBody>
          <a:bodyPr wrap="none" lIns="0" tIns="0" rIns="0" bIns="0" rtlCol="0" anchor="t"/>
          <a:lstStyle/>
          <a:p>
            <a:pPr marL="0" indent="0" algn="l">
              <a:lnSpc>
                <a:spcPts val="2350"/>
              </a:lnSpc>
              <a:buNone/>
            </a:pPr>
            <a:r>
              <a:rPr lang="en-US" sz="1850" dirty="0">
                <a:solidFill>
                  <a:srgbClr val="746558"/>
                </a:solidFill>
                <a:latin typeface="+mj-lt"/>
                <a:ea typeface="Gelasio Semi Bold" pitchFamily="34" charset="-122"/>
                <a:cs typeface="Gelasio Semi Bold" pitchFamily="34" charset="-120"/>
              </a:rPr>
              <a:t>Spell Check constraints</a:t>
            </a:r>
            <a:endParaRPr lang="en-US" sz="1850" dirty="0">
              <a:latin typeface="+mj-lt"/>
            </a:endParaRPr>
          </a:p>
        </p:txBody>
      </p:sp>
      <p:sp>
        <p:nvSpPr>
          <p:cNvPr id="6" name="Text 2"/>
          <p:cNvSpPr/>
          <p:nvPr/>
        </p:nvSpPr>
        <p:spPr>
          <a:xfrm>
            <a:off x="674251" y="2512576"/>
            <a:ext cx="7795498" cy="616268"/>
          </a:xfrm>
          <a:prstGeom prst="rect">
            <a:avLst/>
          </a:prstGeom>
          <a:noFill/>
          <a:ln/>
        </p:spPr>
        <p:txBody>
          <a:bodyPr wrap="square" lIns="0" tIns="0" rIns="0" bIns="0" rtlCol="0" anchor="t"/>
          <a:lstStyle/>
          <a:p>
            <a:pPr marL="0" indent="0" algn="l">
              <a:lnSpc>
                <a:spcPts val="2400"/>
              </a:lnSpc>
              <a:buNone/>
            </a:pPr>
            <a:r>
              <a:rPr lang="en-US" sz="1500" dirty="0">
                <a:latin typeface="+mj-lt"/>
              </a:rPr>
              <a:t>Model trains on the unique words of the dataset and checks the spelling of a particular word.</a:t>
            </a:r>
            <a:br>
              <a:rPr lang="en-US" sz="1500" dirty="0">
                <a:latin typeface="+mj-lt"/>
              </a:rPr>
            </a:br>
            <a:r>
              <a:rPr lang="en-US" sz="1500" dirty="0">
                <a:latin typeface="+mj-lt"/>
              </a:rPr>
              <a:t>And also suggests the correct word.</a:t>
            </a:r>
          </a:p>
        </p:txBody>
      </p:sp>
      <p:pic>
        <p:nvPicPr>
          <p:cNvPr id="7" name="Image 2" descr="preencoded.png"/>
          <p:cNvPicPr>
            <a:picLocks noChangeAspect="1"/>
          </p:cNvPicPr>
          <p:nvPr/>
        </p:nvPicPr>
        <p:blipFill>
          <a:blip r:embed="rId5"/>
          <a:stretch>
            <a:fillRect/>
          </a:stretch>
        </p:blipFill>
        <p:spPr>
          <a:xfrm>
            <a:off x="674251" y="3706773"/>
            <a:ext cx="481608" cy="481608"/>
          </a:xfrm>
          <a:prstGeom prst="rect">
            <a:avLst/>
          </a:prstGeom>
        </p:spPr>
      </p:pic>
      <p:sp>
        <p:nvSpPr>
          <p:cNvPr id="8" name="Text 3"/>
          <p:cNvSpPr/>
          <p:nvPr/>
        </p:nvSpPr>
        <p:spPr>
          <a:xfrm>
            <a:off x="674251" y="4381024"/>
            <a:ext cx="3839885" cy="300990"/>
          </a:xfrm>
          <a:prstGeom prst="rect">
            <a:avLst/>
          </a:prstGeom>
          <a:noFill/>
          <a:ln/>
        </p:spPr>
        <p:txBody>
          <a:bodyPr wrap="none" lIns="0" tIns="0" rIns="0" bIns="0" rtlCol="0" anchor="t"/>
          <a:lstStyle/>
          <a:p>
            <a:pPr marL="0" indent="0" algn="l">
              <a:lnSpc>
                <a:spcPts val="2350"/>
              </a:lnSpc>
              <a:buNone/>
            </a:pPr>
            <a:r>
              <a:rPr lang="en-US" sz="1850" dirty="0">
                <a:solidFill>
                  <a:srgbClr val="746558"/>
                </a:solidFill>
                <a:latin typeface="+mj-lt"/>
                <a:ea typeface="Gelasio Semi Bold" pitchFamily="34" charset="-122"/>
                <a:cs typeface="Gelasio Semi Bold" pitchFamily="34" charset="-120"/>
              </a:rPr>
              <a:t>BiLSTM Contextual Information</a:t>
            </a:r>
            <a:endParaRPr lang="en-US" sz="1850" dirty="0">
              <a:latin typeface="+mj-lt"/>
            </a:endParaRPr>
          </a:p>
        </p:txBody>
      </p:sp>
      <p:sp>
        <p:nvSpPr>
          <p:cNvPr id="9" name="Text 4"/>
          <p:cNvSpPr/>
          <p:nvPr/>
        </p:nvSpPr>
        <p:spPr>
          <a:xfrm>
            <a:off x="674251" y="4797504"/>
            <a:ext cx="7795498" cy="616268"/>
          </a:xfrm>
          <a:prstGeom prst="rect">
            <a:avLst/>
          </a:prstGeom>
          <a:noFill/>
          <a:ln/>
        </p:spPr>
        <p:txBody>
          <a:bodyPr wrap="square" lIns="0" tIns="0" rIns="0" bIns="0" rtlCol="0" anchor="t"/>
          <a:lstStyle/>
          <a:p>
            <a:pPr marL="0" indent="0" algn="l">
              <a:lnSpc>
                <a:spcPts val="2400"/>
              </a:lnSpc>
              <a:buNone/>
            </a:pPr>
            <a:r>
              <a:rPr lang="en-US" sz="1500" dirty="0">
                <a:solidFill>
                  <a:srgbClr val="746558"/>
                </a:solidFill>
                <a:latin typeface="+mj-lt"/>
                <a:ea typeface="Gelasio" pitchFamily="34" charset="-122"/>
                <a:cs typeface="Gelasio" pitchFamily="34" charset="-120"/>
              </a:rPr>
              <a:t>The BiLSTM component captures contextual information, improving the model's ability to predict the correct POS tags.</a:t>
            </a:r>
            <a:endParaRPr lang="en-US" sz="1500" dirty="0">
              <a:latin typeface="+mj-lt"/>
            </a:endParaRPr>
          </a:p>
        </p:txBody>
      </p:sp>
      <p:pic>
        <p:nvPicPr>
          <p:cNvPr id="10" name="Image 3" descr="preencoded.png"/>
          <p:cNvPicPr>
            <a:picLocks noChangeAspect="1"/>
          </p:cNvPicPr>
          <p:nvPr/>
        </p:nvPicPr>
        <p:blipFill>
          <a:blip r:embed="rId6"/>
          <a:stretch>
            <a:fillRect/>
          </a:stretch>
        </p:blipFill>
        <p:spPr>
          <a:xfrm>
            <a:off x="674251" y="5991701"/>
            <a:ext cx="481608" cy="481608"/>
          </a:xfrm>
          <a:prstGeom prst="rect">
            <a:avLst/>
          </a:prstGeom>
        </p:spPr>
      </p:pic>
      <p:sp>
        <p:nvSpPr>
          <p:cNvPr id="11" name="Text 5"/>
          <p:cNvSpPr/>
          <p:nvPr/>
        </p:nvSpPr>
        <p:spPr>
          <a:xfrm>
            <a:off x="674251" y="6665952"/>
            <a:ext cx="2428994" cy="300990"/>
          </a:xfrm>
          <a:prstGeom prst="rect">
            <a:avLst/>
          </a:prstGeom>
          <a:noFill/>
          <a:ln/>
        </p:spPr>
        <p:txBody>
          <a:bodyPr wrap="none" lIns="0" tIns="0" rIns="0" bIns="0" rtlCol="0" anchor="t"/>
          <a:lstStyle/>
          <a:p>
            <a:pPr marL="0" indent="0" algn="l">
              <a:lnSpc>
                <a:spcPts val="2350"/>
              </a:lnSpc>
              <a:buNone/>
            </a:pPr>
            <a:r>
              <a:rPr lang="en-US" sz="1850" dirty="0">
                <a:solidFill>
                  <a:srgbClr val="746558"/>
                </a:solidFill>
                <a:latin typeface="+mj-lt"/>
                <a:ea typeface="Gelasio Semi Bold" pitchFamily="34" charset="-122"/>
                <a:cs typeface="Gelasio Semi Bold" pitchFamily="34" charset="-120"/>
              </a:rPr>
              <a:t>Combined Strengths</a:t>
            </a:r>
            <a:endParaRPr lang="en-US" sz="1850" dirty="0">
              <a:latin typeface="+mj-lt"/>
            </a:endParaRPr>
          </a:p>
        </p:txBody>
      </p:sp>
      <p:sp>
        <p:nvSpPr>
          <p:cNvPr id="12" name="Text 6"/>
          <p:cNvSpPr/>
          <p:nvPr/>
        </p:nvSpPr>
        <p:spPr>
          <a:xfrm>
            <a:off x="674251" y="7082433"/>
            <a:ext cx="7795498" cy="616268"/>
          </a:xfrm>
          <a:prstGeom prst="rect">
            <a:avLst/>
          </a:prstGeom>
          <a:noFill/>
          <a:ln/>
        </p:spPr>
        <p:txBody>
          <a:bodyPr wrap="square" lIns="0" tIns="0" rIns="0" bIns="0" rtlCol="0" anchor="t"/>
          <a:lstStyle/>
          <a:p>
            <a:pPr marL="0" indent="0" algn="l">
              <a:lnSpc>
                <a:spcPts val="2400"/>
              </a:lnSpc>
              <a:buNone/>
            </a:pPr>
            <a:r>
              <a:rPr lang="en-US" sz="1500" dirty="0">
                <a:solidFill>
                  <a:srgbClr val="746558"/>
                </a:solidFill>
                <a:latin typeface="+mj-lt"/>
                <a:ea typeface="Gelasio" pitchFamily="34" charset="-122"/>
                <a:cs typeface="Gelasio" pitchFamily="34" charset="-120"/>
              </a:rPr>
              <a:t>The hybrid model leverages the strengths of both Spell Check and BiLSTM, leading to a more accurate and robust POS tagging system.</a:t>
            </a:r>
            <a:endParaRPr lang="en-US" sz="1500" dirty="0">
              <a:latin typeface="+mj-lt"/>
            </a:endParaRPr>
          </a:p>
        </p:txBody>
      </p:sp>
      <p:pic>
        <p:nvPicPr>
          <p:cNvPr id="1026" name="Picture 2" descr="correct spelling errors Stock Photo ...">
            <a:extLst>
              <a:ext uri="{FF2B5EF4-FFF2-40B4-BE49-F238E27FC236}">
                <a16:creationId xmlns:a16="http://schemas.microsoft.com/office/drawing/2014/main" id="{735DB551-1F59-C2CB-34C5-576E727F4E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0" y="1"/>
            <a:ext cx="5486400" cy="3128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0565" y="558284"/>
            <a:ext cx="7722870" cy="1268730"/>
          </a:xfrm>
          <a:prstGeom prst="rect">
            <a:avLst/>
          </a:prstGeom>
          <a:noFill/>
          <a:ln/>
        </p:spPr>
        <p:txBody>
          <a:bodyPr wrap="square" lIns="0" tIns="0" rIns="0" bIns="0" rtlCol="0" anchor="t"/>
          <a:lstStyle/>
          <a:p>
            <a:pPr marL="0" indent="0">
              <a:lnSpc>
                <a:spcPts val="4950"/>
              </a:lnSpc>
              <a:buNone/>
            </a:pPr>
            <a:r>
              <a:rPr lang="en-US" sz="3950" dirty="0">
                <a:solidFill>
                  <a:srgbClr val="484237"/>
                </a:solidFill>
                <a:latin typeface="+mj-lt"/>
                <a:ea typeface="Gelasio Semi Bold" pitchFamily="34" charset="-122"/>
                <a:cs typeface="Gelasio Semi Bold" pitchFamily="34" charset="-120"/>
              </a:rPr>
              <a:t>Evaluation Metrics: Accuracy and F1-Score</a:t>
            </a:r>
            <a:endParaRPr lang="en-US" sz="3950" dirty="0">
              <a:latin typeface="+mj-lt"/>
            </a:endParaRPr>
          </a:p>
        </p:txBody>
      </p:sp>
      <p:sp>
        <p:nvSpPr>
          <p:cNvPr id="4" name="Shape 1"/>
          <p:cNvSpPr/>
          <p:nvPr/>
        </p:nvSpPr>
        <p:spPr>
          <a:xfrm>
            <a:off x="1003578" y="2131457"/>
            <a:ext cx="22860" cy="5539740"/>
          </a:xfrm>
          <a:prstGeom prst="roundRect">
            <a:avLst>
              <a:gd name="adj" fmla="val 133219"/>
            </a:avLst>
          </a:prstGeom>
          <a:solidFill>
            <a:srgbClr val="D4CEC3"/>
          </a:solidFill>
          <a:ln/>
        </p:spPr>
      </p:sp>
      <p:sp>
        <p:nvSpPr>
          <p:cNvPr id="5" name="Shape 2"/>
          <p:cNvSpPr/>
          <p:nvPr/>
        </p:nvSpPr>
        <p:spPr>
          <a:xfrm>
            <a:off x="1220510" y="2576751"/>
            <a:ext cx="710565" cy="22860"/>
          </a:xfrm>
          <a:prstGeom prst="roundRect">
            <a:avLst>
              <a:gd name="adj" fmla="val 133219"/>
            </a:avLst>
          </a:prstGeom>
          <a:solidFill>
            <a:srgbClr val="D4CEC3"/>
          </a:solidFill>
          <a:ln/>
        </p:spPr>
      </p:sp>
      <p:sp>
        <p:nvSpPr>
          <p:cNvPr id="6" name="Shape 3"/>
          <p:cNvSpPr/>
          <p:nvPr/>
        </p:nvSpPr>
        <p:spPr>
          <a:xfrm>
            <a:off x="786646" y="2359819"/>
            <a:ext cx="456724" cy="456724"/>
          </a:xfrm>
          <a:prstGeom prst="roundRect">
            <a:avLst>
              <a:gd name="adj" fmla="val 6668"/>
            </a:avLst>
          </a:prstGeom>
          <a:solidFill>
            <a:srgbClr val="EEE8DD"/>
          </a:solidFill>
          <a:ln/>
        </p:spPr>
      </p:sp>
      <p:sp>
        <p:nvSpPr>
          <p:cNvPr id="7" name="Text 4"/>
          <p:cNvSpPr/>
          <p:nvPr/>
        </p:nvSpPr>
        <p:spPr>
          <a:xfrm>
            <a:off x="943094" y="2435900"/>
            <a:ext cx="143708" cy="304562"/>
          </a:xfrm>
          <a:prstGeom prst="rect">
            <a:avLst/>
          </a:prstGeom>
          <a:noFill/>
          <a:ln/>
        </p:spPr>
        <p:txBody>
          <a:bodyPr wrap="none" lIns="0" tIns="0" rIns="0" bIns="0" rtlCol="0" anchor="t"/>
          <a:lstStyle/>
          <a:p>
            <a:pPr marL="0" indent="0" algn="ctr">
              <a:lnSpc>
                <a:spcPts val="2350"/>
              </a:lnSpc>
              <a:buNone/>
            </a:pPr>
            <a:r>
              <a:rPr lang="en-US" sz="2350" dirty="0">
                <a:solidFill>
                  <a:srgbClr val="746558"/>
                </a:solidFill>
                <a:latin typeface="+mj-lt"/>
                <a:ea typeface="Gelasio Semi Bold" pitchFamily="34" charset="-122"/>
                <a:cs typeface="Gelasio Semi Bold" pitchFamily="34" charset="-120"/>
              </a:rPr>
              <a:t>1</a:t>
            </a:r>
            <a:endParaRPr lang="en-US" sz="2350" dirty="0">
              <a:latin typeface="+mj-lt"/>
            </a:endParaRPr>
          </a:p>
        </p:txBody>
      </p:sp>
      <p:sp>
        <p:nvSpPr>
          <p:cNvPr id="8" name="Text 5"/>
          <p:cNvSpPr/>
          <p:nvPr/>
        </p:nvSpPr>
        <p:spPr>
          <a:xfrm>
            <a:off x="2131576" y="2334458"/>
            <a:ext cx="2537817" cy="317302"/>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mj-lt"/>
                <a:ea typeface="Gelasio Semi Bold" pitchFamily="34" charset="-122"/>
                <a:cs typeface="Gelasio Semi Bold" pitchFamily="34" charset="-120"/>
              </a:rPr>
              <a:t>Accuracy</a:t>
            </a:r>
            <a:endParaRPr lang="en-US" sz="1950" dirty="0">
              <a:latin typeface="+mj-lt"/>
            </a:endParaRPr>
          </a:p>
        </p:txBody>
      </p:sp>
      <p:sp>
        <p:nvSpPr>
          <p:cNvPr id="9" name="Text 6"/>
          <p:cNvSpPr/>
          <p:nvPr/>
        </p:nvSpPr>
        <p:spPr>
          <a:xfrm>
            <a:off x="2131576" y="2773561"/>
            <a:ext cx="6301859" cy="649605"/>
          </a:xfrm>
          <a:prstGeom prst="rect">
            <a:avLst/>
          </a:prstGeom>
          <a:noFill/>
          <a:ln/>
        </p:spPr>
        <p:txBody>
          <a:bodyPr wrap="square" lIns="0" tIns="0" rIns="0" bIns="0" rtlCol="0" anchor="t"/>
          <a:lstStyle/>
          <a:p>
            <a:pPr marL="0" indent="0" algn="l">
              <a:lnSpc>
                <a:spcPts val="2550"/>
              </a:lnSpc>
              <a:buNone/>
            </a:pPr>
            <a:r>
              <a:rPr lang="en-US" sz="1550" dirty="0">
                <a:solidFill>
                  <a:srgbClr val="746558"/>
                </a:solidFill>
                <a:latin typeface="+mj-lt"/>
                <a:ea typeface="Gelasio" pitchFamily="34" charset="-122"/>
                <a:cs typeface="Gelasio" pitchFamily="34" charset="-120"/>
              </a:rPr>
              <a:t>Accuracy measures the proportion of correctly classified POS tags. It is a simple but effective metric for evaluating model performance.</a:t>
            </a:r>
            <a:endParaRPr lang="en-US" sz="1550" dirty="0">
              <a:latin typeface="+mj-lt"/>
            </a:endParaRPr>
          </a:p>
        </p:txBody>
      </p:sp>
      <p:sp>
        <p:nvSpPr>
          <p:cNvPr id="10" name="Shape 7"/>
          <p:cNvSpPr/>
          <p:nvPr/>
        </p:nvSpPr>
        <p:spPr>
          <a:xfrm>
            <a:off x="1220510" y="4274463"/>
            <a:ext cx="710565" cy="22860"/>
          </a:xfrm>
          <a:prstGeom prst="roundRect">
            <a:avLst>
              <a:gd name="adj" fmla="val 133219"/>
            </a:avLst>
          </a:prstGeom>
          <a:solidFill>
            <a:srgbClr val="D4CEC3"/>
          </a:solidFill>
          <a:ln/>
        </p:spPr>
      </p:sp>
      <p:sp>
        <p:nvSpPr>
          <p:cNvPr id="11" name="Shape 8"/>
          <p:cNvSpPr/>
          <p:nvPr/>
        </p:nvSpPr>
        <p:spPr>
          <a:xfrm>
            <a:off x="786646" y="4057531"/>
            <a:ext cx="456724" cy="456724"/>
          </a:xfrm>
          <a:prstGeom prst="roundRect">
            <a:avLst>
              <a:gd name="adj" fmla="val 6668"/>
            </a:avLst>
          </a:prstGeom>
          <a:solidFill>
            <a:srgbClr val="EEE8DD"/>
          </a:solidFill>
          <a:ln/>
        </p:spPr>
      </p:sp>
      <p:sp>
        <p:nvSpPr>
          <p:cNvPr id="12" name="Text 9"/>
          <p:cNvSpPr/>
          <p:nvPr/>
        </p:nvSpPr>
        <p:spPr>
          <a:xfrm>
            <a:off x="922734" y="4133612"/>
            <a:ext cx="184547" cy="304562"/>
          </a:xfrm>
          <a:prstGeom prst="rect">
            <a:avLst/>
          </a:prstGeom>
          <a:noFill/>
          <a:ln/>
        </p:spPr>
        <p:txBody>
          <a:bodyPr wrap="none" lIns="0" tIns="0" rIns="0" bIns="0" rtlCol="0" anchor="t"/>
          <a:lstStyle/>
          <a:p>
            <a:pPr marL="0" indent="0" algn="ctr">
              <a:lnSpc>
                <a:spcPts val="2350"/>
              </a:lnSpc>
              <a:buNone/>
            </a:pPr>
            <a:r>
              <a:rPr lang="en-US" sz="2350" dirty="0">
                <a:solidFill>
                  <a:srgbClr val="746558"/>
                </a:solidFill>
                <a:latin typeface="+mj-lt"/>
                <a:ea typeface="Gelasio Semi Bold" pitchFamily="34" charset="-122"/>
                <a:cs typeface="Gelasio Semi Bold" pitchFamily="34" charset="-120"/>
              </a:rPr>
              <a:t>2</a:t>
            </a:r>
            <a:endParaRPr lang="en-US" sz="2350" dirty="0">
              <a:latin typeface="+mj-lt"/>
            </a:endParaRPr>
          </a:p>
        </p:txBody>
      </p:sp>
      <p:sp>
        <p:nvSpPr>
          <p:cNvPr id="13" name="Text 10"/>
          <p:cNvSpPr/>
          <p:nvPr/>
        </p:nvSpPr>
        <p:spPr>
          <a:xfrm>
            <a:off x="2131576" y="4032171"/>
            <a:ext cx="2537817" cy="317302"/>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mj-lt"/>
                <a:ea typeface="Gelasio Semi Bold" pitchFamily="34" charset="-122"/>
                <a:cs typeface="Gelasio Semi Bold" pitchFamily="34" charset="-120"/>
              </a:rPr>
              <a:t>F1-Score</a:t>
            </a:r>
            <a:endParaRPr lang="en-US" sz="1950" dirty="0">
              <a:latin typeface="+mj-lt"/>
            </a:endParaRPr>
          </a:p>
        </p:txBody>
      </p:sp>
      <p:sp>
        <p:nvSpPr>
          <p:cNvPr id="14" name="Text 11"/>
          <p:cNvSpPr/>
          <p:nvPr/>
        </p:nvSpPr>
        <p:spPr>
          <a:xfrm>
            <a:off x="2131576" y="4471273"/>
            <a:ext cx="6301859" cy="974408"/>
          </a:xfrm>
          <a:prstGeom prst="rect">
            <a:avLst/>
          </a:prstGeom>
          <a:noFill/>
          <a:ln/>
        </p:spPr>
        <p:txBody>
          <a:bodyPr wrap="square" lIns="0" tIns="0" rIns="0" bIns="0" rtlCol="0" anchor="t"/>
          <a:lstStyle/>
          <a:p>
            <a:pPr marL="0" indent="0" algn="l">
              <a:lnSpc>
                <a:spcPts val="2550"/>
              </a:lnSpc>
              <a:buNone/>
            </a:pPr>
            <a:r>
              <a:rPr lang="en-US" sz="1550" dirty="0">
                <a:solidFill>
                  <a:srgbClr val="746558"/>
                </a:solidFill>
                <a:latin typeface="+mj-lt"/>
                <a:ea typeface="Gelasio" pitchFamily="34" charset="-122"/>
                <a:cs typeface="Gelasio" pitchFamily="34" charset="-120"/>
              </a:rPr>
              <a:t>The F1-score is a harmonic mean of precision and recall, considering both the accuracy of correct classifications and the ability to identify all relevant tags.</a:t>
            </a:r>
            <a:endParaRPr lang="en-US" sz="1550" dirty="0">
              <a:latin typeface="+mj-lt"/>
            </a:endParaRPr>
          </a:p>
        </p:txBody>
      </p:sp>
      <p:sp>
        <p:nvSpPr>
          <p:cNvPr id="15" name="Shape 12"/>
          <p:cNvSpPr/>
          <p:nvPr/>
        </p:nvSpPr>
        <p:spPr>
          <a:xfrm>
            <a:off x="1220510" y="6296978"/>
            <a:ext cx="710565" cy="22860"/>
          </a:xfrm>
          <a:prstGeom prst="roundRect">
            <a:avLst>
              <a:gd name="adj" fmla="val 133219"/>
            </a:avLst>
          </a:prstGeom>
          <a:solidFill>
            <a:srgbClr val="D4CEC3"/>
          </a:solidFill>
          <a:ln/>
        </p:spPr>
      </p:sp>
      <p:sp>
        <p:nvSpPr>
          <p:cNvPr id="16" name="Shape 13"/>
          <p:cNvSpPr/>
          <p:nvPr/>
        </p:nvSpPr>
        <p:spPr>
          <a:xfrm>
            <a:off x="786646" y="6080046"/>
            <a:ext cx="456724" cy="456724"/>
          </a:xfrm>
          <a:prstGeom prst="roundRect">
            <a:avLst>
              <a:gd name="adj" fmla="val 6668"/>
            </a:avLst>
          </a:prstGeom>
          <a:solidFill>
            <a:srgbClr val="EEE8DD"/>
          </a:solidFill>
          <a:ln/>
        </p:spPr>
      </p:sp>
      <p:sp>
        <p:nvSpPr>
          <p:cNvPr id="17" name="Text 14"/>
          <p:cNvSpPr/>
          <p:nvPr/>
        </p:nvSpPr>
        <p:spPr>
          <a:xfrm>
            <a:off x="923211" y="6156127"/>
            <a:ext cx="183475" cy="304562"/>
          </a:xfrm>
          <a:prstGeom prst="rect">
            <a:avLst/>
          </a:prstGeom>
          <a:noFill/>
          <a:ln/>
        </p:spPr>
        <p:txBody>
          <a:bodyPr wrap="none" lIns="0" tIns="0" rIns="0" bIns="0" rtlCol="0" anchor="t"/>
          <a:lstStyle/>
          <a:p>
            <a:pPr marL="0" indent="0" algn="ctr">
              <a:lnSpc>
                <a:spcPts val="2350"/>
              </a:lnSpc>
              <a:buNone/>
            </a:pPr>
            <a:r>
              <a:rPr lang="en-US" sz="2350" dirty="0">
                <a:solidFill>
                  <a:srgbClr val="746558"/>
                </a:solidFill>
                <a:latin typeface="+mj-lt"/>
                <a:ea typeface="Gelasio Semi Bold" pitchFamily="34" charset="-122"/>
                <a:cs typeface="Gelasio Semi Bold" pitchFamily="34" charset="-120"/>
              </a:rPr>
              <a:t>3</a:t>
            </a:r>
            <a:endParaRPr lang="en-US" sz="2350" dirty="0">
              <a:latin typeface="+mj-lt"/>
            </a:endParaRPr>
          </a:p>
        </p:txBody>
      </p:sp>
      <p:sp>
        <p:nvSpPr>
          <p:cNvPr id="18" name="Text 15"/>
          <p:cNvSpPr/>
          <p:nvPr/>
        </p:nvSpPr>
        <p:spPr>
          <a:xfrm>
            <a:off x="2131576" y="6054685"/>
            <a:ext cx="3053953" cy="317302"/>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mj-lt"/>
                <a:ea typeface="Gelasio Semi Bold" pitchFamily="34" charset="-122"/>
                <a:cs typeface="Gelasio Semi Bold" pitchFamily="34" charset="-120"/>
              </a:rPr>
              <a:t>Evaluation Methodology</a:t>
            </a:r>
            <a:endParaRPr lang="en-US" sz="1950" dirty="0">
              <a:latin typeface="+mj-lt"/>
            </a:endParaRPr>
          </a:p>
        </p:txBody>
      </p:sp>
      <p:sp>
        <p:nvSpPr>
          <p:cNvPr id="19" name="Text 16"/>
          <p:cNvSpPr/>
          <p:nvPr/>
        </p:nvSpPr>
        <p:spPr>
          <a:xfrm>
            <a:off x="2131576" y="6493788"/>
            <a:ext cx="6301859" cy="974408"/>
          </a:xfrm>
          <a:prstGeom prst="rect">
            <a:avLst/>
          </a:prstGeom>
          <a:noFill/>
          <a:ln/>
        </p:spPr>
        <p:txBody>
          <a:bodyPr wrap="square" lIns="0" tIns="0" rIns="0" bIns="0" rtlCol="0" anchor="t"/>
          <a:lstStyle/>
          <a:p>
            <a:pPr marL="0" indent="0" algn="l">
              <a:lnSpc>
                <a:spcPts val="2550"/>
              </a:lnSpc>
              <a:buNone/>
            </a:pPr>
            <a:r>
              <a:rPr lang="en-US" sz="1550" dirty="0">
                <a:solidFill>
                  <a:srgbClr val="746558"/>
                </a:solidFill>
                <a:latin typeface="+mj-lt"/>
                <a:ea typeface="Gelasio" pitchFamily="34" charset="-122"/>
                <a:cs typeface="Gelasio" pitchFamily="34" charset="-120"/>
              </a:rPr>
              <a:t>We used these metrics to evaluate the performance of the CRF, BiLSTM, and hybrid CRF-BiLSTM models on the bTelugu Bible dataset.</a:t>
            </a:r>
            <a:endParaRPr lang="en-US" sz="155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98232"/>
            <a:ext cx="6885146"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mj-lt"/>
                <a:ea typeface="Gelasio Semi Bold" pitchFamily="34" charset="-122"/>
                <a:cs typeface="Gelasio Semi Bold" pitchFamily="34" charset="-120"/>
              </a:rPr>
              <a:t>CRF Model Performance</a:t>
            </a:r>
            <a:endParaRPr lang="en-US" sz="4450" dirty="0">
              <a:latin typeface="+mj-lt"/>
            </a:endParaRPr>
          </a:p>
        </p:txBody>
      </p:sp>
      <p:sp>
        <p:nvSpPr>
          <p:cNvPr id="4" name="Shape 1"/>
          <p:cNvSpPr/>
          <p:nvPr/>
        </p:nvSpPr>
        <p:spPr>
          <a:xfrm>
            <a:off x="793790" y="2402324"/>
            <a:ext cx="510302" cy="510302"/>
          </a:xfrm>
          <a:prstGeom prst="roundRect">
            <a:avLst>
              <a:gd name="adj" fmla="val 6667"/>
            </a:avLst>
          </a:prstGeom>
          <a:solidFill>
            <a:srgbClr val="EEE8DD"/>
          </a:solidFill>
          <a:ln/>
        </p:spPr>
      </p:sp>
      <p:sp>
        <p:nvSpPr>
          <p:cNvPr id="5" name="Text 2"/>
          <p:cNvSpPr/>
          <p:nvPr/>
        </p:nvSpPr>
        <p:spPr>
          <a:xfrm>
            <a:off x="968693" y="2487335"/>
            <a:ext cx="16049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1</a:t>
            </a:r>
            <a:endParaRPr lang="en-US" sz="2650" dirty="0">
              <a:latin typeface="+mj-lt"/>
            </a:endParaRPr>
          </a:p>
        </p:txBody>
      </p:sp>
      <p:sp>
        <p:nvSpPr>
          <p:cNvPr id="6" name="Text 3"/>
          <p:cNvSpPr/>
          <p:nvPr/>
        </p:nvSpPr>
        <p:spPr>
          <a:xfrm>
            <a:off x="1530906" y="24023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Accuracy</a:t>
            </a:r>
            <a:endParaRPr lang="en-US" sz="2200" dirty="0">
              <a:latin typeface="+mj-lt"/>
            </a:endParaRPr>
          </a:p>
        </p:txBody>
      </p:sp>
      <p:sp>
        <p:nvSpPr>
          <p:cNvPr id="7" name="Text 4"/>
          <p:cNvSpPr/>
          <p:nvPr/>
        </p:nvSpPr>
        <p:spPr>
          <a:xfrm>
            <a:off x="1530906" y="2892743"/>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CRF model achieved an accuracy of 75.8%, indicating a good level of performance in POS tagging for the bTelugu Bible dataset.</a:t>
            </a:r>
            <a:endParaRPr lang="en-US" sz="1750" dirty="0">
              <a:latin typeface="+mj-lt"/>
            </a:endParaRPr>
          </a:p>
        </p:txBody>
      </p:sp>
      <p:sp>
        <p:nvSpPr>
          <p:cNvPr id="8" name="Shape 5"/>
          <p:cNvSpPr/>
          <p:nvPr/>
        </p:nvSpPr>
        <p:spPr>
          <a:xfrm>
            <a:off x="4685467" y="2402324"/>
            <a:ext cx="510302" cy="510302"/>
          </a:xfrm>
          <a:prstGeom prst="roundRect">
            <a:avLst>
              <a:gd name="adj" fmla="val 6667"/>
            </a:avLst>
          </a:prstGeom>
          <a:solidFill>
            <a:srgbClr val="EEE8DD"/>
          </a:solidFill>
          <a:ln/>
        </p:spPr>
      </p:sp>
      <p:sp>
        <p:nvSpPr>
          <p:cNvPr id="9" name="Text 6"/>
          <p:cNvSpPr/>
          <p:nvPr/>
        </p:nvSpPr>
        <p:spPr>
          <a:xfrm>
            <a:off x="4837509" y="2487335"/>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2</a:t>
            </a:r>
            <a:endParaRPr lang="en-US" sz="2650" dirty="0">
              <a:latin typeface="+mj-lt"/>
            </a:endParaRPr>
          </a:p>
        </p:txBody>
      </p:sp>
      <p:sp>
        <p:nvSpPr>
          <p:cNvPr id="10" name="Text 7"/>
          <p:cNvSpPr/>
          <p:nvPr/>
        </p:nvSpPr>
        <p:spPr>
          <a:xfrm>
            <a:off x="5422583" y="24023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F1-Score</a:t>
            </a:r>
            <a:endParaRPr lang="en-US" sz="2200" dirty="0">
              <a:latin typeface="+mj-lt"/>
            </a:endParaRPr>
          </a:p>
        </p:txBody>
      </p:sp>
      <p:sp>
        <p:nvSpPr>
          <p:cNvPr id="11" name="Text 8"/>
          <p:cNvSpPr/>
          <p:nvPr/>
        </p:nvSpPr>
        <p:spPr>
          <a:xfrm>
            <a:off x="5422583" y="2892743"/>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F1-score of 0.74 further supports the CRF model's ability to correctly identify POS tags while minimizing false positives and false negatives.</a:t>
            </a:r>
            <a:endParaRPr lang="en-US" sz="1750" dirty="0">
              <a:latin typeface="+mj-lt"/>
            </a:endParaRPr>
          </a:p>
        </p:txBody>
      </p:sp>
      <p:sp>
        <p:nvSpPr>
          <p:cNvPr id="12" name="Shape 9"/>
          <p:cNvSpPr/>
          <p:nvPr/>
        </p:nvSpPr>
        <p:spPr>
          <a:xfrm>
            <a:off x="793790" y="5552123"/>
            <a:ext cx="510302" cy="510302"/>
          </a:xfrm>
          <a:prstGeom prst="roundRect">
            <a:avLst>
              <a:gd name="adj" fmla="val 6667"/>
            </a:avLst>
          </a:prstGeom>
          <a:solidFill>
            <a:srgbClr val="EEE8DD"/>
          </a:solidFill>
          <a:ln/>
        </p:spPr>
      </p:sp>
      <p:sp>
        <p:nvSpPr>
          <p:cNvPr id="13" name="Text 10"/>
          <p:cNvSpPr/>
          <p:nvPr/>
        </p:nvSpPr>
        <p:spPr>
          <a:xfrm>
            <a:off x="946428" y="5637133"/>
            <a:ext cx="20502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mj-lt"/>
                <a:ea typeface="Gelasio Semi Bold" pitchFamily="34" charset="-122"/>
                <a:cs typeface="Gelasio Semi Bold" pitchFamily="34" charset="-120"/>
              </a:rPr>
              <a:t>3</a:t>
            </a:r>
            <a:endParaRPr lang="en-US" sz="2650" dirty="0">
              <a:latin typeface="+mj-lt"/>
            </a:endParaRPr>
          </a:p>
        </p:txBody>
      </p:sp>
      <p:sp>
        <p:nvSpPr>
          <p:cNvPr id="14" name="Text 11"/>
          <p:cNvSpPr/>
          <p:nvPr/>
        </p:nvSpPr>
        <p:spPr>
          <a:xfrm>
            <a:off x="1530906" y="5552123"/>
            <a:ext cx="3084314"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mj-lt"/>
                <a:ea typeface="Gelasio Semi Bold" pitchFamily="34" charset="-122"/>
                <a:cs typeface="Gelasio Semi Bold" pitchFamily="34" charset="-120"/>
              </a:rPr>
              <a:t>Comparison to Others</a:t>
            </a:r>
            <a:endParaRPr lang="en-US" sz="2200" dirty="0">
              <a:latin typeface="+mj-lt"/>
            </a:endParaRPr>
          </a:p>
        </p:txBody>
      </p:sp>
      <p:sp>
        <p:nvSpPr>
          <p:cNvPr id="15" name="Text 12"/>
          <p:cNvSpPr/>
          <p:nvPr/>
        </p:nvSpPr>
        <p:spPr>
          <a:xfrm>
            <a:off x="1530906" y="6042541"/>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mj-lt"/>
                <a:ea typeface="Gelasio" pitchFamily="34" charset="-122"/>
                <a:cs typeface="Gelasio" pitchFamily="34" charset="-120"/>
              </a:rPr>
              <a:t>The CRF model's performance is compared to the BiLSTM and hybrid models to determine the effectiveness of different approaches for POS tagging in this specific dataset.</a:t>
            </a:r>
            <a:endParaRPr lang="en-US" sz="1750"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1207</Words>
  <Application>Microsoft Office PowerPoint</Application>
  <PresentationFormat>Custom</PresentationFormat>
  <Paragraphs>101</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SRIRAM AKULA</cp:lastModifiedBy>
  <cp:revision>4</cp:revision>
  <dcterms:created xsi:type="dcterms:W3CDTF">2024-11-13T18:54:25Z</dcterms:created>
  <dcterms:modified xsi:type="dcterms:W3CDTF">2024-11-21T08:52:55Z</dcterms:modified>
</cp:coreProperties>
</file>