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 Light"/>
      <p:regular r:id="rId20"/>
      <p:bold r:id="rId21"/>
    </p:embeddedFont>
    <p:embeddedFont>
      <p:font typeface="Dosis"/>
      <p:regular r:id="rId22"/>
      <p:bold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Light-regular.fntdata"/><Relationship Id="rId22" Type="http://schemas.openxmlformats.org/officeDocument/2006/relationships/font" Target="fonts/Dosis-regular.fntdata"/><Relationship Id="rId21" Type="http://schemas.openxmlformats.org/officeDocument/2006/relationships/font" Target="fonts/DosisLight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4" name="Shape 3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Shape 39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9" name="Shape 3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Shape 39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6" name="Shape 3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3" name="Shape 39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Shape 39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0" name="Shape 3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Shape 39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Shape 3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Shape 39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Shape 3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2" name="Shape 3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9" name="Shape 3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9" name="Shape 3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5" name="Shape 38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Shape 38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3" name="Shape 3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Shape 38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Shape 3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Shape 3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Shape 3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90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90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90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90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90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90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90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90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Dosis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/>
          <p:nvPr>
            <p:ph type="ctrTitle"/>
          </p:nvPr>
        </p:nvSpPr>
        <p:spPr>
          <a:xfrm>
            <a:off x="685800" y="663025"/>
            <a:ext cx="53967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</a:pPr>
            <a:r>
              <a:rPr b="1" i="1" lang="en">
                <a:latin typeface="Dosis"/>
                <a:ea typeface="Dosis"/>
                <a:cs typeface="Dosis"/>
                <a:sym typeface="Dosis"/>
              </a:rPr>
              <a:t>PySynth</a:t>
            </a:r>
          </a:p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66666"/>
              <a:buFont typeface="Dosis Light"/>
              <a:buNone/>
            </a:pPr>
            <a:r>
              <a:rPr b="1" i="1" lang="en" sz="3600">
                <a:latin typeface="Dosis"/>
                <a:ea typeface="Dosis"/>
                <a:cs typeface="Dosis"/>
                <a:sym typeface="Dosis"/>
              </a:rPr>
              <a:t>Shourya : 160050013</a:t>
            </a:r>
          </a:p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66666"/>
              <a:buFont typeface="Dosis Light"/>
              <a:buNone/>
            </a:pPr>
            <a:r>
              <a:rPr b="1" i="1" lang="en" sz="3600">
                <a:latin typeface="Dosis"/>
                <a:ea typeface="Dosis"/>
                <a:cs typeface="Dosis"/>
                <a:sym typeface="Dosis"/>
              </a:rPr>
              <a:t>Nilay : 160070013</a:t>
            </a:r>
          </a:p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66666"/>
              <a:buFont typeface="Dosis Light"/>
              <a:buNone/>
            </a:pPr>
            <a:r>
              <a:rPr b="1" i="1" lang="en" sz="3600">
                <a:latin typeface="Dosis"/>
                <a:ea typeface="Dosis"/>
                <a:cs typeface="Dosis"/>
                <a:sym typeface="Dosis"/>
              </a:rPr>
              <a:t>Sriram : 160070012</a:t>
            </a:r>
          </a:p>
        </p:txBody>
      </p:sp>
      <p:grpSp>
        <p:nvGrpSpPr>
          <p:cNvPr id="3837" name="Shape 3837"/>
          <p:cNvGrpSpPr/>
          <p:nvPr/>
        </p:nvGrpSpPr>
        <p:grpSpPr>
          <a:xfrm>
            <a:off x="4914245" y="1767751"/>
            <a:ext cx="139946" cy="317638"/>
            <a:chOff x="4753325" y="2329350"/>
            <a:chExt cx="167400" cy="379950"/>
          </a:xfrm>
        </p:grpSpPr>
        <p:sp>
          <p:nvSpPr>
            <p:cNvPr id="3838" name="Shape 3838"/>
            <p:cNvSpPr/>
            <p:nvPr/>
          </p:nvSpPr>
          <p:spPr>
            <a:xfrm>
              <a:off x="4753325" y="2424600"/>
              <a:ext cx="167400" cy="284700"/>
            </a:xfrm>
            <a:custGeom>
              <a:pathLst>
                <a:path extrusionOk="0" h="120000" w="12000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4798500" y="2329350"/>
              <a:ext cx="77100" cy="843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 txBox="1"/>
          <p:nvPr>
            <p:ph type="title"/>
          </p:nvPr>
        </p:nvSpPr>
        <p:spPr>
          <a:xfrm>
            <a:off x="679475" y="282825"/>
            <a:ext cx="720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Overlapping various WAV files to produce a final WAV file</a:t>
            </a:r>
          </a:p>
        </p:txBody>
      </p:sp>
      <p:sp>
        <p:nvSpPr>
          <p:cNvPr id="3912" name="Shape 3912"/>
          <p:cNvSpPr txBox="1"/>
          <p:nvPr>
            <p:ph idx="1" type="body"/>
          </p:nvPr>
        </p:nvSpPr>
        <p:spPr>
          <a:xfrm>
            <a:off x="679475" y="1349450"/>
            <a:ext cx="7004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" sz="1800"/>
              <a:t>A function using the module pydub and pyaudio has been written to combine different .wav files produced by timidity 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" sz="1800"/>
              <a:t>Start times of the different .wav files are specified by the user.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" sz="1800"/>
              <a:t>If there exists some time interval such that no wav files plays during that period, no sound is heard (silence).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" sz="1800"/>
              <a:t>Eg:- See combination of two .wav files (Tabla.wav and Violin.wav)</a:t>
            </a:r>
          </a:p>
        </p:txBody>
      </p:sp>
      <p:sp>
        <p:nvSpPr>
          <p:cNvPr id="3913" name="Shape 39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Shape 3918"/>
          <p:cNvSpPr txBox="1"/>
          <p:nvPr>
            <p:ph type="title"/>
          </p:nvPr>
        </p:nvSpPr>
        <p:spPr>
          <a:xfrm>
            <a:off x="679475" y="672625"/>
            <a:ext cx="720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>
                <a:solidFill>
                  <a:schemeClr val="dk1"/>
                </a:solidFill>
              </a:rPr>
              <a:t>                        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75000"/>
              <a:buFont typeface="Dosis Light"/>
              <a:buNone/>
            </a:pPr>
            <a:r>
              <a:rPr lang="en" sz="4800"/>
              <a:t>        RAGA IDENTIFICATION</a:t>
            </a:r>
          </a:p>
        </p:txBody>
      </p:sp>
      <p:sp>
        <p:nvSpPr>
          <p:cNvPr id="3919" name="Shape 3919"/>
          <p:cNvSpPr txBox="1"/>
          <p:nvPr>
            <p:ph idx="1" type="body"/>
          </p:nvPr>
        </p:nvSpPr>
        <p:spPr>
          <a:xfrm>
            <a:off x="679475" y="1302375"/>
            <a:ext cx="7004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>
              <a:solidFill>
                <a:srgbClr val="D3EBD5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The Software also gives the user a quantitative measure of closeness of a given string of notes towards a particular Raga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Percentage of swaras in the given note string satisfying the aroha and the avroha property of each Raga is calculated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A dictionary of Ragas is maintained by the software and the above percentage is calculated for each Raga in that dictionary 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</a:rPr>
              <a:t>       </a:t>
            </a:r>
          </a:p>
        </p:txBody>
      </p:sp>
      <p:sp>
        <p:nvSpPr>
          <p:cNvPr id="3920" name="Shape 39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 txBox="1"/>
          <p:nvPr>
            <p:ph type="title"/>
          </p:nvPr>
        </p:nvSpPr>
        <p:spPr>
          <a:xfrm>
            <a:off x="640225" y="873025"/>
            <a:ext cx="720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>
                <a:solidFill>
                  <a:schemeClr val="dk1"/>
                </a:solidFill>
              </a:rPr>
              <a:t>                        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>
                <a:solidFill>
                  <a:schemeClr val="dk1"/>
                </a:solidFill>
              </a:rPr>
              <a:t>          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75000"/>
              <a:buFont typeface="Dosis Light"/>
              <a:buNone/>
            </a:pPr>
            <a:r>
              <a:t/>
            </a:r>
            <a:endParaRPr sz="4800"/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75000"/>
              <a:buFont typeface="Dosis Light"/>
              <a:buNone/>
            </a:pPr>
            <a:r>
              <a:rPr lang="en" sz="4800"/>
              <a:t>       RAGA IDENTIFICATION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6" name="Shape 3926"/>
          <p:cNvSpPr txBox="1"/>
          <p:nvPr>
            <p:ph idx="1" type="body"/>
          </p:nvPr>
        </p:nvSpPr>
        <p:spPr>
          <a:xfrm>
            <a:off x="640225" y="1335750"/>
            <a:ext cx="7004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>
              <a:solidFill>
                <a:srgbClr val="D3EBD5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User can specify a percentage threshold and only those Ragas with their percentages will be displayed who have their percentage above the given threshold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Presence of non-swara characters like  ,  _  .  ^  (  )  v  have been taken well into account while parsing the note string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Aroha and </a:t>
            </a:r>
            <a:r>
              <a:rPr lang="en" sz="1800">
                <a:solidFill>
                  <a:srgbClr val="0B87A1"/>
                </a:solidFill>
              </a:rPr>
              <a:t>avaroha</a:t>
            </a:r>
            <a:r>
              <a:rPr lang="en" sz="1800">
                <a:solidFill>
                  <a:srgbClr val="0B87A1"/>
                </a:solidFill>
              </a:rPr>
              <a:t> property  is checked for all swaras within and inclusive one lower and one higher octave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</a:rPr>
              <a:t>       </a:t>
            </a:r>
          </a:p>
        </p:txBody>
      </p:sp>
      <p:sp>
        <p:nvSpPr>
          <p:cNvPr id="3927" name="Shape 39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Shape 3932"/>
          <p:cNvSpPr txBox="1"/>
          <p:nvPr>
            <p:ph type="title"/>
          </p:nvPr>
        </p:nvSpPr>
        <p:spPr>
          <a:xfrm>
            <a:off x="679475" y="672625"/>
            <a:ext cx="720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>
                <a:solidFill>
                  <a:schemeClr val="dk1"/>
                </a:solidFill>
              </a:rPr>
              <a:t>                        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/>
              <a:t>IMPLEMENTATION WITH EXAMPLE</a:t>
            </a:r>
          </a:p>
        </p:txBody>
      </p:sp>
      <p:sp>
        <p:nvSpPr>
          <p:cNvPr id="3933" name="Shape 3933"/>
          <p:cNvSpPr txBox="1"/>
          <p:nvPr>
            <p:ph idx="1" type="body"/>
          </p:nvPr>
        </p:nvSpPr>
        <p:spPr>
          <a:xfrm>
            <a:off x="640225" y="1302375"/>
            <a:ext cx="7004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sz="1800">
              <a:solidFill>
                <a:srgbClr val="D3EBD5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Raga identification can carried out for example the given string: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</a:rPr>
              <a:t>S R_ G_ ( M P ) D_ _ P M^G_ M , Pv3 D_ N_ S. N_ , D_ P M G_ R_v3 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</a:rPr>
              <a:t>  Important points to note: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R_v3 is interpreted as R_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^ and , start a new sentence in the note string and hence characters immediately following and preceding them are not checked if they follow the Raga</a:t>
            </a:r>
          </a:p>
        </p:txBody>
      </p:sp>
      <p:sp>
        <p:nvSpPr>
          <p:cNvPr id="3934" name="Shape 39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Shape 39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KEYBOARD LAYOUT</a:t>
            </a:r>
          </a:p>
        </p:txBody>
      </p:sp>
      <p:sp>
        <p:nvSpPr>
          <p:cNvPr id="3940" name="Shape 3940"/>
          <p:cNvSpPr txBox="1"/>
          <p:nvPr>
            <p:ph idx="1" type="body"/>
          </p:nvPr>
        </p:nvSpPr>
        <p:spPr>
          <a:xfrm>
            <a:off x="718300" y="1755475"/>
            <a:ext cx="6761100" cy="319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We have implemented an offline keyboard using the computer keyboard layout.</a:t>
            </a: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We have used the module pynput, which is available for Python 2. This module was used to create a list of 2-tuples, where the first element is the key pressed and the second element is the duration for which it was pressed.</a:t>
            </a: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B87A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B87A1"/>
              </a:buClr>
              <a:buSzPct val="100000"/>
            </a:pPr>
            <a:r>
              <a:rPr lang="en" sz="1800">
                <a:solidFill>
                  <a:srgbClr val="0B87A1"/>
                </a:solidFill>
              </a:rPr>
              <a:t>This tuple is passed to a function, and this maps the tuples to the corresponding note, and the duration of its note.</a:t>
            </a:r>
          </a:p>
        </p:txBody>
      </p:sp>
      <p:sp>
        <p:nvSpPr>
          <p:cNvPr id="3941" name="Shape 39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Shape 3946"/>
          <p:cNvSpPr txBox="1"/>
          <p:nvPr>
            <p:ph type="ctrTitle"/>
          </p:nvPr>
        </p:nvSpPr>
        <p:spPr>
          <a:xfrm>
            <a:off x="750875" y="1676150"/>
            <a:ext cx="5396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75000"/>
              <a:buFont typeface="Dosis Light"/>
              <a:buNone/>
            </a:pPr>
            <a:r>
              <a:rPr lang="en" sz="4800"/>
              <a:t>OUR PROJECT</a:t>
            </a:r>
          </a:p>
        </p:txBody>
      </p:sp>
      <p:sp>
        <p:nvSpPr>
          <p:cNvPr id="3845" name="Shape 3845"/>
          <p:cNvSpPr txBox="1"/>
          <p:nvPr>
            <p:ph idx="1" type="body"/>
          </p:nvPr>
        </p:nvSpPr>
        <p:spPr>
          <a:xfrm>
            <a:off x="718300" y="1658825"/>
            <a:ext cx="68412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999"/>
              <a:buFont typeface="Arial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PROBLEM STATEMENT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To accept text files containing Indian Classical Music notation from the user, and convert it into a MIDI file, with options for choosing instruments.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Other functionalities include </a:t>
            </a:r>
            <a:r>
              <a:rPr i="1" lang="en"/>
              <a:t>Raga </a:t>
            </a:r>
            <a:r>
              <a:rPr lang="en"/>
              <a:t>identification, and setting 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keyboard-like layout </a:t>
            </a:r>
            <a:r>
              <a:rPr lang="en"/>
              <a:t>on the computer keyboard.</a:t>
            </a:r>
          </a:p>
        </p:txBody>
      </p:sp>
      <p:sp>
        <p:nvSpPr>
          <p:cNvPr id="3846" name="Shape 38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Shape 3851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DELIVERABLES</a:t>
            </a:r>
          </a:p>
        </p:txBody>
      </p:sp>
      <p:sp>
        <p:nvSpPr>
          <p:cNvPr id="3852" name="Shape 3852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2347313" y="2155769"/>
            <a:ext cx="270850" cy="258617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4" name="Shape 3854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855" name="Shape 385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Shape 385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7" name="Shape 385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58" name="Shape 385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Shape 385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Shape 386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Shape 386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2" name="Shape 3862"/>
          <p:cNvSpPr/>
          <p:nvPr/>
        </p:nvSpPr>
        <p:spPr>
          <a:xfrm rot="2467289">
            <a:off x="1037341" y="783113"/>
            <a:ext cx="376336" cy="359318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Shape 3863"/>
          <p:cNvSpPr/>
          <p:nvPr/>
        </p:nvSpPr>
        <p:spPr>
          <a:xfrm rot="-1609377">
            <a:off x="1529232" y="1154513"/>
            <a:ext cx="270839" cy="258606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Shape 3864"/>
          <p:cNvSpPr/>
          <p:nvPr/>
        </p:nvSpPr>
        <p:spPr>
          <a:xfrm rot="2925705">
            <a:off x="3171263" y="1359369"/>
            <a:ext cx="202799" cy="193640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Shape 3865"/>
          <p:cNvSpPr/>
          <p:nvPr/>
        </p:nvSpPr>
        <p:spPr>
          <a:xfrm rot="-1609197">
            <a:off x="2135091" y="394613"/>
            <a:ext cx="182676" cy="174425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Shape 386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 txBox="1"/>
          <p:nvPr>
            <p:ph idx="1" type="body"/>
          </p:nvPr>
        </p:nvSpPr>
        <p:spPr>
          <a:xfrm>
            <a:off x="696025" y="486625"/>
            <a:ext cx="67611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"/>
              <a:t>Conversion of a text file (containing classical notation) to a MIDI file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"/>
              <a:t>Overlapping various WAV files to produce a final WAV file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"/>
              <a:t>Identifying </a:t>
            </a:r>
            <a:r>
              <a:rPr i="1" lang="en"/>
              <a:t>Ragas</a:t>
            </a:r>
            <a:r>
              <a:rPr lang="en"/>
              <a:t> from the text file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"/>
              <a:t>Setting a musical keyboard layout on the computer keyboard.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"/>
              <a:t>A basic Graphical User Interface using Tkinter</a:t>
            </a:r>
          </a:p>
        </p:txBody>
      </p:sp>
      <p:sp>
        <p:nvSpPr>
          <p:cNvPr id="3872" name="Shape 387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/>
          <p:nvPr>
            <p:ph idx="1" type="body"/>
          </p:nvPr>
        </p:nvSpPr>
        <p:spPr>
          <a:xfrm>
            <a:off x="140855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MIDIUtil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Re (Regular Expressions)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Pydub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Pynput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 b="1"/>
          </a:p>
        </p:txBody>
      </p:sp>
      <p:sp>
        <p:nvSpPr>
          <p:cNvPr id="3878" name="Shape 387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75000"/>
              <a:buFont typeface="Dosis Light"/>
              <a:buNone/>
            </a:pPr>
            <a:r>
              <a:rPr lang="en" sz="4800"/>
              <a:t>MODULES USED</a:t>
            </a:r>
            <a:r>
              <a:rPr lang="en"/>
              <a:t> </a:t>
            </a:r>
          </a:p>
        </p:txBody>
      </p:sp>
      <p:sp>
        <p:nvSpPr>
          <p:cNvPr id="3879" name="Shape 3879"/>
          <p:cNvSpPr txBox="1"/>
          <p:nvPr>
            <p:ph idx="2" type="body"/>
          </p:nvPr>
        </p:nvSpPr>
        <p:spPr>
          <a:xfrm>
            <a:off x="48908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rtl="0">
              <a:spcBef>
                <a:spcPts val="0"/>
              </a:spcBef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Tkinter</a:t>
            </a:r>
          </a:p>
          <a:p>
            <a:pPr indent="-114300" lvl="0" rtl="0">
              <a:spcBef>
                <a:spcPts val="0"/>
              </a:spcBef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Sys</a:t>
            </a:r>
          </a:p>
          <a:p>
            <a:pPr indent="-114300" lvl="0" rtl="0">
              <a:spcBef>
                <a:spcPts val="0"/>
              </a:spcBef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Subprocess</a:t>
            </a:r>
          </a:p>
          <a:p>
            <a:pPr indent="-114300" lvl="0" rtl="0">
              <a:spcBef>
                <a:spcPts val="0"/>
              </a:spcBef>
              <a:buClr>
                <a:srgbClr val="D3EBD5"/>
              </a:buClr>
              <a:buSzPct val="90000"/>
              <a:buFont typeface="Titillium Web Light"/>
              <a:buNone/>
            </a:pPr>
            <a:r>
              <a:rPr b="1" lang="en" sz="2000"/>
              <a:t>Pyaudio</a:t>
            </a:r>
          </a:p>
        </p:txBody>
      </p:sp>
      <p:sp>
        <p:nvSpPr>
          <p:cNvPr id="3880" name="Shape 38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Conversion of a text file (containing classical notation) to a MIDI file</a:t>
            </a: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t/>
            </a:r>
            <a:endParaRPr/>
          </a:p>
        </p:txBody>
      </p:sp>
      <p:sp>
        <p:nvSpPr>
          <p:cNvPr id="3886" name="Shape 3886"/>
          <p:cNvSpPr txBox="1"/>
          <p:nvPr>
            <p:ph idx="1" type="body"/>
          </p:nvPr>
        </p:nvSpPr>
        <p:spPr>
          <a:xfrm>
            <a:off x="718300" y="1259700"/>
            <a:ext cx="6761100" cy="3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rPr lang="en" sz="1800"/>
              <a:t>Frequencies (Shrutis) are taken as input from the user and mapped to the 12 swaras of music. These frequencies are attached to MIDI note numbers.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t/>
            </a:r>
            <a:endParaRPr sz="18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rPr lang="en" sz="1800"/>
              <a:t>Other characteristics like tempo, frequency of tonic( pitch of Sa ),  type of instrument, etc. are taken from the user and appropriate parameters are set.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t/>
            </a:r>
            <a:endParaRPr sz="18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rPr lang="en" sz="1800"/>
              <a:t>Whenever a series of notes are enclosed in </a:t>
            </a:r>
            <a:r>
              <a:rPr lang="en" sz="1800"/>
              <a:t>parentheses</a:t>
            </a:r>
            <a:r>
              <a:rPr lang="en" sz="1800"/>
              <a:t>, all of them are played in the time duration of one beat, for e.g ( R M ) ( P D ) should be played in the duration of two beats.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t/>
            </a:r>
            <a:endParaRPr sz="18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t/>
            </a:r>
            <a:endParaRPr sz="18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t/>
            </a:r>
            <a:endParaRPr sz="18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88888"/>
              <a:buFont typeface="Titillium Web Light"/>
              <a:buNone/>
            </a:pPr>
            <a:r>
              <a:rPr lang="en" sz="1800"/>
              <a:t>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 txBox="1"/>
          <p:nvPr>
            <p:ph idx="1" type="body"/>
          </p:nvPr>
        </p:nvSpPr>
        <p:spPr>
          <a:xfrm>
            <a:off x="718300" y="587625"/>
            <a:ext cx="6761100" cy="360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note followed by underscores will indicate that the note is sustained for the number of duration, for e.g S _ _ will indicate that S is sustained for a period of three beats.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An ‘x’ mark will signify a pause for the duration of a beat.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 meend or glissando is represented by the symbol ‘^’. For e.g, a meend from R to G in the duration of two beats can be represented by R^G _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An aandolan or vibrato is represented by ‘v’. For e.g, Rv3 _ _ will signify three oscillations around R in the space of three beats.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All of this is done using Python module MIDIUtil.</a:t>
            </a:r>
          </a:p>
        </p:txBody>
      </p:sp>
      <p:sp>
        <p:nvSpPr>
          <p:cNvPr id="3893" name="Shape 389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/>
          <p:nvPr>
            <p:ph idx="1" type="body"/>
          </p:nvPr>
        </p:nvSpPr>
        <p:spPr>
          <a:xfrm>
            <a:off x="718300" y="604375"/>
            <a:ext cx="6761100" cy="410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line in a bandish in Hindustani classical tradition(Tilak Kamod):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( R M ) ( P D ) M G / R G S R / M _ G S / R G .N 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An attempt to simulate the standard Titanic song: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 _ ( _ M ) M M G M _ M G M _ P D _ P _ M _ ( _ M ) M M G M _  M S _ _ _ _ _ _ _ M _ ( _ M ) M M G M _ M G M _ P D _ P _ M _ ( _ M ) M M G M _  M S _ _ _ _ _ _ _ M _ _ _ P _ _ S S. _ N_ D P _ D N_ D _ P M G M _ G R _ _ _ S _ _ _ M _ _ _ P _ _ S S. _ N_ D P _ D N_ D _ P M G M _ G G M _ P D _ P M M _ _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99" name="Shape 38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/>
          <p:nvPr>
            <p:ph type="title"/>
          </p:nvPr>
        </p:nvSpPr>
        <p:spPr>
          <a:xfrm>
            <a:off x="718300" y="4018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/>
              <a:t>ADDITION OF TABLA SOUNDS</a:t>
            </a:r>
          </a:p>
        </p:txBody>
      </p:sp>
      <p:sp>
        <p:nvSpPr>
          <p:cNvPr id="3905" name="Shape 3905"/>
          <p:cNvSpPr txBox="1"/>
          <p:nvPr>
            <p:ph idx="1" type="body"/>
          </p:nvPr>
        </p:nvSpPr>
        <p:spPr>
          <a:xfrm>
            <a:off x="640225" y="1451000"/>
            <a:ext cx="6761100" cy="29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various bols of Tabla have been recorded and has been compiled into a soundfont using Polyphone.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By typing the bols of a Tabla, the user can choose the taal and can create tabla sounds. This can be looped any number of times.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Tempo and pitch are taken from the user.  Parantheses notation has been used to indicate the duration of each bol.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Eg:- The famous Teental :D</a:t>
            </a:r>
            <a:r>
              <a:rPr lang="en" sz="16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ha Dhin Dhin Dha Dha Dhin Dhin Dha Dha Tin Tin Ta Ta Dhin Dhin Dha</a:t>
            </a:r>
          </a:p>
        </p:txBody>
      </p:sp>
      <p:sp>
        <p:nvSpPr>
          <p:cNvPr id="3906" name="Shape 390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