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8"/>
  </p:notesMasterIdLst>
  <p:handoutMasterIdLst>
    <p:handoutMasterId r:id="rId19"/>
  </p:handoutMasterIdLst>
  <p:sldIdLst>
    <p:sldId id="256" r:id="rId5"/>
    <p:sldId id="292" r:id="rId6"/>
    <p:sldId id="266" r:id="rId7"/>
    <p:sldId id="293" r:id="rId8"/>
    <p:sldId id="295" r:id="rId9"/>
    <p:sldId id="297" r:id="rId10"/>
    <p:sldId id="299" r:id="rId11"/>
    <p:sldId id="283" r:id="rId12"/>
    <p:sldId id="264" r:id="rId13"/>
    <p:sldId id="289" r:id="rId14"/>
    <p:sldId id="298" r:id="rId15"/>
    <p:sldId id="285" r:id="rId16"/>
    <p:sldId id="29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BEB"/>
    <a:srgbClr val="5A7BA2"/>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96B2B-0536-4D0A-B80C-189949B31D26}" v="38" dt="2024-04-30T17:44:50.143"/>
    <p1510:client id="{CB157B81-2811-47B1-9BA5-0A0C9BFBE7F3}" v="1586" dt="2024-04-30T06:07:12.062"/>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7/3/2024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a:p>
        </p:txBody>
      </p:sp>
    </p:spTree>
    <p:extLst>
      <p:ext uri="{BB962C8B-B14F-4D97-AF65-F5344CB8AC3E}">
        <p14:creationId xmlns:p14="http://schemas.microsoft.com/office/powerpoint/2010/main" val="105192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a:p>
        </p:txBody>
      </p:sp>
    </p:spTree>
    <p:extLst>
      <p:ext uri="{BB962C8B-B14F-4D97-AF65-F5344CB8AC3E}">
        <p14:creationId xmlns:p14="http://schemas.microsoft.com/office/powerpoint/2010/main" val="3734319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13</a:t>
            </a:fld>
            <a:endParaRPr lang="en-US"/>
          </a:p>
        </p:txBody>
      </p:sp>
    </p:spTree>
    <p:extLst>
      <p:ext uri="{BB962C8B-B14F-4D97-AF65-F5344CB8AC3E}">
        <p14:creationId xmlns:p14="http://schemas.microsoft.com/office/powerpoint/2010/main" val="11934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a:p>
        </p:txBody>
      </p:sp>
    </p:spTree>
    <p:extLst>
      <p:ext uri="{BB962C8B-B14F-4D97-AF65-F5344CB8AC3E}">
        <p14:creationId xmlns:p14="http://schemas.microsoft.com/office/powerpoint/2010/main" val="99070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a:p>
        </p:txBody>
      </p:sp>
    </p:spTree>
    <p:extLst>
      <p:ext uri="{BB962C8B-B14F-4D97-AF65-F5344CB8AC3E}">
        <p14:creationId xmlns:p14="http://schemas.microsoft.com/office/powerpoint/2010/main" val="103979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a:p>
        </p:txBody>
      </p:sp>
    </p:spTree>
    <p:extLst>
      <p:ext uri="{BB962C8B-B14F-4D97-AF65-F5344CB8AC3E}">
        <p14:creationId xmlns:p14="http://schemas.microsoft.com/office/powerpoint/2010/main" val="201833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a:p>
        </p:txBody>
      </p:sp>
    </p:spTree>
    <p:extLst>
      <p:ext uri="{BB962C8B-B14F-4D97-AF65-F5344CB8AC3E}">
        <p14:creationId xmlns:p14="http://schemas.microsoft.com/office/powerpoint/2010/main" val="16570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a:p>
        </p:txBody>
      </p:sp>
    </p:spTree>
    <p:extLst>
      <p:ext uri="{BB962C8B-B14F-4D97-AF65-F5344CB8AC3E}">
        <p14:creationId xmlns:p14="http://schemas.microsoft.com/office/powerpoint/2010/main" val="369028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a:p>
        </p:txBody>
      </p:sp>
    </p:spTree>
    <p:extLst>
      <p:ext uri="{BB962C8B-B14F-4D97-AF65-F5344CB8AC3E}">
        <p14:creationId xmlns:p14="http://schemas.microsoft.com/office/powerpoint/2010/main" val="204702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endParaRPr lang="en-US"/>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35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add picture</a:t>
            </a:r>
          </a:p>
          <a:p>
            <a:endParaRPr lang="en-US"/>
          </a:p>
        </p:txBody>
      </p:sp>
    </p:spTree>
    <p:extLst>
      <p:ext uri="{BB962C8B-B14F-4D97-AF65-F5344CB8AC3E}">
        <p14:creationId xmlns:p14="http://schemas.microsoft.com/office/powerpoint/2010/main" val="47680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a:p>
        </p:txBody>
      </p:sp>
    </p:spTree>
    <p:extLst>
      <p:ext uri="{BB962C8B-B14F-4D97-AF65-F5344CB8AC3E}">
        <p14:creationId xmlns:p14="http://schemas.microsoft.com/office/powerpoint/2010/main" val="40408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a:t>Click to add title</a:t>
            </a:r>
            <a:endParaRPr lang="en-US">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4703606"/>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208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endParaRPr lang="en-US"/>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39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447040" y="725444"/>
            <a:ext cx="11277600" cy="1044253"/>
          </a:xfrm>
        </p:spPr>
        <p:txBody>
          <a:bodyPr anchor="b" anchorCtr="0">
            <a:noAutofit/>
          </a:body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457200" y="2245360"/>
            <a:ext cx="3342640" cy="3992880"/>
          </a:xfrm>
        </p:spPr>
        <p:txBody>
          <a:bodyPr anchor="t"/>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236720" y="2236109"/>
            <a:ext cx="7498080" cy="4002131"/>
          </a:xfrm>
        </p:spPr>
        <p:txBody>
          <a:bodyPr/>
          <a:lstStyle/>
          <a:p>
            <a:endParaRPr lang="en-US"/>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682290" y="6423914"/>
            <a:ext cx="1052510"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7618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8013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57199" y="705124"/>
            <a:ext cx="11272649" cy="1062716"/>
          </a:xfrm>
        </p:spPr>
        <p:txBody>
          <a:bodyPr anchor="b" anchorCtr="0">
            <a:noAutofit/>
          </a:bodyPr>
          <a:lstStyle/>
          <a:p>
            <a:r>
              <a:rPr lang="en-US"/>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7201" y="2234979"/>
            <a:ext cx="11272648" cy="3969606"/>
          </a:xfrm>
        </p:spPr>
        <p:txBody>
          <a:bodyPr/>
          <a:lstStyle/>
          <a:p>
            <a:endParaRPr lang="en-US"/>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558300" y="6423914"/>
            <a:ext cx="1171548"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02289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endParaRPr lang="en-US" noProof="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a:t>Click to add text </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335684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20XX</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20XX</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B1561DF-26A0-6739-95BB-64CDC4C2C6C7}"/>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cars painted in different colors&#10;&#10;Description automatically generated">
            <a:extLst>
              <a:ext uri="{FF2B5EF4-FFF2-40B4-BE49-F238E27FC236}">
                <a16:creationId xmlns:a16="http://schemas.microsoft.com/office/drawing/2014/main" id="{EE045CFC-05A8-DEFE-F4E8-F03C6D7B5202}"/>
              </a:ext>
            </a:extLst>
          </p:cNvPr>
          <p:cNvPicPr>
            <a:picLocks noChangeAspect="1"/>
          </p:cNvPicPr>
          <p:nvPr/>
        </p:nvPicPr>
        <p:blipFill rotWithShape="1">
          <a:blip r:embed="rId3"/>
          <a:srcRect l="6817" r="4295"/>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5488635B-5F1E-450D-988C-60E58FE5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2A7CDF">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79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6194F1D8-917A-408B-9C96-873AE00BF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798" y="601201"/>
            <a:ext cx="3702134" cy="5791132"/>
          </a:xfrm>
          <a:prstGeom prst="rect">
            <a:avLst/>
          </a:prstGeom>
          <a:solidFill>
            <a:srgbClr val="2A7CDF">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8195733" y="2462697"/>
            <a:ext cx="3412067" cy="3478384"/>
          </a:xfrm>
        </p:spPr>
        <p:txBody>
          <a:bodyPr vert="horz" lIns="91440" tIns="45720" rIns="91440" bIns="45720" rtlCol="0" anchor="b">
            <a:normAutofit fontScale="90000"/>
          </a:bodyPr>
          <a:lstStyle/>
          <a:p>
            <a:pPr algn="ctr"/>
            <a:r>
              <a:rPr lang="en-US" sz="3200" b="1">
                <a:solidFill>
                  <a:srgbClr val="FFFFFF"/>
                </a:solidFill>
                <a:latin typeface="Calibri Light"/>
                <a:ea typeface="Calibri Light"/>
                <a:cs typeface="Calibri Light"/>
              </a:rPr>
              <a:t>DS 677002</a:t>
            </a:r>
            <a:br>
              <a:rPr lang="en-US" sz="3200" b="1">
                <a:solidFill>
                  <a:srgbClr val="FFFFFF"/>
                </a:solidFill>
                <a:latin typeface="Calibri Light"/>
                <a:ea typeface="Calibri Light"/>
                <a:cs typeface="Calibri Light"/>
              </a:rPr>
            </a:br>
            <a:r>
              <a:rPr lang="en-US" sz="3200" b="1">
                <a:solidFill>
                  <a:srgbClr val="FFFFFF"/>
                </a:solidFill>
                <a:latin typeface="Calibri Light"/>
                <a:ea typeface="Calibri Light"/>
                <a:cs typeface="Calibri Light"/>
              </a:rPr>
              <a:t>Deep Learning Project</a:t>
            </a:r>
            <a:br>
              <a:rPr lang="en-US" sz="3200" b="1">
                <a:solidFill>
                  <a:srgbClr val="FFFFFF"/>
                </a:solidFill>
                <a:latin typeface="Calibri Light"/>
                <a:ea typeface="Calibri Light"/>
                <a:cs typeface="Calibri Light"/>
              </a:rPr>
            </a:br>
            <a:br>
              <a:rPr lang="en-US" sz="3200" b="1">
                <a:latin typeface="Calibri Light"/>
                <a:ea typeface="Calibri Light"/>
                <a:cs typeface="Calibri Light"/>
              </a:rPr>
            </a:br>
            <a:r>
              <a:rPr lang="en-US" sz="3200" b="1">
                <a:solidFill>
                  <a:srgbClr val="FFFFFF"/>
                </a:solidFill>
                <a:latin typeface="Calibri"/>
                <a:ea typeface="Calibri"/>
                <a:cs typeface="Calibri"/>
              </a:rPr>
              <a:t>Semantic Segmentation on Autonomous Driving using FCN</a:t>
            </a:r>
            <a:br>
              <a:rPr lang="en-US" sz="3200" b="1">
                <a:solidFill>
                  <a:srgbClr val="FFFFFF"/>
                </a:solidFill>
                <a:latin typeface="Calibri"/>
                <a:ea typeface="Calibri"/>
                <a:cs typeface="Calibri"/>
              </a:rPr>
            </a:br>
            <a:endParaRPr lang="en-US" sz="3200" b="1">
              <a:solidFill>
                <a:srgbClr val="FFFFFF"/>
              </a:solidFill>
              <a:latin typeface="Calibri Light"/>
              <a:ea typeface="Calibri Light"/>
              <a:cs typeface="Calibri Light"/>
            </a:endParaRPr>
          </a:p>
          <a:p>
            <a:pPr algn="ctr"/>
            <a:r>
              <a:rPr lang="en-US" sz="2400" b="1">
                <a:solidFill>
                  <a:srgbClr val="FFFFFF"/>
                </a:solidFill>
                <a:latin typeface="Calibri"/>
                <a:ea typeface="Calibri"/>
                <a:cs typeface="Calibri"/>
              </a:rPr>
              <a:t>04-30-2024</a:t>
            </a:r>
            <a:endParaRPr lang="en-US"/>
          </a:p>
          <a:p>
            <a:endParaRPr lang="en-US" sz="3200" b="1">
              <a:latin typeface="Calibri Light"/>
              <a:ea typeface="Calibri Light"/>
              <a:cs typeface="Calibri Light"/>
            </a:endParaRPr>
          </a:p>
        </p:txBody>
      </p:sp>
      <p:sp>
        <p:nvSpPr>
          <p:cNvPr id="5" name="TextBox 4">
            <a:extLst>
              <a:ext uri="{FF2B5EF4-FFF2-40B4-BE49-F238E27FC236}">
                <a16:creationId xmlns:a16="http://schemas.microsoft.com/office/drawing/2014/main" id="{11BB1E08-0BF7-E3CF-C374-6B1FFCCB7805}"/>
              </a:ext>
            </a:extLst>
          </p:cNvPr>
          <p:cNvSpPr txBox="1"/>
          <p:nvPr/>
        </p:nvSpPr>
        <p:spPr>
          <a:xfrm>
            <a:off x="63499" y="505239"/>
            <a:ext cx="4478131" cy="1077218"/>
          </a:xfrm>
          <a:prstGeom prst="rect">
            <a:avLst/>
          </a:prstGeom>
          <a:solidFill>
            <a:srgbClr val="F5EBEB"/>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ctr" rtl="0"/>
            <a:r>
              <a:rPr lang="en-US" sz="1600" kern="1200">
                <a:solidFill>
                  <a:schemeClr val="tx2">
                    <a:lumMod val="60000"/>
                    <a:lumOff val="40000"/>
                  </a:schemeClr>
                </a:solidFill>
                <a:latin typeface="Arial"/>
                <a:cs typeface="Arial"/>
              </a:rPr>
              <a:t>Balaji </a:t>
            </a:r>
            <a:r>
              <a:rPr lang="en-US" sz="1600" kern="1200" err="1">
                <a:solidFill>
                  <a:schemeClr val="tx2">
                    <a:lumMod val="60000"/>
                    <a:lumOff val="40000"/>
                  </a:schemeClr>
                </a:solidFill>
                <a:latin typeface="Arial"/>
                <a:cs typeface="Arial"/>
              </a:rPr>
              <a:t>Kolusu</a:t>
            </a:r>
            <a:r>
              <a:rPr lang="en-US" sz="1600" kern="1200">
                <a:solidFill>
                  <a:schemeClr val="tx2">
                    <a:lumMod val="60000"/>
                    <a:lumOff val="40000"/>
                  </a:schemeClr>
                </a:solidFill>
                <a:latin typeface="Arial"/>
                <a:cs typeface="Arial"/>
              </a:rPr>
              <a:t> (bk423) - Data Science </a:t>
            </a:r>
            <a:r>
              <a:rPr lang="en-US" sz="1600">
                <a:solidFill>
                  <a:schemeClr val="tx2">
                    <a:lumMod val="60000"/>
                    <a:lumOff val="40000"/>
                  </a:schemeClr>
                </a:solidFill>
                <a:latin typeface="Arial"/>
                <a:cs typeface="Arial"/>
              </a:rPr>
              <a:t>Dept.</a:t>
            </a:r>
            <a:endParaRPr lang="en-US" sz="1600" kern="1200">
              <a:solidFill>
                <a:schemeClr val="tx2">
                  <a:lumMod val="60000"/>
                  <a:lumOff val="40000"/>
                </a:schemeClr>
              </a:solidFill>
              <a:latin typeface="Arial"/>
              <a:ea typeface="Calibri"/>
              <a:cs typeface="Arial"/>
            </a:endParaRPr>
          </a:p>
          <a:p>
            <a:pPr marL="0" algn="ctr" rtl="0"/>
            <a:r>
              <a:rPr lang="en-US" sz="1600" kern="1200">
                <a:solidFill>
                  <a:schemeClr val="tx2">
                    <a:lumMod val="60000"/>
                    <a:lumOff val="40000"/>
                  </a:schemeClr>
                </a:solidFill>
                <a:latin typeface="Arial"/>
                <a:cs typeface="Arial"/>
              </a:rPr>
              <a:t>Karthik Mohan (km874) - Data Science </a:t>
            </a:r>
            <a:r>
              <a:rPr lang="en-US" sz="1600">
                <a:solidFill>
                  <a:schemeClr val="tx2">
                    <a:lumMod val="60000"/>
                    <a:lumOff val="40000"/>
                  </a:schemeClr>
                </a:solidFill>
                <a:latin typeface="Arial"/>
                <a:cs typeface="Arial"/>
              </a:rPr>
              <a:t>Dept.</a:t>
            </a:r>
            <a:endParaRPr lang="en-US" sz="1600" kern="1200">
              <a:solidFill>
                <a:schemeClr val="tx2">
                  <a:lumMod val="60000"/>
                  <a:lumOff val="40000"/>
                </a:schemeClr>
              </a:solidFill>
              <a:latin typeface="Arial"/>
              <a:ea typeface="Calibri"/>
              <a:cs typeface="Arial"/>
            </a:endParaRPr>
          </a:p>
          <a:p>
            <a:pPr marL="0" algn="ctr" rtl="0"/>
            <a:r>
              <a:rPr lang="en-US" sz="1600" kern="1200">
                <a:solidFill>
                  <a:schemeClr val="tx2">
                    <a:lumMod val="60000"/>
                    <a:lumOff val="40000"/>
                  </a:schemeClr>
                </a:solidFill>
                <a:latin typeface="Arial"/>
                <a:cs typeface="Arial"/>
              </a:rPr>
              <a:t>Sriram Gottipati (sg2495) - Data Science </a:t>
            </a:r>
            <a:r>
              <a:rPr lang="en-US" sz="1600">
                <a:solidFill>
                  <a:schemeClr val="tx2">
                    <a:lumMod val="60000"/>
                    <a:lumOff val="40000"/>
                  </a:schemeClr>
                </a:solidFill>
                <a:latin typeface="Arial"/>
                <a:cs typeface="Arial"/>
              </a:rPr>
              <a:t>Dept.</a:t>
            </a:r>
            <a:endParaRPr lang="en-US" sz="1600" kern="1200">
              <a:solidFill>
                <a:schemeClr val="tx2">
                  <a:lumMod val="60000"/>
                  <a:lumOff val="40000"/>
                </a:schemeClr>
              </a:solidFill>
              <a:latin typeface="Arial"/>
              <a:ea typeface="Calibri"/>
              <a:cs typeface="Arial"/>
            </a:endParaRPr>
          </a:p>
          <a:p>
            <a:pPr marL="0" algn="ctr" rtl="0"/>
            <a:r>
              <a:rPr lang="en-US" sz="1600" kern="1200">
                <a:solidFill>
                  <a:schemeClr val="tx2">
                    <a:lumMod val="60000"/>
                    <a:lumOff val="40000"/>
                  </a:schemeClr>
                </a:solidFill>
                <a:latin typeface="Arial"/>
                <a:cs typeface="Arial"/>
              </a:rPr>
              <a:t>Tribhuvan Chanda (tc482) - Data Science </a:t>
            </a:r>
            <a:r>
              <a:rPr lang="en-US" sz="1600">
                <a:solidFill>
                  <a:schemeClr val="tx2">
                    <a:lumMod val="60000"/>
                    <a:lumOff val="40000"/>
                  </a:schemeClr>
                </a:solidFill>
                <a:latin typeface="Arial"/>
                <a:cs typeface="Arial"/>
              </a:rPr>
              <a:t>Dept.</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457200" y="690880"/>
            <a:ext cx="11267440" cy="756479"/>
          </a:xfrm>
        </p:spPr>
        <p:txBody>
          <a:bodyPr/>
          <a:lstStyle/>
          <a:p>
            <a:r>
              <a:rPr lang="en-US"/>
              <a:t>Experimental results and analysis</a:t>
            </a:r>
          </a:p>
        </p:txBody>
      </p:sp>
      <p:pic>
        <p:nvPicPr>
          <p:cNvPr id="3" name="Picture 2" descr="A view of a street from a window of a car&#10;&#10;Description automatically generated">
            <a:extLst>
              <a:ext uri="{FF2B5EF4-FFF2-40B4-BE49-F238E27FC236}">
                <a16:creationId xmlns:a16="http://schemas.microsoft.com/office/drawing/2014/main" id="{672B94FB-62E8-215E-10E2-CFCEFCF8563F}"/>
              </a:ext>
            </a:extLst>
          </p:cNvPr>
          <p:cNvPicPr>
            <a:picLocks noChangeAspect="1"/>
          </p:cNvPicPr>
          <p:nvPr/>
        </p:nvPicPr>
        <p:blipFill>
          <a:blip r:embed="rId3"/>
          <a:stretch>
            <a:fillRect/>
          </a:stretch>
        </p:blipFill>
        <p:spPr>
          <a:xfrm>
            <a:off x="1562514" y="2175220"/>
            <a:ext cx="4362450" cy="2905125"/>
          </a:xfrm>
          <a:prstGeom prst="rect">
            <a:avLst/>
          </a:prstGeom>
        </p:spPr>
      </p:pic>
      <p:pic>
        <p:nvPicPr>
          <p:cNvPr id="4" name="Picture 3" descr="A cartoon of cars in a road&#10;&#10;Description automatically generated">
            <a:extLst>
              <a:ext uri="{FF2B5EF4-FFF2-40B4-BE49-F238E27FC236}">
                <a16:creationId xmlns:a16="http://schemas.microsoft.com/office/drawing/2014/main" id="{A99BF564-BE15-683F-BD36-6A97884FA2EE}"/>
              </a:ext>
            </a:extLst>
          </p:cNvPr>
          <p:cNvPicPr>
            <a:picLocks noChangeAspect="1"/>
          </p:cNvPicPr>
          <p:nvPr/>
        </p:nvPicPr>
        <p:blipFill>
          <a:blip r:embed="rId4"/>
          <a:stretch>
            <a:fillRect/>
          </a:stretch>
        </p:blipFill>
        <p:spPr>
          <a:xfrm>
            <a:off x="6096622" y="2175220"/>
            <a:ext cx="4371975" cy="2905125"/>
          </a:xfrm>
          <a:prstGeom prst="rect">
            <a:avLst/>
          </a:prstGeom>
        </p:spPr>
      </p:pic>
      <p:sp>
        <p:nvSpPr>
          <p:cNvPr id="5" name="TextBox 4">
            <a:extLst>
              <a:ext uri="{FF2B5EF4-FFF2-40B4-BE49-F238E27FC236}">
                <a16:creationId xmlns:a16="http://schemas.microsoft.com/office/drawing/2014/main" id="{A324D063-0FA1-FEF2-F296-8DE10AB39B36}"/>
              </a:ext>
            </a:extLst>
          </p:cNvPr>
          <p:cNvSpPr txBox="1"/>
          <p:nvPr/>
        </p:nvSpPr>
        <p:spPr>
          <a:xfrm>
            <a:off x="356152" y="5615608"/>
            <a:ext cx="111539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Mean Intersection over Union (</a:t>
            </a:r>
            <a:r>
              <a:rPr lang="en-US" dirty="0" err="1"/>
              <a:t>mIoU</a:t>
            </a:r>
            <a:r>
              <a:rPr lang="en-US" dirty="0"/>
              <a:t>) scores are a more specific measure of accuracy in the context of semantic segmentation. We achieved a </a:t>
            </a:r>
            <a:r>
              <a:rPr lang="en-US" dirty="0" err="1"/>
              <a:t>mIoU</a:t>
            </a:r>
            <a:r>
              <a:rPr lang="en-US" dirty="0"/>
              <a:t> score of 73%. This score reflects a high level of accuracy in our model's ability to segment images, indicating effective learning and prediction capabilities. </a:t>
            </a:r>
          </a:p>
        </p:txBody>
      </p:sp>
    </p:spTree>
    <p:extLst>
      <p:ext uri="{BB962C8B-B14F-4D97-AF65-F5344CB8AC3E}">
        <p14:creationId xmlns:p14="http://schemas.microsoft.com/office/powerpoint/2010/main" val="267690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457200" y="690880"/>
            <a:ext cx="11267440" cy="756479"/>
          </a:xfrm>
        </p:spPr>
        <p:txBody>
          <a:bodyPr/>
          <a:lstStyle/>
          <a:p>
            <a:r>
              <a:rPr lang="en-US"/>
              <a:t>Experimental results and analysis</a:t>
            </a:r>
          </a:p>
        </p:txBody>
      </p:sp>
      <p:sp>
        <p:nvSpPr>
          <p:cNvPr id="2" name="TextBox 1">
            <a:extLst>
              <a:ext uri="{FF2B5EF4-FFF2-40B4-BE49-F238E27FC236}">
                <a16:creationId xmlns:a16="http://schemas.microsoft.com/office/drawing/2014/main" id="{C4DAAD04-24BE-3B77-E1F7-69F2D8929FBB}"/>
              </a:ext>
            </a:extLst>
          </p:cNvPr>
          <p:cNvSpPr txBox="1"/>
          <p:nvPr/>
        </p:nvSpPr>
        <p:spPr>
          <a:xfrm>
            <a:off x="2951371" y="5770218"/>
            <a:ext cx="6278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Drop in performance during adverse weather conditions at night.</a:t>
            </a:r>
          </a:p>
        </p:txBody>
      </p:sp>
      <p:pic>
        <p:nvPicPr>
          <p:cNvPr id="3" name="Picture 2" descr="A wet street at night&#10;&#10;Description automatically generated">
            <a:extLst>
              <a:ext uri="{FF2B5EF4-FFF2-40B4-BE49-F238E27FC236}">
                <a16:creationId xmlns:a16="http://schemas.microsoft.com/office/drawing/2014/main" id="{8F7DDAFF-D030-F4F0-8087-5F950714E4E1}"/>
              </a:ext>
            </a:extLst>
          </p:cNvPr>
          <p:cNvPicPr>
            <a:picLocks noChangeAspect="1"/>
          </p:cNvPicPr>
          <p:nvPr/>
        </p:nvPicPr>
        <p:blipFill>
          <a:blip r:embed="rId3"/>
          <a:stretch>
            <a:fillRect/>
          </a:stretch>
        </p:blipFill>
        <p:spPr>
          <a:xfrm>
            <a:off x="1470439" y="2643877"/>
            <a:ext cx="4038600" cy="2387461"/>
          </a:xfrm>
          <a:prstGeom prst="rect">
            <a:avLst/>
          </a:prstGeom>
        </p:spPr>
      </p:pic>
      <p:pic>
        <p:nvPicPr>
          <p:cNvPr id="4" name="Picture 3" descr="A green and purple background&#10;&#10;Description automatically generated">
            <a:extLst>
              <a:ext uri="{FF2B5EF4-FFF2-40B4-BE49-F238E27FC236}">
                <a16:creationId xmlns:a16="http://schemas.microsoft.com/office/drawing/2014/main" id="{0C9428F9-D1F0-27F4-31A2-70F129F9FF31}"/>
              </a:ext>
            </a:extLst>
          </p:cNvPr>
          <p:cNvPicPr>
            <a:picLocks noChangeAspect="1"/>
          </p:cNvPicPr>
          <p:nvPr/>
        </p:nvPicPr>
        <p:blipFill>
          <a:blip r:embed="rId4"/>
          <a:stretch>
            <a:fillRect/>
          </a:stretch>
        </p:blipFill>
        <p:spPr>
          <a:xfrm>
            <a:off x="6542640" y="2643877"/>
            <a:ext cx="4021068" cy="2387461"/>
          </a:xfrm>
          <a:prstGeom prst="rect">
            <a:avLst/>
          </a:prstGeom>
        </p:spPr>
      </p:pic>
    </p:spTree>
    <p:extLst>
      <p:ext uri="{BB962C8B-B14F-4D97-AF65-F5344CB8AC3E}">
        <p14:creationId xmlns:p14="http://schemas.microsoft.com/office/powerpoint/2010/main" val="61342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2D7F0B11-5AF3-1D12-4201-C1E09DF7D70D}"/>
              </a:ext>
            </a:extLst>
          </p:cNvPr>
          <p:cNvSpPr>
            <a:spLocks noGrp="1"/>
          </p:cNvSpPr>
          <p:nvPr>
            <p:ph type="title"/>
          </p:nvPr>
        </p:nvSpPr>
        <p:spPr>
          <a:xfrm>
            <a:off x="457199" y="705124"/>
            <a:ext cx="11272649" cy="609934"/>
          </a:xfrm>
        </p:spPr>
        <p:txBody>
          <a:bodyPr/>
          <a:lstStyle/>
          <a:p>
            <a:r>
              <a:rPr lang="en-US"/>
              <a:t>Future works</a:t>
            </a:r>
          </a:p>
        </p:txBody>
      </p:sp>
      <p:sp>
        <p:nvSpPr>
          <p:cNvPr id="2" name="TextBox 1">
            <a:extLst>
              <a:ext uri="{FF2B5EF4-FFF2-40B4-BE49-F238E27FC236}">
                <a16:creationId xmlns:a16="http://schemas.microsoft.com/office/drawing/2014/main" id="{2EBE901F-655C-EFA8-2174-29F88154F314}"/>
              </a:ext>
            </a:extLst>
          </p:cNvPr>
          <p:cNvSpPr txBox="1"/>
          <p:nvPr/>
        </p:nvSpPr>
        <p:spPr>
          <a:xfrm>
            <a:off x="427934" y="1628913"/>
            <a:ext cx="1126434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Incorporate multiscale feature extraction techniques to handle the variations in visibility and object sizes caused by different weather conditions, ensuring robust detection at various scales.</a:t>
            </a:r>
          </a:p>
          <a:p>
            <a:pPr marL="285750" indent="-285750">
              <a:buFont typeface="Arial"/>
              <a:buChar char="•"/>
            </a:pPr>
            <a:endParaRPr lang="en-US"/>
          </a:p>
          <a:p>
            <a:pPr marL="285750" indent="-285750">
              <a:buFont typeface="Arial"/>
              <a:buChar char="•"/>
            </a:pPr>
            <a:r>
              <a:rPr lang="en-US"/>
              <a:t>Utilize simulation technologies to artificially create diverse weather conditions in training data, enhancing the model's exposure to various scenarios without the need for extensive field data collection.</a:t>
            </a:r>
          </a:p>
          <a:p>
            <a:endParaRPr lang="en-US"/>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1195209" y="3153807"/>
            <a:ext cx="2210315" cy="548199"/>
          </a:xfrm>
        </p:spPr>
        <p:txBody>
          <a:bodyPr vert="horz" lIns="91440" tIns="45720" rIns="91440" bIns="45720" rtlCol="0" anchor="b">
            <a:normAutofit/>
          </a:bodyPr>
          <a:lstStyle/>
          <a:p>
            <a:r>
              <a:rPr lang="en-US" b="0" kern="1200" cap="all">
                <a:solidFill>
                  <a:schemeClr val="tx1">
                    <a:lumMod val="75000"/>
                    <a:lumOff val="25000"/>
                  </a:schemeClr>
                </a:solidFill>
                <a:latin typeface="+mj-lt"/>
                <a:ea typeface="+mj-ea"/>
                <a:cs typeface="+mj-cs"/>
              </a:rPr>
              <a:t>Thank you</a:t>
            </a:r>
          </a:p>
        </p:txBody>
      </p:sp>
      <p:sp>
        <p:nvSpPr>
          <p:cNvPr id="44" name="Rectangle 4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Placeholder 3" descr="A white car with a light on top&#10;&#10;Description automatically generated">
            <a:extLst>
              <a:ext uri="{FF2B5EF4-FFF2-40B4-BE49-F238E27FC236}">
                <a16:creationId xmlns:a16="http://schemas.microsoft.com/office/drawing/2014/main" id="{CF273616-25C0-BD94-EE80-8807A53C320B}"/>
              </a:ext>
            </a:extLst>
          </p:cNvPr>
          <p:cNvPicPr>
            <a:picLocks noGrp="1" noChangeAspect="1"/>
          </p:cNvPicPr>
          <p:nvPr>
            <p:ph type="pic" sz="quarter" idx="13"/>
          </p:nvPr>
        </p:nvPicPr>
        <p:blipFill>
          <a:blip r:embed="rId3"/>
          <a:srcRect l="6039" r="6039"/>
          <a:stretch/>
        </p:blipFill>
        <p:spPr>
          <a:xfrm>
            <a:off x="4187796" y="457159"/>
            <a:ext cx="7497880" cy="5687344"/>
          </a:xfrm>
        </p:spPr>
      </p:pic>
      <p:sp>
        <p:nvSpPr>
          <p:cNvPr id="6" name="TextBox 5">
            <a:extLst>
              <a:ext uri="{FF2B5EF4-FFF2-40B4-BE49-F238E27FC236}">
                <a16:creationId xmlns:a16="http://schemas.microsoft.com/office/drawing/2014/main" id="{6691F639-C556-3FEB-2B99-13CAEA4A29DD}"/>
              </a:ext>
            </a:extLst>
          </p:cNvPr>
          <p:cNvSpPr txBox="1"/>
          <p:nvPr/>
        </p:nvSpPr>
        <p:spPr>
          <a:xfrm>
            <a:off x="3724413" y="6300304"/>
            <a:ext cx="8423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Waymo self-driving car fitted with rooftop sensors cruising through an urban street</a:t>
            </a:r>
          </a:p>
        </p:txBody>
      </p:sp>
    </p:spTree>
    <p:extLst>
      <p:ext uri="{BB962C8B-B14F-4D97-AF65-F5344CB8AC3E}">
        <p14:creationId xmlns:p14="http://schemas.microsoft.com/office/powerpoint/2010/main" val="27709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5932556" cy="609982"/>
          </a:xfrm>
        </p:spPr>
        <p:txBody>
          <a:bodyPr/>
          <a:lstStyle/>
          <a:p>
            <a:r>
              <a:rPr lang="en-US"/>
              <a:t>background and Motivation</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457201" y="1824384"/>
            <a:ext cx="11255513" cy="3234811"/>
          </a:xfrm>
        </p:spPr>
        <p:txBody>
          <a:bodyPr vert="horz" lIns="91440" tIns="45720" rIns="91440" bIns="45720" rtlCol="0" anchor="t" anchorCtr="0">
            <a:noAutofit/>
          </a:bodyPr>
          <a:lstStyle/>
          <a:p>
            <a:pPr marL="285750" indent="-285750" algn="just">
              <a:buFont typeface="Arial" panose="05020102010507070707" pitchFamily="18" charset="2"/>
              <a:buChar char="•"/>
            </a:pPr>
            <a:endParaRPr lang="en-US"/>
          </a:p>
          <a:p>
            <a:pPr marL="285750" indent="-285750" algn="just">
              <a:buFont typeface="Arial" panose="05020102010507070707" pitchFamily="18" charset="2"/>
              <a:buChar char="•"/>
            </a:pPr>
            <a:r>
              <a:rPr lang="en-US"/>
              <a:t>Image segmentation involves dividing an image into segments to simplify or change its representation, making it more meaningful and easier to analyze.</a:t>
            </a:r>
          </a:p>
          <a:p>
            <a:pPr marL="285750" indent="-285750" algn="just">
              <a:buFont typeface="Arial" panose="05020102010507070707" pitchFamily="18" charset="2"/>
              <a:buChar char="•"/>
            </a:pPr>
            <a:r>
              <a:rPr lang="en-US"/>
              <a:t>Essential for understanding road scenes in real-time. It helps in detecting objects like vehicles, pedestrians, traffic signs, and road boundaries.</a:t>
            </a:r>
          </a:p>
          <a:p>
            <a:pPr marL="285750" indent="-285750" algn="just">
              <a:buFont typeface="Arial" panose="05020102010507070707" pitchFamily="18" charset="2"/>
              <a:buChar char="•"/>
            </a:pPr>
            <a:r>
              <a:rPr lang="en-US"/>
              <a:t>Autonomous vehicles must navigate through </a:t>
            </a:r>
            <a:r>
              <a:rPr lang="en-US" b="1"/>
              <a:t>varying weather conditions</a:t>
            </a:r>
            <a:r>
              <a:rPr lang="en-US"/>
              <a:t>, diverse urban and rural landscapes, and unpredictable human behavior, making robust image segmentation crucial.</a:t>
            </a:r>
          </a:p>
          <a:p>
            <a:pPr marL="285750" indent="-285750" algn="just">
              <a:buFont typeface="Arial" panose="05020102010507070707" pitchFamily="18" charset="2"/>
              <a:buChar char="•"/>
            </a:pPr>
            <a:r>
              <a:rPr lang="en-US"/>
              <a:t>Autonomous systems rely on diverse datasets to train models that can accurately understand and segment images from multiple perspectives and weather scenarios.</a:t>
            </a:r>
          </a:p>
          <a:p>
            <a:pPr marL="285750" indent="-285750" algn="just">
              <a:buFont typeface="Arial" panose="05020102010507070707" pitchFamily="18" charset="2"/>
              <a:buChar char="•"/>
            </a:pPr>
            <a:r>
              <a:rPr lang="en-US"/>
              <a:t>Enhancing the accuracy of image segmentation directly contributes to the safety and reliability of autonomous vehicles by improving their decision-making capabilities in complex environments.</a:t>
            </a:r>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449580" y="757266"/>
            <a:ext cx="11292839" cy="589597"/>
          </a:xfrm>
        </p:spPr>
        <p:txBody>
          <a:bodyPr>
            <a:normAutofit/>
          </a:bodyPr>
          <a:lstStyle/>
          <a:p>
            <a:pPr algn="l"/>
            <a:r>
              <a:rPr lang="en-US" err="1"/>
              <a:t>RElated</a:t>
            </a:r>
            <a:r>
              <a:rPr lang="en-US"/>
              <a:t> works</a:t>
            </a:r>
          </a:p>
        </p:txBody>
      </p:sp>
      <p:sp>
        <p:nvSpPr>
          <p:cNvPr id="4" name="TextBox 3">
            <a:extLst>
              <a:ext uri="{FF2B5EF4-FFF2-40B4-BE49-F238E27FC236}">
                <a16:creationId xmlns:a16="http://schemas.microsoft.com/office/drawing/2014/main" id="{6AD1881E-E2EB-0927-C1E4-7E117EB60895}"/>
              </a:ext>
            </a:extLst>
          </p:cNvPr>
          <p:cNvSpPr txBox="1"/>
          <p:nvPr/>
        </p:nvSpPr>
        <p:spPr>
          <a:xfrm>
            <a:off x="574261" y="1990587"/>
            <a:ext cx="1104347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t>"Fully Convolutional Networks for Semantic Segmentation," CVPR, 2015.</a:t>
            </a:r>
          </a:p>
          <a:p>
            <a:pPr marL="285750" indent="-285750" algn="just">
              <a:buFont typeface="Arial"/>
              <a:buChar char="•"/>
            </a:pPr>
            <a:endParaRPr lang="en-US"/>
          </a:p>
          <a:p>
            <a:pPr algn="just"/>
            <a:r>
              <a:rPr lang="en-US"/>
              <a:t>Discuss the evolution from early convolutional neural networks to more advanced architectures like FCN (Fully Convolutional Network) and </a:t>
            </a:r>
            <a:r>
              <a:rPr lang="en-US" err="1"/>
              <a:t>SegNet</a:t>
            </a:r>
            <a:r>
              <a:rPr lang="en-US"/>
              <a:t>.</a:t>
            </a:r>
          </a:p>
          <a:p>
            <a:pPr algn="just"/>
            <a:endParaRPr lang="en-US"/>
          </a:p>
          <a:p>
            <a:pPr marL="285750" indent="-285750" algn="just">
              <a:buFont typeface="Arial"/>
              <a:buChar char="•"/>
            </a:pPr>
            <a:r>
              <a:rPr lang="en-US"/>
              <a:t>"U-Net: Convolutional Networks for Biomedical Image Segmentation," MICCAI, 2015</a:t>
            </a:r>
          </a:p>
          <a:p>
            <a:pPr algn="just"/>
            <a:endParaRPr lang="en-US"/>
          </a:p>
          <a:p>
            <a:pPr algn="just"/>
            <a:r>
              <a:rPr lang="en-US"/>
              <a:t>Highlight significant advancements in U-Net architecture and its adaptations for various segmentation tasks.</a:t>
            </a:r>
          </a:p>
          <a:p>
            <a:pPr algn="just"/>
            <a:endParaRPr lang="en-US"/>
          </a:p>
          <a:p>
            <a:pPr marL="285750" indent="-285750" algn="just">
              <a:buFont typeface="Arial"/>
              <a:buChar char="•"/>
            </a:pPr>
            <a:r>
              <a:rPr lang="en-US"/>
              <a:t>"Doubly Contrastive End-to-End Semantic Segmentation for Autonomous Driving under Adverse Weather"</a:t>
            </a:r>
          </a:p>
          <a:p>
            <a:pPr algn="just"/>
            <a:r>
              <a:rPr lang="en-US" err="1"/>
              <a:t>Jongoh</a:t>
            </a:r>
            <a:r>
              <a:rPr lang="en-US"/>
              <a:t> Jeong, Jong-Hwan Kim</a:t>
            </a:r>
          </a:p>
          <a:p>
            <a:pPr algn="just"/>
            <a:endParaRPr lang="en-US"/>
          </a:p>
          <a:p>
            <a:pPr algn="just"/>
            <a:r>
              <a:rPr lang="en-US"/>
              <a:t>Uses a double contrastive learning strategy to better differentiate between similar features under challenging conditions.</a:t>
            </a:r>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57200" y="779830"/>
            <a:ext cx="11283528" cy="602312"/>
          </a:xfrm>
        </p:spPr>
        <p:txBody>
          <a:bodyPr/>
          <a:lstStyle/>
          <a:p>
            <a:r>
              <a:rPr lang="en-US"/>
              <a:t>How does </a:t>
            </a:r>
            <a:r>
              <a:rPr lang="en-US" b="1"/>
              <a:t>u-</a:t>
            </a:r>
            <a:r>
              <a:rPr lang="en-US" b="1" err="1"/>
              <a:t>net</a:t>
            </a:r>
            <a:r>
              <a:rPr lang="en-US" err="1"/>
              <a:t> work</a:t>
            </a:r>
            <a:r>
              <a:rPr lang="en-US"/>
              <a:t> ?</a:t>
            </a:r>
          </a:p>
        </p:txBody>
      </p:sp>
      <p:sp>
        <p:nvSpPr>
          <p:cNvPr id="5" name="TextBox 4">
            <a:extLst>
              <a:ext uri="{FF2B5EF4-FFF2-40B4-BE49-F238E27FC236}">
                <a16:creationId xmlns:a16="http://schemas.microsoft.com/office/drawing/2014/main" id="{486D4DDA-CBD4-64D7-3AF6-3A67166BC9AC}"/>
              </a:ext>
            </a:extLst>
          </p:cNvPr>
          <p:cNvSpPr txBox="1"/>
          <p:nvPr/>
        </p:nvSpPr>
        <p:spPr>
          <a:xfrm>
            <a:off x="582543" y="1974023"/>
            <a:ext cx="1104347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accent1"/>
                </a:solidFill>
              </a:rPr>
              <a:t>Input Layer:</a:t>
            </a:r>
            <a:r>
              <a:rPr lang="en-US" dirty="0"/>
              <a:t>  The network starts with an input layer that takes in images captured from vehicle cameras.  The images are pre-processed images to normalize lighting conditions, enhance contrast.</a:t>
            </a:r>
          </a:p>
          <a:p>
            <a:pPr algn="just"/>
            <a:endParaRPr lang="en-US">
              <a:solidFill>
                <a:srgbClr val="000000"/>
              </a:solidFill>
            </a:endParaRPr>
          </a:p>
          <a:p>
            <a:pPr algn="just"/>
            <a:endParaRPr lang="en-US">
              <a:solidFill>
                <a:schemeClr val="accent1"/>
              </a:solidFill>
            </a:endParaRPr>
          </a:p>
          <a:p>
            <a:pPr algn="just"/>
            <a:r>
              <a:rPr lang="en-US" dirty="0">
                <a:solidFill>
                  <a:schemeClr val="accent1"/>
                </a:solidFill>
              </a:rPr>
              <a:t>Contracting Path (Encoder):</a:t>
            </a:r>
            <a:r>
              <a:rPr lang="en-US" dirty="0"/>
              <a:t> consists of repeated application of two 3x3 convolutions, each followed by a rectified linear unit (</a:t>
            </a:r>
            <a:r>
              <a:rPr lang="en-US" dirty="0" err="1"/>
              <a:t>ReLU</a:t>
            </a:r>
            <a:r>
              <a:rPr lang="en-US" dirty="0"/>
              <a:t>) and a 2x2 max pooling operation with stride 2 for </a:t>
            </a:r>
            <a:r>
              <a:rPr lang="en-US" dirty="0" err="1"/>
              <a:t>downsampling</a:t>
            </a:r>
            <a:r>
              <a:rPr lang="en-US" dirty="0"/>
              <a:t>. Helps in capturing the hierarchical features of the image. At each </a:t>
            </a:r>
            <a:r>
              <a:rPr lang="en-US" dirty="0" err="1"/>
              <a:t>downsampling</a:t>
            </a:r>
            <a:r>
              <a:rPr lang="en-US" dirty="0"/>
              <a:t> step, the number of feature channels is doubled. This increase in depth helps the network learn more complex features at various scales.</a:t>
            </a:r>
          </a:p>
          <a:p>
            <a:pPr algn="just"/>
            <a:endParaRPr lang="en-US"/>
          </a:p>
          <a:p>
            <a:pPr algn="just"/>
            <a:endParaRPr lang="en-US">
              <a:solidFill>
                <a:srgbClr val="000000"/>
              </a:solidFill>
            </a:endParaRPr>
          </a:p>
          <a:p>
            <a:pPr algn="just"/>
            <a:r>
              <a:rPr lang="en-US" dirty="0">
                <a:solidFill>
                  <a:schemeClr val="accent1"/>
                </a:solidFill>
              </a:rPr>
              <a:t>Bottleneck:</a:t>
            </a:r>
            <a:r>
              <a:rPr lang="en-US" dirty="0"/>
              <a:t> Transition zone between the contracting and expanding paths. Consists of two convolutional layers with </a:t>
            </a:r>
            <a:r>
              <a:rPr lang="en-US" dirty="0" err="1"/>
              <a:t>ReLU</a:t>
            </a:r>
            <a:r>
              <a:rPr lang="en-US" dirty="0"/>
              <a:t> activations, which prepare the feature maps for the subsequent </a:t>
            </a:r>
            <a:r>
              <a:rPr lang="en-US" dirty="0" err="1"/>
              <a:t>upsampling</a:t>
            </a:r>
            <a:r>
              <a:rPr lang="en-US" dirty="0"/>
              <a:t> in the expanding path.</a:t>
            </a:r>
          </a:p>
        </p:txBody>
      </p:sp>
    </p:spTree>
    <p:extLst>
      <p:ext uri="{BB962C8B-B14F-4D97-AF65-F5344CB8AC3E}">
        <p14:creationId xmlns:p14="http://schemas.microsoft.com/office/powerpoint/2010/main" val="369582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A diagram of a diagram&#10;&#10;Description automatically generated">
            <a:extLst>
              <a:ext uri="{FF2B5EF4-FFF2-40B4-BE49-F238E27FC236}">
                <a16:creationId xmlns:a16="http://schemas.microsoft.com/office/drawing/2014/main" id="{D5D6EB8E-9499-09F0-6EF6-5732906021EA}"/>
              </a:ext>
            </a:extLst>
          </p:cNvPr>
          <p:cNvPicPr>
            <a:picLocks noChangeAspect="1"/>
          </p:cNvPicPr>
          <p:nvPr/>
        </p:nvPicPr>
        <p:blipFill>
          <a:blip r:embed="rId3"/>
          <a:stretch>
            <a:fillRect/>
          </a:stretch>
        </p:blipFill>
        <p:spPr>
          <a:xfrm>
            <a:off x="169167" y="1598228"/>
            <a:ext cx="7667320" cy="3801066"/>
          </a:xfrm>
          <a:prstGeom prst="rect">
            <a:avLst/>
          </a:prstGeom>
        </p:spPr>
      </p:pic>
      <p:sp>
        <p:nvSpPr>
          <p:cNvPr id="31" name="Rectangle 3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8351492" y="2954268"/>
            <a:ext cx="3081576" cy="948391"/>
          </a:xfrm>
        </p:spPr>
        <p:txBody>
          <a:bodyPr vert="horz" lIns="91440" tIns="45720" rIns="91440" bIns="45720" rtlCol="0" anchor="b">
            <a:normAutofit/>
          </a:bodyPr>
          <a:lstStyle/>
          <a:p>
            <a:r>
              <a:rPr lang="en-US">
                <a:solidFill>
                  <a:srgbClr val="FFFFFF"/>
                </a:solidFill>
              </a:rPr>
              <a:t>U-Net archietecture</a:t>
            </a:r>
          </a:p>
        </p:txBody>
      </p:sp>
    </p:spTree>
    <p:extLst>
      <p:ext uri="{BB962C8B-B14F-4D97-AF65-F5344CB8AC3E}">
        <p14:creationId xmlns:p14="http://schemas.microsoft.com/office/powerpoint/2010/main" val="160530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57200" y="790874"/>
            <a:ext cx="11283528" cy="602312"/>
          </a:xfrm>
        </p:spPr>
        <p:txBody>
          <a:bodyPr/>
          <a:lstStyle/>
          <a:p>
            <a:r>
              <a:rPr lang="en-US"/>
              <a:t>How does </a:t>
            </a:r>
            <a:r>
              <a:rPr lang="en-US" b="1"/>
              <a:t>u-net</a:t>
            </a:r>
            <a:r>
              <a:rPr lang="en-US"/>
              <a:t> work ?</a:t>
            </a:r>
          </a:p>
        </p:txBody>
      </p:sp>
      <p:sp>
        <p:nvSpPr>
          <p:cNvPr id="5" name="TextBox 4">
            <a:extLst>
              <a:ext uri="{FF2B5EF4-FFF2-40B4-BE49-F238E27FC236}">
                <a16:creationId xmlns:a16="http://schemas.microsoft.com/office/drawing/2014/main" id="{486D4DDA-CBD4-64D7-3AF6-3A67166BC9AC}"/>
              </a:ext>
            </a:extLst>
          </p:cNvPr>
          <p:cNvSpPr txBox="1"/>
          <p:nvPr/>
        </p:nvSpPr>
        <p:spPr>
          <a:xfrm>
            <a:off x="461065" y="2139674"/>
            <a:ext cx="1104347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chemeClr val="accent1"/>
                </a:solidFill>
              </a:rPr>
              <a:t>Expanding Path (Decoder): </a:t>
            </a:r>
            <a:r>
              <a:rPr lang="en-US"/>
              <a:t>involves </a:t>
            </a:r>
            <a:r>
              <a:rPr lang="en-US" err="1"/>
              <a:t>upsampling</a:t>
            </a:r>
            <a:r>
              <a:rPr lang="en-US"/>
              <a:t> the feature map followed by a 2x2 convolution (“up-convolution”) that halves the number of feature channels, a concatenation with the correspondingly cropped feature map from the contracting path, and two 3x3 convolutions, each followed by a </a:t>
            </a:r>
            <a:r>
              <a:rPr lang="en-US" err="1"/>
              <a:t>ReLU</a:t>
            </a:r>
            <a:r>
              <a:rPr lang="en-US"/>
              <a:t>. This stage helps the network localize and refine the segmentation details. Skip connections provide a pathway that brings information directly from the contracting path to the expanding path, aiding in precise localization by combining general and local information in the network.</a:t>
            </a:r>
          </a:p>
          <a:p>
            <a:pPr algn="just"/>
            <a:endParaRPr lang="en-US"/>
          </a:p>
          <a:p>
            <a:pPr algn="just"/>
            <a:endParaRPr lang="en-US">
              <a:solidFill>
                <a:srgbClr val="000000"/>
              </a:solidFill>
            </a:endParaRPr>
          </a:p>
          <a:p>
            <a:pPr algn="just"/>
            <a:r>
              <a:rPr lang="en-US">
                <a:solidFill>
                  <a:schemeClr val="accent1"/>
                </a:solidFill>
              </a:rPr>
              <a:t>Output Layer:</a:t>
            </a:r>
            <a:r>
              <a:rPr lang="en-US"/>
              <a:t> Consists of a 1x1 convolution that maps each 64-component feature vector to the desired number of classes. In the context of autonomous driving, this typically includes classes like road, pedestrian, vehicles, </a:t>
            </a:r>
          </a:p>
        </p:txBody>
      </p:sp>
    </p:spTree>
    <p:extLst>
      <p:ext uri="{BB962C8B-B14F-4D97-AF65-F5344CB8AC3E}">
        <p14:creationId xmlns:p14="http://schemas.microsoft.com/office/powerpoint/2010/main" val="257577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text&#10;&#10;Description automatically generated">
            <a:extLst>
              <a:ext uri="{FF2B5EF4-FFF2-40B4-BE49-F238E27FC236}">
                <a16:creationId xmlns:a16="http://schemas.microsoft.com/office/drawing/2014/main" id="{B75726A8-8376-4FDB-370F-3642021ABAFD}"/>
              </a:ext>
            </a:extLst>
          </p:cNvPr>
          <p:cNvPicPr>
            <a:picLocks noChangeAspect="1"/>
          </p:cNvPicPr>
          <p:nvPr/>
        </p:nvPicPr>
        <p:blipFill>
          <a:blip r:embed="rId2"/>
          <a:stretch>
            <a:fillRect/>
          </a:stretch>
        </p:blipFill>
        <p:spPr>
          <a:xfrm>
            <a:off x="8636000" y="2705100"/>
            <a:ext cx="3048000" cy="1447800"/>
          </a:xfrm>
          <a:prstGeom prst="rect">
            <a:avLst/>
          </a:prstGeom>
        </p:spPr>
      </p:pic>
      <p:sp>
        <p:nvSpPr>
          <p:cNvPr id="6" name="TextBox 5">
            <a:extLst>
              <a:ext uri="{FF2B5EF4-FFF2-40B4-BE49-F238E27FC236}">
                <a16:creationId xmlns:a16="http://schemas.microsoft.com/office/drawing/2014/main" id="{B5BBCD1E-225A-FABC-92F5-865D2E07E2D5}"/>
              </a:ext>
            </a:extLst>
          </p:cNvPr>
          <p:cNvSpPr txBox="1"/>
          <p:nvPr/>
        </p:nvSpPr>
        <p:spPr>
          <a:xfrm>
            <a:off x="466587" y="1537805"/>
            <a:ext cx="817217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Dataset Composition: Utilized the Mendeley Dawn dataset, which comprises a diverse collection of street images captured under various weather conditions.</a:t>
            </a:r>
          </a:p>
          <a:p>
            <a:endParaRPr lang="en-US"/>
          </a:p>
          <a:p>
            <a:pPr algn="l"/>
            <a:r>
              <a:rPr lang="en-US"/>
              <a:t>Weather Conditions Covered:</a:t>
            </a:r>
          </a:p>
          <a:p>
            <a:endParaRPr lang="en-US"/>
          </a:p>
          <a:p>
            <a:pPr marL="228600" lvl="1" indent="-228600" algn="l">
              <a:buFont typeface=""/>
              <a:buChar char="•"/>
            </a:pPr>
            <a:r>
              <a:rPr lang="en-US"/>
              <a:t>Fog: Images feature reduced visibility scenarios, crucial for testing the model’s performance in obscured conditions.</a:t>
            </a:r>
          </a:p>
          <a:p>
            <a:pPr marL="228600" lvl="1" indent="-228600">
              <a:buFont typeface=""/>
              <a:buChar char="•"/>
            </a:pPr>
            <a:endParaRPr lang="en-US"/>
          </a:p>
          <a:p>
            <a:pPr marL="228600" lvl="1" indent="-228600" algn="l">
              <a:buFont typeface=""/>
              <a:buChar char="•"/>
            </a:pPr>
            <a:r>
              <a:rPr lang="en-US"/>
              <a:t>Rain: Includes wet surfaces and rain streaks to segment distinct objects accurately.</a:t>
            </a:r>
          </a:p>
          <a:p>
            <a:pPr marL="228600" lvl="1" indent="-228600">
              <a:buFont typeface=""/>
              <a:buChar char="•"/>
            </a:pPr>
            <a:endParaRPr lang="en-US"/>
          </a:p>
          <a:p>
            <a:pPr marL="228600" lvl="1" indent="-228600" algn="l">
              <a:buFont typeface=""/>
              <a:buChar char="•"/>
            </a:pPr>
            <a:r>
              <a:rPr lang="en-US"/>
              <a:t>Snow: Captures snowy environments where the contrast between objects and background can be minimal.</a:t>
            </a:r>
          </a:p>
          <a:p>
            <a:pPr marL="228600" lvl="1" indent="-228600">
              <a:buFont typeface=""/>
              <a:buChar char="•"/>
            </a:pPr>
            <a:endParaRPr lang="en-US"/>
          </a:p>
          <a:p>
            <a:pPr marL="228600" lvl="1" indent="-228600">
              <a:buFont typeface=""/>
              <a:buChar char="•"/>
            </a:pPr>
            <a:r>
              <a:rPr lang="en-US"/>
              <a:t>Sand: Scenarios with airborne sand, which can degrade image clarity and alter the appearance of road and objects.</a:t>
            </a:r>
          </a:p>
        </p:txBody>
      </p:sp>
    </p:spTree>
    <p:extLst>
      <p:ext uri="{BB962C8B-B14F-4D97-AF65-F5344CB8AC3E}">
        <p14:creationId xmlns:p14="http://schemas.microsoft.com/office/powerpoint/2010/main" val="398734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1352825"/>
            <a:ext cx="9144000" cy="708329"/>
          </a:xfrm>
          <a:noFill/>
        </p:spPr>
        <p:txBody>
          <a:bodyPr/>
          <a:lstStyle/>
          <a:p>
            <a:r>
              <a:rPr lang="en-US" sz="2800"/>
              <a:t>Pre Processing</a:t>
            </a:r>
          </a:p>
        </p:txBody>
      </p:sp>
      <p:sp>
        <p:nvSpPr>
          <p:cNvPr id="4" name="TextBox 3">
            <a:extLst>
              <a:ext uri="{FF2B5EF4-FFF2-40B4-BE49-F238E27FC236}">
                <a16:creationId xmlns:a16="http://schemas.microsoft.com/office/drawing/2014/main" id="{D8AFDBA7-477B-2DE9-F9E5-766AB7CAAC48}"/>
              </a:ext>
            </a:extLst>
          </p:cNvPr>
          <p:cNvSpPr txBox="1"/>
          <p:nvPr/>
        </p:nvSpPr>
        <p:spPr>
          <a:xfrm>
            <a:off x="634999" y="2943086"/>
            <a:ext cx="1091923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Before feeding images into the U-Net, they must be prepared to ensure consistency and optimal performance.</a:t>
            </a:r>
          </a:p>
          <a:p>
            <a:pPr algn="just"/>
            <a:endParaRPr lang="en-US"/>
          </a:p>
          <a:p>
            <a:pPr algn="just"/>
            <a:endParaRPr lang="en-US"/>
          </a:p>
          <a:p>
            <a:pPr algn="just">
              <a:buFont typeface=""/>
              <a:buChar char="•"/>
            </a:pPr>
            <a:r>
              <a:rPr lang="en-US">
                <a:solidFill>
                  <a:schemeClr val="accent1"/>
                </a:solidFill>
              </a:rPr>
              <a:t>Normalization:</a:t>
            </a:r>
            <a:r>
              <a:rPr lang="en-US"/>
              <a:t> Scaling pixel values to a standard range, typically 0-1, to facilitate faster and more stable convergence during training.</a:t>
            </a:r>
          </a:p>
          <a:p>
            <a:pPr algn="just">
              <a:buFont typeface=""/>
              <a:buChar char="•"/>
            </a:pPr>
            <a:endParaRPr lang="en-US">
              <a:solidFill>
                <a:srgbClr val="000000"/>
              </a:solidFill>
            </a:endParaRPr>
          </a:p>
          <a:p>
            <a:pPr algn="just">
              <a:buFont typeface=""/>
              <a:buChar char="•"/>
            </a:pPr>
            <a:endParaRPr lang="en-US">
              <a:solidFill>
                <a:srgbClr val="000000"/>
              </a:solidFill>
            </a:endParaRPr>
          </a:p>
          <a:p>
            <a:pPr algn="just">
              <a:buFont typeface=""/>
              <a:buChar char="•"/>
            </a:pPr>
            <a:r>
              <a:rPr lang="en-US">
                <a:solidFill>
                  <a:schemeClr val="accent1"/>
                </a:solidFill>
              </a:rPr>
              <a:t>Resizing: </a:t>
            </a:r>
            <a:r>
              <a:rPr lang="en-US"/>
              <a:t> Adjusting the image size to match the input dimensions required by the U-Net model, ensuring all images are uniform in size, which is crucial for batch processing.</a:t>
            </a:r>
          </a:p>
        </p:txBody>
      </p:sp>
    </p:spTree>
    <p:extLst>
      <p:ext uri="{BB962C8B-B14F-4D97-AF65-F5344CB8AC3E}">
        <p14:creationId xmlns:p14="http://schemas.microsoft.com/office/powerpoint/2010/main" val="4351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457200" y="1011140"/>
            <a:ext cx="11267440" cy="568740"/>
          </a:xfrm>
        </p:spPr>
        <p:txBody>
          <a:bodyPr/>
          <a:lstStyle/>
          <a:p>
            <a:pPr algn="ctr"/>
            <a:r>
              <a:rPr lang="en-US"/>
              <a:t>Model Training</a:t>
            </a:r>
          </a:p>
        </p:txBody>
      </p:sp>
      <p:sp>
        <p:nvSpPr>
          <p:cNvPr id="2" name="TextBox 1">
            <a:extLst>
              <a:ext uri="{FF2B5EF4-FFF2-40B4-BE49-F238E27FC236}">
                <a16:creationId xmlns:a16="http://schemas.microsoft.com/office/drawing/2014/main" id="{AAE15C7D-3814-A67A-69DA-E6F107CFFE2C}"/>
              </a:ext>
            </a:extLst>
          </p:cNvPr>
          <p:cNvSpPr txBox="1"/>
          <p:nvPr/>
        </p:nvSpPr>
        <p:spPr>
          <a:xfrm>
            <a:off x="510761" y="1891195"/>
            <a:ext cx="110572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rPr>
              <a:t>Augmentation:</a:t>
            </a:r>
            <a:r>
              <a:rPr lang="en-US"/>
              <a:t> enhance the model's ability to generalize from the training data to real-world scenarios by artificially expanding the dataset with modified versions of the training images which Includes geometric transformations like rotation (to simulate camera angle changes), translation (shifting entire image or parts of an image in one or more directions), scaling (to simulate objects at various distances), and flipping (to simulate driving in different directions).</a:t>
            </a:r>
          </a:p>
          <a:p>
            <a:endParaRPr lang="en-US"/>
          </a:p>
          <a:p>
            <a:pPr algn="just"/>
            <a:r>
              <a:rPr lang="en-US">
                <a:solidFill>
                  <a:schemeClr val="accent1"/>
                </a:solidFill>
              </a:rPr>
              <a:t>Annotation:</a:t>
            </a:r>
            <a:r>
              <a:rPr lang="en-US"/>
              <a:t> Each object in the image (e.g., pedestrians, vehicles, lanes) is labeled with a distinct class.  We used an external tool called </a:t>
            </a:r>
            <a:r>
              <a:rPr lang="en-US" err="1"/>
              <a:t>labelbox</a:t>
            </a:r>
            <a:r>
              <a:rPr lang="en-US"/>
              <a:t> to automate image annotation</a:t>
            </a:r>
          </a:p>
          <a:p>
            <a:pPr algn="just"/>
            <a:r>
              <a:rPr lang="en-US"/>
              <a:t>by integrating it in collab through API.</a:t>
            </a:r>
          </a:p>
          <a:p>
            <a:endParaRPr lang="en-US"/>
          </a:p>
          <a:p>
            <a:endParaRPr lang="en-US"/>
          </a:p>
          <a:p>
            <a:endParaRPr lang="en-US"/>
          </a:p>
          <a:p>
            <a:endParaRPr lang="en-US"/>
          </a:p>
          <a:p>
            <a:endParaRPr lang="en-US"/>
          </a:p>
          <a:p>
            <a:endParaRPr lang="en-US"/>
          </a:p>
          <a:p>
            <a:endParaRPr lang="en-US"/>
          </a:p>
          <a:p>
            <a:endParaRPr lang="en-US"/>
          </a:p>
        </p:txBody>
      </p:sp>
      <p:pic>
        <p:nvPicPr>
          <p:cNvPr id="3" name="Picture 2" descr="A road with cars and trees&#10;&#10;Description automatically generated">
            <a:extLst>
              <a:ext uri="{FF2B5EF4-FFF2-40B4-BE49-F238E27FC236}">
                <a16:creationId xmlns:a16="http://schemas.microsoft.com/office/drawing/2014/main" id="{A640D3D9-DA18-2169-F518-2104BE062B6F}"/>
              </a:ext>
            </a:extLst>
          </p:cNvPr>
          <p:cNvPicPr>
            <a:picLocks noChangeAspect="1"/>
          </p:cNvPicPr>
          <p:nvPr/>
        </p:nvPicPr>
        <p:blipFill>
          <a:blip r:embed="rId3"/>
          <a:stretch>
            <a:fillRect/>
          </a:stretch>
        </p:blipFill>
        <p:spPr>
          <a:xfrm>
            <a:off x="6515651" y="3742690"/>
            <a:ext cx="5046870" cy="2840273"/>
          </a:xfrm>
          <a:prstGeom prst="rect">
            <a:avLst/>
          </a:prstGeom>
        </p:spPr>
      </p:pic>
    </p:spTree>
    <p:extLst>
      <p:ext uri="{BB962C8B-B14F-4D97-AF65-F5344CB8AC3E}">
        <p14:creationId xmlns:p14="http://schemas.microsoft.com/office/powerpoint/2010/main" val="83740220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0437772-7826-4CEE-8E78-517B414A425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E679C34-122C-4127-90D9-C271AEE94CE4}">
  <ds:schemaRefs>
    <ds:schemaRef ds:uri="http://schemas.microsoft.com/sharepoint/v3/contenttype/forms"/>
  </ds:schemaRefs>
</ds:datastoreItem>
</file>

<file path=customXml/itemProps3.xml><?xml version="1.0" encoding="utf-8"?>
<ds:datastoreItem xmlns:ds="http://schemas.openxmlformats.org/officeDocument/2006/customXml" ds:itemID="{8C26303C-A89C-422C-9097-BDF7002EFC54}">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DS 677002 Deep Learning Project  Semantic Segmentation on Autonomous Driving using FCN  04-30-2024 </vt:lpstr>
      <vt:lpstr>background and Motivation</vt:lpstr>
      <vt:lpstr>RElated works</vt:lpstr>
      <vt:lpstr>How does u-net work ?</vt:lpstr>
      <vt:lpstr>U-Net archietecture</vt:lpstr>
      <vt:lpstr>How does u-net work ?</vt:lpstr>
      <vt:lpstr>PowerPoint Presentation</vt:lpstr>
      <vt:lpstr>Pre Processing</vt:lpstr>
      <vt:lpstr>Model Training</vt:lpstr>
      <vt:lpstr>Experimental results and analysis</vt:lpstr>
      <vt:lpstr>Experimental results and analysis</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10</cp:revision>
  <dcterms:created xsi:type="dcterms:W3CDTF">2024-04-29T21:01:27Z</dcterms:created>
  <dcterms:modified xsi:type="dcterms:W3CDTF">2024-07-03T17:45:28Z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