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handoutMasterIdLst>
    <p:handoutMasterId r:id="rId29"/>
  </p:handoutMasterIdLst>
  <p:sldIdLst>
    <p:sldId id="261" r:id="rId2"/>
    <p:sldId id="257" r:id="rId3"/>
    <p:sldId id="271" r:id="rId4"/>
    <p:sldId id="272" r:id="rId5"/>
    <p:sldId id="273" r:id="rId6"/>
    <p:sldId id="274" r:id="rId7"/>
    <p:sldId id="266" r:id="rId8"/>
    <p:sldId id="276" r:id="rId9"/>
    <p:sldId id="277" r:id="rId10"/>
    <p:sldId id="278" r:id="rId11"/>
    <p:sldId id="275" r:id="rId12"/>
    <p:sldId id="280" r:id="rId13"/>
    <p:sldId id="282" r:id="rId14"/>
    <p:sldId id="281" r:id="rId15"/>
    <p:sldId id="279" r:id="rId16"/>
    <p:sldId id="284" r:id="rId17"/>
    <p:sldId id="285" r:id="rId18"/>
    <p:sldId id="287" r:id="rId19"/>
    <p:sldId id="289" r:id="rId20"/>
    <p:sldId id="288" r:id="rId21"/>
    <p:sldId id="290" r:id="rId22"/>
    <p:sldId id="291" r:id="rId23"/>
    <p:sldId id="292" r:id="rId24"/>
    <p:sldId id="293" r:id="rId25"/>
    <p:sldId id="283" r:id="rId26"/>
    <p:sldId id="26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706" autoAdjust="0"/>
  </p:normalViewPr>
  <p:slideViewPr>
    <p:cSldViewPr snapToGrid="0">
      <p:cViewPr>
        <p:scale>
          <a:sx n="58" d="100"/>
          <a:sy n="58" d="100"/>
        </p:scale>
        <p:origin x="988" y="68"/>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7/26/2024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7/26/2024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2</a:t>
            </a:fld>
            <a:endParaRPr lang="en-US"/>
          </a:p>
        </p:txBody>
      </p:sp>
    </p:spTree>
    <p:extLst>
      <p:ext uri="{BB962C8B-B14F-4D97-AF65-F5344CB8AC3E}">
        <p14:creationId xmlns:p14="http://schemas.microsoft.com/office/powerpoint/2010/main" val="1980303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342229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4</a:t>
            </a:fld>
            <a:endParaRPr lang="en-US"/>
          </a:p>
        </p:txBody>
      </p:sp>
    </p:spTree>
    <p:extLst>
      <p:ext uri="{BB962C8B-B14F-4D97-AF65-F5344CB8AC3E}">
        <p14:creationId xmlns:p14="http://schemas.microsoft.com/office/powerpoint/2010/main" val="32080092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5</a:t>
            </a:fld>
            <a:endParaRPr lang="en-US"/>
          </a:p>
        </p:txBody>
      </p:sp>
    </p:spTree>
    <p:extLst>
      <p:ext uri="{BB962C8B-B14F-4D97-AF65-F5344CB8AC3E}">
        <p14:creationId xmlns:p14="http://schemas.microsoft.com/office/powerpoint/2010/main" val="333817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6</a:t>
            </a:fld>
            <a:endParaRPr lang="en-US"/>
          </a:p>
        </p:txBody>
      </p:sp>
    </p:spTree>
    <p:extLst>
      <p:ext uri="{BB962C8B-B14F-4D97-AF65-F5344CB8AC3E}">
        <p14:creationId xmlns:p14="http://schemas.microsoft.com/office/powerpoint/2010/main" val="3239878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8</a:t>
            </a:fld>
            <a:endParaRPr lang="en-US"/>
          </a:p>
        </p:txBody>
      </p:sp>
    </p:spTree>
    <p:extLst>
      <p:ext uri="{BB962C8B-B14F-4D97-AF65-F5344CB8AC3E}">
        <p14:creationId xmlns:p14="http://schemas.microsoft.com/office/powerpoint/2010/main" val="37985862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9</a:t>
            </a:fld>
            <a:endParaRPr lang="en-US"/>
          </a:p>
        </p:txBody>
      </p:sp>
    </p:spTree>
    <p:extLst>
      <p:ext uri="{BB962C8B-B14F-4D97-AF65-F5344CB8AC3E}">
        <p14:creationId xmlns:p14="http://schemas.microsoft.com/office/powerpoint/2010/main" val="2168086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10</a:t>
            </a:fld>
            <a:endParaRPr lang="en-US"/>
          </a:p>
        </p:txBody>
      </p:sp>
    </p:spTree>
    <p:extLst>
      <p:ext uri="{BB962C8B-B14F-4D97-AF65-F5344CB8AC3E}">
        <p14:creationId xmlns:p14="http://schemas.microsoft.com/office/powerpoint/2010/main" val="27126264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7/26/2024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7/26/2024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7/26/2024</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7/26/2024</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7/26/2024</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7/26/2024</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7/26/2024</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7/26/2024</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7/26/2024</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Intern Report</a:t>
            </a:r>
          </a:p>
        </p:txBody>
      </p:sp>
      <p:sp>
        <p:nvSpPr>
          <p:cNvPr id="3" name="Subtitle 2"/>
          <p:cNvSpPr>
            <a:spLocks noGrp="1"/>
          </p:cNvSpPr>
          <p:nvPr>
            <p:ph type="subTitle" idx="1"/>
          </p:nvPr>
        </p:nvSpPr>
        <p:spPr/>
        <p:txBody>
          <a:bodyPr/>
          <a:lstStyle/>
          <a:p>
            <a:r>
              <a:rPr lang="en-US" dirty="0">
                <a:solidFill>
                  <a:srgbClr val="00B050"/>
                </a:solidFill>
              </a:rPr>
              <a:t>Sriram Gugulothu</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Long Short Term Memory </a:t>
            </a:r>
            <a:endParaRPr lang="en-US" sz="4800" dirty="0">
              <a:solidFill>
                <a:srgbClr val="00B050"/>
              </a:solidFill>
            </a:endParaRPr>
          </a:p>
        </p:txBody>
      </p:sp>
      <p:pic>
        <p:nvPicPr>
          <p:cNvPr id="7" name="Content Placeholder 6">
            <a:extLst>
              <a:ext uri="{FF2B5EF4-FFF2-40B4-BE49-F238E27FC236}">
                <a16:creationId xmlns:a16="http://schemas.microsoft.com/office/drawing/2014/main" id="{87011672-1A4D-92D8-7E87-702A355EEE49}"/>
              </a:ext>
            </a:extLst>
          </p:cNvPr>
          <p:cNvPicPr>
            <a:picLocks noGrp="1" noChangeAspect="1"/>
          </p:cNvPicPr>
          <p:nvPr>
            <p:ph idx="1"/>
          </p:nvPr>
        </p:nvPicPr>
        <p:blipFill>
          <a:blip r:embed="rId3"/>
          <a:stretch>
            <a:fillRect/>
          </a:stretch>
        </p:blipFill>
        <p:spPr>
          <a:xfrm>
            <a:off x="769252" y="1927951"/>
            <a:ext cx="10766417" cy="3018621"/>
          </a:xfrm>
        </p:spPr>
      </p:pic>
    </p:spTree>
    <p:extLst>
      <p:ext uri="{BB962C8B-B14F-4D97-AF65-F5344CB8AC3E}">
        <p14:creationId xmlns:p14="http://schemas.microsoft.com/office/powerpoint/2010/main" val="476093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1315732"/>
          </a:xfrm>
        </p:spPr>
        <p:txBody>
          <a:bodyPr/>
          <a:lstStyle/>
          <a:p>
            <a:r>
              <a:rPr lang="en-US" dirty="0">
                <a:solidFill>
                  <a:srgbClr val="00B050"/>
                </a:solidFill>
              </a:rPr>
              <a:t> LSTM</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583894" y="2071172"/>
            <a:ext cx="8196549"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t>It is also Sequence-to-sequence neural network.</a:t>
            </a:r>
          </a:p>
          <a:p>
            <a:pPr marL="285750" indent="-285750">
              <a:buFont typeface="Arial" panose="020B0604020202020204" pitchFamily="34" charset="0"/>
              <a:buChar char="•"/>
            </a:pPr>
            <a:r>
              <a:rPr lang="en-IN" sz="2000" dirty="0"/>
              <a:t>LSTM is similar to RNN, but additionally it has few Gates to tackle the vanishing gradient problem.</a:t>
            </a:r>
          </a:p>
          <a:p>
            <a:pPr marL="285750" indent="-285750">
              <a:buFont typeface="Arial" panose="020B0604020202020204" pitchFamily="34" charset="0"/>
              <a:buChar char="•"/>
            </a:pPr>
            <a:r>
              <a:rPr lang="en-IN" sz="2000" dirty="0">
                <a:solidFill>
                  <a:srgbClr val="00B050"/>
                </a:solidFill>
              </a:rPr>
              <a:t>Forget Gate (Selective Forget) </a:t>
            </a:r>
            <a:r>
              <a:rPr lang="en-IN" sz="2000" dirty="0"/>
              <a:t>– Gate is responsible for which data from previous state of the network to be remembered.</a:t>
            </a:r>
          </a:p>
          <a:p>
            <a:pPr marL="285750" indent="-285750">
              <a:buFont typeface="Arial" panose="020B0604020202020204" pitchFamily="34" charset="0"/>
              <a:buChar char="•"/>
            </a:pPr>
            <a:r>
              <a:rPr lang="en-IN" sz="2000" dirty="0">
                <a:solidFill>
                  <a:srgbClr val="00B050"/>
                </a:solidFill>
              </a:rPr>
              <a:t>Input Gate (Selective Read)  </a:t>
            </a:r>
            <a:r>
              <a:rPr lang="en-IN" sz="2000" dirty="0">
                <a:solidFill>
                  <a:schemeClr val="tx2"/>
                </a:solidFill>
              </a:rPr>
              <a:t>-</a:t>
            </a:r>
            <a:r>
              <a:rPr lang="en-IN" sz="2000" dirty="0">
                <a:solidFill>
                  <a:srgbClr val="00B050"/>
                </a:solidFill>
              </a:rPr>
              <a:t> </a:t>
            </a:r>
            <a:r>
              <a:rPr lang="en-IN" sz="2000" dirty="0">
                <a:solidFill>
                  <a:schemeClr val="tx2"/>
                </a:solidFill>
              </a:rPr>
              <a:t>Gate</a:t>
            </a:r>
            <a:r>
              <a:rPr lang="en-IN" sz="2000" dirty="0">
                <a:solidFill>
                  <a:srgbClr val="00B050"/>
                </a:solidFill>
              </a:rPr>
              <a:t> </a:t>
            </a:r>
            <a:r>
              <a:rPr lang="en-IN" sz="2000" dirty="0">
                <a:solidFill>
                  <a:schemeClr val="tx2"/>
                </a:solidFill>
              </a:rPr>
              <a:t>is responsible for what new information should be added to the cell state based on the current input and previous hidden state</a:t>
            </a:r>
          </a:p>
          <a:p>
            <a:pPr marL="285750" indent="-285750">
              <a:buFont typeface="Arial" panose="020B0604020202020204" pitchFamily="34" charset="0"/>
              <a:buChar char="•"/>
            </a:pPr>
            <a:r>
              <a:rPr lang="en-IN" sz="2000" dirty="0">
                <a:solidFill>
                  <a:srgbClr val="00B050"/>
                </a:solidFill>
              </a:rPr>
              <a:t>Output Gate (Selective Write) </a:t>
            </a:r>
            <a:r>
              <a:rPr lang="en-IN" sz="2000" dirty="0">
                <a:solidFill>
                  <a:schemeClr val="tx2"/>
                </a:solidFill>
              </a:rPr>
              <a:t>– Gate is responsible for what information from the cell state should be the output as the final hidden state of the LSTM cell.</a:t>
            </a:r>
          </a:p>
          <a:p>
            <a:pPr marL="285750" indent="-285750">
              <a:buFont typeface="Arial" panose="020B0604020202020204" pitchFamily="34" charset="0"/>
              <a:buChar char="•"/>
            </a:pPr>
            <a:endParaRPr lang="en-IN" sz="2000" dirty="0"/>
          </a:p>
        </p:txBody>
      </p:sp>
    </p:spTree>
    <p:extLst>
      <p:ext uri="{BB962C8B-B14F-4D97-AF65-F5344CB8AC3E}">
        <p14:creationId xmlns:p14="http://schemas.microsoft.com/office/powerpoint/2010/main" val="1345757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84DA-B1F1-7E12-8EED-45C55A4095A1}"/>
              </a:ext>
            </a:extLst>
          </p:cNvPr>
          <p:cNvSpPr>
            <a:spLocks noGrp="1"/>
          </p:cNvSpPr>
          <p:nvPr>
            <p:ph type="title"/>
          </p:nvPr>
        </p:nvSpPr>
        <p:spPr/>
        <p:txBody>
          <a:bodyPr/>
          <a:lstStyle/>
          <a:p>
            <a:r>
              <a:rPr lang="en-IN" dirty="0"/>
              <a:t>GRU</a:t>
            </a:r>
          </a:p>
        </p:txBody>
      </p:sp>
      <p:pic>
        <p:nvPicPr>
          <p:cNvPr id="4" name="Content Placeholder 3">
            <a:extLst>
              <a:ext uri="{FF2B5EF4-FFF2-40B4-BE49-F238E27FC236}">
                <a16:creationId xmlns:a16="http://schemas.microsoft.com/office/drawing/2014/main" id="{7C70B84F-E995-F9F0-3EA5-9C981DFB7112}"/>
              </a:ext>
            </a:extLst>
          </p:cNvPr>
          <p:cNvPicPr>
            <a:picLocks noGrp="1" noChangeAspect="1"/>
          </p:cNvPicPr>
          <p:nvPr>
            <p:ph idx="1"/>
          </p:nvPr>
        </p:nvPicPr>
        <p:blipFill>
          <a:blip r:embed="rId2"/>
          <a:stretch>
            <a:fillRect/>
          </a:stretch>
        </p:blipFill>
        <p:spPr>
          <a:xfrm>
            <a:off x="859971" y="1981199"/>
            <a:ext cx="8622695" cy="4372947"/>
          </a:xfrm>
        </p:spPr>
      </p:pic>
    </p:spTree>
    <p:extLst>
      <p:ext uri="{BB962C8B-B14F-4D97-AF65-F5344CB8AC3E}">
        <p14:creationId xmlns:p14="http://schemas.microsoft.com/office/powerpoint/2010/main" val="2704678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B3F07-C2D8-72F3-A5FA-5B2B3FB97B2C}"/>
              </a:ext>
            </a:extLst>
          </p:cNvPr>
          <p:cNvSpPr>
            <a:spLocks noGrp="1"/>
          </p:cNvSpPr>
          <p:nvPr>
            <p:ph type="title"/>
          </p:nvPr>
        </p:nvSpPr>
        <p:spPr>
          <a:xfrm>
            <a:off x="975911" y="335412"/>
            <a:ext cx="9601200" cy="1142385"/>
          </a:xfrm>
        </p:spPr>
        <p:txBody>
          <a:bodyPr/>
          <a:lstStyle/>
          <a:p>
            <a:r>
              <a:rPr lang="en-IN" dirty="0"/>
              <a:t>GRU</a:t>
            </a:r>
          </a:p>
        </p:txBody>
      </p:sp>
      <p:pic>
        <p:nvPicPr>
          <p:cNvPr id="5" name="Content Placeholder 4">
            <a:extLst>
              <a:ext uri="{FF2B5EF4-FFF2-40B4-BE49-F238E27FC236}">
                <a16:creationId xmlns:a16="http://schemas.microsoft.com/office/drawing/2014/main" id="{6EAC3646-4F71-5C30-0448-169C64690E75}"/>
              </a:ext>
            </a:extLst>
          </p:cNvPr>
          <p:cNvPicPr>
            <a:picLocks noGrp="1" noChangeAspect="1"/>
          </p:cNvPicPr>
          <p:nvPr>
            <p:ph idx="1"/>
          </p:nvPr>
        </p:nvPicPr>
        <p:blipFill>
          <a:blip r:embed="rId2"/>
          <a:stretch>
            <a:fillRect/>
          </a:stretch>
        </p:blipFill>
        <p:spPr>
          <a:xfrm>
            <a:off x="760165" y="1477797"/>
            <a:ext cx="6389782" cy="4767761"/>
          </a:xfrm>
        </p:spPr>
      </p:pic>
    </p:spTree>
    <p:extLst>
      <p:ext uri="{BB962C8B-B14F-4D97-AF65-F5344CB8AC3E}">
        <p14:creationId xmlns:p14="http://schemas.microsoft.com/office/powerpoint/2010/main" val="2420184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BB12-5153-17DB-2900-24338E470F1C}"/>
              </a:ext>
            </a:extLst>
          </p:cNvPr>
          <p:cNvSpPr>
            <a:spLocks noGrp="1"/>
          </p:cNvSpPr>
          <p:nvPr>
            <p:ph type="title"/>
          </p:nvPr>
        </p:nvSpPr>
        <p:spPr/>
        <p:txBody>
          <a:bodyPr/>
          <a:lstStyle/>
          <a:p>
            <a:r>
              <a:rPr lang="en-IN" dirty="0"/>
              <a:t>GRU</a:t>
            </a:r>
          </a:p>
        </p:txBody>
      </p:sp>
      <p:pic>
        <p:nvPicPr>
          <p:cNvPr id="5" name="Content Placeholder 4">
            <a:extLst>
              <a:ext uri="{FF2B5EF4-FFF2-40B4-BE49-F238E27FC236}">
                <a16:creationId xmlns:a16="http://schemas.microsoft.com/office/drawing/2014/main" id="{9E871B0A-E1AB-9D47-1629-DA9B1E36F3CF}"/>
              </a:ext>
            </a:extLst>
          </p:cNvPr>
          <p:cNvPicPr>
            <a:picLocks noGrp="1" noChangeAspect="1"/>
          </p:cNvPicPr>
          <p:nvPr>
            <p:ph idx="1"/>
          </p:nvPr>
        </p:nvPicPr>
        <p:blipFill>
          <a:blip r:embed="rId2"/>
          <a:stretch>
            <a:fillRect/>
          </a:stretch>
        </p:blipFill>
        <p:spPr>
          <a:xfrm>
            <a:off x="1079653" y="1871604"/>
            <a:ext cx="9252428" cy="3559712"/>
          </a:xfrm>
        </p:spPr>
      </p:pic>
    </p:spTree>
    <p:extLst>
      <p:ext uri="{BB962C8B-B14F-4D97-AF65-F5344CB8AC3E}">
        <p14:creationId xmlns:p14="http://schemas.microsoft.com/office/powerpoint/2010/main" val="1112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1315732"/>
          </a:xfrm>
        </p:spPr>
        <p:txBody>
          <a:bodyPr/>
          <a:lstStyle/>
          <a:p>
            <a:r>
              <a:rPr lang="en-US" dirty="0">
                <a:solidFill>
                  <a:srgbClr val="00B050"/>
                </a:solidFill>
              </a:rPr>
              <a:t> Gated Recurrent Unit</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583894" y="2071172"/>
            <a:ext cx="8196549"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It is also Sequence-to-sequence neural network.</a:t>
            </a:r>
            <a:endParaRPr lang="en-IN" sz="2000" dirty="0">
              <a:solidFill>
                <a:srgbClr val="00B050"/>
              </a:solidFill>
            </a:endParaRPr>
          </a:p>
          <a:p>
            <a:pPr marL="285750" indent="-285750">
              <a:buFont typeface="Arial" panose="020B0604020202020204" pitchFamily="34" charset="0"/>
              <a:buChar char="•"/>
            </a:pPr>
            <a:r>
              <a:rPr lang="en-IN" sz="2000" dirty="0">
                <a:solidFill>
                  <a:schemeClr val="tx2"/>
                </a:solidFill>
              </a:rPr>
              <a:t>It is one of the variant of LSTM</a:t>
            </a:r>
          </a:p>
          <a:p>
            <a:pPr marL="285750" indent="-285750">
              <a:buFont typeface="Arial" panose="020B0604020202020204" pitchFamily="34" charset="0"/>
              <a:buChar char="•"/>
            </a:pPr>
            <a:r>
              <a:rPr lang="en-IN" sz="2000" dirty="0">
                <a:solidFill>
                  <a:schemeClr val="tx2"/>
                </a:solidFill>
              </a:rPr>
              <a:t>Forgot gate and Input gate from LSTM are merged to one gate in GRU.</a:t>
            </a:r>
          </a:p>
          <a:p>
            <a:pPr marL="285750" indent="-285750">
              <a:buFont typeface="Arial" panose="020B0604020202020204" pitchFamily="34" charset="0"/>
              <a:buChar char="•"/>
            </a:pPr>
            <a:r>
              <a:rPr lang="en-IN" sz="2000" dirty="0">
                <a:solidFill>
                  <a:schemeClr val="tx2"/>
                </a:solidFill>
              </a:rPr>
              <a:t>There are two gates in GRU-</a:t>
            </a:r>
          </a:p>
          <a:p>
            <a:pPr marL="285750" indent="-285750">
              <a:buFont typeface="Arial" panose="020B0604020202020204" pitchFamily="34" charset="0"/>
              <a:buChar char="•"/>
            </a:pPr>
            <a:r>
              <a:rPr lang="en-IN" sz="2000" dirty="0">
                <a:solidFill>
                  <a:schemeClr val="tx2"/>
                </a:solidFill>
              </a:rPr>
              <a:t>Update Gate – It is responsible for what information is to be sent for the next time step. It resembles the LSTM output gate.</a:t>
            </a:r>
          </a:p>
          <a:p>
            <a:pPr marL="285750" indent="-285750">
              <a:buFont typeface="Arial" panose="020B0604020202020204" pitchFamily="34" charset="0"/>
              <a:buChar char="•"/>
            </a:pPr>
            <a:r>
              <a:rPr lang="en-IN" sz="2000" dirty="0">
                <a:solidFill>
                  <a:schemeClr val="tx2"/>
                </a:solidFill>
              </a:rPr>
              <a:t>Reset Gate – It decides how much of past memory should be forgotten by keeping required amount of current input. It is comparable to how much the Input Gate and Forget Gate work together in LSTM. </a:t>
            </a:r>
          </a:p>
        </p:txBody>
      </p:sp>
    </p:spTree>
    <p:extLst>
      <p:ext uri="{BB962C8B-B14F-4D97-AF65-F5344CB8AC3E}">
        <p14:creationId xmlns:p14="http://schemas.microsoft.com/office/powerpoint/2010/main" val="23641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1315732"/>
          </a:xfrm>
        </p:spPr>
        <p:txBody>
          <a:bodyPr/>
          <a:lstStyle/>
          <a:p>
            <a:r>
              <a:rPr lang="en-US" dirty="0">
                <a:solidFill>
                  <a:srgbClr val="00B050"/>
                </a:solidFill>
              </a:rPr>
              <a:t> Transformers</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pic>
        <p:nvPicPr>
          <p:cNvPr id="4" name="Picture 3">
            <a:extLst>
              <a:ext uri="{FF2B5EF4-FFF2-40B4-BE49-F238E27FC236}">
                <a16:creationId xmlns:a16="http://schemas.microsoft.com/office/drawing/2014/main" id="{52A09116-FF45-C9F8-3A1F-13EE8FCDE5A3}"/>
              </a:ext>
            </a:extLst>
          </p:cNvPr>
          <p:cNvPicPr>
            <a:picLocks noChangeAspect="1"/>
          </p:cNvPicPr>
          <p:nvPr/>
        </p:nvPicPr>
        <p:blipFill>
          <a:blip r:embed="rId2"/>
          <a:stretch>
            <a:fillRect/>
          </a:stretch>
        </p:blipFill>
        <p:spPr>
          <a:xfrm>
            <a:off x="583895" y="1951464"/>
            <a:ext cx="7891032" cy="4225888"/>
          </a:xfrm>
          <a:prstGeom prst="rect">
            <a:avLst/>
          </a:prstGeom>
        </p:spPr>
      </p:pic>
    </p:spTree>
    <p:extLst>
      <p:ext uri="{BB962C8B-B14F-4D97-AF65-F5344CB8AC3E}">
        <p14:creationId xmlns:p14="http://schemas.microsoft.com/office/powerpoint/2010/main" val="408388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762313"/>
          </a:xfrm>
        </p:spPr>
        <p:txBody>
          <a:bodyPr/>
          <a:lstStyle/>
          <a:p>
            <a:r>
              <a:rPr lang="en-US" dirty="0">
                <a:solidFill>
                  <a:srgbClr val="00B050"/>
                </a:solidFill>
              </a:rPr>
              <a:t> Transformers</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472382" y="1092820"/>
            <a:ext cx="9954008" cy="5324535"/>
          </a:xfrm>
          <a:prstGeom prst="rect">
            <a:avLst/>
          </a:prstGeom>
          <a:noFill/>
        </p:spPr>
        <p:txBody>
          <a:bodyPr wrap="square" rtlCol="0">
            <a:spAutoFit/>
          </a:bodyPr>
          <a:lstStyle/>
          <a:p>
            <a:pPr marL="285750" indent="-285750">
              <a:buFont typeface="Arial" panose="020B0604020202020204" pitchFamily="34" charset="0"/>
              <a:buChar char="•"/>
            </a:pPr>
            <a:r>
              <a:rPr lang="en-IN" sz="2000" dirty="0"/>
              <a:t>It is also parallel neural network.</a:t>
            </a:r>
          </a:p>
          <a:p>
            <a:pPr marL="285750" indent="-285750">
              <a:buFont typeface="Arial" panose="020B0604020202020204" pitchFamily="34" charset="0"/>
              <a:buChar char="•"/>
            </a:pPr>
            <a:r>
              <a:rPr lang="en-IN" sz="2000" dirty="0">
                <a:solidFill>
                  <a:schemeClr val="tx2"/>
                </a:solidFill>
              </a:rPr>
              <a:t>Unlike RNN, all tokens are processes simultaneously.</a:t>
            </a:r>
          </a:p>
          <a:p>
            <a:pPr marL="285750" indent="-285750">
              <a:buFont typeface="Arial" panose="020B0604020202020204" pitchFamily="34" charset="0"/>
              <a:buChar char="•"/>
            </a:pPr>
            <a:r>
              <a:rPr lang="en-IN" sz="2000" dirty="0">
                <a:solidFill>
                  <a:schemeClr val="tx2"/>
                </a:solidFill>
              </a:rPr>
              <a:t>Tokenization – Splitting the text to meaningful words or sub words called tokens</a:t>
            </a:r>
          </a:p>
          <a:p>
            <a:pPr marL="285750" indent="-285750">
              <a:buFont typeface="Arial" panose="020B0604020202020204" pitchFamily="34" charset="0"/>
              <a:buChar char="•"/>
            </a:pPr>
            <a:r>
              <a:rPr lang="en-IN" sz="2000" dirty="0">
                <a:solidFill>
                  <a:schemeClr val="tx2"/>
                </a:solidFill>
              </a:rPr>
              <a:t>Embedding – Transforming the text tokens to numerical vectors ensuring words with close similarity are near to each other in n – dimensional space. Contextual information should be maintained.</a:t>
            </a:r>
          </a:p>
          <a:p>
            <a:pPr marL="285750" indent="-285750">
              <a:buFont typeface="Arial" panose="020B0604020202020204" pitchFamily="34" charset="0"/>
              <a:buChar char="•"/>
            </a:pPr>
            <a:r>
              <a:rPr lang="en-IN" sz="2000" dirty="0">
                <a:solidFill>
                  <a:schemeClr val="tx2"/>
                </a:solidFill>
              </a:rPr>
              <a:t>Positional Encoding – Adding a sequence of predefined vectors to the embedding vectors. Since transformers process the tokens parallelly, positional encoding is helpful in knowing the position of token in sentence. </a:t>
            </a:r>
          </a:p>
          <a:p>
            <a:pPr marL="285750" indent="-285750">
              <a:buFont typeface="Arial" panose="020B0604020202020204" pitchFamily="34" charset="0"/>
              <a:buChar char="•"/>
            </a:pPr>
            <a:r>
              <a:rPr lang="en-IN" sz="2000" dirty="0">
                <a:solidFill>
                  <a:schemeClr val="tx2"/>
                </a:solidFill>
              </a:rPr>
              <a:t>Transformer block (many) – A transformer is a concatenation of many transformer blocks. Each one of these is composed by an attention component followed fully connected layer. Attention component is helpful in learning the attention parameters, which means how much each token is dependent on other tokens in the sentence.</a:t>
            </a:r>
          </a:p>
          <a:p>
            <a:pPr marL="285750" indent="-285750">
              <a:buFont typeface="Arial" panose="020B0604020202020204" pitchFamily="34" charset="0"/>
              <a:buChar char="•"/>
            </a:pPr>
            <a:r>
              <a:rPr lang="en-IN" sz="2000" dirty="0">
                <a:solidFill>
                  <a:schemeClr val="tx2"/>
                </a:solidFill>
              </a:rPr>
              <a:t>Soft Max Layer – Here probability comes into play to decide which is chosen to be the output. Cross – Entropy loss is used for categorical output while MSE for continues output. </a:t>
            </a:r>
          </a:p>
          <a:p>
            <a:pPr marL="285750" indent="-285750">
              <a:buFont typeface="Arial" panose="020B0604020202020204" pitchFamily="34" charset="0"/>
              <a:buChar char="•"/>
            </a:pPr>
            <a:endParaRPr lang="en-IN" sz="2000" dirty="0">
              <a:solidFill>
                <a:schemeClr val="tx2"/>
              </a:solidFill>
            </a:endParaRPr>
          </a:p>
        </p:txBody>
      </p:sp>
    </p:spTree>
    <p:extLst>
      <p:ext uri="{BB962C8B-B14F-4D97-AF65-F5344CB8AC3E}">
        <p14:creationId xmlns:p14="http://schemas.microsoft.com/office/powerpoint/2010/main" val="355146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762313"/>
          </a:xfrm>
        </p:spPr>
        <p:txBody>
          <a:bodyPr/>
          <a:lstStyle/>
          <a:p>
            <a:r>
              <a:rPr lang="en-US" dirty="0">
                <a:solidFill>
                  <a:srgbClr val="00B050"/>
                </a:solidFill>
              </a:rPr>
              <a:t> BERT</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472382" y="1092820"/>
            <a:ext cx="9954008" cy="3785652"/>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2"/>
                </a:solidFill>
              </a:rPr>
              <a:t>Bidirectional Encoder Representations from Transformers </a:t>
            </a:r>
          </a:p>
          <a:p>
            <a:pPr marL="285750" indent="-285750">
              <a:buFont typeface="Arial" panose="020B0604020202020204" pitchFamily="34" charset="0"/>
              <a:buChar char="•"/>
            </a:pPr>
            <a:r>
              <a:rPr lang="en-IN" sz="2000" dirty="0">
                <a:solidFill>
                  <a:schemeClr val="tx2"/>
                </a:solidFill>
              </a:rPr>
              <a:t>BERT was specially trained on Wikipedia (~2.5B words) and Google’s </a:t>
            </a:r>
            <a:r>
              <a:rPr lang="en-IN" sz="2000" dirty="0" err="1">
                <a:solidFill>
                  <a:schemeClr val="tx2"/>
                </a:solidFill>
              </a:rPr>
              <a:t>BooksCorpus</a:t>
            </a:r>
            <a:r>
              <a:rPr lang="en-IN" sz="2000" dirty="0">
                <a:solidFill>
                  <a:schemeClr val="tx2"/>
                </a:solidFill>
              </a:rPr>
              <a:t> (~800M words). </a:t>
            </a:r>
          </a:p>
          <a:p>
            <a:pPr marL="285750" indent="-285750">
              <a:buFont typeface="Arial" panose="020B0604020202020204" pitchFamily="34" charset="0"/>
              <a:buChar char="•"/>
            </a:pPr>
            <a:r>
              <a:rPr lang="en-IN" sz="2000" dirty="0">
                <a:solidFill>
                  <a:schemeClr val="tx2"/>
                </a:solidFill>
              </a:rPr>
              <a:t>Masked Language Model – It enables bidirectional learning from text by masking a word in a sentence. It forces BERT to use the words on both directions to predict the masked word.</a:t>
            </a:r>
          </a:p>
          <a:p>
            <a:pPr marL="285750" indent="-285750">
              <a:buFont typeface="Arial" panose="020B0604020202020204" pitchFamily="34" charset="0"/>
              <a:buChar char="•"/>
            </a:pPr>
            <a:r>
              <a:rPr lang="en-IN" sz="2000" dirty="0">
                <a:solidFill>
                  <a:schemeClr val="tx2"/>
                </a:solidFill>
              </a:rPr>
              <a:t>Next Sentence Predication – It is used to help BERT learn about relationship between sentences by predicting if a given sentence follows the previous sentence or not.</a:t>
            </a:r>
          </a:p>
          <a:p>
            <a:pPr marL="285750" indent="-285750">
              <a:buFont typeface="Arial" panose="020B0604020202020204" pitchFamily="34" charset="0"/>
              <a:buChar char="•"/>
            </a:pPr>
            <a:r>
              <a:rPr lang="en-IN" sz="2000" dirty="0">
                <a:solidFill>
                  <a:schemeClr val="tx2"/>
                </a:solidFill>
              </a:rPr>
              <a:t>BERT is trained on both MLM and NSP at the same time.</a:t>
            </a:r>
          </a:p>
          <a:p>
            <a:pPr marL="285750" indent="-285750">
              <a:buFont typeface="Arial" panose="020B0604020202020204" pitchFamily="34" charset="0"/>
              <a:buChar char="•"/>
            </a:pPr>
            <a:r>
              <a:rPr lang="en-IN" sz="2000" dirty="0">
                <a:solidFill>
                  <a:schemeClr val="tx2"/>
                </a:solidFill>
              </a:rPr>
              <a:t>For each token BERT outputs the word embedding of with defined size, ( default = 512). It captures the contextual meaning within the sentence. </a:t>
            </a:r>
          </a:p>
        </p:txBody>
      </p:sp>
    </p:spTree>
    <p:extLst>
      <p:ext uri="{BB962C8B-B14F-4D97-AF65-F5344CB8AC3E}">
        <p14:creationId xmlns:p14="http://schemas.microsoft.com/office/powerpoint/2010/main" val="3551622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1315732"/>
          </a:xfrm>
        </p:spPr>
        <p:txBody>
          <a:bodyPr/>
          <a:lstStyle/>
          <a:p>
            <a:r>
              <a:rPr lang="en-US" dirty="0">
                <a:solidFill>
                  <a:srgbClr val="00B050"/>
                </a:solidFill>
              </a:rPr>
              <a:t> Transformers</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pic>
        <p:nvPicPr>
          <p:cNvPr id="4" name="Picture 3">
            <a:extLst>
              <a:ext uri="{FF2B5EF4-FFF2-40B4-BE49-F238E27FC236}">
                <a16:creationId xmlns:a16="http://schemas.microsoft.com/office/drawing/2014/main" id="{52A09116-FF45-C9F8-3A1F-13EE8FCDE5A3}"/>
              </a:ext>
            </a:extLst>
          </p:cNvPr>
          <p:cNvPicPr>
            <a:picLocks noChangeAspect="1"/>
          </p:cNvPicPr>
          <p:nvPr/>
        </p:nvPicPr>
        <p:blipFill>
          <a:blip r:embed="rId2"/>
          <a:stretch>
            <a:fillRect/>
          </a:stretch>
        </p:blipFill>
        <p:spPr>
          <a:xfrm>
            <a:off x="583895" y="1951464"/>
            <a:ext cx="7891032" cy="4225888"/>
          </a:xfrm>
          <a:prstGeom prst="rect">
            <a:avLst/>
          </a:prstGeom>
        </p:spPr>
      </p:pic>
      <p:pic>
        <p:nvPicPr>
          <p:cNvPr id="5" name="Picture 4">
            <a:extLst>
              <a:ext uri="{FF2B5EF4-FFF2-40B4-BE49-F238E27FC236}">
                <a16:creationId xmlns:a16="http://schemas.microsoft.com/office/drawing/2014/main" id="{54B68702-060E-743F-954D-8987876F833D}"/>
              </a:ext>
            </a:extLst>
          </p:cNvPr>
          <p:cNvPicPr>
            <a:picLocks noChangeAspect="1"/>
          </p:cNvPicPr>
          <p:nvPr/>
        </p:nvPicPr>
        <p:blipFill>
          <a:blip r:embed="rId3"/>
          <a:stretch>
            <a:fillRect/>
          </a:stretch>
        </p:blipFill>
        <p:spPr>
          <a:xfrm>
            <a:off x="0" y="41647"/>
            <a:ext cx="12192000" cy="6774705"/>
          </a:xfrm>
          <a:prstGeom prst="rect">
            <a:avLst/>
          </a:prstGeom>
        </p:spPr>
      </p:pic>
    </p:spTree>
    <p:extLst>
      <p:ext uri="{BB962C8B-B14F-4D97-AF65-F5344CB8AC3E}">
        <p14:creationId xmlns:p14="http://schemas.microsoft.com/office/powerpoint/2010/main" val="279357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Natural Language Processing</a:t>
            </a:r>
          </a:p>
        </p:txBody>
      </p:sp>
      <p:sp>
        <p:nvSpPr>
          <p:cNvPr id="3" name="Content Placeholder 2"/>
          <p:cNvSpPr>
            <a:spLocks noGrp="1"/>
          </p:cNvSpPr>
          <p:nvPr>
            <p:ph idx="1"/>
          </p:nvPr>
        </p:nvSpPr>
        <p:spPr>
          <a:xfrm>
            <a:off x="348343" y="1981201"/>
            <a:ext cx="10548257" cy="3809999"/>
          </a:xfrm>
        </p:spPr>
        <p:txBody>
          <a:bodyPr/>
          <a:lstStyle/>
          <a:p>
            <a:r>
              <a:rPr lang="en-US" b="0" i="0" dirty="0">
                <a:effectLst/>
                <a:latin typeface="__fkGroteskNeue_598ab8"/>
              </a:rPr>
              <a:t>Natural Language Processing (NLP) is a specialized area within artificial intelligence (AI) and computer science that focuses on the interaction between computers and human language. It enables machines to understand, interpret, and generate human language in a way that is both meaningful and useful</a:t>
            </a:r>
            <a:r>
              <a:rPr lang="en-US" b="0" i="0" dirty="0">
                <a:solidFill>
                  <a:srgbClr val="1F1F1F"/>
                </a:solidFill>
                <a:effectLst/>
                <a:highlight>
                  <a:srgbClr val="FFFFFF"/>
                </a:highlight>
                <a:latin typeface="Google Sans"/>
              </a:rPr>
              <a:t>.</a:t>
            </a:r>
          </a:p>
          <a:p>
            <a:r>
              <a:rPr lang="en-US" dirty="0">
                <a:solidFill>
                  <a:srgbClr val="1F1F1F"/>
                </a:solidFill>
                <a:highlight>
                  <a:srgbClr val="FFFFFF"/>
                </a:highlight>
                <a:latin typeface="Google Sans"/>
              </a:rPr>
              <a:t>Application:- </a:t>
            </a:r>
          </a:p>
          <a:p>
            <a:pPr marL="457200" indent="-457200">
              <a:buFont typeface="+mj-lt"/>
              <a:buAutoNum type="arabicPeriod"/>
            </a:pPr>
            <a:r>
              <a:rPr lang="en-US" dirty="0">
                <a:solidFill>
                  <a:srgbClr val="1F1F1F"/>
                </a:solidFill>
                <a:highlight>
                  <a:srgbClr val="FFFFFF"/>
                </a:highlight>
                <a:latin typeface="Google Sans"/>
              </a:rPr>
              <a:t>Text classification – Grammarly.</a:t>
            </a:r>
          </a:p>
          <a:p>
            <a:pPr marL="457200" indent="-457200">
              <a:buFont typeface="+mj-lt"/>
              <a:buAutoNum type="arabicPeriod"/>
            </a:pPr>
            <a:r>
              <a:rPr lang="en-US" dirty="0">
                <a:solidFill>
                  <a:srgbClr val="1F1F1F"/>
                </a:solidFill>
                <a:highlight>
                  <a:srgbClr val="FFFFFF"/>
                </a:highlight>
                <a:latin typeface="Google Sans"/>
              </a:rPr>
              <a:t>Voice assistants – Siri , Google assistants.</a:t>
            </a:r>
          </a:p>
          <a:p>
            <a:pPr marL="457200" indent="-457200">
              <a:buFont typeface="+mj-lt"/>
              <a:buAutoNum type="arabicPeriod"/>
            </a:pPr>
            <a:r>
              <a:rPr lang="en-US" dirty="0">
                <a:solidFill>
                  <a:srgbClr val="1F1F1F"/>
                </a:solidFill>
                <a:highlight>
                  <a:srgbClr val="FFFFFF"/>
                </a:highlight>
                <a:latin typeface="Google Sans"/>
              </a:rPr>
              <a:t>Text summarization.</a:t>
            </a:r>
          </a:p>
          <a:p>
            <a:pPr marL="457200" indent="-457200">
              <a:buFont typeface="+mj-lt"/>
              <a:buAutoNum type="arabicPeriod"/>
            </a:pPr>
            <a:r>
              <a:rPr lang="en-US" dirty="0">
                <a:solidFill>
                  <a:srgbClr val="1F1F1F"/>
                </a:solidFill>
                <a:highlight>
                  <a:srgbClr val="FFFFFF"/>
                </a:highlight>
                <a:latin typeface="Google Sans"/>
              </a:rPr>
              <a:t>Named Entity Recognition </a:t>
            </a:r>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117146"/>
            <a:ext cx="10312706" cy="762313"/>
          </a:xfrm>
        </p:spPr>
        <p:txBody>
          <a:bodyPr/>
          <a:lstStyle/>
          <a:p>
            <a:r>
              <a:rPr lang="en-US" dirty="0">
                <a:solidFill>
                  <a:srgbClr val="00B050"/>
                </a:solidFill>
              </a:rPr>
              <a:t> </a:t>
            </a:r>
            <a:r>
              <a:rPr lang="en-US" dirty="0" err="1">
                <a:solidFill>
                  <a:srgbClr val="00B050"/>
                </a:solidFill>
              </a:rPr>
              <a:t>MobileBERT</a:t>
            </a:r>
            <a:endParaRPr lang="en-US" dirty="0">
              <a:solidFill>
                <a:srgbClr val="00B050"/>
              </a:solidFill>
            </a:endParaRP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394323" y="917912"/>
            <a:ext cx="9954008" cy="5324535"/>
          </a:xfrm>
          <a:prstGeom prst="rect">
            <a:avLst/>
          </a:prstGeom>
          <a:noFill/>
        </p:spPr>
        <p:txBody>
          <a:bodyPr wrap="square" rtlCol="0">
            <a:spAutoFit/>
          </a:bodyPr>
          <a:lstStyle/>
          <a:p>
            <a:pPr marL="285750" indent="-285750">
              <a:buFont typeface="Arial" panose="020B0604020202020204" pitchFamily="34" charset="0"/>
              <a:buChar char="•"/>
            </a:pPr>
            <a:r>
              <a:rPr lang="en-IN" sz="2000" dirty="0">
                <a:solidFill>
                  <a:schemeClr val="tx2"/>
                </a:solidFill>
              </a:rPr>
              <a:t>Proposed for compressing and accelerating the BERT model.</a:t>
            </a:r>
          </a:p>
          <a:p>
            <a:pPr marL="285750" indent="-285750">
              <a:buFont typeface="Arial" panose="020B0604020202020204" pitchFamily="34" charset="0"/>
              <a:buChar char="•"/>
            </a:pPr>
            <a:r>
              <a:rPr lang="en-IN" sz="2000" dirty="0" err="1">
                <a:solidFill>
                  <a:schemeClr val="tx2"/>
                </a:solidFill>
              </a:rPr>
              <a:t>mobileBERT</a:t>
            </a:r>
            <a:r>
              <a:rPr lang="en-IN" sz="2000" dirty="0">
                <a:solidFill>
                  <a:schemeClr val="tx2"/>
                </a:solidFill>
              </a:rPr>
              <a:t> is thin version of </a:t>
            </a:r>
            <a:r>
              <a:rPr lang="en-IN" sz="2000" dirty="0" err="1">
                <a:solidFill>
                  <a:schemeClr val="tx2"/>
                </a:solidFill>
              </a:rPr>
              <a:t>BERTLarge</a:t>
            </a:r>
            <a:endParaRPr lang="en-IN" sz="2000" dirty="0">
              <a:solidFill>
                <a:schemeClr val="tx2"/>
              </a:solidFill>
            </a:endParaRPr>
          </a:p>
          <a:p>
            <a:pPr marL="285750" indent="-285750">
              <a:buFont typeface="Arial" panose="020B0604020202020204" pitchFamily="34" charset="0"/>
              <a:buChar char="•"/>
            </a:pPr>
            <a:r>
              <a:rPr lang="en-IN" sz="2000" dirty="0">
                <a:solidFill>
                  <a:srgbClr val="FF0000"/>
                </a:solidFill>
              </a:rPr>
              <a:t>Inverted-bottleneck</a:t>
            </a:r>
            <a:r>
              <a:rPr lang="en-IN" sz="2000" dirty="0">
                <a:solidFill>
                  <a:schemeClr val="tx2"/>
                </a:solidFill>
              </a:rPr>
              <a:t> – This refers to a specific architectural design used in neural networks. An inverted bottleneck layer starts with a wider set of channels and narrows down (Bottleneck) and then expands again. This design helps in reducing the computation cost while maintaining model performance. </a:t>
            </a:r>
          </a:p>
          <a:p>
            <a:pPr marL="285750" indent="-285750">
              <a:buFont typeface="Arial" panose="020B0604020202020204" pitchFamily="34" charset="0"/>
              <a:buChar char="•"/>
            </a:pPr>
            <a:r>
              <a:rPr lang="en-IN" sz="2000" dirty="0">
                <a:solidFill>
                  <a:srgbClr val="FF0000"/>
                </a:solidFill>
              </a:rPr>
              <a:t>Teacher model </a:t>
            </a:r>
            <a:r>
              <a:rPr lang="en-IN" sz="2000" dirty="0">
                <a:solidFill>
                  <a:schemeClr val="tx2"/>
                </a:solidFill>
              </a:rPr>
              <a:t>– </a:t>
            </a:r>
            <a:r>
              <a:rPr lang="en-IN" sz="2000" dirty="0" err="1">
                <a:solidFill>
                  <a:schemeClr val="tx2"/>
                </a:solidFill>
              </a:rPr>
              <a:t>BERTLarge</a:t>
            </a:r>
            <a:r>
              <a:rPr lang="en-IN" sz="2000" dirty="0">
                <a:solidFill>
                  <a:schemeClr val="tx2"/>
                </a:solidFill>
              </a:rPr>
              <a:t> with inverted-bottleneck layer is trained first. This specially designed model serves as a ‘teacher’ because it learns the task with high accuracy and robustness.</a:t>
            </a:r>
          </a:p>
          <a:p>
            <a:pPr marL="285750" indent="-285750">
              <a:buFont typeface="Arial" panose="020B0604020202020204" pitchFamily="34" charset="0"/>
              <a:buChar char="•"/>
            </a:pPr>
            <a:r>
              <a:rPr lang="en-IN" sz="2000" dirty="0">
                <a:solidFill>
                  <a:schemeClr val="tx2"/>
                </a:solidFill>
              </a:rPr>
              <a:t>After training </a:t>
            </a:r>
            <a:r>
              <a:rPr lang="en-IN" sz="2000" dirty="0" err="1">
                <a:solidFill>
                  <a:schemeClr val="tx2"/>
                </a:solidFill>
              </a:rPr>
              <a:t>BERTLarge</a:t>
            </a:r>
            <a:r>
              <a:rPr lang="en-IN" sz="2000" dirty="0">
                <a:solidFill>
                  <a:schemeClr val="tx2"/>
                </a:solidFill>
              </a:rPr>
              <a:t>  knowledge transfer is done to </a:t>
            </a:r>
            <a:r>
              <a:rPr lang="en-IN" sz="2000" dirty="0" err="1">
                <a:solidFill>
                  <a:schemeClr val="tx2"/>
                </a:solidFill>
              </a:rPr>
              <a:t>MobileBERT</a:t>
            </a:r>
            <a:r>
              <a:rPr lang="en-IN" sz="2000" dirty="0">
                <a:solidFill>
                  <a:schemeClr val="tx2"/>
                </a:solidFill>
              </a:rPr>
              <a:t>.</a:t>
            </a:r>
          </a:p>
          <a:p>
            <a:pPr marL="285750" indent="-285750">
              <a:buFont typeface="Arial" panose="020B0604020202020204" pitchFamily="34" charset="0"/>
              <a:buChar char="•"/>
            </a:pPr>
            <a:r>
              <a:rPr lang="en-IN" sz="2000" dirty="0">
                <a:solidFill>
                  <a:schemeClr val="tx2"/>
                </a:solidFill>
              </a:rPr>
              <a:t>Parameter transfer is performed. </a:t>
            </a:r>
          </a:p>
          <a:p>
            <a:pPr marL="285750" indent="-285750">
              <a:buFont typeface="Arial" panose="020B0604020202020204" pitchFamily="34" charset="0"/>
              <a:buChar char="•"/>
            </a:pPr>
            <a:r>
              <a:rPr lang="en-IN" sz="2000" dirty="0">
                <a:solidFill>
                  <a:schemeClr val="tx2"/>
                </a:solidFill>
              </a:rPr>
              <a:t>Block sizes are comparably small to </a:t>
            </a:r>
            <a:r>
              <a:rPr lang="en-IN" sz="2000" dirty="0" err="1">
                <a:solidFill>
                  <a:schemeClr val="tx2"/>
                </a:solidFill>
              </a:rPr>
              <a:t>BERTLarge</a:t>
            </a:r>
            <a:r>
              <a:rPr lang="en-IN" sz="2000" dirty="0">
                <a:solidFill>
                  <a:schemeClr val="tx2"/>
                </a:solidFill>
              </a:rPr>
              <a:t>.</a:t>
            </a:r>
          </a:p>
          <a:p>
            <a:pPr marL="285750" indent="-285750">
              <a:buFont typeface="Arial" panose="020B0604020202020204" pitchFamily="34" charset="0"/>
              <a:buChar char="•"/>
            </a:pPr>
            <a:r>
              <a:rPr lang="en-IN" sz="2000" dirty="0">
                <a:solidFill>
                  <a:schemeClr val="tx2"/>
                </a:solidFill>
              </a:rPr>
              <a:t>Layer normalization is replaced with linear transformation. </a:t>
            </a:r>
            <a:r>
              <a:rPr lang="en-IN" sz="2000" dirty="0" err="1">
                <a:solidFill>
                  <a:schemeClr val="tx2"/>
                </a:solidFill>
              </a:rPr>
              <a:t>ReLU</a:t>
            </a:r>
            <a:r>
              <a:rPr lang="en-IN" sz="2000" dirty="0">
                <a:solidFill>
                  <a:schemeClr val="tx2"/>
                </a:solidFill>
              </a:rPr>
              <a:t> replaces GELU</a:t>
            </a:r>
          </a:p>
          <a:p>
            <a:pPr marL="285750" indent="-285750">
              <a:buFont typeface="Arial" panose="020B0604020202020204" pitchFamily="34" charset="0"/>
              <a:buChar char="•"/>
            </a:pPr>
            <a:r>
              <a:rPr lang="en-IN" sz="2000" dirty="0">
                <a:solidFill>
                  <a:schemeClr val="tx2"/>
                </a:solidFill>
              </a:rPr>
              <a:t>MBERT is trained in such a way that self-attention behaviour of IB-BERT are as closely as related. Feature map of each layer should be as close as possible.</a:t>
            </a:r>
          </a:p>
          <a:p>
            <a:pPr marL="285750" indent="-285750">
              <a:buFont typeface="Arial" panose="020B0604020202020204" pitchFamily="34" charset="0"/>
              <a:buChar char="•"/>
            </a:pPr>
            <a:r>
              <a:rPr lang="en-IN" sz="2000" dirty="0">
                <a:solidFill>
                  <a:schemeClr val="tx2"/>
                </a:solidFill>
              </a:rPr>
              <a:t>MBERT achieves an overall GLUE score of 77.7 which is only 0.6 lower than BERTBASE, while 4.3 smaller and 5.5 faster than BERTBASE.</a:t>
            </a:r>
          </a:p>
        </p:txBody>
      </p:sp>
    </p:spTree>
    <p:extLst>
      <p:ext uri="{BB962C8B-B14F-4D97-AF65-F5344CB8AC3E}">
        <p14:creationId xmlns:p14="http://schemas.microsoft.com/office/powerpoint/2010/main" val="2634101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117146"/>
            <a:ext cx="10312706" cy="762313"/>
          </a:xfrm>
        </p:spPr>
        <p:txBody>
          <a:bodyPr/>
          <a:lstStyle/>
          <a:p>
            <a:r>
              <a:rPr lang="en-US" dirty="0">
                <a:solidFill>
                  <a:srgbClr val="00B050"/>
                </a:solidFill>
              </a:rPr>
              <a:t> Alternative to </a:t>
            </a:r>
            <a:r>
              <a:rPr lang="en-US" dirty="0" err="1">
                <a:solidFill>
                  <a:srgbClr val="00B050"/>
                </a:solidFill>
              </a:rPr>
              <a:t>mobileGliner</a:t>
            </a:r>
            <a:r>
              <a:rPr lang="en-US" dirty="0">
                <a:solidFill>
                  <a:srgbClr val="00B050"/>
                </a:solidFill>
              </a:rPr>
              <a:t> Model</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pic>
        <p:nvPicPr>
          <p:cNvPr id="9" name="Picture 8">
            <a:extLst>
              <a:ext uri="{FF2B5EF4-FFF2-40B4-BE49-F238E27FC236}">
                <a16:creationId xmlns:a16="http://schemas.microsoft.com/office/drawing/2014/main" id="{7E7478E5-869F-20A5-C8EB-EAA2E42BC6D2}"/>
              </a:ext>
            </a:extLst>
          </p:cNvPr>
          <p:cNvPicPr>
            <a:picLocks noChangeAspect="1"/>
          </p:cNvPicPr>
          <p:nvPr/>
        </p:nvPicPr>
        <p:blipFill>
          <a:blip r:embed="rId2"/>
          <a:stretch>
            <a:fillRect/>
          </a:stretch>
        </p:blipFill>
        <p:spPr>
          <a:xfrm>
            <a:off x="178420" y="948278"/>
            <a:ext cx="9400478" cy="5086443"/>
          </a:xfrm>
          <a:prstGeom prst="rect">
            <a:avLst/>
          </a:prstGeom>
        </p:spPr>
      </p:pic>
    </p:spTree>
    <p:extLst>
      <p:ext uri="{BB962C8B-B14F-4D97-AF65-F5344CB8AC3E}">
        <p14:creationId xmlns:p14="http://schemas.microsoft.com/office/powerpoint/2010/main" val="2550585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2973149"/>
            <a:ext cx="10312706" cy="762313"/>
          </a:xfrm>
        </p:spPr>
        <p:txBody>
          <a:bodyPr/>
          <a:lstStyle/>
          <a:p>
            <a:r>
              <a:rPr lang="en-US" dirty="0">
                <a:solidFill>
                  <a:srgbClr val="00B050"/>
                </a:solidFill>
              </a:rPr>
              <a:t> Data Loading</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3" name="TextBox 2">
            <a:extLst>
              <a:ext uri="{FF2B5EF4-FFF2-40B4-BE49-F238E27FC236}">
                <a16:creationId xmlns:a16="http://schemas.microsoft.com/office/drawing/2014/main" id="{BBE5F037-85E1-DB37-C5B9-BFEC2E1EACFD}"/>
              </a:ext>
            </a:extLst>
          </p:cNvPr>
          <p:cNvSpPr txBox="1"/>
          <p:nvPr/>
        </p:nvSpPr>
        <p:spPr>
          <a:xfrm>
            <a:off x="583894" y="3888206"/>
            <a:ext cx="7991394" cy="1200329"/>
          </a:xfrm>
          <a:prstGeom prst="rect">
            <a:avLst/>
          </a:prstGeom>
          <a:noFill/>
        </p:spPr>
        <p:txBody>
          <a:bodyPr wrap="square" rtlCol="0">
            <a:spAutoFit/>
          </a:bodyPr>
          <a:lstStyle/>
          <a:p>
            <a:pPr marL="285750" indent="-285750">
              <a:buFont typeface="Arial" panose="020B0604020202020204" pitchFamily="34" charset="0"/>
              <a:buChar char="•"/>
            </a:pPr>
            <a:r>
              <a:rPr lang="en-IN" dirty="0"/>
              <a:t>Input text is loaded batch wise after converting each word in text to </a:t>
            </a:r>
            <a:r>
              <a:rPr lang="en-IN" dirty="0" err="1"/>
              <a:t>mobilBERT</a:t>
            </a:r>
            <a:r>
              <a:rPr lang="en-IN" dirty="0"/>
              <a:t> tokens. Dataset class is used for this task.</a:t>
            </a:r>
          </a:p>
          <a:p>
            <a:pPr marL="285750" indent="-285750">
              <a:buFont typeface="Arial" panose="020B0604020202020204" pitchFamily="34" charset="0"/>
              <a:buChar char="•"/>
            </a:pPr>
            <a:r>
              <a:rPr lang="en-IN" dirty="0"/>
              <a:t>Hugging face dataset object is used for soother loading of data into workspace.</a:t>
            </a:r>
          </a:p>
        </p:txBody>
      </p:sp>
      <p:sp>
        <p:nvSpPr>
          <p:cNvPr id="4" name="Title 1">
            <a:extLst>
              <a:ext uri="{FF2B5EF4-FFF2-40B4-BE49-F238E27FC236}">
                <a16:creationId xmlns:a16="http://schemas.microsoft.com/office/drawing/2014/main" id="{A9FF5C5B-ACC6-C152-DBCD-0CADD96F89F9}"/>
              </a:ext>
            </a:extLst>
          </p:cNvPr>
          <p:cNvSpPr txBox="1">
            <a:spLocks/>
          </p:cNvSpPr>
          <p:nvPr/>
        </p:nvSpPr>
        <p:spPr>
          <a:xfrm>
            <a:off x="583894" y="117146"/>
            <a:ext cx="10312706" cy="762313"/>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r>
              <a:rPr lang="en-US">
                <a:solidFill>
                  <a:srgbClr val="00B050"/>
                </a:solidFill>
              </a:rPr>
              <a:t> Datasets</a:t>
            </a:r>
            <a:endParaRPr lang="en-US" dirty="0">
              <a:solidFill>
                <a:srgbClr val="00B050"/>
              </a:solidFill>
            </a:endParaRPr>
          </a:p>
        </p:txBody>
      </p:sp>
      <p:sp>
        <p:nvSpPr>
          <p:cNvPr id="5" name="TextBox 4">
            <a:extLst>
              <a:ext uri="{FF2B5EF4-FFF2-40B4-BE49-F238E27FC236}">
                <a16:creationId xmlns:a16="http://schemas.microsoft.com/office/drawing/2014/main" id="{DFF0296B-F07E-F5B2-78C7-A8F7C8A18ED3}"/>
              </a:ext>
            </a:extLst>
          </p:cNvPr>
          <p:cNvSpPr txBox="1"/>
          <p:nvPr/>
        </p:nvSpPr>
        <p:spPr>
          <a:xfrm>
            <a:off x="583894" y="1368213"/>
            <a:ext cx="7991394" cy="1754326"/>
          </a:xfrm>
          <a:prstGeom prst="rect">
            <a:avLst/>
          </a:prstGeom>
          <a:noFill/>
        </p:spPr>
        <p:txBody>
          <a:bodyPr wrap="square" rtlCol="0">
            <a:spAutoFit/>
          </a:bodyPr>
          <a:lstStyle/>
          <a:p>
            <a:pPr marL="285750" indent="-285750">
              <a:buFont typeface="Arial" panose="020B0604020202020204" pitchFamily="34" charset="0"/>
              <a:buChar char="•"/>
            </a:pPr>
            <a:r>
              <a:rPr lang="en-IN" dirty="0"/>
              <a:t>Collected several named entity datasets</a:t>
            </a:r>
          </a:p>
          <a:p>
            <a:pPr marL="285750" indent="-285750">
              <a:buFont typeface="Arial" panose="020B0604020202020204" pitchFamily="34" charset="0"/>
              <a:buChar char="•"/>
            </a:pPr>
            <a:r>
              <a:rPr lang="en-IN" dirty="0" err="1"/>
              <a:t>multiNerdDatasets</a:t>
            </a:r>
            <a:r>
              <a:rPr lang="en-IN" dirty="0"/>
              <a:t>, </a:t>
            </a:r>
            <a:r>
              <a:rPr lang="en-IN" dirty="0" err="1"/>
              <a:t>wikiNeuralDatasets</a:t>
            </a:r>
            <a:r>
              <a:rPr lang="en-IN" dirty="0"/>
              <a:t> and </a:t>
            </a:r>
            <a:r>
              <a:rPr lang="en-IN" dirty="0" err="1"/>
              <a:t>contantinWernerDatasets</a:t>
            </a:r>
            <a:endParaRPr lang="en-IN" dirty="0"/>
          </a:p>
          <a:p>
            <a:pPr marL="285750" indent="-285750">
              <a:buFont typeface="Arial" panose="020B0604020202020204" pitchFamily="34" charset="0"/>
              <a:buChar char="•"/>
            </a:pPr>
            <a:r>
              <a:rPr lang="en-IN" dirty="0"/>
              <a:t>These datasets contains the data in several European languages along with Japanese. Slight alteration is perform in such a way that it helps in better training of model.</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928320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678" y="557092"/>
            <a:ext cx="10312706" cy="762313"/>
          </a:xfrm>
        </p:spPr>
        <p:txBody>
          <a:bodyPr>
            <a:normAutofit/>
          </a:bodyPr>
          <a:lstStyle/>
          <a:p>
            <a:r>
              <a:rPr lang="en-US" dirty="0">
                <a:solidFill>
                  <a:srgbClr val="00B050"/>
                </a:solidFill>
              </a:rPr>
              <a:t>Training and Testing</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583894" y="1750742"/>
            <a:ext cx="9625361" cy="353036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6" name="TextBox 5">
            <a:extLst>
              <a:ext uri="{FF2B5EF4-FFF2-40B4-BE49-F238E27FC236}">
                <a16:creationId xmlns:a16="http://schemas.microsoft.com/office/drawing/2014/main" id="{61AC67D7-5653-5245-B285-A6401BCEFAD9}"/>
              </a:ext>
            </a:extLst>
          </p:cNvPr>
          <p:cNvSpPr txBox="1"/>
          <p:nvPr/>
        </p:nvSpPr>
        <p:spPr>
          <a:xfrm>
            <a:off x="713678" y="1650379"/>
            <a:ext cx="10644712" cy="3139321"/>
          </a:xfrm>
          <a:prstGeom prst="rect">
            <a:avLst/>
          </a:prstGeom>
          <a:noFill/>
        </p:spPr>
        <p:txBody>
          <a:bodyPr wrap="square" rtlCol="0">
            <a:spAutoFit/>
          </a:bodyPr>
          <a:lstStyle/>
          <a:p>
            <a:pPr marL="285750" indent="-285750">
              <a:buFont typeface="Arial" panose="020B0604020202020204" pitchFamily="34" charset="0"/>
              <a:buChar char="•"/>
            </a:pPr>
            <a:r>
              <a:rPr lang="en-IN" dirty="0"/>
              <a:t>Each tokenized input is sent to </a:t>
            </a:r>
            <a:r>
              <a:rPr lang="en-IN" dirty="0" err="1"/>
              <a:t>mobileBERT</a:t>
            </a:r>
            <a:r>
              <a:rPr lang="en-IN" dirty="0"/>
              <a:t> pretrained mode. Each token transformed to embedded vectors.</a:t>
            </a:r>
          </a:p>
          <a:p>
            <a:pPr marL="285750" indent="-285750">
              <a:buFont typeface="Arial" panose="020B0604020202020204" pitchFamily="34" charset="0"/>
              <a:buChar char="•"/>
            </a:pPr>
            <a:r>
              <a:rPr lang="en-IN" dirty="0"/>
              <a:t>Sequentially, each embedded vectors are passed through the 3 layered </a:t>
            </a:r>
            <a:r>
              <a:rPr lang="en-IN" dirty="0" err="1"/>
              <a:t>BiGRUs</a:t>
            </a:r>
            <a:r>
              <a:rPr lang="en-IN" dirty="0"/>
              <a:t>. </a:t>
            </a:r>
          </a:p>
          <a:p>
            <a:pPr marL="285750" indent="-285750">
              <a:buFont typeface="Arial" panose="020B0604020202020204" pitchFamily="34" charset="0"/>
              <a:buChar char="•"/>
            </a:pPr>
            <a:r>
              <a:rPr lang="en-IN" dirty="0"/>
              <a:t>Output of last layer </a:t>
            </a:r>
            <a:r>
              <a:rPr lang="en-IN" dirty="0" err="1"/>
              <a:t>BiGRUs</a:t>
            </a:r>
            <a:r>
              <a:rPr lang="en-IN" dirty="0"/>
              <a:t> are passed to a fully connected component with 41 neurons, as there are 41 entities.</a:t>
            </a:r>
          </a:p>
          <a:p>
            <a:pPr marL="285750" indent="-285750">
              <a:buFont typeface="Arial" panose="020B0604020202020204" pitchFamily="34" charset="0"/>
              <a:buChar char="•"/>
            </a:pPr>
            <a:r>
              <a:rPr lang="en-IN" dirty="0"/>
              <a:t>Cross entropy is used for loss calculation after performing </a:t>
            </a:r>
            <a:r>
              <a:rPr lang="en-IN" dirty="0" err="1"/>
              <a:t>softmax</a:t>
            </a:r>
            <a:r>
              <a:rPr lang="en-IN" dirty="0"/>
              <a:t>.</a:t>
            </a:r>
          </a:p>
          <a:p>
            <a:pPr marL="285750" indent="-285750">
              <a:buFont typeface="Arial" panose="020B0604020202020204" pitchFamily="34" charset="0"/>
              <a:buChar char="•"/>
            </a:pPr>
            <a:r>
              <a:rPr lang="en-IN" dirty="0"/>
              <a:t>Backpropagation is performed for every batch after making previously calculated gradient to zero.</a:t>
            </a:r>
          </a:p>
          <a:p>
            <a:pPr marL="285750" indent="-285750">
              <a:buFont typeface="Arial" panose="020B0604020202020204" pitchFamily="34" charset="0"/>
              <a:buChar char="•"/>
            </a:pPr>
            <a:r>
              <a:rPr lang="en-IN" dirty="0"/>
              <a:t>After each epoch, along with training accuracy and loss, F1, Precision, Recall scores are also calculated.</a:t>
            </a:r>
          </a:p>
          <a:p>
            <a:pPr marL="285750" indent="-285750">
              <a:buFont typeface="Arial" panose="020B0604020202020204" pitchFamily="34" charset="0"/>
              <a:buChar char="•"/>
            </a:pPr>
            <a:r>
              <a:rPr lang="en-IN" dirty="0"/>
              <a:t>After each epoch testing accuracy and loss, along with F1, Precision, Recall scores are also calculated for Test data.</a:t>
            </a:r>
          </a:p>
        </p:txBody>
      </p:sp>
    </p:spTree>
    <p:extLst>
      <p:ext uri="{BB962C8B-B14F-4D97-AF65-F5344CB8AC3E}">
        <p14:creationId xmlns:p14="http://schemas.microsoft.com/office/powerpoint/2010/main" val="1933078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117146"/>
            <a:ext cx="10312706" cy="762313"/>
          </a:xfrm>
        </p:spPr>
        <p:txBody>
          <a:bodyPr/>
          <a:lstStyle/>
          <a:p>
            <a:r>
              <a:rPr lang="en-US" dirty="0">
                <a:solidFill>
                  <a:srgbClr val="00B050"/>
                </a:solidFill>
              </a:rPr>
              <a:t> </a:t>
            </a:r>
            <a:r>
              <a:rPr lang="en-US" dirty="0" err="1">
                <a:solidFill>
                  <a:srgbClr val="00B050"/>
                </a:solidFill>
              </a:rPr>
              <a:t>Loss,Optimizer</a:t>
            </a:r>
            <a:r>
              <a:rPr lang="en-US" dirty="0">
                <a:solidFill>
                  <a:srgbClr val="00B050"/>
                </a:solidFill>
              </a:rPr>
              <a:t> and Util functions</a:t>
            </a: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3" name="TextBox 2">
            <a:extLst>
              <a:ext uri="{FF2B5EF4-FFF2-40B4-BE49-F238E27FC236}">
                <a16:creationId xmlns:a16="http://schemas.microsoft.com/office/drawing/2014/main" id="{BBE5F037-85E1-DB37-C5B9-BFEC2E1EACFD}"/>
              </a:ext>
            </a:extLst>
          </p:cNvPr>
          <p:cNvSpPr txBox="1"/>
          <p:nvPr/>
        </p:nvSpPr>
        <p:spPr>
          <a:xfrm>
            <a:off x="583894" y="1279120"/>
            <a:ext cx="7991394" cy="2308324"/>
          </a:xfrm>
          <a:prstGeom prst="rect">
            <a:avLst/>
          </a:prstGeom>
          <a:noFill/>
        </p:spPr>
        <p:txBody>
          <a:bodyPr wrap="square" rtlCol="0">
            <a:spAutoFit/>
          </a:bodyPr>
          <a:lstStyle/>
          <a:p>
            <a:pPr marL="285750" indent="-285750">
              <a:buFont typeface="Arial" panose="020B0604020202020204" pitchFamily="34" charset="0"/>
              <a:buChar char="•"/>
            </a:pPr>
            <a:r>
              <a:rPr lang="en-IN" dirty="0"/>
              <a:t>Cross entropy loss is used for training. </a:t>
            </a:r>
          </a:p>
          <a:p>
            <a:pPr marL="285750" indent="-285750">
              <a:buFont typeface="Arial" panose="020B0604020202020204" pitchFamily="34" charset="0"/>
              <a:buChar char="•"/>
            </a:pPr>
            <a:r>
              <a:rPr lang="en-IN" dirty="0"/>
              <a:t>Adam optimizer is used.</a:t>
            </a:r>
          </a:p>
          <a:p>
            <a:pPr marL="285750" indent="-285750">
              <a:buFont typeface="Arial" panose="020B0604020202020204" pitchFamily="34" charset="0"/>
              <a:buChar char="•"/>
            </a:pPr>
            <a:r>
              <a:rPr lang="en-IN" dirty="0" err="1"/>
              <a:t>Tqdm</a:t>
            </a:r>
            <a:r>
              <a:rPr lang="en-IN" dirty="0"/>
              <a:t> library is used to show the epoch progress.</a:t>
            </a:r>
          </a:p>
          <a:p>
            <a:pPr marL="285750" indent="-285750">
              <a:buFont typeface="Arial" panose="020B0604020202020204" pitchFamily="34" charset="0"/>
              <a:buChar char="•"/>
            </a:pPr>
            <a:r>
              <a:rPr lang="en-IN" dirty="0"/>
              <a:t>Along with accuracy and loss calculations, Precision, Recall, and F1 scores are used.</a:t>
            </a:r>
          </a:p>
          <a:p>
            <a:pPr marL="285750" indent="-285750">
              <a:buFont typeface="Arial" panose="020B0604020202020204" pitchFamily="34" charset="0"/>
              <a:buChar char="•"/>
            </a:pPr>
            <a:r>
              <a:rPr lang="en-IN" dirty="0"/>
              <a:t>Added gradient clipping to tackle gradient explosion issue. Observed this with larger learning rates.</a:t>
            </a:r>
          </a:p>
          <a:p>
            <a:pPr marL="285750" indent="-285750">
              <a:buFont typeface="Arial" panose="020B0604020202020204" pitchFamily="34" charset="0"/>
              <a:buChar char="•"/>
            </a:pPr>
            <a:r>
              <a:rPr lang="en-IN" dirty="0"/>
              <a:t>Checkpoint logging performed.</a:t>
            </a:r>
          </a:p>
        </p:txBody>
      </p:sp>
    </p:spTree>
    <p:extLst>
      <p:ext uri="{BB962C8B-B14F-4D97-AF65-F5344CB8AC3E}">
        <p14:creationId xmlns:p14="http://schemas.microsoft.com/office/powerpoint/2010/main" val="2950586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76023D45-099D-1BC8-4E1F-53CA5815A68E}"/>
              </a:ext>
            </a:extLst>
          </p:cNvPr>
          <p:cNvPicPr>
            <a:picLocks noGrp="1" noChangeAspect="1"/>
          </p:cNvPicPr>
          <p:nvPr>
            <p:ph sz="half" idx="2"/>
          </p:nvPr>
        </p:nvPicPr>
        <p:blipFill>
          <a:blip r:embed="rId2"/>
          <a:stretch>
            <a:fillRect/>
          </a:stretch>
        </p:blipFill>
        <p:spPr>
          <a:xfrm>
            <a:off x="513202" y="1475003"/>
            <a:ext cx="10148009" cy="5382997"/>
          </a:xfrm>
        </p:spPr>
      </p:pic>
      <p:sp>
        <p:nvSpPr>
          <p:cNvPr id="9" name="TextBox 8">
            <a:extLst>
              <a:ext uri="{FF2B5EF4-FFF2-40B4-BE49-F238E27FC236}">
                <a16:creationId xmlns:a16="http://schemas.microsoft.com/office/drawing/2014/main" id="{D350E493-FD9F-3442-21FC-8215D5477069}"/>
              </a:ext>
            </a:extLst>
          </p:cNvPr>
          <p:cNvSpPr txBox="1"/>
          <p:nvPr/>
        </p:nvSpPr>
        <p:spPr>
          <a:xfrm>
            <a:off x="1266940" y="848298"/>
            <a:ext cx="7667740" cy="584775"/>
          </a:xfrm>
          <a:prstGeom prst="rect">
            <a:avLst/>
          </a:prstGeom>
          <a:noFill/>
        </p:spPr>
        <p:txBody>
          <a:bodyPr wrap="square" rtlCol="0">
            <a:spAutoFit/>
          </a:bodyPr>
          <a:lstStyle/>
          <a:p>
            <a:r>
              <a:rPr lang="en-IN" sz="3200" b="1" dirty="0">
                <a:solidFill>
                  <a:srgbClr val="00B050"/>
                </a:solidFill>
              </a:rPr>
              <a:t>Observations</a:t>
            </a:r>
          </a:p>
        </p:txBody>
      </p:sp>
    </p:spTree>
    <p:extLst>
      <p:ext uri="{BB962C8B-B14F-4D97-AF65-F5344CB8AC3E}">
        <p14:creationId xmlns:p14="http://schemas.microsoft.com/office/powerpoint/2010/main" val="2860818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E91B5F5-341A-D072-D96D-60755F67ACAF}"/>
              </a:ext>
            </a:extLst>
          </p:cNvPr>
          <p:cNvPicPr>
            <a:picLocks noChangeAspect="1"/>
          </p:cNvPicPr>
          <p:nvPr/>
        </p:nvPicPr>
        <p:blipFill>
          <a:blip r:embed="rId2"/>
          <a:stretch>
            <a:fillRect/>
          </a:stretch>
        </p:blipFill>
        <p:spPr>
          <a:xfrm>
            <a:off x="114664" y="1707614"/>
            <a:ext cx="11783553" cy="4248293"/>
          </a:xfrm>
          <a:prstGeom prst="rect">
            <a:avLst/>
          </a:prstGeom>
        </p:spPr>
      </p:pic>
      <p:sp>
        <p:nvSpPr>
          <p:cNvPr id="4" name="TextBox 3">
            <a:extLst>
              <a:ext uri="{FF2B5EF4-FFF2-40B4-BE49-F238E27FC236}">
                <a16:creationId xmlns:a16="http://schemas.microsoft.com/office/drawing/2014/main" id="{001FCD70-9BB0-C1F3-47EE-2D02E378F3BA}"/>
              </a:ext>
            </a:extLst>
          </p:cNvPr>
          <p:cNvSpPr txBox="1"/>
          <p:nvPr/>
        </p:nvSpPr>
        <p:spPr>
          <a:xfrm>
            <a:off x="114664" y="804231"/>
            <a:ext cx="12008386" cy="369332"/>
          </a:xfrm>
          <a:prstGeom prst="rect">
            <a:avLst/>
          </a:prstGeom>
          <a:noFill/>
        </p:spPr>
        <p:txBody>
          <a:bodyPr wrap="square" rtlCol="0">
            <a:spAutoFit/>
          </a:bodyPr>
          <a:lstStyle/>
          <a:p>
            <a:r>
              <a:rPr lang="en-IN" dirty="0">
                <a:solidFill>
                  <a:srgbClr val="00B0F0"/>
                </a:solidFill>
              </a:rPr>
              <a:t>Blue</a:t>
            </a:r>
            <a:r>
              <a:rPr lang="en-IN" dirty="0"/>
              <a:t> line indicates importance and </a:t>
            </a:r>
            <a:r>
              <a:rPr lang="en-IN" dirty="0">
                <a:solidFill>
                  <a:schemeClr val="accent1">
                    <a:lumMod val="60000"/>
                    <a:lumOff val="40000"/>
                  </a:schemeClr>
                </a:solidFill>
              </a:rPr>
              <a:t>Red</a:t>
            </a:r>
            <a:r>
              <a:rPr lang="en-IN" dirty="0"/>
              <a:t> line indicates correlation with accuracy.</a:t>
            </a:r>
          </a:p>
        </p:txBody>
      </p:sp>
    </p:spTree>
    <p:extLst>
      <p:ext uri="{BB962C8B-B14F-4D97-AF65-F5344CB8AC3E}">
        <p14:creationId xmlns:p14="http://schemas.microsoft.com/office/powerpoint/2010/main" val="154430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a:t>
            </a:r>
            <a:r>
              <a:rPr lang="en-US" sz="4800" dirty="0">
                <a:solidFill>
                  <a:srgbClr val="00B050"/>
                </a:solidFill>
              </a:rPr>
              <a:t>Basics of NLP</a:t>
            </a:r>
          </a:p>
        </p:txBody>
      </p:sp>
      <p:sp>
        <p:nvSpPr>
          <p:cNvPr id="3" name="Content Placeholder 2"/>
          <p:cNvSpPr>
            <a:spLocks noGrp="1"/>
          </p:cNvSpPr>
          <p:nvPr>
            <p:ph idx="1"/>
          </p:nvPr>
        </p:nvSpPr>
        <p:spPr>
          <a:xfrm>
            <a:off x="348343" y="1981201"/>
            <a:ext cx="10778693" cy="4518751"/>
          </a:xfrm>
        </p:spPr>
        <p:txBody>
          <a:bodyPr>
            <a:normAutofit/>
          </a:bodyPr>
          <a:lstStyle/>
          <a:p>
            <a:r>
              <a:rPr lang="en-US" dirty="0">
                <a:solidFill>
                  <a:srgbClr val="00B050"/>
                </a:solidFill>
                <a:highlight>
                  <a:srgbClr val="FFFFFF"/>
                </a:highlight>
                <a:latin typeface="Google Sans"/>
              </a:rPr>
              <a:t>Tokenization</a:t>
            </a:r>
            <a:r>
              <a:rPr lang="en-US" dirty="0">
                <a:solidFill>
                  <a:srgbClr val="1F1F1F"/>
                </a:solidFill>
                <a:highlight>
                  <a:srgbClr val="FFFFFF"/>
                </a:highlight>
                <a:latin typeface="Google Sans"/>
              </a:rPr>
              <a:t> – It is the process of splitting the text into smaller meaningful units called Tokens. Tokens can be words or sub words or group of few words.</a:t>
            </a:r>
          </a:p>
          <a:p>
            <a:r>
              <a:rPr lang="en-US" dirty="0">
                <a:solidFill>
                  <a:srgbClr val="00B050"/>
                </a:solidFill>
                <a:highlight>
                  <a:srgbClr val="FFFFFF"/>
                </a:highlight>
                <a:latin typeface="Google Sans"/>
              </a:rPr>
              <a:t>Stemming</a:t>
            </a:r>
            <a:r>
              <a:rPr lang="en-US" dirty="0">
                <a:solidFill>
                  <a:srgbClr val="1F1F1F"/>
                </a:solidFill>
                <a:highlight>
                  <a:srgbClr val="FFFFFF"/>
                </a:highlight>
                <a:latin typeface="Google Sans"/>
              </a:rPr>
              <a:t> – Simplifying the words to their basic form is called stemming. It is a method of text processing that eliminates the prefixes and suffixes from words which transforms them to their root words. E.g. – Working is simplified to work. </a:t>
            </a:r>
          </a:p>
          <a:p>
            <a:r>
              <a:rPr lang="en-US" dirty="0">
                <a:solidFill>
                  <a:srgbClr val="00B050"/>
                </a:solidFill>
                <a:highlight>
                  <a:srgbClr val="FFFFFF"/>
                </a:highlight>
                <a:latin typeface="Google Sans"/>
              </a:rPr>
              <a:t>Lemmatization</a:t>
            </a:r>
            <a:r>
              <a:rPr lang="en-US" dirty="0">
                <a:solidFill>
                  <a:srgbClr val="1F1F1F"/>
                </a:solidFill>
                <a:highlight>
                  <a:srgbClr val="FFFFFF"/>
                </a:highlight>
                <a:latin typeface="Google Sans"/>
              </a:rPr>
              <a:t> – Unlike Stemming, it uses vocabulary and morphological analysis to convert a word to its base form called lemma. </a:t>
            </a:r>
            <a:r>
              <a:rPr lang="en-US" dirty="0" err="1">
                <a:solidFill>
                  <a:srgbClr val="1F1F1F"/>
                </a:solidFill>
                <a:highlight>
                  <a:srgbClr val="FFFFFF"/>
                </a:highlight>
                <a:latin typeface="Google Sans"/>
              </a:rPr>
              <a:t>E.g</a:t>
            </a:r>
            <a:r>
              <a:rPr lang="en-US" dirty="0">
                <a:solidFill>
                  <a:srgbClr val="1F1F1F"/>
                </a:solidFill>
                <a:highlight>
                  <a:srgbClr val="FFFFFF"/>
                </a:highlight>
                <a:latin typeface="Google Sans"/>
              </a:rPr>
              <a:t> – better – good. </a:t>
            </a:r>
          </a:p>
          <a:p>
            <a:r>
              <a:rPr lang="en-US" dirty="0">
                <a:solidFill>
                  <a:srgbClr val="00B050"/>
                </a:solidFill>
                <a:highlight>
                  <a:srgbClr val="FFFFFF"/>
                </a:highlight>
                <a:latin typeface="Google Sans"/>
              </a:rPr>
              <a:t>Parts of Speech Tagging </a:t>
            </a:r>
            <a:r>
              <a:rPr lang="en-US" dirty="0">
                <a:solidFill>
                  <a:srgbClr val="1F1F1F"/>
                </a:solidFill>
                <a:highlight>
                  <a:srgbClr val="FFFFFF"/>
                </a:highlight>
                <a:latin typeface="Google Sans"/>
              </a:rPr>
              <a:t>– Giving each word a grammatic category, Noun, Pronoun, verb etc..</a:t>
            </a:r>
          </a:p>
          <a:p>
            <a:r>
              <a:rPr lang="en-US" dirty="0">
                <a:solidFill>
                  <a:srgbClr val="00B050"/>
                </a:solidFill>
                <a:highlight>
                  <a:srgbClr val="FFFFFF"/>
                </a:highlight>
                <a:latin typeface="Google Sans"/>
              </a:rPr>
              <a:t>Text Vectorization </a:t>
            </a:r>
            <a:r>
              <a:rPr lang="en-US" dirty="0">
                <a:solidFill>
                  <a:srgbClr val="1F1F1F"/>
                </a:solidFill>
                <a:highlight>
                  <a:srgbClr val="FFFFFF"/>
                </a:highlight>
                <a:latin typeface="Google Sans"/>
              </a:rPr>
              <a:t>– Process of converting the text data into numerical vectors. Since Machine Learning or Deep Learning model only deals with numbers it is crucial to represent them in the form of numerical vectors. Good vectorization </a:t>
            </a:r>
            <a:r>
              <a:rPr lang="en-US" dirty="0">
                <a:solidFill>
                  <a:srgbClr val="1F1F1F"/>
                </a:solidFill>
                <a:highlight>
                  <a:srgbClr val="FFFFFF"/>
                </a:highlight>
                <a:latin typeface="Google Sans"/>
                <a:sym typeface="Wingdings" panose="05000000000000000000" pitchFamily="2" charset="2"/>
              </a:rPr>
              <a:t> </a:t>
            </a:r>
            <a:r>
              <a:rPr lang="en-US" dirty="0">
                <a:solidFill>
                  <a:srgbClr val="FF0000"/>
                </a:solidFill>
                <a:highlight>
                  <a:srgbClr val="FFFFFF"/>
                </a:highlight>
                <a:latin typeface="Google Sans"/>
                <a:sym typeface="Wingdings" panose="05000000000000000000" pitchFamily="2" charset="2"/>
              </a:rPr>
              <a:t>King – men + woman = queen</a:t>
            </a:r>
          </a:p>
          <a:p>
            <a:endParaRPr lang="en-US" dirty="0">
              <a:solidFill>
                <a:srgbClr val="1F1F1F"/>
              </a:solidFill>
              <a:highlight>
                <a:srgbClr val="FFFFFF"/>
              </a:highlight>
              <a:latin typeface="Google Sans"/>
            </a:endParaRPr>
          </a:p>
        </p:txBody>
      </p:sp>
    </p:spTree>
    <p:extLst>
      <p:ext uri="{BB962C8B-B14F-4D97-AF65-F5344CB8AC3E}">
        <p14:creationId xmlns:p14="http://schemas.microsoft.com/office/powerpoint/2010/main" val="2717414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a:t>
            </a:r>
            <a:r>
              <a:rPr lang="en-US" sz="4800" dirty="0">
                <a:solidFill>
                  <a:srgbClr val="00B050"/>
                </a:solidFill>
              </a:rPr>
              <a:t>Basics of NLP</a:t>
            </a:r>
          </a:p>
        </p:txBody>
      </p:sp>
      <p:sp>
        <p:nvSpPr>
          <p:cNvPr id="3" name="Content Placeholder 2"/>
          <p:cNvSpPr>
            <a:spLocks noGrp="1"/>
          </p:cNvSpPr>
          <p:nvPr>
            <p:ph idx="1"/>
          </p:nvPr>
        </p:nvSpPr>
        <p:spPr>
          <a:xfrm>
            <a:off x="348343" y="1981201"/>
            <a:ext cx="10778693" cy="4518751"/>
          </a:xfrm>
        </p:spPr>
        <p:txBody>
          <a:bodyPr>
            <a:normAutofit/>
          </a:bodyPr>
          <a:lstStyle/>
          <a:p>
            <a:r>
              <a:rPr lang="en-US" dirty="0">
                <a:solidFill>
                  <a:srgbClr val="00B050"/>
                </a:solidFill>
                <a:highlight>
                  <a:srgbClr val="FFFFFF"/>
                </a:highlight>
                <a:latin typeface="Google Sans"/>
              </a:rPr>
              <a:t>Sentimental Analysis </a:t>
            </a:r>
            <a:r>
              <a:rPr lang="en-US" dirty="0">
                <a:solidFill>
                  <a:srgbClr val="1F1F1F"/>
                </a:solidFill>
                <a:highlight>
                  <a:srgbClr val="FFFFFF"/>
                </a:highlight>
                <a:latin typeface="Google Sans"/>
              </a:rPr>
              <a:t>– The process of classifying whether a block of text is positive, negative or neutral. </a:t>
            </a:r>
            <a:r>
              <a:rPr lang="en-US" dirty="0" err="1">
                <a:solidFill>
                  <a:srgbClr val="1F1F1F"/>
                </a:solidFill>
                <a:highlight>
                  <a:srgbClr val="FFFFFF"/>
                </a:highlight>
                <a:latin typeface="Google Sans"/>
              </a:rPr>
              <a:t>E.g</a:t>
            </a:r>
            <a:r>
              <a:rPr lang="en-US" dirty="0">
                <a:solidFill>
                  <a:srgbClr val="1F1F1F"/>
                </a:solidFill>
                <a:highlight>
                  <a:srgbClr val="FFFFFF"/>
                </a:highlight>
                <a:latin typeface="Google Sans"/>
              </a:rPr>
              <a:t> -  Customers feedback, Classify the movie rating.</a:t>
            </a:r>
          </a:p>
          <a:p>
            <a:r>
              <a:rPr lang="en-US" dirty="0">
                <a:solidFill>
                  <a:srgbClr val="00B050"/>
                </a:solidFill>
                <a:highlight>
                  <a:srgbClr val="FFFFFF"/>
                </a:highlight>
                <a:latin typeface="Google Sans"/>
              </a:rPr>
              <a:t>Named Entity Recognition </a:t>
            </a:r>
            <a:r>
              <a:rPr lang="en-US" dirty="0">
                <a:solidFill>
                  <a:srgbClr val="1F1F1F"/>
                </a:solidFill>
                <a:highlight>
                  <a:srgbClr val="FFFFFF"/>
                </a:highlight>
                <a:latin typeface="Google Sans"/>
              </a:rPr>
              <a:t>– A technique in NLP that focuses on identifying and classifying entities. Named entities refers to real world objects such as Persons, Organization, Date etc. NER primary goal is to add structure and meaning to textual data by identifying and classifying named entities. Efficient Search, News classification and Customer support are few of its applications. </a:t>
            </a:r>
          </a:p>
        </p:txBody>
      </p:sp>
    </p:spTree>
    <p:extLst>
      <p:ext uri="{BB962C8B-B14F-4D97-AF65-F5344CB8AC3E}">
        <p14:creationId xmlns:p14="http://schemas.microsoft.com/office/powerpoint/2010/main" val="2748742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a:t>
            </a:r>
            <a:r>
              <a:rPr lang="en-US" sz="4800" dirty="0">
                <a:solidFill>
                  <a:srgbClr val="00B050"/>
                </a:solidFill>
              </a:rPr>
              <a:t>Recurrent Neural Network</a:t>
            </a:r>
          </a:p>
        </p:txBody>
      </p:sp>
      <p:pic>
        <p:nvPicPr>
          <p:cNvPr id="5" name="Content Placeholder 4">
            <a:extLst>
              <a:ext uri="{FF2B5EF4-FFF2-40B4-BE49-F238E27FC236}">
                <a16:creationId xmlns:a16="http://schemas.microsoft.com/office/drawing/2014/main" id="{9E70CE48-2249-3BF6-B5EB-D6A35C0719FE}"/>
              </a:ext>
            </a:extLst>
          </p:cNvPr>
          <p:cNvPicPr>
            <a:picLocks noGrp="1" noChangeAspect="1"/>
          </p:cNvPicPr>
          <p:nvPr>
            <p:ph idx="1"/>
          </p:nvPr>
        </p:nvPicPr>
        <p:blipFill>
          <a:blip r:embed="rId3"/>
          <a:stretch>
            <a:fillRect/>
          </a:stretch>
        </p:blipFill>
        <p:spPr>
          <a:xfrm>
            <a:off x="3451225" y="2954337"/>
            <a:ext cx="4572000" cy="2571750"/>
          </a:xfrm>
        </p:spPr>
      </p:pic>
    </p:spTree>
    <p:extLst>
      <p:ext uri="{BB962C8B-B14F-4D97-AF65-F5344CB8AC3E}">
        <p14:creationId xmlns:p14="http://schemas.microsoft.com/office/powerpoint/2010/main" val="2358418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a:t>
            </a:r>
            <a:r>
              <a:rPr lang="en-US" sz="4800" dirty="0">
                <a:solidFill>
                  <a:srgbClr val="00B050"/>
                </a:solidFill>
              </a:rPr>
              <a:t>Recurrent Neural Network</a:t>
            </a:r>
          </a:p>
        </p:txBody>
      </p:sp>
      <p:pic>
        <p:nvPicPr>
          <p:cNvPr id="7" name="Content Placeholder 6">
            <a:extLst>
              <a:ext uri="{FF2B5EF4-FFF2-40B4-BE49-F238E27FC236}">
                <a16:creationId xmlns:a16="http://schemas.microsoft.com/office/drawing/2014/main" id="{11FEB56F-5B46-730D-2392-695D6747E3A5}"/>
              </a:ext>
            </a:extLst>
          </p:cNvPr>
          <p:cNvPicPr>
            <a:picLocks noGrp="1" noChangeAspect="1"/>
          </p:cNvPicPr>
          <p:nvPr>
            <p:ph idx="1"/>
          </p:nvPr>
        </p:nvPicPr>
        <p:blipFill>
          <a:blip r:embed="rId3"/>
          <a:stretch>
            <a:fillRect/>
          </a:stretch>
        </p:blipFill>
        <p:spPr>
          <a:xfrm>
            <a:off x="1295400" y="2464450"/>
            <a:ext cx="9601200" cy="2843500"/>
          </a:xfrm>
        </p:spPr>
      </p:pic>
    </p:spTree>
    <p:extLst>
      <p:ext uri="{BB962C8B-B14F-4D97-AF65-F5344CB8AC3E}">
        <p14:creationId xmlns:p14="http://schemas.microsoft.com/office/powerpoint/2010/main" val="3532019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3894" y="330507"/>
            <a:ext cx="10312706" cy="1315732"/>
          </a:xfrm>
        </p:spPr>
        <p:txBody>
          <a:bodyPr/>
          <a:lstStyle/>
          <a:p>
            <a:r>
              <a:rPr lang="en-US" dirty="0">
                <a:solidFill>
                  <a:srgbClr val="00B050"/>
                </a:solidFill>
              </a:rPr>
              <a:t> </a:t>
            </a:r>
            <a:r>
              <a:rPr lang="en-US" sz="3200" dirty="0">
                <a:solidFill>
                  <a:srgbClr val="00B050"/>
                </a:solidFill>
              </a:rPr>
              <a:t>Recurrent Neural Network</a:t>
            </a:r>
            <a:endParaRPr lang="en-US" dirty="0">
              <a:solidFill>
                <a:srgbClr val="00B050"/>
              </a:solidFill>
            </a:endParaRPr>
          </a:p>
        </p:txBody>
      </p:sp>
      <p:sp>
        <p:nvSpPr>
          <p:cNvPr id="7" name="Title 1">
            <a:extLst>
              <a:ext uri="{FF2B5EF4-FFF2-40B4-BE49-F238E27FC236}">
                <a16:creationId xmlns:a16="http://schemas.microsoft.com/office/drawing/2014/main" id="{12E6F50E-7FFF-AAB4-7109-A7269029662C}"/>
              </a:ext>
            </a:extLst>
          </p:cNvPr>
          <p:cNvSpPr txBox="1">
            <a:spLocks/>
          </p:cNvSpPr>
          <p:nvPr/>
        </p:nvSpPr>
        <p:spPr>
          <a:xfrm>
            <a:off x="1295400" y="2281856"/>
            <a:ext cx="9601200" cy="357911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a:lstStyle>
          <a:p>
            <a:endParaRPr lang="en-US" dirty="0">
              <a:solidFill>
                <a:srgbClr val="00B050"/>
              </a:solidFill>
            </a:endParaRPr>
          </a:p>
        </p:txBody>
      </p:sp>
      <p:sp>
        <p:nvSpPr>
          <p:cNvPr id="11" name="TextBox 10">
            <a:extLst>
              <a:ext uri="{FF2B5EF4-FFF2-40B4-BE49-F238E27FC236}">
                <a16:creationId xmlns:a16="http://schemas.microsoft.com/office/drawing/2014/main" id="{1E71BDED-8EB5-59A1-9E7A-E3598E76BA78}"/>
              </a:ext>
            </a:extLst>
          </p:cNvPr>
          <p:cNvSpPr txBox="1"/>
          <p:nvPr/>
        </p:nvSpPr>
        <p:spPr>
          <a:xfrm>
            <a:off x="583894" y="2071172"/>
            <a:ext cx="8196549" cy="3477875"/>
          </a:xfrm>
          <a:prstGeom prst="rect">
            <a:avLst/>
          </a:prstGeom>
          <a:noFill/>
        </p:spPr>
        <p:txBody>
          <a:bodyPr wrap="square" rtlCol="0">
            <a:spAutoFit/>
          </a:bodyPr>
          <a:lstStyle/>
          <a:p>
            <a:pPr marL="285750" indent="-285750">
              <a:buFont typeface="Arial" panose="020B0604020202020204" pitchFamily="34" charset="0"/>
              <a:buChar char="•"/>
            </a:pPr>
            <a:r>
              <a:rPr lang="en-IN" sz="2000" dirty="0"/>
              <a:t>It is the Sequence-to-sequence neural network.</a:t>
            </a:r>
          </a:p>
          <a:p>
            <a:pPr marL="285750" indent="-285750">
              <a:buFont typeface="Arial" panose="020B0604020202020204" pitchFamily="34" charset="0"/>
              <a:buChar char="•"/>
            </a:pPr>
            <a:r>
              <a:rPr lang="en-IN" sz="2000" dirty="0"/>
              <a:t>As animation shows, tokens are processed in sequence manner       (one per timestamp).</a:t>
            </a:r>
          </a:p>
          <a:p>
            <a:pPr marL="285750" indent="-285750">
              <a:buFont typeface="Arial" panose="020B0604020202020204" pitchFamily="34" charset="0"/>
              <a:buChar char="•"/>
            </a:pPr>
            <a:r>
              <a:rPr lang="en-IN" sz="2000" dirty="0"/>
              <a:t>At each time stamp the current RNN cell is fed by previous state  and current input. Primary goal of passing previous states is to maintain the context and carry information from previous time steps through the sequence.</a:t>
            </a:r>
          </a:p>
          <a:p>
            <a:pPr marL="285750" indent="-285750">
              <a:buFont typeface="Arial" panose="020B0604020202020204" pitchFamily="34" charset="0"/>
              <a:buChar char="•"/>
            </a:pPr>
            <a:r>
              <a:rPr lang="en-IN" sz="2000" dirty="0">
                <a:solidFill>
                  <a:srgbClr val="FF0000"/>
                </a:solidFill>
              </a:rPr>
              <a:t>RNN suffers from short term memory, caused by vanishing gradients problem</a:t>
            </a:r>
            <a:r>
              <a:rPr lang="en-IN" sz="2000" dirty="0"/>
              <a:t>.</a:t>
            </a:r>
          </a:p>
          <a:p>
            <a:pPr marL="285750" indent="-285750">
              <a:buFont typeface="Arial" panose="020B0604020202020204" pitchFamily="34" charset="0"/>
              <a:buChar char="•"/>
            </a:pPr>
            <a:r>
              <a:rPr lang="en-IN" sz="2000" dirty="0"/>
              <a:t>If RNN has more steps then it is most likely to suffer from vanishing gradients. </a:t>
            </a:r>
          </a:p>
        </p:txBody>
      </p:sp>
    </p:spTree>
    <p:extLst>
      <p:ext uri="{BB962C8B-B14F-4D97-AF65-F5344CB8AC3E}">
        <p14:creationId xmlns:p14="http://schemas.microsoft.com/office/powerpoint/2010/main" val="322917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Long Short Term Memory </a:t>
            </a:r>
            <a:endParaRPr lang="en-US" sz="4800" dirty="0">
              <a:solidFill>
                <a:srgbClr val="00B050"/>
              </a:solidFill>
            </a:endParaRPr>
          </a:p>
        </p:txBody>
      </p:sp>
      <p:pic>
        <p:nvPicPr>
          <p:cNvPr id="11" name="Content Placeholder 10">
            <a:extLst>
              <a:ext uri="{FF2B5EF4-FFF2-40B4-BE49-F238E27FC236}">
                <a16:creationId xmlns:a16="http://schemas.microsoft.com/office/drawing/2014/main" id="{7D10DEE5-429B-1EDA-524E-C1EFFB5F2C3D}"/>
              </a:ext>
            </a:extLst>
          </p:cNvPr>
          <p:cNvPicPr>
            <a:picLocks noGrp="1" noChangeAspect="1"/>
          </p:cNvPicPr>
          <p:nvPr>
            <p:ph idx="1"/>
          </p:nvPr>
        </p:nvPicPr>
        <p:blipFill>
          <a:blip r:embed="rId3"/>
          <a:stretch>
            <a:fillRect/>
          </a:stretch>
        </p:blipFill>
        <p:spPr>
          <a:xfrm>
            <a:off x="1295400" y="2045236"/>
            <a:ext cx="9601200" cy="3681928"/>
          </a:xfrm>
        </p:spPr>
      </p:pic>
    </p:spTree>
    <p:extLst>
      <p:ext uri="{BB962C8B-B14F-4D97-AF65-F5344CB8AC3E}">
        <p14:creationId xmlns:p14="http://schemas.microsoft.com/office/powerpoint/2010/main" val="4143350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8343" y="503853"/>
            <a:ext cx="10548257" cy="1142385"/>
          </a:xfrm>
        </p:spPr>
        <p:txBody>
          <a:bodyPr/>
          <a:lstStyle/>
          <a:p>
            <a:r>
              <a:rPr lang="en-US" dirty="0">
                <a:solidFill>
                  <a:srgbClr val="00B050"/>
                </a:solidFill>
              </a:rPr>
              <a:t>                     Long Short Term Memory </a:t>
            </a:r>
            <a:endParaRPr lang="en-US" sz="4800" dirty="0">
              <a:solidFill>
                <a:srgbClr val="00B050"/>
              </a:solidFill>
            </a:endParaRPr>
          </a:p>
        </p:txBody>
      </p:sp>
      <p:pic>
        <p:nvPicPr>
          <p:cNvPr id="6" name="Content Placeholder 5">
            <a:extLst>
              <a:ext uri="{FF2B5EF4-FFF2-40B4-BE49-F238E27FC236}">
                <a16:creationId xmlns:a16="http://schemas.microsoft.com/office/drawing/2014/main" id="{0E0EE724-B5F7-B332-2831-C80617B5D61D}"/>
              </a:ext>
            </a:extLst>
          </p:cNvPr>
          <p:cNvPicPr>
            <a:picLocks noGrp="1" noChangeAspect="1"/>
          </p:cNvPicPr>
          <p:nvPr>
            <p:ph idx="1"/>
          </p:nvPr>
        </p:nvPicPr>
        <p:blipFill>
          <a:blip r:embed="rId3"/>
          <a:stretch>
            <a:fillRect/>
          </a:stretch>
        </p:blipFill>
        <p:spPr>
          <a:xfrm>
            <a:off x="1432193" y="2231809"/>
            <a:ext cx="8423863" cy="2988195"/>
          </a:xfrm>
        </p:spPr>
      </p:pic>
    </p:spTree>
    <p:extLst>
      <p:ext uri="{BB962C8B-B14F-4D97-AF65-F5344CB8AC3E}">
        <p14:creationId xmlns:p14="http://schemas.microsoft.com/office/powerpoint/2010/main" val="2161244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1625</TotalTime>
  <Words>1497</Words>
  <Application>Microsoft Office PowerPoint</Application>
  <PresentationFormat>Widescreen</PresentationFormat>
  <Paragraphs>106</Paragraphs>
  <Slides>26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__fkGroteskNeue_598ab8</vt:lpstr>
      <vt:lpstr>Arial</vt:lpstr>
      <vt:lpstr>Google Sans</vt:lpstr>
      <vt:lpstr>Diamond Grid 16x9</vt:lpstr>
      <vt:lpstr>Intern Report</vt:lpstr>
      <vt:lpstr>                       Natural Language Processing</vt:lpstr>
      <vt:lpstr>                       Basics of NLP</vt:lpstr>
      <vt:lpstr>                       Basics of NLP</vt:lpstr>
      <vt:lpstr>                       Recurrent Neural Network</vt:lpstr>
      <vt:lpstr>                       Recurrent Neural Network</vt:lpstr>
      <vt:lpstr> Recurrent Neural Network</vt:lpstr>
      <vt:lpstr>                     Long Short Term Memory </vt:lpstr>
      <vt:lpstr>                     Long Short Term Memory </vt:lpstr>
      <vt:lpstr>                     Long Short Term Memory </vt:lpstr>
      <vt:lpstr> LSTM</vt:lpstr>
      <vt:lpstr>GRU</vt:lpstr>
      <vt:lpstr>GRU</vt:lpstr>
      <vt:lpstr>GRU</vt:lpstr>
      <vt:lpstr> Gated Recurrent Unit</vt:lpstr>
      <vt:lpstr> Transformers</vt:lpstr>
      <vt:lpstr> Transformers</vt:lpstr>
      <vt:lpstr> BERT</vt:lpstr>
      <vt:lpstr> Transformers</vt:lpstr>
      <vt:lpstr> MobileBERT</vt:lpstr>
      <vt:lpstr> Alternative to mobileGliner Model</vt:lpstr>
      <vt:lpstr> Data Loading</vt:lpstr>
      <vt:lpstr>Training and Testing</vt:lpstr>
      <vt:lpstr> Loss,Optimizer and Util functions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Gugulothu Sriram</dc:creator>
  <cp:lastModifiedBy>Gugulothu Sriram</cp:lastModifiedBy>
  <cp:revision>7</cp:revision>
  <dcterms:created xsi:type="dcterms:W3CDTF">2024-07-24T16:32:26Z</dcterms:created>
  <dcterms:modified xsi:type="dcterms:W3CDTF">2024-07-25T19:42:12Z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