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0" r:id="rId14"/>
    <p:sldId id="274" r:id="rId15"/>
    <p:sldId id="276" r:id="rId16"/>
    <p:sldId id="278" r:id="rId17"/>
    <p:sldId id="279" r:id="rId18"/>
    <p:sldId id="280" r:id="rId19"/>
    <p:sldId id="285" r:id="rId20"/>
    <p:sldId id="286" r:id="rId21"/>
    <p:sldId id="287" r:id="rId22"/>
    <p:sldId id="288" r:id="rId23"/>
    <p:sldId id="290" r:id="rId24"/>
    <p:sldId id="291" r:id="rId25"/>
    <p:sldId id="292" r:id="rId26"/>
    <p:sldId id="293" r:id="rId27"/>
    <p:sldId id="295" r:id="rId28"/>
    <p:sldId id="296" r:id="rId29"/>
    <p:sldId id="297" r:id="rId30"/>
    <p:sldId id="298"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Georgia" panose="02040502050405020303" pitchFamily="18" charset="0"/>
      <p:regular r:id="rId37"/>
      <p:bold r:id="rId38"/>
      <p:italic r:id="rId39"/>
      <p:boldItalic r:id="rId40"/>
    </p:embeddedFont>
    <p:embeddedFont>
      <p:font typeface="Lato" panose="020B0604020202020204" charset="0"/>
      <p:regular r:id="rId41"/>
      <p:bold r:id="rId42"/>
      <p:italic r:id="rId43"/>
      <p:boldItalic r:id="rId44"/>
    </p:embeddedFont>
    <p:embeddedFont>
      <p:font typeface="Trebuchet MS" panose="020B0603020202020204" pitchFamily="34" charset="0"/>
      <p:regular r:id="rId45"/>
      <p:bold r:id="rId46"/>
      <p:italic r:id="rId47"/>
      <p:boldItalic r:id="rId48"/>
    </p:embeddedFont>
    <p:embeddedFont>
      <p:font typeface="Raleway"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5" roundtripDataSignature="AMtx7mg0joXTCnUwYc+iKT1A6h3PUqEaq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ram" initials="S" lastIdx="1" clrIdx="0">
    <p:extLst>
      <p:ext uri="{19B8F6BF-5375-455C-9EA6-DF929625EA0E}">
        <p15:presenceInfo xmlns:p15="http://schemas.microsoft.com/office/powerpoint/2012/main" userId="Srir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68"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6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65"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06T04:45:03.05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81016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101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8896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1434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0477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7008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262" name="Google Shape;262;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0187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73" name="Google Shape;27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0932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9562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296" name="Google Shape;29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5399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03" name="Google Shape;303;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7300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marL="457200" lvl="0" indent="-139700" algn="l" rtl="0">
              <a:lnSpc>
                <a:spcPct val="100000"/>
              </a:lnSpc>
              <a:spcBef>
                <a:spcPts val="0"/>
              </a:spcBef>
              <a:spcAft>
                <a:spcPts val="0"/>
              </a:spcAft>
              <a:buSzPts val="1400"/>
              <a:buFont typeface="Arial"/>
              <a:buNone/>
            </a:pPr>
            <a:endParaRPr sz="1200" b="0" i="0" u="none" strike="noStrike" cap="none">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classification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The Classification algorithm is </a:t>
            </a:r>
            <a:r>
              <a:rPr lang="en-US" sz="1200" b="1" i="0" u="none" strike="noStrike" cap="none">
                <a:solidFill>
                  <a:schemeClr val="dk1"/>
                </a:solidFill>
                <a:latin typeface="Calibri"/>
                <a:ea typeface="Calibri"/>
                <a:cs typeface="Calibri"/>
                <a:sym typeface="Calibri"/>
              </a:rPr>
              <a:t>a Supervised Learning technique that is used to identify the category of new observations on the basis of training data</a:t>
            </a:r>
            <a:r>
              <a:rPr lang="en-US" sz="1200" b="0" i="0" u="none" strike="noStrike" cap="non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regression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Regression is </a:t>
            </a:r>
            <a:r>
              <a:rPr lang="en-US" sz="1200" b="1" i="0" u="none" strike="noStrike" cap="none">
                <a:solidFill>
                  <a:schemeClr val="dk1"/>
                </a:solidFill>
                <a:latin typeface="Calibri"/>
                <a:ea typeface="Calibri"/>
                <a:cs typeface="Calibri"/>
                <a:sym typeface="Calibri"/>
              </a:rPr>
              <a:t>a technique for investigating the relationship between independent variables or features and a dependent variable or outcome</a:t>
            </a:r>
            <a:r>
              <a:rPr lang="en-US" sz="1200" b="0" i="0" u="none" strike="noStrike" cap="non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marL="457200" lvl="0" indent="-139700" algn="l" rtl="0">
              <a:lnSpc>
                <a:spcPct val="100000"/>
              </a:lnSpc>
              <a:spcBef>
                <a:spcPts val="0"/>
              </a:spcBef>
              <a:spcAft>
                <a:spcPts val="0"/>
              </a:spcAft>
              <a:buSzPts val="1400"/>
              <a:buFont typeface="Arial"/>
              <a:buNone/>
            </a:pPr>
            <a:endParaRPr b="0"/>
          </a:p>
        </p:txBody>
      </p:sp>
      <p:sp>
        <p:nvSpPr>
          <p:cNvPr id="350" name="Google Shape;350;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7494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7183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What is the role of regression in ML</a:t>
            </a:r>
            <a:endParaRPr/>
          </a:p>
          <a:p>
            <a:pPr marL="457200" marR="0" lvl="0" indent="-228600" algn="l" rtl="0">
              <a:lnSpc>
                <a:spcPct val="100000"/>
              </a:lnSpc>
              <a:spcBef>
                <a:spcPts val="0"/>
              </a:spcBef>
              <a:spcAft>
                <a:spcPts val="0"/>
              </a:spcAft>
              <a:buClr>
                <a:srgbClr val="000000"/>
              </a:buClr>
              <a:buSzPts val="1400"/>
              <a:buFont typeface="Arial"/>
              <a:buNone/>
            </a:pPr>
            <a:r>
              <a:rPr lang="en-US" sz="1200"/>
              <a:t>Is regression supervised or unsupervised?</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357" name="Google Shape;357;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58610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4247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60870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4114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393" name="Google Shape;393;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24</a:t>
            </a:fld>
            <a:endParaRPr/>
          </a:p>
        </p:txBody>
      </p:sp>
    </p:spTree>
    <p:extLst>
      <p:ext uri="{BB962C8B-B14F-4D97-AF65-F5344CB8AC3E}">
        <p14:creationId xmlns:p14="http://schemas.microsoft.com/office/powerpoint/2010/main" val="2562768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p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00" name="Google Shape;400;p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25</a:t>
            </a:fld>
            <a:endParaRPr/>
          </a:p>
        </p:txBody>
      </p:sp>
    </p:spTree>
    <p:extLst>
      <p:ext uri="{BB962C8B-B14F-4D97-AF65-F5344CB8AC3E}">
        <p14:creationId xmlns:p14="http://schemas.microsoft.com/office/powerpoint/2010/main" val="25800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6" name="Google Shape;406;p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07" name="Google Shape;407;p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26</a:t>
            </a:fld>
            <a:endParaRPr/>
          </a:p>
        </p:txBody>
      </p:sp>
    </p:spTree>
    <p:extLst>
      <p:ext uri="{BB962C8B-B14F-4D97-AF65-F5344CB8AC3E}">
        <p14:creationId xmlns:p14="http://schemas.microsoft.com/office/powerpoint/2010/main" val="3501392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0" name="Google Shape;42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29892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27" name="Google Shape;427;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Tree>
    <p:extLst>
      <p:ext uri="{BB962C8B-B14F-4D97-AF65-F5344CB8AC3E}">
        <p14:creationId xmlns:p14="http://schemas.microsoft.com/office/powerpoint/2010/main" val="1663856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5" name="Google Shape;435;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36" name="Google Shape;436;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29</a:t>
            </a:fld>
            <a:endParaRPr/>
          </a:p>
        </p:txBody>
      </p:sp>
    </p:spTree>
    <p:extLst>
      <p:ext uri="{BB962C8B-B14F-4D97-AF65-F5344CB8AC3E}">
        <p14:creationId xmlns:p14="http://schemas.microsoft.com/office/powerpoint/2010/main" val="4256782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5605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3" name="Google Shape;443;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309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62" name="Google Shape;162;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5269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9666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86" name="Google Shape;18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0036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93" name="Google Shape;1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2143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203" name="Google Shape;20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9249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209" name="Google Shape;209;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361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g22a12d94794_0_1051"/>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g22a12d94794_0_1051"/>
          <p:cNvGrpSpPr/>
          <p:nvPr/>
        </p:nvGrpSpPr>
        <p:grpSpPr>
          <a:xfrm>
            <a:off x="1107036" y="1588427"/>
            <a:ext cx="994316" cy="61102"/>
            <a:chOff x="4580561" y="2589004"/>
            <a:chExt cx="1064464" cy="25200"/>
          </a:xfrm>
        </p:grpSpPr>
        <p:sp>
          <p:nvSpPr>
            <p:cNvPr id="16" name="Google Shape;16;g22a12d94794_0_1051"/>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g22a12d94794_0_1051"/>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g22a12d94794_0_1051"/>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19" name="Google Shape;19;g22a12d94794_0_1051"/>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g22a12d94794_0_105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g22a12d94794_0_1115"/>
          <p:cNvGrpSpPr/>
          <p:nvPr/>
        </p:nvGrpSpPr>
        <p:grpSpPr>
          <a:xfrm>
            <a:off x="1107036" y="5558926"/>
            <a:ext cx="994316" cy="61102"/>
            <a:chOff x="4580561" y="2589004"/>
            <a:chExt cx="1064464" cy="25200"/>
          </a:xfrm>
        </p:grpSpPr>
        <p:sp>
          <p:nvSpPr>
            <p:cNvPr id="79" name="Google Shape;79;g22a12d94794_0_1115"/>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g22a12d94794_0_1115"/>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g22a12d94794_0_1115"/>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g22a12d94794_0_1115"/>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0"/>
              </a:spcBef>
              <a:spcAft>
                <a:spcPts val="0"/>
              </a:spcAft>
              <a:buClr>
                <a:schemeClr val="lt1"/>
              </a:buClr>
              <a:buSzPts val="1500"/>
              <a:buChar char="○"/>
              <a:defRPr>
                <a:solidFill>
                  <a:schemeClr val="lt1"/>
                </a:solidFill>
              </a:defRPr>
            </a:lvl2pPr>
            <a:lvl3pPr marL="1371600" lvl="2" indent="-323850">
              <a:spcBef>
                <a:spcPts val="0"/>
              </a:spcBef>
              <a:spcAft>
                <a:spcPts val="0"/>
              </a:spcAft>
              <a:buClr>
                <a:schemeClr val="lt1"/>
              </a:buClr>
              <a:buSzPts val="1500"/>
              <a:buChar char="■"/>
              <a:defRPr>
                <a:solidFill>
                  <a:schemeClr val="lt1"/>
                </a:solidFill>
              </a:defRPr>
            </a:lvl3pPr>
            <a:lvl4pPr marL="1828800" lvl="3" indent="-323850">
              <a:spcBef>
                <a:spcPts val="0"/>
              </a:spcBef>
              <a:spcAft>
                <a:spcPts val="0"/>
              </a:spcAft>
              <a:buClr>
                <a:schemeClr val="lt1"/>
              </a:buClr>
              <a:buSzPts val="1500"/>
              <a:buChar char="●"/>
              <a:defRPr>
                <a:solidFill>
                  <a:schemeClr val="lt1"/>
                </a:solidFill>
              </a:defRPr>
            </a:lvl4pPr>
            <a:lvl5pPr marL="2286000" lvl="4" indent="-323850">
              <a:spcBef>
                <a:spcPts val="0"/>
              </a:spcBef>
              <a:spcAft>
                <a:spcPts val="0"/>
              </a:spcAft>
              <a:buClr>
                <a:schemeClr val="lt1"/>
              </a:buClr>
              <a:buSzPts val="1500"/>
              <a:buChar char="○"/>
              <a:defRPr>
                <a:solidFill>
                  <a:schemeClr val="lt1"/>
                </a:solidFill>
              </a:defRPr>
            </a:lvl5pPr>
            <a:lvl6pPr marL="2743200" lvl="5" indent="-323850">
              <a:spcBef>
                <a:spcPts val="0"/>
              </a:spcBef>
              <a:spcAft>
                <a:spcPts val="0"/>
              </a:spcAft>
              <a:buClr>
                <a:schemeClr val="lt1"/>
              </a:buClr>
              <a:buSzPts val="1500"/>
              <a:buChar char="■"/>
              <a:defRPr>
                <a:solidFill>
                  <a:schemeClr val="lt1"/>
                </a:solidFill>
              </a:defRPr>
            </a:lvl6pPr>
            <a:lvl7pPr marL="3200400" lvl="6" indent="-323850">
              <a:spcBef>
                <a:spcPts val="0"/>
              </a:spcBef>
              <a:spcAft>
                <a:spcPts val="0"/>
              </a:spcAft>
              <a:buClr>
                <a:schemeClr val="lt1"/>
              </a:buClr>
              <a:buSzPts val="1500"/>
              <a:buChar char="●"/>
              <a:defRPr>
                <a:solidFill>
                  <a:schemeClr val="lt1"/>
                </a:solidFill>
              </a:defRPr>
            </a:lvl7pPr>
            <a:lvl8pPr marL="3657600" lvl="7" indent="-323850">
              <a:spcBef>
                <a:spcPts val="0"/>
              </a:spcBef>
              <a:spcAft>
                <a:spcPts val="0"/>
              </a:spcAft>
              <a:buClr>
                <a:schemeClr val="lt1"/>
              </a:buClr>
              <a:buSzPts val="1500"/>
              <a:buChar char="○"/>
              <a:defRPr>
                <a:solidFill>
                  <a:schemeClr val="lt1"/>
                </a:solidFill>
              </a:defRPr>
            </a:lvl8pPr>
            <a:lvl9pPr marL="4114800" lvl="8" indent="-323850">
              <a:spcBef>
                <a:spcPts val="0"/>
              </a:spcBef>
              <a:spcAft>
                <a:spcPts val="0"/>
              </a:spcAft>
              <a:buClr>
                <a:schemeClr val="lt1"/>
              </a:buClr>
              <a:buSzPts val="1500"/>
              <a:buChar char="■"/>
              <a:defRPr>
                <a:solidFill>
                  <a:schemeClr val="lt1"/>
                </a:solidFill>
              </a:defRPr>
            </a:lvl9pPr>
          </a:lstStyle>
          <a:p>
            <a:endParaRPr/>
          </a:p>
        </p:txBody>
      </p:sp>
      <p:sp>
        <p:nvSpPr>
          <p:cNvPr id="83" name="Google Shape;83;g22a12d94794_0_111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86"/>
        <p:cNvGrpSpPr/>
        <p:nvPr/>
      </p:nvGrpSpPr>
      <p:grpSpPr>
        <a:xfrm>
          <a:off x="0" y="0"/>
          <a:ext cx="0" cy="0"/>
          <a:chOff x="0" y="0"/>
          <a:chExt cx="0" cy="0"/>
        </a:xfrm>
      </p:grpSpPr>
      <p:sp>
        <p:nvSpPr>
          <p:cNvPr id="87" name="Google Shape;87;g22a12d94794_0_1124"/>
          <p:cNvSpPr/>
          <p:nvPr/>
        </p:nvSpPr>
        <p:spPr>
          <a:xfrm>
            <a:off x="0" y="1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88" name="Google Shape;88;g22a12d94794_0_1124"/>
          <p:cNvSpPr txBox="1">
            <a:spLocks noGrp="1"/>
          </p:cNvSpPr>
          <p:nvPr>
            <p:ph type="title"/>
          </p:nvPr>
        </p:nvSpPr>
        <p:spPr>
          <a:xfrm>
            <a:off x="228600" y="184714"/>
            <a:ext cx="10515600" cy="521700"/>
          </a:xfrm>
          <a:prstGeom prst="rect">
            <a:avLst/>
          </a:prstGeom>
          <a:noFill/>
          <a:ln>
            <a:noFill/>
          </a:ln>
        </p:spPr>
        <p:txBody>
          <a:bodyPr spcFirstLastPara="1" wrap="square" lIns="91400" tIns="45675" rIns="91400" bIns="45675" anchor="ctr" anchorCtr="0">
            <a:spAutoFit/>
          </a:bodyPr>
          <a:lstStyle>
            <a:lvl1pPr lvl="0" algn="l" rtl="0">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9" name="Google Shape;89;g22a12d94794_0_1124"/>
          <p:cNvSpPr txBox="1">
            <a:spLocks noGrp="1"/>
          </p:cNvSpPr>
          <p:nvPr>
            <p:ph type="sldNum" idx="12"/>
          </p:nvPr>
        </p:nvSpPr>
        <p:spPr>
          <a:xfrm>
            <a:off x="11639552" y="6350000"/>
            <a:ext cx="390600" cy="288900"/>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90" name="Google Shape;90;g22a12d94794_0_1124"/>
          <p:cNvCxnSpPr/>
          <p:nvPr/>
        </p:nvCxnSpPr>
        <p:spPr>
          <a:xfrm>
            <a:off x="13"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91"/>
        <p:cNvGrpSpPr/>
        <p:nvPr/>
      </p:nvGrpSpPr>
      <p:grpSpPr>
        <a:xfrm>
          <a:off x="0" y="0"/>
          <a:ext cx="0" cy="0"/>
          <a:chOff x="0" y="0"/>
          <a:chExt cx="0" cy="0"/>
        </a:xfrm>
      </p:grpSpPr>
      <p:sp>
        <p:nvSpPr>
          <p:cNvPr id="92" name="Google Shape;92;g22a12d94794_0_1129"/>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93" name="Google Shape;93;g22a12d94794_0_1129"/>
          <p:cNvSpPr txBox="1">
            <a:spLocks noGrp="1"/>
          </p:cNvSpPr>
          <p:nvPr>
            <p:ph type="title"/>
          </p:nvPr>
        </p:nvSpPr>
        <p:spPr>
          <a:xfrm>
            <a:off x="228600" y="187044"/>
            <a:ext cx="10515600" cy="516900"/>
          </a:xfrm>
          <a:prstGeom prst="rect">
            <a:avLst/>
          </a:prstGeom>
          <a:noFill/>
          <a:ln>
            <a:noFill/>
          </a:ln>
        </p:spPr>
        <p:txBody>
          <a:bodyPr spcFirstLastPara="1" wrap="square" lIns="91400" tIns="45675" rIns="91400" bIns="45675" anchor="ctr" anchorCtr="0">
            <a:spAutoFit/>
          </a:bodyPr>
          <a:lstStyle>
            <a:lvl1pPr lvl="0" algn="l" rtl="0">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4" name="Google Shape;94;g22a12d94794_0_1129"/>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95" name="Google Shape;95;g22a12d94794_0_1129"/>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2" type="obj">
  <p:cSld name="OBJECT">
    <p:spTree>
      <p:nvGrpSpPr>
        <p:cNvPr id="1" name="Shape 96"/>
        <p:cNvGrpSpPr/>
        <p:nvPr/>
      </p:nvGrpSpPr>
      <p:grpSpPr>
        <a:xfrm>
          <a:off x="0" y="0"/>
          <a:ext cx="0" cy="0"/>
          <a:chOff x="0" y="0"/>
          <a:chExt cx="0" cy="0"/>
        </a:xfrm>
      </p:grpSpPr>
      <p:sp>
        <p:nvSpPr>
          <p:cNvPr id="97" name="Google Shape;97;g22a12d94794_0_1134"/>
          <p:cNvSpPr txBox="1">
            <a:spLocks noGrp="1"/>
          </p:cNvSpPr>
          <p:nvPr>
            <p:ph type="title"/>
          </p:nvPr>
        </p:nvSpPr>
        <p:spPr>
          <a:xfrm>
            <a:off x="838200" y="365125"/>
            <a:ext cx="10515600" cy="1325700"/>
          </a:xfrm>
          <a:prstGeom prst="rect">
            <a:avLst/>
          </a:prstGeom>
          <a:noFill/>
          <a:ln>
            <a:noFill/>
          </a:ln>
        </p:spPr>
        <p:txBody>
          <a:bodyPr spcFirstLastPara="1" wrap="square" lIns="91400" tIns="45675" rIns="91400" bIns="45675"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g22a12d94794_0_1134"/>
          <p:cNvSpPr txBox="1">
            <a:spLocks noGrp="1"/>
          </p:cNvSpPr>
          <p:nvPr>
            <p:ph type="body" idx="1"/>
          </p:nvPr>
        </p:nvSpPr>
        <p:spPr>
          <a:xfrm>
            <a:off x="838200" y="1825625"/>
            <a:ext cx="10515600" cy="4351200"/>
          </a:xfrm>
          <a:prstGeom prst="rect">
            <a:avLst/>
          </a:prstGeom>
          <a:noFill/>
          <a:ln>
            <a:noFill/>
          </a:ln>
        </p:spPr>
        <p:txBody>
          <a:bodyPr spcFirstLastPara="1" wrap="square" lIns="91400" tIns="45675" rIns="91400" bIns="45675"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9" name="Google Shape;99;g22a12d94794_0_1134"/>
          <p:cNvSpPr txBox="1">
            <a:spLocks noGrp="1"/>
          </p:cNvSpPr>
          <p:nvPr>
            <p:ph type="dt" idx="10"/>
          </p:nvPr>
        </p:nvSpPr>
        <p:spPr>
          <a:xfrm>
            <a:off x="838200" y="6356352"/>
            <a:ext cx="2743200" cy="365100"/>
          </a:xfrm>
          <a:prstGeom prst="rect">
            <a:avLst/>
          </a:prstGeom>
          <a:noFill/>
          <a:ln>
            <a:noFill/>
          </a:ln>
        </p:spPr>
        <p:txBody>
          <a:bodyPr spcFirstLastPara="1" wrap="square" lIns="91400" tIns="45675" rIns="91400" bIns="45675"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g22a12d94794_0_1134"/>
          <p:cNvSpPr txBox="1">
            <a:spLocks noGrp="1"/>
          </p:cNvSpPr>
          <p:nvPr>
            <p:ph type="ftr" idx="11"/>
          </p:nvPr>
        </p:nvSpPr>
        <p:spPr>
          <a:xfrm>
            <a:off x="4038600" y="6356352"/>
            <a:ext cx="4114800" cy="365100"/>
          </a:xfrm>
          <a:prstGeom prst="rect">
            <a:avLst/>
          </a:prstGeom>
          <a:noFill/>
          <a:ln>
            <a:noFill/>
          </a:ln>
        </p:spPr>
        <p:txBody>
          <a:bodyPr spcFirstLastPara="1" wrap="square" lIns="91400" tIns="45675" rIns="91400" bIns="45675"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g22a12d94794_0_1134"/>
          <p:cNvSpPr txBox="1">
            <a:spLocks noGrp="1"/>
          </p:cNvSpPr>
          <p:nvPr>
            <p:ph type="sldNum" idx="12"/>
          </p:nvPr>
        </p:nvSpPr>
        <p:spPr>
          <a:xfrm>
            <a:off x="8610600" y="6356352"/>
            <a:ext cx="2743200" cy="365100"/>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2"/>
        <p:cNvGrpSpPr/>
        <p:nvPr/>
      </p:nvGrpSpPr>
      <p:grpSpPr>
        <a:xfrm>
          <a:off x="0" y="0"/>
          <a:ext cx="0" cy="0"/>
          <a:chOff x="0" y="0"/>
          <a:chExt cx="0" cy="0"/>
        </a:xfrm>
      </p:grpSpPr>
      <p:sp>
        <p:nvSpPr>
          <p:cNvPr id="103" name="Google Shape;103;g22a12d94794_0_1140"/>
          <p:cNvSpPr txBox="1">
            <a:spLocks noGrp="1"/>
          </p:cNvSpPr>
          <p:nvPr>
            <p:ph type="title"/>
          </p:nvPr>
        </p:nvSpPr>
        <p:spPr>
          <a:xfrm>
            <a:off x="839788" y="365125"/>
            <a:ext cx="10515600" cy="1325700"/>
          </a:xfrm>
          <a:prstGeom prst="rect">
            <a:avLst/>
          </a:prstGeom>
          <a:noFill/>
          <a:ln>
            <a:noFill/>
          </a:ln>
        </p:spPr>
        <p:txBody>
          <a:bodyPr spcFirstLastPara="1" wrap="square" lIns="91400" tIns="45675" rIns="91400" bIns="45675"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4" name="Google Shape;104;g22a12d94794_0_1140"/>
          <p:cNvSpPr txBox="1">
            <a:spLocks noGrp="1"/>
          </p:cNvSpPr>
          <p:nvPr>
            <p:ph type="body" idx="1"/>
          </p:nvPr>
        </p:nvSpPr>
        <p:spPr>
          <a:xfrm>
            <a:off x="839789" y="1681163"/>
            <a:ext cx="5157900" cy="823800"/>
          </a:xfrm>
          <a:prstGeom prst="rect">
            <a:avLst/>
          </a:prstGeom>
          <a:noFill/>
          <a:ln>
            <a:noFill/>
          </a:ln>
        </p:spPr>
        <p:txBody>
          <a:bodyPr spcFirstLastPara="1" wrap="square" lIns="91400" tIns="45675" rIns="91400" bIns="45675"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9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05" name="Google Shape;105;g22a12d94794_0_1140"/>
          <p:cNvSpPr txBox="1">
            <a:spLocks noGrp="1"/>
          </p:cNvSpPr>
          <p:nvPr>
            <p:ph type="body" idx="2"/>
          </p:nvPr>
        </p:nvSpPr>
        <p:spPr>
          <a:xfrm>
            <a:off x="839789" y="2505075"/>
            <a:ext cx="5157900" cy="3684600"/>
          </a:xfrm>
          <a:prstGeom prst="rect">
            <a:avLst/>
          </a:prstGeom>
          <a:noFill/>
          <a:ln>
            <a:noFill/>
          </a:ln>
        </p:spPr>
        <p:txBody>
          <a:bodyPr spcFirstLastPara="1" wrap="square" lIns="91400" tIns="45675" rIns="91400" bIns="45675"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6" name="Google Shape;106;g22a12d94794_0_1140"/>
          <p:cNvSpPr txBox="1">
            <a:spLocks noGrp="1"/>
          </p:cNvSpPr>
          <p:nvPr>
            <p:ph type="body" idx="3"/>
          </p:nvPr>
        </p:nvSpPr>
        <p:spPr>
          <a:xfrm>
            <a:off x="6172203" y="1681163"/>
            <a:ext cx="5183100" cy="823800"/>
          </a:xfrm>
          <a:prstGeom prst="rect">
            <a:avLst/>
          </a:prstGeom>
          <a:noFill/>
          <a:ln>
            <a:noFill/>
          </a:ln>
        </p:spPr>
        <p:txBody>
          <a:bodyPr spcFirstLastPara="1" wrap="square" lIns="91400" tIns="45675" rIns="91400" bIns="45675"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9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07" name="Google Shape;107;g22a12d94794_0_1140"/>
          <p:cNvSpPr txBox="1">
            <a:spLocks noGrp="1"/>
          </p:cNvSpPr>
          <p:nvPr>
            <p:ph type="body" idx="4"/>
          </p:nvPr>
        </p:nvSpPr>
        <p:spPr>
          <a:xfrm>
            <a:off x="6172203" y="2505075"/>
            <a:ext cx="5183100" cy="3684600"/>
          </a:xfrm>
          <a:prstGeom prst="rect">
            <a:avLst/>
          </a:prstGeom>
          <a:noFill/>
          <a:ln>
            <a:noFill/>
          </a:ln>
        </p:spPr>
        <p:txBody>
          <a:bodyPr spcFirstLastPara="1" wrap="square" lIns="91400" tIns="45675" rIns="91400" bIns="45675"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8" name="Google Shape;108;g22a12d94794_0_1140"/>
          <p:cNvSpPr txBox="1">
            <a:spLocks noGrp="1"/>
          </p:cNvSpPr>
          <p:nvPr>
            <p:ph type="dt" idx="10"/>
          </p:nvPr>
        </p:nvSpPr>
        <p:spPr>
          <a:xfrm>
            <a:off x="838200" y="6356352"/>
            <a:ext cx="2743200" cy="365100"/>
          </a:xfrm>
          <a:prstGeom prst="rect">
            <a:avLst/>
          </a:prstGeom>
          <a:noFill/>
          <a:ln>
            <a:noFill/>
          </a:ln>
        </p:spPr>
        <p:txBody>
          <a:bodyPr spcFirstLastPara="1" wrap="square" lIns="91400" tIns="45675" rIns="91400" bIns="45675"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9" name="Google Shape;109;g22a12d94794_0_1140"/>
          <p:cNvSpPr txBox="1">
            <a:spLocks noGrp="1"/>
          </p:cNvSpPr>
          <p:nvPr>
            <p:ph type="ftr" idx="11"/>
          </p:nvPr>
        </p:nvSpPr>
        <p:spPr>
          <a:xfrm>
            <a:off x="4038600" y="6356352"/>
            <a:ext cx="4114800" cy="365100"/>
          </a:xfrm>
          <a:prstGeom prst="rect">
            <a:avLst/>
          </a:prstGeom>
          <a:noFill/>
          <a:ln>
            <a:noFill/>
          </a:ln>
        </p:spPr>
        <p:txBody>
          <a:bodyPr spcFirstLastPara="1" wrap="square" lIns="91400" tIns="45675" rIns="91400" bIns="45675"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0" name="Google Shape;110;g22a12d94794_0_1140"/>
          <p:cNvSpPr txBox="1">
            <a:spLocks noGrp="1"/>
          </p:cNvSpPr>
          <p:nvPr>
            <p:ph type="sldNum" idx="12"/>
          </p:nvPr>
        </p:nvSpPr>
        <p:spPr>
          <a:xfrm>
            <a:off x="8610600" y="6356352"/>
            <a:ext cx="2743200" cy="365100"/>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11"/>
        <p:cNvGrpSpPr/>
        <p:nvPr/>
      </p:nvGrpSpPr>
      <p:grpSpPr>
        <a:xfrm>
          <a:off x="0" y="0"/>
          <a:ext cx="0" cy="0"/>
          <a:chOff x="0" y="0"/>
          <a:chExt cx="0" cy="0"/>
        </a:xfrm>
      </p:grpSpPr>
      <p:sp>
        <p:nvSpPr>
          <p:cNvPr id="112" name="Google Shape;112;g22a12d94794_0_1149"/>
          <p:cNvSpPr/>
          <p:nvPr/>
        </p:nvSpPr>
        <p:spPr>
          <a:xfrm>
            <a:off x="0" y="11"/>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113" name="Google Shape;113;g22a12d94794_0_1149"/>
          <p:cNvSpPr txBox="1">
            <a:spLocks noGrp="1"/>
          </p:cNvSpPr>
          <p:nvPr>
            <p:ph type="title"/>
          </p:nvPr>
        </p:nvSpPr>
        <p:spPr>
          <a:xfrm>
            <a:off x="228600" y="187009"/>
            <a:ext cx="10515600" cy="516900"/>
          </a:xfrm>
          <a:prstGeom prst="rect">
            <a:avLst/>
          </a:prstGeom>
          <a:noFill/>
          <a:ln>
            <a:noFill/>
          </a:ln>
        </p:spPr>
        <p:txBody>
          <a:bodyPr spcFirstLastPara="1" wrap="square" lIns="91400" tIns="45675" rIns="91400" bIns="45675" anchor="ctr" anchorCtr="0">
            <a:spAutoFit/>
          </a:bodyPr>
          <a:lstStyle>
            <a:lvl1pPr lvl="0" algn="l" rtl="0">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4" name="Google Shape;114;g22a12d94794_0_1149"/>
          <p:cNvSpPr txBox="1">
            <a:spLocks noGrp="1"/>
          </p:cNvSpPr>
          <p:nvPr>
            <p:ph type="sldNum" idx="12"/>
          </p:nvPr>
        </p:nvSpPr>
        <p:spPr>
          <a:xfrm>
            <a:off x="8610600" y="6356352"/>
            <a:ext cx="2743200" cy="365100"/>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15" name="Google Shape;115;g22a12d94794_0_1149"/>
          <p:cNvCxnSpPr/>
          <p:nvPr/>
        </p:nvCxnSpPr>
        <p:spPr>
          <a:xfrm>
            <a:off x="12"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g22a12d94794_0_1059"/>
          <p:cNvGrpSpPr/>
          <p:nvPr/>
        </p:nvGrpSpPr>
        <p:grpSpPr>
          <a:xfrm>
            <a:off x="1107036" y="1588427"/>
            <a:ext cx="994316" cy="61102"/>
            <a:chOff x="4580561" y="2589004"/>
            <a:chExt cx="1064464" cy="25200"/>
          </a:xfrm>
        </p:grpSpPr>
        <p:sp>
          <p:nvSpPr>
            <p:cNvPr id="23" name="Google Shape;23;g22a12d94794_0_1059"/>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g22a12d94794_0_1059"/>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g22a12d94794_0_1059"/>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g22a12d94794_0_105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g22a12d94794_0_106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g22a12d94794_0_1065"/>
          <p:cNvGrpSpPr/>
          <p:nvPr/>
        </p:nvGrpSpPr>
        <p:grpSpPr>
          <a:xfrm>
            <a:off x="1107036" y="1588427"/>
            <a:ext cx="994316" cy="61102"/>
            <a:chOff x="4580561" y="2589004"/>
            <a:chExt cx="1064464" cy="25200"/>
          </a:xfrm>
        </p:grpSpPr>
        <p:sp>
          <p:nvSpPr>
            <p:cNvPr id="30" name="Google Shape;30;g22a12d94794_0_106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22a12d94794_0_106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g22a12d94794_0_1065"/>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33" name="Google Shape;33;g22a12d94794_0_1065"/>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4" name="Google Shape;34;g22a12d94794_0_106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g22a12d94794_0_1073"/>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g22a12d94794_0_1073"/>
          <p:cNvGrpSpPr/>
          <p:nvPr/>
        </p:nvGrpSpPr>
        <p:grpSpPr>
          <a:xfrm>
            <a:off x="1107036" y="1588427"/>
            <a:ext cx="994316" cy="61102"/>
            <a:chOff x="4580561" y="2589004"/>
            <a:chExt cx="1064464" cy="25200"/>
          </a:xfrm>
        </p:grpSpPr>
        <p:sp>
          <p:nvSpPr>
            <p:cNvPr id="38" name="Google Shape;38;g22a12d94794_0_1073"/>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g22a12d94794_0_1073"/>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g22a12d94794_0_1073"/>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41" name="Google Shape;41;g22a12d94794_0_1073"/>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2" name="Google Shape;42;g22a12d94794_0_1073"/>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3" name="Google Shape;43;g22a12d94794_0_107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g22a12d94794_0_1082"/>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g22a12d94794_0_1082"/>
          <p:cNvGrpSpPr/>
          <p:nvPr/>
        </p:nvGrpSpPr>
        <p:grpSpPr>
          <a:xfrm>
            <a:off x="1107036" y="1588427"/>
            <a:ext cx="994316" cy="61102"/>
            <a:chOff x="4580561" y="2589004"/>
            <a:chExt cx="1064464" cy="25200"/>
          </a:xfrm>
        </p:grpSpPr>
        <p:sp>
          <p:nvSpPr>
            <p:cNvPr id="47" name="Google Shape;47;g22a12d94794_0_108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g22a12d94794_0_108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g22a12d94794_0_1082"/>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50" name="Google Shape;50;g22a12d94794_0_108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g22a12d94794_0_108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g22a12d94794_0_1089"/>
          <p:cNvGrpSpPr/>
          <p:nvPr/>
        </p:nvGrpSpPr>
        <p:grpSpPr>
          <a:xfrm>
            <a:off x="1107036" y="1588427"/>
            <a:ext cx="994316" cy="61102"/>
            <a:chOff x="4580561" y="2589004"/>
            <a:chExt cx="1064464" cy="25200"/>
          </a:xfrm>
        </p:grpSpPr>
        <p:sp>
          <p:nvSpPr>
            <p:cNvPr id="54" name="Google Shape;54;g22a12d94794_0_108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g22a12d94794_0_108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g22a12d94794_0_1089"/>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57" name="Google Shape;57;g22a12d94794_0_1089"/>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8" name="Google Shape;58;g22a12d94794_0_108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g22a12d94794_0_1097"/>
          <p:cNvGrpSpPr/>
          <p:nvPr/>
        </p:nvGrpSpPr>
        <p:grpSpPr>
          <a:xfrm>
            <a:off x="1107036" y="5558926"/>
            <a:ext cx="994316" cy="61102"/>
            <a:chOff x="4580561" y="2589004"/>
            <a:chExt cx="1064464" cy="25200"/>
          </a:xfrm>
        </p:grpSpPr>
        <p:sp>
          <p:nvSpPr>
            <p:cNvPr id="61" name="Google Shape;61;g22a12d94794_0_1097"/>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g22a12d94794_0_1097"/>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g22a12d94794_0_1097"/>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g22a12d94794_0_109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g22a12d94794_0_1103"/>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g22a12d94794_0_1103"/>
          <p:cNvGrpSpPr/>
          <p:nvPr/>
        </p:nvGrpSpPr>
        <p:grpSpPr>
          <a:xfrm>
            <a:off x="1107036" y="1588427"/>
            <a:ext cx="994316" cy="61102"/>
            <a:chOff x="4580561" y="2589004"/>
            <a:chExt cx="1064464" cy="25200"/>
          </a:xfrm>
        </p:grpSpPr>
        <p:sp>
          <p:nvSpPr>
            <p:cNvPr id="68" name="Google Shape;68;g22a12d94794_0_1103"/>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g22a12d94794_0_1103"/>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g22a12d94794_0_1103"/>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71" name="Google Shape;71;g22a12d94794_0_1103"/>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g22a12d94794_0_1103"/>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73" name="Google Shape;73;g22a12d94794_0_110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g22a12d94794_0_1112"/>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76" name="Google Shape;76;g22a12d94794_0_11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g22a12d94794_0_1047"/>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9pPr>
          </a:lstStyle>
          <a:p>
            <a:endParaRPr/>
          </a:p>
        </p:txBody>
      </p:sp>
      <p:sp>
        <p:nvSpPr>
          <p:cNvPr id="11" name="Google Shape;11;g22a12d94794_0_1047"/>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g22a12d94794_0_1047"/>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 id="2147483663"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2.jpg"/><Relationship Id="rId5" Type="http://schemas.openxmlformats.org/officeDocument/2006/relationships/hyperlink" Target="https://www.linkedin.com/in/sharat-chandra" TargetMode="External"/><Relationship Id="rId4" Type="http://schemas.openxmlformats.org/officeDocument/2006/relationships/hyperlink" Target="https://www.linkedin.com/in/bharanikumardepuru/"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a-a-ashwini-45a9221b9"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7.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1" y="3168150"/>
            <a:ext cx="12276000" cy="743400"/>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4700">
                <a:latin typeface="Times New Roman"/>
                <a:ea typeface="Times New Roman"/>
                <a:cs typeface="Times New Roman"/>
                <a:sym typeface="Times New Roman"/>
              </a:rPr>
              <a:t>           ANTI-MONEY-LAUNDERING</a:t>
            </a:r>
            <a:endParaRPr sz="4700" b="1">
              <a:latin typeface="Times New Roman"/>
              <a:ea typeface="Times New Roman"/>
              <a:cs typeface="Times New Roman"/>
              <a:sym typeface="Times New Roman"/>
            </a:endParaRPr>
          </a:p>
        </p:txBody>
      </p:sp>
      <p:sp>
        <p:nvSpPr>
          <p:cNvPr id="121" name="Google Shape;121;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122" name="Google Shape;122;p2"/>
          <p:cNvPicPr preferRelativeResize="0"/>
          <p:nvPr/>
        </p:nvPicPr>
        <p:blipFill rotWithShape="1">
          <a:blip r:embed="rId3">
            <a:alphaModFix/>
          </a:blip>
          <a:srcRect/>
          <a:stretch/>
        </p:blipFill>
        <p:spPr>
          <a:xfrm>
            <a:off x="8911700" y="5843400"/>
            <a:ext cx="3271375" cy="1014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Architecture</a:t>
            </a:r>
            <a:endParaRPr sz="3200"/>
          </a:p>
        </p:txBody>
      </p:sp>
      <p:pic>
        <p:nvPicPr>
          <p:cNvPr id="220" name="Google Shape;220;p8"/>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4" name="Rectangle 3"/>
          <p:cNvSpPr/>
          <p:nvPr/>
        </p:nvSpPr>
        <p:spPr>
          <a:xfrm>
            <a:off x="2588218" y="1053885"/>
            <a:ext cx="3347634" cy="604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Business Requirement  ad Data Understanding</a:t>
            </a:r>
            <a:endParaRPr lang="en-IN" dirty="0"/>
          </a:p>
        </p:txBody>
      </p:sp>
      <p:sp>
        <p:nvSpPr>
          <p:cNvPr id="5" name="Rounded Rectangle 4"/>
          <p:cNvSpPr/>
          <p:nvPr/>
        </p:nvSpPr>
        <p:spPr>
          <a:xfrm>
            <a:off x="2572719" y="2182394"/>
            <a:ext cx="3363133" cy="991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DATA PREPROCESSING AND EDA</a:t>
            </a:r>
            <a:endParaRPr lang="en-IN" dirty="0"/>
          </a:p>
        </p:txBody>
      </p:sp>
      <p:sp>
        <p:nvSpPr>
          <p:cNvPr id="6" name="Rounded Rectangle 5"/>
          <p:cNvSpPr/>
          <p:nvPr/>
        </p:nvSpPr>
        <p:spPr>
          <a:xfrm>
            <a:off x="2588218" y="3763221"/>
            <a:ext cx="3471619" cy="9453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MODEL BUILDING </a:t>
            </a:r>
            <a:endParaRPr lang="en-IN" dirty="0"/>
          </a:p>
        </p:txBody>
      </p:sp>
      <p:sp>
        <p:nvSpPr>
          <p:cNvPr id="7" name="Rectangle 6"/>
          <p:cNvSpPr/>
          <p:nvPr/>
        </p:nvSpPr>
        <p:spPr>
          <a:xfrm>
            <a:off x="2588218" y="5315919"/>
            <a:ext cx="3626602" cy="9832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DEPLOYMENT</a:t>
            </a:r>
            <a:endParaRPr lang="en-IN" dirty="0"/>
          </a:p>
        </p:txBody>
      </p:sp>
      <p:sp>
        <p:nvSpPr>
          <p:cNvPr id="8" name="Down Arrow 7"/>
          <p:cNvSpPr/>
          <p:nvPr/>
        </p:nvSpPr>
        <p:spPr>
          <a:xfrm>
            <a:off x="3967566" y="1658319"/>
            <a:ext cx="294469" cy="5240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a:off x="3967566" y="3211017"/>
            <a:ext cx="294469" cy="5240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a:off x="3967566" y="4755113"/>
            <a:ext cx="433953" cy="5608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smtClean="0">
                <a:latin typeface="Times New Roman"/>
                <a:ea typeface="Times New Roman"/>
                <a:cs typeface="Times New Roman"/>
                <a:sym typeface="Times New Roman"/>
              </a:rPr>
              <a:t>Data Snapshot</a:t>
            </a:r>
            <a:endParaRPr sz="3200" dirty="0"/>
          </a:p>
        </p:txBody>
      </p:sp>
      <p:pic>
        <p:nvPicPr>
          <p:cNvPr id="226" name="Google Shape;226;p10"/>
          <p:cNvPicPr preferRelativeResize="0"/>
          <p:nvPr/>
        </p:nvPicPr>
        <p:blipFill rotWithShape="1">
          <a:blip r:embed="rId3">
            <a:alphaModFix/>
          </a:blip>
          <a:srcRect/>
          <a:stretch/>
        </p:blipFill>
        <p:spPr>
          <a:xfrm>
            <a:off x="9580951" y="6053750"/>
            <a:ext cx="2592012" cy="805375"/>
          </a:xfrm>
          <a:prstGeom prst="rect">
            <a:avLst/>
          </a:prstGeom>
          <a:noFill/>
          <a:ln>
            <a:noFill/>
          </a:ln>
        </p:spPr>
      </p:pic>
      <p:pic>
        <p:nvPicPr>
          <p:cNvPr id="2" name="Picture 1"/>
          <p:cNvPicPr>
            <a:picLocks noChangeAspect="1"/>
          </p:cNvPicPr>
          <p:nvPr/>
        </p:nvPicPr>
        <p:blipFill>
          <a:blip r:embed="rId4"/>
          <a:stretch>
            <a:fillRect/>
          </a:stretch>
        </p:blipFill>
        <p:spPr>
          <a:xfrm>
            <a:off x="228600" y="887123"/>
            <a:ext cx="10358437" cy="560538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3"/>
          <p:cNvSpPr txBox="1">
            <a:spLocks noGrp="1"/>
          </p:cNvSpPr>
          <p:nvPr>
            <p:ph type="title"/>
          </p:nvPr>
        </p:nvSpPr>
        <p:spPr>
          <a:xfrm>
            <a:off x="228600" y="177788"/>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Information </a:t>
            </a:r>
            <a:endParaRPr/>
          </a:p>
        </p:txBody>
      </p:sp>
      <p:pic>
        <p:nvPicPr>
          <p:cNvPr id="232" name="Google Shape;232;p13"/>
          <p:cNvPicPr preferRelativeResize="0"/>
          <p:nvPr/>
        </p:nvPicPr>
        <p:blipFill rotWithShape="1">
          <a:blip r:embed="rId3">
            <a:alphaModFix/>
          </a:blip>
          <a:srcRect/>
          <a:stretch/>
        </p:blipFill>
        <p:spPr>
          <a:xfrm>
            <a:off x="9567303" y="6040102"/>
            <a:ext cx="2592012" cy="806075"/>
          </a:xfrm>
          <a:prstGeom prst="rect">
            <a:avLst/>
          </a:prstGeom>
          <a:noFill/>
          <a:ln>
            <a:noFill/>
          </a:ln>
        </p:spPr>
      </p:pic>
      <p:sp>
        <p:nvSpPr>
          <p:cNvPr id="3" name="Rectangle 2"/>
          <p:cNvSpPr/>
          <p:nvPr/>
        </p:nvSpPr>
        <p:spPr>
          <a:xfrm>
            <a:off x="457200" y="1000125"/>
            <a:ext cx="10729913" cy="50399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567971943"/>
              </p:ext>
            </p:extLst>
          </p:nvPr>
        </p:nvGraphicFramePr>
        <p:xfrm>
          <a:off x="828675" y="2008227"/>
          <a:ext cx="10829927" cy="3369380"/>
        </p:xfrm>
        <a:graphic>
          <a:graphicData uri="http://schemas.openxmlformats.org/drawingml/2006/table">
            <a:tbl>
              <a:tblPr/>
              <a:tblGrid>
                <a:gridCol w="1500188"/>
                <a:gridCol w="9329739"/>
              </a:tblGrid>
              <a:tr h="0">
                <a:tc>
                  <a:txBody>
                    <a:bodyPr/>
                    <a:lstStyle/>
                    <a:p>
                      <a:endParaRPr lang="en-IN" dirty="0"/>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8429">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8429">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8429">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8429">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16858">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8429">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8429">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16858">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625286">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16858">
                <a:tc>
                  <a:txBody>
                    <a:bodyPr/>
                    <a:lstStyle/>
                    <a:p>
                      <a:endParaRPr lang="en-IN"/>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IN" dirty="0"/>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4"/>
          <a:stretch>
            <a:fillRect/>
          </a:stretch>
        </p:blipFill>
        <p:spPr>
          <a:xfrm>
            <a:off x="1057275" y="1070537"/>
            <a:ext cx="8858249" cy="496956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5"/>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a:p>
        </p:txBody>
      </p:sp>
      <p:pic>
        <p:nvPicPr>
          <p:cNvPr id="238" name="Google Shape;238;p15"/>
          <p:cNvPicPr preferRelativeResize="0"/>
          <p:nvPr/>
        </p:nvPicPr>
        <p:blipFill rotWithShape="1">
          <a:blip r:embed="rId3">
            <a:alphaModFix/>
          </a:blip>
          <a:srcRect/>
          <a:stretch/>
        </p:blipFill>
        <p:spPr>
          <a:xfrm>
            <a:off x="9580951" y="6040102"/>
            <a:ext cx="2592012" cy="805375"/>
          </a:xfrm>
          <a:prstGeom prst="rect">
            <a:avLst/>
          </a:prstGeom>
          <a:noFill/>
          <a:ln>
            <a:noFill/>
          </a:ln>
        </p:spPr>
      </p:pic>
      <p:graphicFrame>
        <p:nvGraphicFramePr>
          <p:cNvPr id="2" name="Table 1"/>
          <p:cNvGraphicFramePr>
            <a:graphicFrameLocks noGrp="1"/>
          </p:cNvGraphicFramePr>
          <p:nvPr/>
        </p:nvGraphicFramePr>
        <p:xfrm>
          <a:off x="415925" y="1536700"/>
          <a:ext cx="10829927" cy="3617258"/>
        </p:xfrm>
        <a:graphic>
          <a:graphicData uri="http://schemas.openxmlformats.org/drawingml/2006/table">
            <a:tbl>
              <a:tblPr/>
              <a:tblGrid>
                <a:gridCol w="1500188"/>
                <a:gridCol w="9329739"/>
              </a:tblGrid>
              <a:tr h="0">
                <a:tc>
                  <a:txBody>
                    <a:bodyPr/>
                    <a:lstStyle/>
                    <a:p>
                      <a:pPr rtl="0" fontAlgn="b"/>
                      <a:r>
                        <a:rPr lang="en-IN" sz="1400" dirty="0">
                          <a:solidFill>
                            <a:schemeClr val="bg2"/>
                          </a:solidFill>
                          <a:effectLst/>
                        </a:rPr>
                        <a:t>step</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1400">
                          <a:solidFill>
                            <a:schemeClr val="bg2"/>
                          </a:solidFill>
                          <a:effectLst/>
                        </a:rPr>
                        <a:t>maps a unit of time in the real world. In this case 1 step is 1 hour of time. Total steps 744 (30 days simulation).</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8429">
                <a:tc>
                  <a:txBody>
                    <a:bodyPr/>
                    <a:lstStyle/>
                    <a:p>
                      <a:pPr rtl="0" fontAlgn="b"/>
                      <a:r>
                        <a:rPr lang="en-IN" sz="1400">
                          <a:solidFill>
                            <a:schemeClr val="bg2"/>
                          </a:solidFill>
                          <a:effectLst/>
                        </a:rPr>
                        <a:t>type</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1400" dirty="0">
                          <a:solidFill>
                            <a:schemeClr val="bg2"/>
                          </a:solidFill>
                          <a:effectLst/>
                        </a:rPr>
                        <a:t>CASH-IN, CASH-OUT, DEBIT, PAYMENT and TRANSFER.</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8429">
                <a:tc>
                  <a:txBody>
                    <a:bodyPr/>
                    <a:lstStyle/>
                    <a:p>
                      <a:pPr rtl="0" fontAlgn="b"/>
                      <a:r>
                        <a:rPr lang="en-IN" sz="1400" dirty="0">
                          <a:solidFill>
                            <a:schemeClr val="bg2"/>
                          </a:solidFill>
                          <a:effectLst/>
                        </a:rPr>
                        <a:t>amount</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1400" dirty="0">
                          <a:solidFill>
                            <a:schemeClr val="bg2"/>
                          </a:solidFill>
                          <a:effectLst/>
                        </a:rPr>
                        <a:t>amount of the transaction in local currency.</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8429">
                <a:tc>
                  <a:txBody>
                    <a:bodyPr/>
                    <a:lstStyle/>
                    <a:p>
                      <a:pPr rtl="0" fontAlgn="b"/>
                      <a:r>
                        <a:rPr lang="en-IN" sz="1400">
                          <a:solidFill>
                            <a:schemeClr val="bg2"/>
                          </a:solidFill>
                          <a:effectLst/>
                        </a:rPr>
                        <a:t>nameOrig</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1400" dirty="0">
                          <a:solidFill>
                            <a:schemeClr val="bg2"/>
                          </a:solidFill>
                          <a:effectLst/>
                        </a:rPr>
                        <a:t>customer who started the transaction</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8429">
                <a:tc>
                  <a:txBody>
                    <a:bodyPr/>
                    <a:lstStyle/>
                    <a:p>
                      <a:pPr rtl="0" fontAlgn="b"/>
                      <a:r>
                        <a:rPr lang="en-IN" sz="1400">
                          <a:solidFill>
                            <a:schemeClr val="bg2"/>
                          </a:solidFill>
                          <a:effectLst/>
                        </a:rPr>
                        <a:t>oldbalanceOrg</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1400" dirty="0">
                          <a:solidFill>
                            <a:schemeClr val="bg2"/>
                          </a:solidFill>
                          <a:effectLst/>
                        </a:rPr>
                        <a:t>initial balance before the transaction.</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16858">
                <a:tc>
                  <a:txBody>
                    <a:bodyPr/>
                    <a:lstStyle/>
                    <a:p>
                      <a:pPr rtl="0" fontAlgn="b"/>
                      <a:r>
                        <a:rPr lang="en-IN" sz="1400">
                          <a:solidFill>
                            <a:schemeClr val="bg2"/>
                          </a:solidFill>
                          <a:effectLst/>
                        </a:rPr>
                        <a:t>newbalanceOrig</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1400" dirty="0">
                          <a:solidFill>
                            <a:schemeClr val="bg2"/>
                          </a:solidFill>
                          <a:effectLst/>
                        </a:rPr>
                        <a:t>new balance after the transaction</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8429">
                <a:tc>
                  <a:txBody>
                    <a:bodyPr/>
                    <a:lstStyle/>
                    <a:p>
                      <a:pPr rtl="0" fontAlgn="b"/>
                      <a:r>
                        <a:rPr lang="en-IN" sz="1400">
                          <a:solidFill>
                            <a:schemeClr val="bg2"/>
                          </a:solidFill>
                          <a:effectLst/>
                        </a:rPr>
                        <a:t>nameDest</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1400" dirty="0">
                          <a:solidFill>
                            <a:schemeClr val="bg2"/>
                          </a:solidFill>
                          <a:effectLst/>
                        </a:rPr>
                        <a:t>customer who is the recipient of the transaction</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8429">
                <a:tc>
                  <a:txBody>
                    <a:bodyPr/>
                    <a:lstStyle/>
                    <a:p>
                      <a:pPr rtl="0" fontAlgn="b"/>
                      <a:r>
                        <a:rPr lang="en-IN" sz="1400">
                          <a:solidFill>
                            <a:schemeClr val="bg2"/>
                          </a:solidFill>
                          <a:effectLst/>
                        </a:rPr>
                        <a:t>oldbalanceDest</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1400" dirty="0">
                          <a:solidFill>
                            <a:schemeClr val="bg2"/>
                          </a:solidFill>
                          <a:effectLst/>
                        </a:rPr>
                        <a:t>initial balance recipient before the transaction. Note that there is not information for customers that start with M (Merchants).</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16858">
                <a:tc>
                  <a:txBody>
                    <a:bodyPr/>
                    <a:lstStyle/>
                    <a:p>
                      <a:pPr rtl="0" fontAlgn="b"/>
                      <a:r>
                        <a:rPr lang="en-IN" sz="1400">
                          <a:solidFill>
                            <a:schemeClr val="bg2"/>
                          </a:solidFill>
                          <a:effectLst/>
                        </a:rPr>
                        <a:t>newbalanceDest</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1400" dirty="0">
                          <a:solidFill>
                            <a:schemeClr val="bg2"/>
                          </a:solidFill>
                          <a:effectLst/>
                        </a:rPr>
                        <a:t>new balance recipient after the transaction. Note that there is not information for customers that start with M (Merchants).</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625286">
                <a:tc>
                  <a:txBody>
                    <a:bodyPr/>
                    <a:lstStyle/>
                    <a:p>
                      <a:pPr rtl="0" fontAlgn="b"/>
                      <a:r>
                        <a:rPr lang="en-IN" sz="1400" dirty="0" err="1" smtClean="0">
                          <a:solidFill>
                            <a:schemeClr val="bg2"/>
                          </a:solidFill>
                          <a:effectLst/>
                        </a:rPr>
                        <a:t>isFraud</a:t>
                      </a:r>
                      <a:r>
                        <a:rPr lang="en-IN" sz="1400" dirty="0" smtClean="0">
                          <a:solidFill>
                            <a:schemeClr val="bg2"/>
                          </a:solidFill>
                          <a:effectLst/>
                        </a:rPr>
                        <a:t>(Target variable)</a:t>
                      </a:r>
                      <a:endParaRPr lang="en-IN" sz="1400" dirty="0">
                        <a:solidFill>
                          <a:schemeClr val="bg2"/>
                        </a:solidFill>
                        <a:effectLst/>
                      </a:endParaRP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1400" dirty="0">
                          <a:solidFill>
                            <a:schemeClr val="bg2"/>
                          </a:solidFill>
                          <a:effectLst/>
                        </a:rPr>
                        <a:t>This is the transactions made by the fraudulent agents inside the simulation. In this specific dataset the fraudulent </a:t>
                      </a:r>
                      <a:r>
                        <a:rPr lang="en-IN" sz="1400" dirty="0" err="1">
                          <a:solidFill>
                            <a:schemeClr val="bg2"/>
                          </a:solidFill>
                          <a:effectLst/>
                        </a:rPr>
                        <a:t>behavior</a:t>
                      </a:r>
                      <a:r>
                        <a:rPr lang="en-IN" sz="1400" dirty="0">
                          <a:solidFill>
                            <a:schemeClr val="bg2"/>
                          </a:solidFill>
                          <a:effectLst/>
                        </a:rPr>
                        <a:t> of the agents aims to profit by taking control or customers accounts and try to empty the funds by transferring to another account and then cashing out of the system.</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16858">
                <a:tc>
                  <a:txBody>
                    <a:bodyPr/>
                    <a:lstStyle/>
                    <a:p>
                      <a:pPr rtl="0" fontAlgn="b"/>
                      <a:r>
                        <a:rPr lang="en-IN" sz="1400">
                          <a:solidFill>
                            <a:schemeClr val="bg2"/>
                          </a:solidFill>
                          <a:effectLst/>
                        </a:rPr>
                        <a:t>isFlaggedFraud</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N" sz="1400" dirty="0">
                          <a:solidFill>
                            <a:schemeClr val="bg2"/>
                          </a:solidFill>
                          <a:effectLst/>
                        </a:rPr>
                        <a:t>The business model aims to control massive transfers from one account to another and flags illegal attempts. An illegal attempt in this dataset is an attempt to transfer more than 200.000 in a single transaction.</a:t>
                      </a:r>
                    </a:p>
                  </a:txBody>
                  <a:tcPr marL="28424" marR="2842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System Requirements</a:t>
            </a:r>
            <a:endParaRPr sz="3200" b="1">
              <a:latin typeface="Times New Roman"/>
              <a:ea typeface="Times New Roman"/>
              <a:cs typeface="Times New Roman"/>
              <a:sym typeface="Times New Roman"/>
            </a:endParaRPr>
          </a:p>
        </p:txBody>
      </p:sp>
      <p:pic>
        <p:nvPicPr>
          <p:cNvPr id="265" name="Google Shape;265;g117b53b5ae0_10_104"/>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 name="Rectangle 2"/>
          <p:cNvSpPr/>
          <p:nvPr/>
        </p:nvSpPr>
        <p:spPr>
          <a:xfrm>
            <a:off x="528638" y="1128713"/>
            <a:ext cx="10690082" cy="48431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571500" indent="-571500">
              <a:buFont typeface="Arial" panose="020B0604020202020204" pitchFamily="34" charset="0"/>
              <a:buChar char="•"/>
            </a:pPr>
            <a:r>
              <a:rPr lang="en-US" sz="1800" b="1" dirty="0">
                <a:solidFill>
                  <a:schemeClr val="bg2"/>
                </a:solidFill>
              </a:rPr>
              <a:t>Anaconda Distribution to be Installed</a:t>
            </a:r>
          </a:p>
          <a:p>
            <a:pPr marL="571500" indent="-571500">
              <a:buFont typeface="Arial" panose="020B0604020202020204" pitchFamily="34" charset="0"/>
              <a:buChar char="•"/>
            </a:pPr>
            <a:endParaRPr lang="en-US" sz="1800" b="1" dirty="0">
              <a:solidFill>
                <a:schemeClr val="bg2"/>
              </a:solidFill>
            </a:endParaRPr>
          </a:p>
          <a:p>
            <a:pPr marL="571500" indent="-571500">
              <a:buFont typeface="Arial" panose="020B0604020202020204" pitchFamily="34" charset="0"/>
              <a:buChar char="•"/>
            </a:pPr>
            <a:r>
              <a:rPr lang="en-US" sz="1800" b="1" dirty="0" err="1" smtClean="0">
                <a:solidFill>
                  <a:schemeClr val="bg2"/>
                </a:solidFill>
              </a:rPr>
              <a:t>Spyder</a:t>
            </a:r>
            <a:r>
              <a:rPr lang="en-US" sz="1800" b="1" dirty="0" smtClean="0">
                <a:solidFill>
                  <a:schemeClr val="bg2"/>
                </a:solidFill>
              </a:rPr>
              <a:t>/</a:t>
            </a:r>
            <a:r>
              <a:rPr lang="en-US" sz="1800" b="1" dirty="0" err="1" smtClean="0">
                <a:solidFill>
                  <a:schemeClr val="bg2"/>
                </a:solidFill>
              </a:rPr>
              <a:t>Jupyter</a:t>
            </a:r>
            <a:r>
              <a:rPr lang="en-US" sz="1800" b="1" dirty="0" smtClean="0">
                <a:solidFill>
                  <a:schemeClr val="bg2"/>
                </a:solidFill>
              </a:rPr>
              <a:t> Notebook </a:t>
            </a:r>
            <a:r>
              <a:rPr lang="en-US" sz="1800" b="1" dirty="0">
                <a:solidFill>
                  <a:schemeClr val="bg2"/>
                </a:solidFill>
              </a:rPr>
              <a:t>with all standard python libraries (</a:t>
            </a:r>
            <a:r>
              <a:rPr lang="en-US" sz="1800" b="1" dirty="0" err="1">
                <a:solidFill>
                  <a:schemeClr val="bg2"/>
                </a:solidFill>
              </a:rPr>
              <a:t>numpy,pandas,scikit-learn,seaborn,matplotlib</a:t>
            </a:r>
            <a:r>
              <a:rPr lang="en-US" sz="1800" b="1" dirty="0">
                <a:solidFill>
                  <a:schemeClr val="bg2"/>
                </a:solidFill>
              </a:rPr>
              <a:t>)</a:t>
            </a:r>
          </a:p>
          <a:p>
            <a:pPr marL="571500" indent="-571500">
              <a:buFont typeface="Arial" panose="020B0604020202020204" pitchFamily="34" charset="0"/>
              <a:buChar char="•"/>
            </a:pPr>
            <a:endParaRPr lang="en-US" sz="1800" b="1" dirty="0">
              <a:solidFill>
                <a:schemeClr val="bg2"/>
              </a:solidFill>
            </a:endParaRPr>
          </a:p>
          <a:p>
            <a:pPr marL="571500" indent="-571500">
              <a:buFont typeface="Arial" panose="020B0604020202020204" pitchFamily="34" charset="0"/>
              <a:buChar char="•"/>
            </a:pPr>
            <a:endParaRPr lang="en-US" sz="1800" b="1" dirty="0">
              <a:solidFill>
                <a:schemeClr val="bg2"/>
              </a:solidFill>
            </a:endParaRPr>
          </a:p>
          <a:p>
            <a:pPr marL="571500" indent="-571500">
              <a:buFont typeface="Arial" panose="020B0604020202020204" pitchFamily="34" charset="0"/>
              <a:buChar char="•"/>
            </a:pPr>
            <a:r>
              <a:rPr lang="en-US" sz="1800" b="1" dirty="0" err="1">
                <a:solidFill>
                  <a:schemeClr val="bg2"/>
                </a:solidFill>
              </a:rPr>
              <a:t>Deployement</a:t>
            </a:r>
            <a:r>
              <a:rPr lang="en-US" sz="1800" b="1" dirty="0">
                <a:solidFill>
                  <a:schemeClr val="bg2"/>
                </a:solidFill>
              </a:rPr>
              <a:t> Libraries</a:t>
            </a:r>
          </a:p>
          <a:p>
            <a:r>
              <a:rPr lang="en-US" sz="1800" b="1" dirty="0" smtClean="0">
                <a:solidFill>
                  <a:schemeClr val="bg2"/>
                </a:solidFill>
              </a:rPr>
              <a:t>         Flask</a:t>
            </a:r>
          </a:p>
          <a:p>
            <a:endParaRPr lang="en-US" sz="1800" b="1" dirty="0">
              <a:solidFill>
                <a:schemeClr val="bg2"/>
              </a:solidFill>
            </a:endParaRPr>
          </a:p>
          <a:p>
            <a:r>
              <a:rPr lang="en-US" sz="1800" b="1" dirty="0" smtClean="0">
                <a:solidFill>
                  <a:schemeClr val="bg2"/>
                </a:solidFill>
              </a:rPr>
              <a:t>My System Specification –</a:t>
            </a:r>
          </a:p>
          <a:p>
            <a:r>
              <a:rPr lang="en-US" sz="1800" b="1" dirty="0" smtClean="0">
                <a:solidFill>
                  <a:schemeClr val="bg2"/>
                </a:solidFill>
              </a:rPr>
              <a:t>8 GB RAM, 2 GB </a:t>
            </a:r>
            <a:r>
              <a:rPr lang="en-US" sz="1800" b="1" dirty="0" err="1" smtClean="0">
                <a:solidFill>
                  <a:schemeClr val="bg2"/>
                </a:solidFill>
              </a:rPr>
              <a:t>Nvidia</a:t>
            </a:r>
            <a:r>
              <a:rPr lang="en-US" sz="1800" b="1" dirty="0" smtClean="0">
                <a:solidFill>
                  <a:schemeClr val="bg2"/>
                </a:solidFill>
              </a:rPr>
              <a:t> GeForce Graphics </a:t>
            </a:r>
            <a:r>
              <a:rPr lang="en-US" sz="1800" b="1" dirty="0" err="1" smtClean="0">
                <a:solidFill>
                  <a:schemeClr val="bg2"/>
                </a:solidFill>
              </a:rPr>
              <a:t>Card,Intel</a:t>
            </a:r>
            <a:r>
              <a:rPr lang="en-US" sz="1800" b="1" dirty="0" smtClean="0">
                <a:solidFill>
                  <a:schemeClr val="bg2"/>
                </a:solidFill>
              </a:rPr>
              <a:t> core i5 Processor(7</a:t>
            </a:r>
            <a:r>
              <a:rPr lang="en-US" sz="1800" b="1" baseline="30000" dirty="0" smtClean="0">
                <a:solidFill>
                  <a:schemeClr val="bg2"/>
                </a:solidFill>
              </a:rPr>
              <a:t>th</a:t>
            </a:r>
            <a:r>
              <a:rPr lang="en-US" sz="1800" b="1" dirty="0" smtClean="0">
                <a:solidFill>
                  <a:schemeClr val="bg2"/>
                </a:solidFill>
              </a:rPr>
              <a:t> Gen)</a:t>
            </a:r>
          </a:p>
          <a:p>
            <a:r>
              <a:rPr lang="en-US" sz="1800" b="1" dirty="0" smtClean="0">
                <a:solidFill>
                  <a:schemeClr val="bg2"/>
                </a:solidFill>
              </a:rPr>
              <a:t>Windows 7 Professional</a:t>
            </a:r>
          </a:p>
          <a:p>
            <a:endParaRPr lang="en-US" sz="1800" b="1" dirty="0" smtClean="0">
              <a:solidFill>
                <a:schemeClr val="bg2"/>
              </a:solidFill>
            </a:endParaRPr>
          </a:p>
          <a:p>
            <a:endParaRPr lang="en-US" sz="1800" b="1" dirty="0">
              <a:solidFill>
                <a:schemeClr val="bg2"/>
              </a:solidFill>
            </a:endParaRPr>
          </a:p>
          <a:p>
            <a:endParaRPr lang="en-US" sz="1800" b="1" dirty="0" smtClean="0">
              <a:solidFill>
                <a:schemeClr val="bg2"/>
              </a:solidFill>
            </a:endParaRPr>
          </a:p>
          <a:p>
            <a:endParaRPr lang="en-US" sz="1800" b="1" dirty="0">
              <a:solidFill>
                <a:schemeClr val="bg2"/>
              </a:solidFill>
            </a:endParaRPr>
          </a:p>
          <a:p>
            <a:endParaRPr lang="en-US" sz="1800" dirty="0">
              <a:solidFill>
                <a:schemeClr val="bg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76" name="Google Shape;276;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pic>
        <p:nvPicPr>
          <p:cNvPr id="277" name="Google Shape;277;p2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Rectangle 2"/>
          <p:cNvSpPr/>
          <p:nvPr/>
        </p:nvSpPr>
        <p:spPr>
          <a:xfrm>
            <a:off x="400050" y="1128713"/>
            <a:ext cx="10801350" cy="49113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IN" sz="2000" dirty="0" smtClean="0">
                <a:solidFill>
                  <a:schemeClr val="bg2"/>
                </a:solidFill>
              </a:rPr>
              <a:t>Understanding the Variables and their types in Dataset </a:t>
            </a:r>
          </a:p>
          <a:p>
            <a:pPr marL="285750" indent="-285750">
              <a:buFont typeface="Arial" panose="020B0604020202020204" pitchFamily="34" charset="0"/>
              <a:buChar char="•"/>
            </a:pPr>
            <a:r>
              <a:rPr lang="en-IN" sz="2000" dirty="0" smtClean="0">
                <a:solidFill>
                  <a:schemeClr val="bg2"/>
                </a:solidFill>
              </a:rPr>
              <a:t>Data Cleaning</a:t>
            </a:r>
          </a:p>
          <a:p>
            <a:pPr marL="285750" indent="-285750">
              <a:buFont typeface="Arial" panose="020B0604020202020204" pitchFamily="34" charset="0"/>
              <a:buChar char="•"/>
            </a:pPr>
            <a:r>
              <a:rPr lang="en-IN" sz="2000" dirty="0" smtClean="0">
                <a:solidFill>
                  <a:schemeClr val="bg2"/>
                </a:solidFill>
              </a:rPr>
              <a:t>Using EDA with the help of metrics and graph to give us insight on </a:t>
            </a:r>
            <a:r>
              <a:rPr lang="en-IN" sz="2000" dirty="0" err="1" smtClean="0">
                <a:solidFill>
                  <a:schemeClr val="bg2"/>
                </a:solidFill>
              </a:rPr>
              <a:t>skewness</a:t>
            </a:r>
            <a:r>
              <a:rPr lang="en-IN" sz="2000" dirty="0" smtClean="0">
                <a:solidFill>
                  <a:schemeClr val="bg2"/>
                </a:solidFill>
              </a:rPr>
              <a:t> ,outliers </a:t>
            </a:r>
            <a:r>
              <a:rPr lang="en-IN" sz="2000" dirty="0" err="1" smtClean="0">
                <a:solidFill>
                  <a:schemeClr val="bg2"/>
                </a:solidFill>
              </a:rPr>
              <a:t>etc</a:t>
            </a:r>
            <a:r>
              <a:rPr lang="en-IN" sz="2000" dirty="0" smtClean="0">
                <a:solidFill>
                  <a:schemeClr val="bg2"/>
                </a:solidFill>
              </a:rPr>
              <a:t> and how to deal with them </a:t>
            </a:r>
            <a:endParaRPr lang="en-IN" sz="2000" dirty="0">
              <a:solidFill>
                <a:schemeClr val="bg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Missing Values Observation </a:t>
            </a:r>
            <a:endParaRPr/>
          </a:p>
        </p:txBody>
      </p:sp>
      <p:sp>
        <p:nvSpPr>
          <p:cNvPr id="290" name="Google Shape;290;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91" name="Google Shape;291;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292" name="Google Shape;292;p28"/>
          <p:cNvPicPr preferRelativeResize="0"/>
          <p:nvPr/>
        </p:nvPicPr>
        <p:blipFill rotWithShape="1">
          <a:blip r:embed="rId3">
            <a:alphaModFix/>
          </a:blip>
          <a:srcRect/>
          <a:stretch/>
        </p:blipFill>
        <p:spPr>
          <a:xfrm>
            <a:off x="9580951" y="6040102"/>
            <a:ext cx="2592012" cy="805375"/>
          </a:xfrm>
          <a:prstGeom prst="rect">
            <a:avLst/>
          </a:prstGeom>
          <a:noFill/>
          <a:ln>
            <a:noFill/>
          </a:ln>
        </p:spPr>
      </p:pic>
      <p:pic>
        <p:nvPicPr>
          <p:cNvPr id="2" name="Picture 1"/>
          <p:cNvPicPr>
            <a:picLocks noChangeAspect="1"/>
          </p:cNvPicPr>
          <p:nvPr/>
        </p:nvPicPr>
        <p:blipFill>
          <a:blip r:embed="rId4"/>
          <a:stretch>
            <a:fillRect/>
          </a:stretch>
        </p:blipFill>
        <p:spPr>
          <a:xfrm>
            <a:off x="452445" y="949266"/>
            <a:ext cx="11372850" cy="549352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299" name="Google Shape;299;p30"/>
          <p:cNvPicPr preferRelativeResize="0"/>
          <p:nvPr/>
        </p:nvPicPr>
        <p:blipFill rotWithShape="1">
          <a:blip r:embed="rId3">
            <a:alphaModFix/>
          </a:blip>
          <a:srcRect/>
          <a:stretch/>
        </p:blipFill>
        <p:spPr>
          <a:xfrm>
            <a:off x="9580951" y="6040102"/>
            <a:ext cx="2592012" cy="805375"/>
          </a:xfrm>
          <a:prstGeom prst="rect">
            <a:avLst/>
          </a:prstGeom>
          <a:noFill/>
          <a:ln>
            <a:noFill/>
          </a:ln>
        </p:spPr>
      </p:pic>
      <p:pic>
        <p:nvPicPr>
          <p:cNvPr id="2" name="Picture 1"/>
          <p:cNvPicPr>
            <a:picLocks noChangeAspect="1"/>
          </p:cNvPicPr>
          <p:nvPr/>
        </p:nvPicPr>
        <p:blipFill>
          <a:blip r:embed="rId4"/>
          <a:stretch>
            <a:fillRect/>
          </a:stretch>
        </p:blipFill>
        <p:spPr>
          <a:xfrm>
            <a:off x="1699141" y="1585913"/>
            <a:ext cx="7574517" cy="389572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306" name="Google Shape;306;p32"/>
          <p:cNvPicPr preferRelativeResize="0"/>
          <p:nvPr/>
        </p:nvPicPr>
        <p:blipFill rotWithShape="1">
          <a:blip r:embed="rId3">
            <a:alphaModFix/>
          </a:blip>
          <a:srcRect/>
          <a:stretch/>
        </p:blipFill>
        <p:spPr>
          <a:xfrm>
            <a:off x="9580951" y="6040102"/>
            <a:ext cx="2592012" cy="805375"/>
          </a:xfrm>
          <a:prstGeom prst="rect">
            <a:avLst/>
          </a:prstGeom>
          <a:noFill/>
          <a:ln>
            <a:noFill/>
          </a:ln>
        </p:spPr>
      </p:pic>
      <p:pic>
        <p:nvPicPr>
          <p:cNvPr id="2" name="Picture 1"/>
          <p:cNvPicPr>
            <a:picLocks noChangeAspect="1"/>
          </p:cNvPicPr>
          <p:nvPr/>
        </p:nvPicPr>
        <p:blipFill>
          <a:blip r:embed="rId4"/>
          <a:stretch>
            <a:fillRect/>
          </a:stretch>
        </p:blipFill>
        <p:spPr>
          <a:xfrm>
            <a:off x="0" y="1743152"/>
            <a:ext cx="5581650" cy="3267075"/>
          </a:xfrm>
          <a:prstGeom prst="rect">
            <a:avLst/>
          </a:prstGeom>
        </p:spPr>
      </p:pic>
      <p:pic>
        <p:nvPicPr>
          <p:cNvPr id="3" name="Picture 2"/>
          <p:cNvPicPr>
            <a:picLocks noChangeAspect="1"/>
          </p:cNvPicPr>
          <p:nvPr/>
        </p:nvPicPr>
        <p:blipFill>
          <a:blip r:embed="rId5"/>
          <a:stretch>
            <a:fillRect/>
          </a:stretch>
        </p:blipFill>
        <p:spPr>
          <a:xfrm>
            <a:off x="5676900" y="1971675"/>
            <a:ext cx="5067300" cy="32004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 </a:t>
            </a:r>
            <a:endParaRPr/>
          </a:p>
        </p:txBody>
      </p:sp>
      <p:pic>
        <p:nvPicPr>
          <p:cNvPr id="353" name="Google Shape;353;p52"/>
          <p:cNvPicPr preferRelativeResize="0"/>
          <p:nvPr/>
        </p:nvPicPr>
        <p:blipFill rotWithShape="1">
          <a:blip r:embed="rId3">
            <a:alphaModFix/>
          </a:blip>
          <a:srcRect/>
          <a:stretch/>
        </p:blipFill>
        <p:spPr>
          <a:xfrm>
            <a:off x="9580951" y="6040102"/>
            <a:ext cx="2592012" cy="805375"/>
          </a:xfrm>
          <a:prstGeom prst="rect">
            <a:avLst/>
          </a:prstGeom>
          <a:noFill/>
          <a:ln>
            <a:noFill/>
          </a:ln>
        </p:spPr>
      </p:pic>
      <p:pic>
        <p:nvPicPr>
          <p:cNvPr id="2" name="Picture 1"/>
          <p:cNvPicPr>
            <a:picLocks noChangeAspect="1"/>
          </p:cNvPicPr>
          <p:nvPr/>
        </p:nvPicPr>
        <p:blipFill>
          <a:blip r:embed="rId4"/>
          <a:stretch>
            <a:fillRect/>
          </a:stretch>
        </p:blipFill>
        <p:spPr>
          <a:xfrm>
            <a:off x="1566862" y="1014412"/>
            <a:ext cx="9058275" cy="48291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42944" y="192204"/>
            <a:ext cx="10515600" cy="535500"/>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38" name="Google Shape;138;p4"/>
          <p:cNvSpPr txBox="1"/>
          <p:nvPr/>
        </p:nvSpPr>
        <p:spPr>
          <a:xfrm>
            <a:off x="242944" y="860611"/>
            <a:ext cx="3537600" cy="4926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139" name="Google Shape;139;p4"/>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140" name="Google Shape;140;p4"/>
          <p:cNvSpPr/>
          <p:nvPr/>
        </p:nvSpPr>
        <p:spPr>
          <a:xfrm>
            <a:off x="127839" y="4453741"/>
            <a:ext cx="4012500" cy="1107000"/>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lvl="0" indent="0" algn="l" rtl="0">
              <a:spcBef>
                <a:spcPts val="0"/>
              </a:spcBef>
              <a:spcAft>
                <a:spcPts val="0"/>
              </a:spcAft>
              <a:buClr>
                <a:srgbClr val="000000"/>
              </a:buClr>
              <a:buSzPts val="2000"/>
              <a:buFont typeface="Arial"/>
              <a:buNone/>
            </a:pPr>
            <a:r>
              <a:rPr lang="en-US" sz="2000" b="1"/>
              <a:t>Bharani Kumar Depuru</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Times New Roman"/>
                <a:ea typeface="Times New Roman"/>
                <a:cs typeface="Times New Roman"/>
                <a:sym typeface="Times New Roman"/>
              </a:rPr>
              <a:t>Director at Innodatatics and Sponsor</a:t>
            </a:r>
            <a:endParaRPr sz="19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b="1" u="sng">
                <a:solidFill>
                  <a:schemeClr val="hlink"/>
                </a:solidFill>
                <a:latin typeface="Times New Roman"/>
                <a:ea typeface="Times New Roman"/>
                <a:cs typeface="Times New Roman"/>
                <a:sym typeface="Times New Roman"/>
                <a:hlinkClick r:id="rId4"/>
              </a:rPr>
              <a:t>linkedin.com</a:t>
            </a:r>
            <a:endParaRPr sz="1400" b="1" i="0" u="none" strike="noStrike" cap="none">
              <a:solidFill>
                <a:srgbClr val="2E75B5"/>
              </a:solidFill>
              <a:latin typeface="Times New Roman"/>
              <a:ea typeface="Times New Roman"/>
              <a:cs typeface="Times New Roman"/>
              <a:sym typeface="Times New Roman"/>
            </a:endParaRPr>
          </a:p>
        </p:txBody>
      </p:sp>
      <p:sp>
        <p:nvSpPr>
          <p:cNvPr id="141" name="Google Shape;141;p4"/>
          <p:cNvSpPr/>
          <p:nvPr/>
        </p:nvSpPr>
        <p:spPr>
          <a:xfrm>
            <a:off x="6923389" y="2037216"/>
            <a:ext cx="4012500" cy="1107000"/>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dirty="0">
                <a:latin typeface="Times New Roman"/>
                <a:ea typeface="Times New Roman"/>
                <a:cs typeface="Times New Roman"/>
                <a:sym typeface="Times New Roman"/>
              </a:rPr>
              <a:t>Shiv Kumar </a:t>
            </a:r>
            <a:r>
              <a:rPr lang="en-US" sz="2000" dirty="0" err="1">
                <a:latin typeface="Times New Roman"/>
                <a:ea typeface="Times New Roman"/>
                <a:cs typeface="Times New Roman"/>
                <a:sym typeface="Times New Roman"/>
              </a:rPr>
              <a:t>Paswan</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r>
              <a:rPr lang="en-US" sz="1900" dirty="0">
                <a:latin typeface="Times New Roman"/>
                <a:ea typeface="Times New Roman"/>
                <a:cs typeface="Times New Roman"/>
                <a:sym typeface="Times New Roman"/>
              </a:rPr>
              <a:t>Project Guide/mentor</a:t>
            </a:r>
            <a:r>
              <a:rPr lang="en-US" sz="1900" b="0" i="0" u="none" strike="noStrike" cap="none" dirty="0">
                <a:solidFill>
                  <a:srgbClr val="000000"/>
                </a:solidFill>
                <a:latin typeface="Times New Roman"/>
                <a:ea typeface="Times New Roman"/>
                <a:cs typeface="Times New Roman"/>
                <a:sym typeface="Times New Roman"/>
              </a:rPr>
              <a:t> at </a:t>
            </a:r>
            <a:r>
              <a:rPr lang="en-US" sz="1900" b="0" i="0" u="none" strike="noStrike" cap="none" dirty="0" err="1">
                <a:solidFill>
                  <a:srgbClr val="000000"/>
                </a:solidFill>
                <a:latin typeface="Times New Roman"/>
                <a:ea typeface="Times New Roman"/>
                <a:cs typeface="Times New Roman"/>
                <a:sym typeface="Times New Roman"/>
              </a:rPr>
              <a:t>Innodatatics</a:t>
            </a:r>
            <a:r>
              <a:rPr lang="en-US" sz="1900" b="0" i="0" u="none" strike="noStrike" cap="none" dirty="0">
                <a:solidFill>
                  <a:srgbClr val="000000"/>
                </a:solidFill>
                <a:latin typeface="Times New Roman"/>
                <a:ea typeface="Times New Roman"/>
                <a:cs typeface="Times New Roman"/>
                <a:sym typeface="Times New Roman"/>
              </a:rPr>
              <a:t> and Sponsor</a:t>
            </a:r>
            <a:endParaRPr sz="19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1" i="0" u="sng" strike="noStrike" cap="none" dirty="0">
                <a:solidFill>
                  <a:srgbClr val="2E75B5"/>
                </a:solidFill>
                <a:latin typeface="Times New Roman"/>
                <a:ea typeface="Times New Roman"/>
                <a:cs typeface="Times New Roman"/>
                <a:sym typeface="Times New Roman"/>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linkedin.com</a:t>
            </a:r>
            <a:endParaRPr sz="1400" b="1" i="0" u="none" strike="noStrike" cap="none" dirty="0">
              <a:solidFill>
                <a:srgbClr val="2E75B5"/>
              </a:solidFill>
              <a:latin typeface="Times New Roman"/>
              <a:ea typeface="Times New Roman"/>
              <a:cs typeface="Times New Roman"/>
              <a:sym typeface="Times New Roman"/>
            </a:endParaRPr>
          </a:p>
        </p:txBody>
      </p:sp>
      <p:sp>
        <p:nvSpPr>
          <p:cNvPr id="142" name="Google Shape;142;p4"/>
          <p:cNvSpPr/>
          <p:nvPr/>
        </p:nvSpPr>
        <p:spPr>
          <a:xfrm>
            <a:off x="6914789" y="4072741"/>
            <a:ext cx="4012500" cy="1107000"/>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a:latin typeface="Times New Roman"/>
                <a:ea typeface="Times New Roman"/>
                <a:cs typeface="Times New Roman"/>
                <a:sym typeface="Times New Roman"/>
              </a:rPr>
              <a:t>Apoorv Pathak</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r>
              <a:rPr lang="en-US" sz="1900">
                <a:latin typeface="Times New Roman"/>
                <a:ea typeface="Times New Roman"/>
                <a:cs typeface="Times New Roman"/>
                <a:sym typeface="Times New Roman"/>
              </a:rPr>
              <a:t>Project Guide/mentor </a:t>
            </a:r>
            <a:r>
              <a:rPr lang="en-US" sz="1900" b="0" i="0" u="none" strike="noStrike" cap="none">
                <a:solidFill>
                  <a:srgbClr val="000000"/>
                </a:solidFill>
                <a:latin typeface="Times New Roman"/>
                <a:ea typeface="Times New Roman"/>
                <a:cs typeface="Times New Roman"/>
                <a:sym typeface="Times New Roman"/>
              </a:rPr>
              <a:t>at Innodatatics and Sponsor</a:t>
            </a:r>
            <a:endParaRPr sz="19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1" i="0" u="sng" strike="noStrike" cap="none">
                <a:solidFill>
                  <a:srgbClr val="2E75B5"/>
                </a:solidFill>
                <a:latin typeface="Times New Roman"/>
                <a:ea typeface="Times New Roman"/>
                <a:cs typeface="Times New Roman"/>
                <a:sym typeface="Times New Roman"/>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linkedin.com</a:t>
            </a:r>
            <a:endParaRPr sz="1400" b="1" i="0" u="none" strike="noStrike" cap="none">
              <a:solidFill>
                <a:srgbClr val="2E75B5"/>
              </a:solidFill>
              <a:latin typeface="Times New Roman"/>
              <a:ea typeface="Times New Roman"/>
              <a:cs typeface="Times New Roman"/>
              <a:sym typeface="Times New Roman"/>
            </a:endParaRPr>
          </a:p>
        </p:txBody>
      </p:sp>
      <p:sp>
        <p:nvSpPr>
          <p:cNvPr id="143" name="Google Shape;143;p4"/>
          <p:cNvSpPr/>
          <p:nvPr/>
        </p:nvSpPr>
        <p:spPr>
          <a:xfrm>
            <a:off x="1195762" y="2245550"/>
            <a:ext cx="1632000" cy="1582800"/>
          </a:xfrm>
          <a:prstGeom prst="flowChartConnector">
            <a:avLst/>
          </a:prstGeom>
          <a:blipFill rotWithShape="1">
            <a:blip r:embed="rId6">
              <a:alphaModFix/>
            </a:blip>
            <a:stretch>
              <a:fillRect/>
            </a:stretch>
          </a:blipFill>
          <a:ln w="19050" cap="rnd" cmpd="sng">
            <a:solidFill>
              <a:srgbClr val="688E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3"/>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Model Building </a:t>
            </a:r>
            <a:r>
              <a:rPr lang="en-US" sz="3200" b="1" dirty="0" smtClean="0">
                <a:latin typeface="Times New Roman"/>
                <a:ea typeface="Times New Roman"/>
                <a:cs typeface="Times New Roman"/>
                <a:sym typeface="Times New Roman"/>
              </a:rPr>
              <a:t>–(After Hyper Parameter Tuning)  </a:t>
            </a:r>
            <a:endParaRPr dirty="0"/>
          </a:p>
        </p:txBody>
      </p:sp>
      <p:pic>
        <p:nvPicPr>
          <p:cNvPr id="360" name="Google Shape;360;p53"/>
          <p:cNvPicPr preferRelativeResize="0"/>
          <p:nvPr/>
        </p:nvPicPr>
        <p:blipFill rotWithShape="1">
          <a:blip r:embed="rId3">
            <a:alphaModFix/>
          </a:blip>
          <a:srcRect/>
          <a:stretch/>
        </p:blipFill>
        <p:spPr>
          <a:xfrm>
            <a:off x="9580951" y="6040102"/>
            <a:ext cx="2592012" cy="805375"/>
          </a:xfrm>
          <a:prstGeom prst="rect">
            <a:avLst/>
          </a:prstGeom>
          <a:noFill/>
          <a:ln>
            <a:noFill/>
          </a:ln>
        </p:spPr>
      </p:pic>
      <p:pic>
        <p:nvPicPr>
          <p:cNvPr id="3" name="Picture 2"/>
          <p:cNvPicPr>
            <a:picLocks noChangeAspect="1"/>
          </p:cNvPicPr>
          <p:nvPr/>
        </p:nvPicPr>
        <p:blipFill>
          <a:blip r:embed="rId4"/>
          <a:stretch>
            <a:fillRect/>
          </a:stretch>
        </p:blipFill>
        <p:spPr>
          <a:xfrm>
            <a:off x="1343025" y="1081088"/>
            <a:ext cx="7972425" cy="52387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4"/>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Model Building </a:t>
            </a:r>
            <a:r>
              <a:rPr lang="en-US" sz="3200" b="1" dirty="0" smtClean="0">
                <a:latin typeface="Times New Roman"/>
                <a:ea typeface="Times New Roman"/>
                <a:cs typeface="Times New Roman"/>
                <a:sym typeface="Times New Roman"/>
              </a:rPr>
              <a:t>–(Multiple Models Accuracy) </a:t>
            </a:r>
            <a:endParaRPr dirty="0"/>
          </a:p>
        </p:txBody>
      </p:sp>
      <p:pic>
        <p:nvPicPr>
          <p:cNvPr id="366" name="Google Shape;366;p54"/>
          <p:cNvPicPr preferRelativeResize="0"/>
          <p:nvPr/>
        </p:nvPicPr>
        <p:blipFill rotWithShape="1">
          <a:blip r:embed="rId3">
            <a:alphaModFix/>
          </a:blip>
          <a:srcRect/>
          <a:stretch/>
        </p:blipFill>
        <p:spPr>
          <a:xfrm>
            <a:off x="9580951" y="6040102"/>
            <a:ext cx="2592012" cy="805375"/>
          </a:xfrm>
          <a:prstGeom prst="rect">
            <a:avLst/>
          </a:prstGeom>
          <a:noFill/>
          <a:ln>
            <a:noFill/>
          </a:ln>
        </p:spPr>
      </p:pic>
      <p:pic>
        <p:nvPicPr>
          <p:cNvPr id="2" name="Picture 1"/>
          <p:cNvPicPr>
            <a:picLocks noChangeAspect="1"/>
          </p:cNvPicPr>
          <p:nvPr/>
        </p:nvPicPr>
        <p:blipFill>
          <a:blip r:embed="rId4"/>
          <a:stretch>
            <a:fillRect/>
          </a:stretch>
        </p:blipFill>
        <p:spPr>
          <a:xfrm>
            <a:off x="228600" y="852936"/>
            <a:ext cx="10779175" cy="566216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5"/>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Accuracy Comparison</a:t>
            </a:r>
            <a:endParaRPr sz="3200"/>
          </a:p>
        </p:txBody>
      </p:sp>
      <p:pic>
        <p:nvPicPr>
          <p:cNvPr id="372" name="Google Shape;372;p5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Rounded Rectangle 1"/>
          <p:cNvSpPr/>
          <p:nvPr/>
        </p:nvSpPr>
        <p:spPr>
          <a:xfrm>
            <a:off x="228600" y="1157288"/>
            <a:ext cx="11144250" cy="48828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Arial" panose="020B0604020202020204" pitchFamily="34" charset="0"/>
              <a:buChar char="•"/>
            </a:pPr>
            <a:r>
              <a:rPr lang="en-IN" sz="2000" dirty="0" smtClean="0">
                <a:solidFill>
                  <a:schemeClr val="bg2"/>
                </a:solidFill>
              </a:rPr>
              <a:t>Naïve Bayes – Accuracy 97%</a:t>
            </a:r>
          </a:p>
          <a:p>
            <a:pPr marL="342900" indent="-342900">
              <a:buFont typeface="Arial" panose="020B0604020202020204" pitchFamily="34" charset="0"/>
              <a:buChar char="•"/>
            </a:pPr>
            <a:r>
              <a:rPr lang="en-IN" sz="2000" dirty="0" smtClean="0">
                <a:solidFill>
                  <a:schemeClr val="bg2"/>
                </a:solidFill>
              </a:rPr>
              <a:t>Linear regression – 98.56%</a:t>
            </a:r>
          </a:p>
          <a:p>
            <a:pPr marL="342900" indent="-342900">
              <a:buFont typeface="Arial" panose="020B0604020202020204" pitchFamily="34" charset="0"/>
              <a:buChar char="•"/>
            </a:pPr>
            <a:r>
              <a:rPr lang="en-IN" sz="2000" dirty="0" smtClean="0">
                <a:solidFill>
                  <a:schemeClr val="bg2"/>
                </a:solidFill>
              </a:rPr>
              <a:t>Decision Tree – 99.22 %</a:t>
            </a:r>
          </a:p>
          <a:p>
            <a:pPr marL="342900" indent="-342900">
              <a:buFont typeface="Arial" panose="020B0604020202020204" pitchFamily="34" charset="0"/>
              <a:buChar char="•"/>
            </a:pPr>
            <a:r>
              <a:rPr lang="en-IN" sz="2000" dirty="0" smtClean="0">
                <a:solidFill>
                  <a:schemeClr val="bg2"/>
                </a:solidFill>
              </a:rPr>
              <a:t>KNN- 99.56 %</a:t>
            </a:r>
          </a:p>
          <a:p>
            <a:pPr marL="342900" indent="-342900">
              <a:buFont typeface="Arial" panose="020B0604020202020204" pitchFamily="34" charset="0"/>
              <a:buChar char="•"/>
            </a:pPr>
            <a:r>
              <a:rPr lang="en-IN" sz="2000" dirty="0" smtClean="0">
                <a:solidFill>
                  <a:schemeClr val="bg2"/>
                </a:solidFill>
              </a:rPr>
              <a:t>Random Forest – 99.69%(Best Model)</a:t>
            </a:r>
          </a:p>
          <a:p>
            <a:pPr marL="342900" indent="-342900">
              <a:buFont typeface="Arial" panose="020B0604020202020204" pitchFamily="34" charset="0"/>
              <a:buChar char="•"/>
            </a:pPr>
            <a:r>
              <a:rPr lang="en-IN" sz="2000" dirty="0" smtClean="0">
                <a:solidFill>
                  <a:schemeClr val="bg2"/>
                </a:solidFill>
              </a:rPr>
              <a:t> </a:t>
            </a:r>
            <a:endParaRPr lang="en-IN" sz="2000" dirty="0">
              <a:solidFill>
                <a:schemeClr val="bg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7"/>
          <p:cNvSpPr txBox="1">
            <a:spLocks noGrp="1"/>
          </p:cNvSpPr>
          <p:nvPr>
            <p:ph type="title"/>
          </p:nvPr>
        </p:nvSpPr>
        <p:spPr>
          <a:xfrm>
            <a:off x="185871" y="-355936"/>
            <a:ext cx="11850600" cy="1068920"/>
          </a:xfrm>
          <a:prstGeom prst="rect">
            <a:avLst/>
          </a:prstGeom>
          <a:noFill/>
          <a:ln>
            <a:noFill/>
          </a:ln>
        </p:spPr>
        <p:txBody>
          <a:bodyPr spcFirstLastPara="1" wrap="square" lIns="91425" tIns="45675" rIns="91425" bIns="45675" anchor="ctr" anchorCtr="0">
            <a:spAutoFit/>
          </a:bodyPr>
          <a:lstStyle/>
          <a:p>
            <a:pPr marL="0" lvl="0" indent="0" algn="l" rtl="0">
              <a:lnSpc>
                <a:spcPct val="115000"/>
              </a:lnSpc>
              <a:spcBef>
                <a:spcPts val="1600"/>
              </a:spcBef>
              <a:spcAft>
                <a:spcPts val="1600"/>
              </a:spcAft>
              <a:buSzPts val="2300"/>
              <a:buNone/>
            </a:pPr>
            <a:r>
              <a:rPr lang="en-US" sz="3200" b="1" dirty="0">
                <a:latin typeface="Times New Roman"/>
                <a:ea typeface="Times New Roman"/>
                <a:cs typeface="Times New Roman"/>
                <a:sym typeface="Times New Roman"/>
              </a:rPr>
              <a:t>Model Deployment </a:t>
            </a:r>
            <a:r>
              <a:rPr lang="en-US" sz="3200" b="1" dirty="0" smtClean="0">
                <a:latin typeface="Times New Roman"/>
                <a:ea typeface="Times New Roman"/>
                <a:cs typeface="Times New Roman"/>
                <a:sym typeface="Times New Roman"/>
              </a:rPr>
              <a:t>– </a:t>
            </a:r>
            <a:r>
              <a:rPr lang="en-US" sz="3200" b="1" dirty="0" smtClean="0">
                <a:solidFill>
                  <a:schemeClr val="dk1"/>
                </a:solidFill>
                <a:latin typeface="Times New Roman"/>
                <a:ea typeface="Times New Roman"/>
                <a:cs typeface="Times New Roman"/>
                <a:sym typeface="Times New Roman"/>
              </a:rPr>
              <a:t>Strategy(Using </a:t>
            </a:r>
            <a:r>
              <a:rPr lang="en-US" sz="3200" b="1" dirty="0" err="1" smtClean="0">
                <a:solidFill>
                  <a:schemeClr val="dk1"/>
                </a:solidFill>
                <a:latin typeface="Times New Roman"/>
                <a:ea typeface="Times New Roman"/>
                <a:cs typeface="Times New Roman"/>
                <a:sym typeface="Times New Roman"/>
              </a:rPr>
              <a:t>Streamlit</a:t>
            </a:r>
            <a:r>
              <a:rPr lang="en-US" sz="3200" b="1" dirty="0" smtClean="0">
                <a:solidFill>
                  <a:schemeClr val="dk1"/>
                </a:solidFill>
                <a:latin typeface="Times New Roman"/>
                <a:ea typeface="Times New Roman"/>
                <a:cs typeface="Times New Roman"/>
                <a:sym typeface="Times New Roman"/>
              </a:rPr>
              <a:t>)</a:t>
            </a:r>
            <a:endParaRPr sz="4700" dirty="0">
              <a:solidFill>
                <a:schemeClr val="dk1"/>
              </a:solidFill>
            </a:endParaRPr>
          </a:p>
        </p:txBody>
      </p:sp>
      <p:sp>
        <p:nvSpPr>
          <p:cNvPr id="385" name="Google Shape;385;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86" name="Google Shape;386;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87" name="Google Shape;387;p57"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388" name="Google Shape;388;p57"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389" name="Google Shape;389;p57"/>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Rectangle 2"/>
          <p:cNvSpPr/>
          <p:nvPr/>
        </p:nvSpPr>
        <p:spPr>
          <a:xfrm>
            <a:off x="1014413" y="1800225"/>
            <a:ext cx="8129587" cy="1477328"/>
          </a:xfrm>
          <a:prstGeom prst="rect">
            <a:avLst/>
          </a:prstGeom>
        </p:spPr>
        <p:txBody>
          <a:bodyPr wrap="square">
            <a:spAutoFit/>
          </a:bodyPr>
          <a:lstStyle/>
          <a:p>
            <a:pPr marL="285750" lvl="0" indent="-285750">
              <a:buSzPts val="2000"/>
              <a:buFont typeface="Arial"/>
              <a:buChar char="•"/>
            </a:pPr>
            <a:r>
              <a:rPr lang="en-IN" sz="1800" dirty="0">
                <a:latin typeface="Calibri"/>
                <a:ea typeface="Calibri"/>
                <a:cs typeface="Calibri"/>
                <a:sym typeface="Calibri"/>
              </a:rPr>
              <a:t>Model deployment was done </a:t>
            </a:r>
            <a:r>
              <a:rPr lang="en-IN" sz="1800" dirty="0" smtClean="0">
                <a:latin typeface="Calibri"/>
                <a:ea typeface="Calibri"/>
                <a:cs typeface="Calibri"/>
                <a:sym typeface="Calibri"/>
              </a:rPr>
              <a:t>with </a:t>
            </a:r>
            <a:r>
              <a:rPr lang="en-IN" sz="1800" dirty="0" err="1" smtClean="0">
                <a:latin typeface="Calibri"/>
                <a:ea typeface="Calibri"/>
                <a:cs typeface="Calibri"/>
                <a:sym typeface="Calibri"/>
              </a:rPr>
              <a:t>streamlit</a:t>
            </a:r>
            <a:endParaRPr lang="en-IN" sz="1800" dirty="0">
              <a:latin typeface="Calibri"/>
              <a:ea typeface="Calibri"/>
              <a:cs typeface="Calibri"/>
              <a:sym typeface="Calibri"/>
            </a:endParaRPr>
          </a:p>
          <a:p>
            <a:pPr marL="285750" lvl="0" indent="-285750">
              <a:buSzPts val="2000"/>
              <a:buFont typeface="Arial"/>
              <a:buChar char="•"/>
            </a:pPr>
            <a:r>
              <a:rPr lang="en-IN" sz="1800" dirty="0">
                <a:latin typeface="Calibri"/>
                <a:ea typeface="Calibri"/>
                <a:cs typeface="Calibri"/>
                <a:sym typeface="Calibri"/>
              </a:rPr>
              <a:t>We used pickle to save our finalised  model </a:t>
            </a:r>
            <a:endParaRPr lang="en-IN" sz="1800" dirty="0" smtClean="0">
              <a:latin typeface="Calibri"/>
              <a:ea typeface="Calibri"/>
              <a:cs typeface="Calibri"/>
              <a:sym typeface="Calibri"/>
            </a:endParaRPr>
          </a:p>
          <a:p>
            <a:pPr marL="285750" lvl="0" indent="-285750">
              <a:buSzPts val="2000"/>
              <a:buFont typeface="Arial"/>
              <a:buChar char="•"/>
            </a:pPr>
            <a:r>
              <a:rPr lang="en-IN" sz="1800" dirty="0" smtClean="0">
                <a:latin typeface="Calibri"/>
                <a:cs typeface="Calibri"/>
                <a:sym typeface="Calibri"/>
              </a:rPr>
              <a:t>Then we create a app.py file to </a:t>
            </a:r>
            <a:r>
              <a:rPr lang="en-IN" sz="1800" dirty="0" err="1" smtClean="0">
                <a:latin typeface="Calibri"/>
                <a:cs typeface="Calibri"/>
                <a:sym typeface="Calibri"/>
              </a:rPr>
              <a:t>integrade</a:t>
            </a:r>
            <a:r>
              <a:rPr lang="en-IN" sz="1800" dirty="0" smtClean="0">
                <a:latin typeface="Calibri"/>
                <a:cs typeface="Calibri"/>
                <a:sym typeface="Calibri"/>
              </a:rPr>
              <a:t> our saved model to </a:t>
            </a:r>
            <a:r>
              <a:rPr lang="en-IN" sz="1800" dirty="0" err="1" smtClean="0">
                <a:latin typeface="Calibri"/>
                <a:cs typeface="Calibri"/>
                <a:sym typeface="Calibri"/>
              </a:rPr>
              <a:t>streamlit</a:t>
            </a:r>
            <a:r>
              <a:rPr lang="en-IN" sz="1800" dirty="0" smtClean="0">
                <a:latin typeface="Calibri"/>
                <a:cs typeface="Calibri"/>
                <a:sym typeface="Calibri"/>
              </a:rPr>
              <a:t> libraries with html tags to get input from user to run it on the model</a:t>
            </a:r>
            <a:endParaRPr lang="en-IN" sz="1800" dirty="0"/>
          </a:p>
          <a:p>
            <a:pPr marL="285750" lvl="0" indent="-285750">
              <a:buSzPts val="2000"/>
              <a:buFont typeface="Arial"/>
              <a:buChar char="•"/>
            </a:pPr>
            <a:r>
              <a:rPr lang="en-IN" sz="1800" dirty="0" smtClean="0">
                <a:latin typeface="Calibri"/>
                <a:ea typeface="Calibri"/>
                <a:cs typeface="Calibri"/>
                <a:sym typeface="Calibri"/>
              </a:rPr>
              <a:t>After </a:t>
            </a:r>
            <a:r>
              <a:rPr lang="en-IN" sz="1800" dirty="0">
                <a:latin typeface="Calibri"/>
                <a:ea typeface="Calibri"/>
                <a:cs typeface="Calibri"/>
                <a:sym typeface="Calibri"/>
              </a:rPr>
              <a:t>we get the result from our model through the </a:t>
            </a:r>
            <a:r>
              <a:rPr lang="en-IN" sz="1800" dirty="0" err="1">
                <a:latin typeface="Calibri"/>
                <a:ea typeface="Calibri"/>
                <a:cs typeface="Calibri"/>
                <a:sym typeface="Calibri"/>
              </a:rPr>
              <a:t>streamlit</a:t>
            </a:r>
            <a:r>
              <a:rPr lang="en-IN" sz="1800" dirty="0">
                <a:latin typeface="Calibri"/>
                <a:ea typeface="Calibri"/>
                <a:cs typeface="Calibri"/>
                <a:sym typeface="Calibri"/>
              </a:rPr>
              <a:t> run  </a:t>
            </a:r>
            <a:endParaRPr lang="en-IN" sz="1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1"/>
          <p:cNvSpPr txBox="1">
            <a:spLocks noGrp="1"/>
          </p:cNvSpPr>
          <p:nvPr>
            <p:ph type="title"/>
          </p:nvPr>
        </p:nvSpPr>
        <p:spPr>
          <a:xfrm>
            <a:off x="228601" y="180727"/>
            <a:ext cx="11702143"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Screen shot of output </a:t>
            </a:r>
            <a:endParaRPr sz="3200" b="1">
              <a:latin typeface="Times New Roman"/>
              <a:ea typeface="Times New Roman"/>
              <a:cs typeface="Times New Roman"/>
              <a:sym typeface="Times New Roman"/>
            </a:endParaRPr>
          </a:p>
        </p:txBody>
      </p:sp>
      <p:pic>
        <p:nvPicPr>
          <p:cNvPr id="396" name="Google Shape;396;p21"/>
          <p:cNvPicPr preferRelativeResize="0"/>
          <p:nvPr/>
        </p:nvPicPr>
        <p:blipFill rotWithShape="1">
          <a:blip r:embed="rId3">
            <a:alphaModFix/>
          </a:blip>
          <a:srcRect/>
          <a:stretch/>
        </p:blipFill>
        <p:spPr>
          <a:xfrm>
            <a:off x="9580951" y="5971862"/>
            <a:ext cx="2592012" cy="805375"/>
          </a:xfrm>
          <a:prstGeom prst="rect">
            <a:avLst/>
          </a:prstGeom>
          <a:noFill/>
          <a:ln>
            <a:noFill/>
          </a:ln>
        </p:spPr>
      </p:pic>
      <p:pic>
        <p:nvPicPr>
          <p:cNvPr id="4" name="Picture 3"/>
          <p:cNvPicPr>
            <a:picLocks noChangeAspect="1"/>
          </p:cNvPicPr>
          <p:nvPr/>
        </p:nvPicPr>
        <p:blipFill>
          <a:blip r:embed="rId4"/>
          <a:stretch>
            <a:fillRect/>
          </a:stretch>
        </p:blipFill>
        <p:spPr>
          <a:xfrm>
            <a:off x="719137" y="947737"/>
            <a:ext cx="9753600" cy="52768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8"/>
          <p:cNvSpPr txBox="1">
            <a:spLocks noGrp="1"/>
          </p:cNvSpPr>
          <p:nvPr>
            <p:ph type="title"/>
          </p:nvPr>
        </p:nvSpPr>
        <p:spPr>
          <a:xfrm>
            <a:off x="124098" y="167664"/>
            <a:ext cx="11702143"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Screen shot of output </a:t>
            </a:r>
            <a:endParaRPr sz="3200" b="1">
              <a:latin typeface="Times New Roman"/>
              <a:ea typeface="Times New Roman"/>
              <a:cs typeface="Times New Roman"/>
              <a:sym typeface="Times New Roman"/>
            </a:endParaRPr>
          </a:p>
        </p:txBody>
      </p:sp>
      <p:pic>
        <p:nvPicPr>
          <p:cNvPr id="403" name="Google Shape;403;p58"/>
          <p:cNvPicPr preferRelativeResize="0"/>
          <p:nvPr/>
        </p:nvPicPr>
        <p:blipFill rotWithShape="1">
          <a:blip r:embed="rId3">
            <a:alphaModFix/>
          </a:blip>
          <a:srcRect/>
          <a:stretch/>
        </p:blipFill>
        <p:spPr>
          <a:xfrm>
            <a:off x="9580951" y="5971862"/>
            <a:ext cx="2592012" cy="805375"/>
          </a:xfrm>
          <a:prstGeom prst="rect">
            <a:avLst/>
          </a:prstGeom>
          <a:noFill/>
          <a:ln>
            <a:noFill/>
          </a:ln>
        </p:spPr>
      </p:pic>
      <p:pic>
        <p:nvPicPr>
          <p:cNvPr id="2" name="Picture 1"/>
          <p:cNvPicPr>
            <a:picLocks noChangeAspect="1"/>
          </p:cNvPicPr>
          <p:nvPr/>
        </p:nvPicPr>
        <p:blipFill>
          <a:blip r:embed="rId4"/>
          <a:stretch>
            <a:fillRect/>
          </a:stretch>
        </p:blipFill>
        <p:spPr>
          <a:xfrm>
            <a:off x="1014412" y="835273"/>
            <a:ext cx="10372045" cy="529406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9"/>
          <p:cNvSpPr txBox="1">
            <a:spLocks noGrp="1"/>
          </p:cNvSpPr>
          <p:nvPr>
            <p:ph type="title"/>
          </p:nvPr>
        </p:nvSpPr>
        <p:spPr>
          <a:xfrm>
            <a:off x="241664" y="180727"/>
            <a:ext cx="11702143"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Screen shot of output </a:t>
            </a:r>
            <a:endParaRPr sz="3200" b="1">
              <a:latin typeface="Times New Roman"/>
              <a:ea typeface="Times New Roman"/>
              <a:cs typeface="Times New Roman"/>
              <a:sym typeface="Times New Roman"/>
            </a:endParaRPr>
          </a:p>
        </p:txBody>
      </p:sp>
      <p:pic>
        <p:nvPicPr>
          <p:cNvPr id="410" name="Google Shape;410;p59"/>
          <p:cNvPicPr preferRelativeResize="0"/>
          <p:nvPr/>
        </p:nvPicPr>
        <p:blipFill rotWithShape="1">
          <a:blip r:embed="rId3">
            <a:alphaModFix/>
          </a:blip>
          <a:srcRect/>
          <a:stretch/>
        </p:blipFill>
        <p:spPr>
          <a:xfrm>
            <a:off x="9580951" y="5971862"/>
            <a:ext cx="2592012" cy="805375"/>
          </a:xfrm>
          <a:prstGeom prst="rect">
            <a:avLst/>
          </a:prstGeom>
          <a:noFill/>
          <a:ln>
            <a:noFill/>
          </a:ln>
        </p:spPr>
      </p:pic>
      <p:pic>
        <p:nvPicPr>
          <p:cNvPr id="2" name="Picture 1"/>
          <p:cNvPicPr>
            <a:picLocks noChangeAspect="1"/>
          </p:cNvPicPr>
          <p:nvPr/>
        </p:nvPicPr>
        <p:blipFill>
          <a:blip r:embed="rId4"/>
          <a:stretch>
            <a:fillRect/>
          </a:stretch>
        </p:blipFill>
        <p:spPr>
          <a:xfrm>
            <a:off x="241664" y="716218"/>
            <a:ext cx="10387012" cy="562060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Challenges</a:t>
            </a:r>
            <a:endParaRPr sz="3200" b="1">
              <a:latin typeface="Times New Roman"/>
              <a:ea typeface="Times New Roman"/>
              <a:cs typeface="Times New Roman"/>
              <a:sym typeface="Times New Roman"/>
            </a:endParaRPr>
          </a:p>
        </p:txBody>
      </p:sp>
      <p:pic>
        <p:nvPicPr>
          <p:cNvPr id="423" name="Google Shape;423;p29"/>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2" name="Rectangle 1"/>
          <p:cNvSpPr/>
          <p:nvPr/>
        </p:nvSpPr>
        <p:spPr>
          <a:xfrm>
            <a:off x="442913" y="985838"/>
            <a:ext cx="10629900" cy="49860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800" dirty="0" smtClean="0">
                <a:solidFill>
                  <a:schemeClr val="bg2"/>
                </a:solidFill>
              </a:rPr>
              <a:t>There were some challenges throughout the tenure of the project such as</a:t>
            </a:r>
          </a:p>
          <a:p>
            <a:pPr marL="285750" indent="-285750">
              <a:buFont typeface="Arial" panose="020B0604020202020204" pitchFamily="34" charset="0"/>
              <a:buChar char="•"/>
            </a:pPr>
            <a:r>
              <a:rPr lang="en-IN" sz="1800" dirty="0" smtClean="0">
                <a:solidFill>
                  <a:schemeClr val="bg2"/>
                </a:solidFill>
              </a:rPr>
              <a:t>Transaction Data was highly unbalanced with many Outliers in the dataset</a:t>
            </a:r>
          </a:p>
          <a:p>
            <a:pPr marL="285750" indent="-285750">
              <a:buFont typeface="Arial" panose="020B0604020202020204" pitchFamily="34" charset="0"/>
              <a:buChar char="•"/>
            </a:pPr>
            <a:r>
              <a:rPr lang="en-IN" sz="1800" dirty="0" smtClean="0">
                <a:solidFill>
                  <a:schemeClr val="bg2"/>
                </a:solidFill>
              </a:rPr>
              <a:t>Since the data also had considerable missing values dealing with them was a bit tricky since in this dataset as it deals with transaction data with high </a:t>
            </a:r>
            <a:r>
              <a:rPr lang="en-IN" sz="1800" dirty="0" err="1" smtClean="0">
                <a:solidFill>
                  <a:schemeClr val="bg2"/>
                </a:solidFill>
              </a:rPr>
              <a:t>skewness</a:t>
            </a:r>
            <a:endParaRPr lang="en-IN" sz="1800" dirty="0" smtClean="0">
              <a:solidFill>
                <a:schemeClr val="bg2"/>
              </a:solidFill>
            </a:endParaRPr>
          </a:p>
          <a:p>
            <a:pPr marL="285750" indent="-285750">
              <a:buFont typeface="Arial" panose="020B0604020202020204" pitchFamily="34" charset="0"/>
              <a:buChar char="•"/>
            </a:pPr>
            <a:r>
              <a:rPr lang="en-IN" sz="1800" dirty="0" smtClean="0">
                <a:solidFill>
                  <a:schemeClr val="bg2"/>
                </a:solidFill>
              </a:rPr>
              <a:t>Even after model building the deployment part had its issues since </a:t>
            </a:r>
            <a:r>
              <a:rPr lang="en-IN" sz="1800" dirty="0" err="1" smtClean="0">
                <a:solidFill>
                  <a:schemeClr val="bg2"/>
                </a:solidFill>
              </a:rPr>
              <a:t>streamlit</a:t>
            </a:r>
            <a:r>
              <a:rPr lang="en-IN" sz="1800" dirty="0" smtClean="0">
                <a:solidFill>
                  <a:schemeClr val="bg2"/>
                </a:solidFill>
              </a:rPr>
              <a:t> framework is very specific on the type of data passed from the deployment perspective on model so the errors had to be rectified accordingly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Future Scopes </a:t>
            </a:r>
            <a:endParaRPr sz="3200" b="1">
              <a:latin typeface="Times New Roman"/>
              <a:ea typeface="Times New Roman"/>
              <a:cs typeface="Times New Roman"/>
              <a:sym typeface="Times New Roman"/>
            </a:endParaRPr>
          </a:p>
        </p:txBody>
      </p:sp>
      <p:sp>
        <p:nvSpPr>
          <p:cNvPr id="430" name="Google Shape;430;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431" name="Google Shape;431;p31"/>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432" name="Google Shape;432;p31"/>
          <p:cNvSpPr txBox="1"/>
          <p:nvPr/>
        </p:nvSpPr>
        <p:spPr>
          <a:xfrm>
            <a:off x="0" y="1169450"/>
            <a:ext cx="12192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dk2"/>
              </a:solidFill>
            </a:endParaRPr>
          </a:p>
        </p:txBody>
      </p:sp>
      <p:sp>
        <p:nvSpPr>
          <p:cNvPr id="2" name="Rectangle 1"/>
          <p:cNvSpPr/>
          <p:nvPr/>
        </p:nvSpPr>
        <p:spPr>
          <a:xfrm>
            <a:off x="460375" y="1169450"/>
            <a:ext cx="11041063" cy="4945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800" dirty="0" smtClean="0">
                <a:solidFill>
                  <a:schemeClr val="bg2"/>
                </a:solidFill>
              </a:rPr>
              <a:t>ML will most definitely will redefine the way the near future in banking domain with automation so as the there is very less load on humans to identify and flag transactions</a:t>
            </a:r>
          </a:p>
          <a:p>
            <a:r>
              <a:rPr lang="en-IN" sz="1800" dirty="0" smtClean="0">
                <a:solidFill>
                  <a:schemeClr val="bg2"/>
                </a:solidFill>
              </a:rPr>
              <a:t>Also ML makes the operation very fast in the matter of minutes what takes domain analysts months and years to find</a:t>
            </a:r>
          </a:p>
          <a:p>
            <a:r>
              <a:rPr lang="en-IN" sz="1800" dirty="0" smtClean="0">
                <a:solidFill>
                  <a:schemeClr val="bg2"/>
                </a:solidFill>
              </a:rPr>
              <a:t>ML models are easy to deploy in any systems and they can adapt to the scale of data quiet easily which is very important aspect for banking since number of transaction in a minute is very high and we need accurate predictions in very less time.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Queries ?  </a:t>
            </a:r>
            <a:endParaRPr sz="3200" b="1">
              <a:latin typeface="Times New Roman"/>
              <a:ea typeface="Times New Roman"/>
              <a:cs typeface="Times New Roman"/>
              <a:sym typeface="Times New Roman"/>
            </a:endParaRPr>
          </a:p>
        </p:txBody>
      </p:sp>
      <p:pic>
        <p:nvPicPr>
          <p:cNvPr id="439" name="Google Shape;439;p33"/>
          <p:cNvPicPr preferRelativeResize="0"/>
          <p:nvPr/>
        </p:nvPicPr>
        <p:blipFill rotWithShape="1">
          <a:blip r:embed="rId3">
            <a:alphaModFix/>
          </a:blip>
          <a:srcRect/>
          <a:stretch/>
        </p:blipFill>
        <p:spPr>
          <a:xfrm>
            <a:off x="2486998" y="1168646"/>
            <a:ext cx="7218003" cy="4520707"/>
          </a:xfrm>
          <a:prstGeom prst="rect">
            <a:avLst/>
          </a:prstGeom>
          <a:noFill/>
          <a:ln>
            <a:noFill/>
          </a:ln>
        </p:spPr>
      </p:pic>
      <p:pic>
        <p:nvPicPr>
          <p:cNvPr id="440" name="Google Shape;440;p33"/>
          <p:cNvPicPr preferRelativeResize="0"/>
          <p:nvPr/>
        </p:nvPicPr>
        <p:blipFill rotWithShape="1">
          <a:blip r:embed="rId4">
            <a:alphaModFix/>
          </a:blip>
          <a:srcRect/>
          <a:stretch/>
        </p:blipFill>
        <p:spPr>
          <a:xfrm>
            <a:off x="9580951" y="5971862"/>
            <a:ext cx="2592012" cy="8053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5"/>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49" name="Google Shape;149;p5"/>
          <p:cNvSpPr txBox="1"/>
          <p:nvPr/>
        </p:nvSpPr>
        <p:spPr>
          <a:xfrm>
            <a:off x="404950" y="2743200"/>
            <a:ext cx="2455816" cy="1261813"/>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Name</a:t>
            </a:r>
            <a:r>
              <a:rPr lang="en-US" sz="1200" b="1" i="0" u="none" strike="noStrike" cap="none" dirty="0" smtClean="0">
                <a:solidFill>
                  <a:schemeClr val="dk1"/>
                </a:solidFill>
                <a:latin typeface="Arial"/>
                <a:ea typeface="Arial"/>
                <a:cs typeface="Arial"/>
                <a:sym typeface="Arial"/>
              </a:rPr>
              <a:t>: Sriram </a:t>
            </a:r>
            <a:r>
              <a:rPr lang="en-US" sz="1200" b="1" i="0" u="none" strike="noStrike" cap="none" dirty="0" err="1" smtClean="0">
                <a:solidFill>
                  <a:schemeClr val="dk1"/>
                </a:solidFill>
                <a:latin typeface="Arial"/>
                <a:ea typeface="Arial"/>
                <a:cs typeface="Arial"/>
                <a:sym typeface="Arial"/>
              </a:rPr>
              <a:t>Iyer</a:t>
            </a:r>
            <a:endParaRPr sz="1400" b="0" i="0" u="none" strike="noStrike" cap="none" dirty="0">
              <a:solidFill>
                <a:srgbClr val="000000"/>
              </a:solidFill>
              <a:latin typeface="Arial"/>
              <a:ea typeface="Arial"/>
              <a:cs typeface="Arial"/>
              <a:sym typeface="Arial"/>
            </a:endParaRPr>
          </a:p>
          <a:p>
            <a:pPr lvl="0" algn="ctr">
              <a:buSzPts val="1200"/>
            </a:pPr>
            <a:r>
              <a:rPr lang="en-IN" sz="1200" u="sng" dirty="0">
                <a:solidFill>
                  <a:schemeClr val="hlink"/>
                </a:solidFill>
                <a:hlinkClick r:id="rId3"/>
              </a:rPr>
              <a:t>https://www.linkedin.com/in/sriram-iyer-40898623b/</a:t>
            </a:r>
            <a:endParaRPr sz="1200" b="0" i="0" u="sng" strike="noStrike" cap="none" dirty="0">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Clr>
                <a:srgbClr val="000000"/>
              </a:buClr>
              <a:buSzPts val="1900"/>
              <a:buFont typeface="Arial"/>
              <a:buNone/>
            </a:pPr>
            <a:r>
              <a:rPr lang="en-US" sz="1900" b="0" i="0" u="none" strike="noStrike" cap="none" dirty="0">
                <a:solidFill>
                  <a:srgbClr val="000000"/>
                </a:solidFill>
                <a:latin typeface="Arial"/>
                <a:ea typeface="Arial"/>
                <a:cs typeface="Arial"/>
                <a:sym typeface="Arial"/>
              </a:rPr>
              <a:t/>
            </a:r>
            <a:br>
              <a:rPr lang="en-US" sz="1900" b="0" i="0" u="none" strike="noStrike" cap="none" dirty="0">
                <a:solidFill>
                  <a:srgbClr val="00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sp>
        <p:nvSpPr>
          <p:cNvPr id="150" name="Google Shape;150;p5"/>
          <p:cNvSpPr txBox="1"/>
          <p:nvPr/>
        </p:nvSpPr>
        <p:spPr>
          <a:xfrm>
            <a:off x="2144809" y="2046824"/>
            <a:ext cx="1728019" cy="70783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pic>
        <p:nvPicPr>
          <p:cNvPr id="151" name="Google Shape;151;p5"/>
          <p:cNvPicPr preferRelativeResize="0"/>
          <p:nvPr/>
        </p:nvPicPr>
        <p:blipFill rotWithShape="1">
          <a:blip r:embed="rId4">
            <a:alphaModFix/>
          </a:blip>
          <a:srcRect/>
          <a:stretch/>
        </p:blipFill>
        <p:spPr>
          <a:xfrm>
            <a:off x="9915533" y="6151968"/>
            <a:ext cx="2276467" cy="706033"/>
          </a:xfrm>
          <a:prstGeom prst="rect">
            <a:avLst/>
          </a:prstGeom>
          <a:noFill/>
          <a:ln>
            <a:noFill/>
          </a:ln>
        </p:spPr>
      </p:pic>
      <p:sp>
        <p:nvSpPr>
          <p:cNvPr id="153" name="Google Shape;153;p5"/>
          <p:cNvSpPr txBox="1"/>
          <p:nvPr/>
        </p:nvSpPr>
        <p:spPr>
          <a:xfrm>
            <a:off x="6775269" y="2656114"/>
            <a:ext cx="3204754"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57" name="Google Shape;157;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58" name="Google Shape;158;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5" name="Google Shape;445;p60"/>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446" name="Google Shape;446;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47" name="Google Shape;447;p60" descr="Attitudes 2 Animal Cognition Survey – The Anthrozoologist"/>
          <p:cNvPicPr preferRelativeResize="0"/>
          <p:nvPr/>
        </p:nvPicPr>
        <p:blipFill rotWithShape="1">
          <a:blip r:embed="rId4">
            <a:alphaModFix/>
          </a:blip>
          <a:srcRect/>
          <a:stretch/>
        </p:blipFill>
        <p:spPr>
          <a:xfrm>
            <a:off x="3110415" y="272435"/>
            <a:ext cx="5971172" cy="5971172"/>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gf3a8d4be09_2_180"/>
          <p:cNvSpPr txBox="1">
            <a:spLocks noGrp="1"/>
          </p:cNvSpPr>
          <p:nvPr>
            <p:ph type="title"/>
          </p:nvPr>
        </p:nvSpPr>
        <p:spPr>
          <a:xfrm>
            <a:off x="163285" y="172012"/>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65" name="Google Shape;165;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pic>
        <p:nvPicPr>
          <p:cNvPr id="166" name="Google Shape;166;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sp>
        <p:nvSpPr>
          <p:cNvPr id="167" name="Google Shape;167;gf3a8d4be09_2_180"/>
          <p:cNvSpPr txBox="1"/>
          <p:nvPr/>
        </p:nvSpPr>
        <p:spPr>
          <a:xfrm>
            <a:off x="398186" y="1236913"/>
            <a:ext cx="11436663" cy="4062620"/>
          </a:xfrm>
          <a:prstGeom prst="rect">
            <a:avLst/>
          </a:prstGeom>
          <a:noFill/>
          <a:ln>
            <a:noFill/>
          </a:ln>
        </p:spPr>
        <p:txBody>
          <a:bodyPr spcFirstLastPara="1" wrap="square" lIns="91425" tIns="91425" rIns="91425" bIns="91425" anchor="t" anchorCtr="0">
            <a:spAutoFit/>
          </a:bodyPr>
          <a:lstStyle/>
          <a:p>
            <a:pPr marL="457200" indent="-457200">
              <a:buFont typeface="Arial" panose="020B0604020202020204" pitchFamily="34" charset="0"/>
              <a:buChar char="•"/>
            </a:pPr>
            <a:r>
              <a:rPr lang="en-US" sz="2800" dirty="0" smtClean="0"/>
              <a:t>Understanding the Dataset</a:t>
            </a:r>
          </a:p>
          <a:p>
            <a:endParaRPr lang="en-US" sz="2800" dirty="0"/>
          </a:p>
          <a:p>
            <a:pPr marL="285750" indent="-285750">
              <a:buFont typeface="Arial" panose="020B0604020202020204" pitchFamily="34" charset="0"/>
              <a:buChar char="•"/>
            </a:pPr>
            <a:r>
              <a:rPr lang="en-US" sz="2800" dirty="0" err="1"/>
              <a:t>Attibutes</a:t>
            </a:r>
            <a:r>
              <a:rPr lang="en-US" sz="2800" dirty="0"/>
              <a:t> Selection</a:t>
            </a:r>
          </a:p>
          <a:p>
            <a:endParaRPr lang="en-US" sz="2800" dirty="0"/>
          </a:p>
          <a:p>
            <a:pPr marL="285750" indent="-285750">
              <a:buFont typeface="Arial" panose="020B0604020202020204" pitchFamily="34" charset="0"/>
              <a:buChar char="•"/>
            </a:pPr>
            <a:r>
              <a:rPr lang="en-US" sz="2800" dirty="0"/>
              <a:t>Performing Data </a:t>
            </a:r>
            <a:r>
              <a:rPr lang="en-US" sz="2800" dirty="0" err="1"/>
              <a:t>Preproccessing</a:t>
            </a:r>
            <a:r>
              <a:rPr lang="en-US" sz="2800" dirty="0"/>
              <a:t> and EDA</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Model Building</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 Deployment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73" name="Google Shape;173;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pic>
        <p:nvPicPr>
          <p:cNvPr id="174" name="Google Shape;174;gf3a8d4be09_2_9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175" name="Google Shape;175;gf3a8d4be09_2_92"/>
          <p:cNvSpPr txBox="1"/>
          <p:nvPr/>
        </p:nvSpPr>
        <p:spPr>
          <a:xfrm>
            <a:off x="0" y="1151308"/>
            <a:ext cx="12030149" cy="4616618"/>
          </a:xfrm>
          <a:prstGeom prst="rect">
            <a:avLst/>
          </a:prstGeom>
          <a:noFill/>
          <a:ln>
            <a:noFill/>
          </a:ln>
        </p:spPr>
        <p:txBody>
          <a:bodyPr spcFirstLastPara="1" wrap="square" lIns="91425" tIns="91425" rIns="91425" bIns="91425" anchor="t" anchorCtr="0">
            <a:spAutoFit/>
          </a:bodyPr>
          <a:lstStyle/>
          <a:p>
            <a:pPr marL="571500" indent="-571500">
              <a:buFont typeface="Arial" panose="020B0604020202020204" pitchFamily="34" charset="0"/>
              <a:buChar char="•"/>
            </a:pPr>
            <a:r>
              <a:rPr lang="en-US" sz="2400" b="1" dirty="0" smtClean="0"/>
              <a:t>The overall scope of the project is to detect money laundering transactions from the legit transaction and </a:t>
            </a:r>
            <a:r>
              <a:rPr lang="en-US" sz="2400" b="1" dirty="0" err="1" smtClean="0"/>
              <a:t>and</a:t>
            </a:r>
            <a:r>
              <a:rPr lang="en-US" sz="2400" b="1" dirty="0" smtClean="0"/>
              <a:t> to minimize human intervention in this process and maximize the detection of fraudulent transactions accurately and improve over time </a:t>
            </a:r>
          </a:p>
          <a:p>
            <a:pPr marL="571500" indent="-571500">
              <a:buFont typeface="Arial" panose="020B0604020202020204" pitchFamily="34" charset="0"/>
              <a:buChar char="•"/>
            </a:pPr>
            <a:endParaRPr lang="en-US" sz="2400" b="1" dirty="0"/>
          </a:p>
          <a:p>
            <a:pPr marL="571500" indent="-571500">
              <a:buFont typeface="Arial" panose="020B0604020202020204" pitchFamily="34" charset="0"/>
              <a:buChar char="•"/>
            </a:pPr>
            <a:r>
              <a:rPr lang="en-US" sz="2400" b="1" dirty="0" smtClean="0"/>
              <a:t>Domain Knowledge is very much essential for this so proper research is to be done on money laundering and the variables associated with it to apply ML models on the same</a:t>
            </a:r>
          </a:p>
          <a:p>
            <a:pPr marL="571500" indent="-571500">
              <a:buFont typeface="Arial" panose="020B0604020202020204" pitchFamily="34" charset="0"/>
              <a:buChar char="•"/>
            </a:pPr>
            <a:endParaRPr lang="en-US" sz="2400" b="1" dirty="0" smtClean="0"/>
          </a:p>
          <a:p>
            <a:pPr marL="571500" indent="-571500">
              <a:buFont typeface="Arial" panose="020B0604020202020204" pitchFamily="34" charset="0"/>
              <a:buChar char="•"/>
            </a:pPr>
            <a:r>
              <a:rPr lang="en-US" sz="2400" b="1" dirty="0"/>
              <a:t>Training and then deploying the Model using </a:t>
            </a:r>
            <a:r>
              <a:rPr lang="en-US" sz="2400" b="1" dirty="0" err="1" smtClean="0"/>
              <a:t>streamlit</a:t>
            </a:r>
            <a:r>
              <a:rPr lang="en-US" sz="2400" b="1" dirty="0" smtClean="0"/>
              <a:t> to </a:t>
            </a:r>
            <a:r>
              <a:rPr lang="en-US" sz="2400" b="1" dirty="0"/>
              <a:t>see output of the model</a:t>
            </a:r>
          </a:p>
          <a:p>
            <a:pPr marL="571500" indent="-571500">
              <a:buFont typeface="Arial" panose="020B0604020202020204" pitchFamily="34" charset="0"/>
              <a:buChar char="•"/>
            </a:pPr>
            <a:endParaRPr lang="en-US" sz="2400" b="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Problem</a:t>
            </a:r>
            <a:endParaRPr sz="3200" b="1">
              <a:latin typeface="Times New Roman"/>
              <a:ea typeface="Times New Roman"/>
              <a:cs typeface="Times New Roman"/>
              <a:sym typeface="Times New Roman"/>
            </a:endParaRPr>
          </a:p>
        </p:txBody>
      </p:sp>
      <p:sp>
        <p:nvSpPr>
          <p:cNvPr id="189" name="Google Shape;189;p12"/>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p>
            <a:pPr marL="457095" lvl="0" indent="-342826"/>
            <a:r>
              <a:rPr lang="en-IN" sz="1800" dirty="0"/>
              <a:t>Money Laundering is a very major issue that effects the very Economy of the </a:t>
            </a:r>
            <a:r>
              <a:rPr lang="en-IN" sz="1800" dirty="0" err="1"/>
              <a:t>country.It</a:t>
            </a:r>
            <a:r>
              <a:rPr lang="en-IN" sz="1800" dirty="0"/>
              <a:t> is highly difficult to detect actual transactions with fraud ones as patterns are highly complex and it takes a lot of time and resources for any one person or group of people to do the job </a:t>
            </a:r>
            <a:r>
              <a:rPr lang="en-IN" sz="1800" dirty="0" err="1"/>
              <a:t>manually..So</a:t>
            </a:r>
            <a:r>
              <a:rPr lang="en-IN" sz="1800" dirty="0"/>
              <a:t> the main Aim of the system is to maximize automate this process with the help of machine learning and minimize human intervention and efforts which will save a lot of time and money for the organization</a:t>
            </a:r>
            <a:endParaRPr sz="1800" dirty="0"/>
          </a:p>
        </p:txBody>
      </p:sp>
      <p:pic>
        <p:nvPicPr>
          <p:cNvPr id="190" name="Google Shape;190;p12"/>
          <p:cNvPicPr preferRelativeResize="0"/>
          <p:nvPr/>
        </p:nvPicPr>
        <p:blipFill rotWithShape="1">
          <a:blip r:embed="rId3">
            <a:alphaModFix/>
          </a:blip>
          <a:srcRect/>
          <a:stretch/>
        </p:blipFill>
        <p:spPr>
          <a:xfrm>
            <a:off x="9580951" y="6053750"/>
            <a:ext cx="2592012" cy="80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7"/>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Objective</a:t>
            </a:r>
            <a:endParaRPr/>
          </a:p>
        </p:txBody>
      </p:sp>
      <p:sp>
        <p:nvSpPr>
          <p:cNvPr id="197" name="Google Shape;197;p7"/>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p>
            <a:pPr marL="457095" lvl="0" indent="-342826"/>
            <a:r>
              <a:rPr lang="en-IN" dirty="0"/>
              <a:t>Minimize human intervention in detection of fraudulent </a:t>
            </a:r>
            <a:r>
              <a:rPr lang="en-IN" dirty="0" smtClean="0"/>
              <a:t>transaction</a:t>
            </a:r>
          </a:p>
          <a:p>
            <a:pPr marL="457095" lvl="0" indent="-342826"/>
            <a:r>
              <a:rPr lang="en-IN" dirty="0"/>
              <a:t>Maximize the detection of fraudulent transactions accurately and keep improving over time</a:t>
            </a:r>
            <a:endParaRPr dirty="0"/>
          </a:p>
        </p:txBody>
      </p:sp>
      <p:sp>
        <p:nvSpPr>
          <p:cNvPr id="198" name="Google Shape;198;p7"/>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a:t>Constraints</a:t>
            </a:r>
            <a:endParaRPr/>
          </a:p>
        </p:txBody>
      </p:sp>
      <p:sp>
        <p:nvSpPr>
          <p:cNvPr id="199" name="Google Shape;199;p7"/>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p>
            <a:pPr marL="457095" lvl="0" indent="-342826"/>
            <a:r>
              <a:rPr lang="en-IN" dirty="0"/>
              <a:t>Multiple </a:t>
            </a:r>
            <a:r>
              <a:rPr lang="en-IN" dirty="0" err="1"/>
              <a:t>regualatory</a:t>
            </a:r>
            <a:r>
              <a:rPr lang="en-IN" dirty="0"/>
              <a:t> compliance (both state and central government) to be met since any wrong prediction can be fatal for the customer and the </a:t>
            </a:r>
            <a:r>
              <a:rPr lang="en-IN" dirty="0" smtClean="0"/>
              <a:t>organization</a:t>
            </a:r>
          </a:p>
          <a:p>
            <a:pPr marL="457095" lvl="0" indent="-342826"/>
            <a:r>
              <a:rPr lang="en-IN" dirty="0"/>
              <a:t>For this model needs to very explainable so that any person in the back end can see the justification of the </a:t>
            </a:r>
            <a:r>
              <a:rPr lang="en-IN" dirty="0" smtClean="0"/>
              <a:t>action</a:t>
            </a:r>
          </a:p>
          <a:p>
            <a:pPr marL="457095" lvl="0" indent="-342826"/>
            <a:r>
              <a:rPr lang="en-IN" dirty="0"/>
              <a:t>Data protection and privacy is very important constraint seeing as this is financial transaction data and data needs to be handled carefully so that no attackers gain access of it</a:t>
            </a:r>
            <a:endParaRPr dirty="0"/>
          </a:p>
        </p:txBody>
      </p:sp>
      <p:pic>
        <p:nvPicPr>
          <p:cNvPr id="200" name="Google Shape;200;p7"/>
          <p:cNvPicPr preferRelativeResize="0"/>
          <p:nvPr/>
        </p:nvPicPr>
        <p:blipFill rotWithShape="1">
          <a:blip r:embed="rId3">
            <a:alphaModFix/>
          </a:blip>
          <a:srcRect/>
          <a:stretch/>
        </p:blipFill>
        <p:spPr>
          <a:xfrm>
            <a:off x="9580951" y="6053750"/>
            <a:ext cx="2592012" cy="80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p:cNvGrpSpPr/>
        <p:nvPr/>
      </p:nvGrpSpPr>
      <p:grpSpPr>
        <a:xfrm>
          <a:off x="0" y="0"/>
          <a:ext cx="0" cy="0"/>
          <a:chOff x="0" y="0"/>
          <a:chExt cx="0" cy="0"/>
        </a:xfrm>
      </p:grpSpPr>
      <p:sp>
        <p:nvSpPr>
          <p:cNvPr id="205" name="Google Shape;205;p14"/>
          <p:cNvSpPr txBox="1">
            <a:spLocks noGrp="1"/>
          </p:cNvSpPr>
          <p:nvPr>
            <p:ph type="title"/>
          </p:nvPr>
        </p:nvSpPr>
        <p:spPr>
          <a:xfrm>
            <a:off x="194992" y="192071"/>
            <a:ext cx="104601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CRISP-ML(Q) Methodology</a:t>
            </a:r>
            <a:endParaRPr sz="3200" b="1" dirty="0">
              <a:latin typeface="Times New Roman"/>
              <a:ea typeface="Times New Roman"/>
              <a:cs typeface="Times New Roman"/>
              <a:sym typeface="Times New Roman"/>
            </a:endParaRPr>
          </a:p>
        </p:txBody>
      </p:sp>
      <p:pic>
        <p:nvPicPr>
          <p:cNvPr id="206" name="Google Shape;206;p14"/>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Rectangle 1"/>
          <p:cNvSpPr/>
          <p:nvPr/>
        </p:nvSpPr>
        <p:spPr>
          <a:xfrm>
            <a:off x="728663" y="1271588"/>
            <a:ext cx="10772775" cy="2800767"/>
          </a:xfrm>
          <a:prstGeom prst="rect">
            <a:avLst/>
          </a:prstGeom>
        </p:spPr>
        <p:txBody>
          <a:bodyPr wrap="square">
            <a:spAutoFit/>
          </a:bodyPr>
          <a:lstStyle/>
          <a:p>
            <a:pPr marL="285750" indent="-285750">
              <a:buFont typeface="Arial" panose="020B0604020202020204" pitchFamily="34" charset="0"/>
              <a:buChar char="•"/>
            </a:pPr>
            <a:r>
              <a:rPr lang="en-US" sz="1600" b="1" i="1" dirty="0"/>
              <a:t>Business &amp; Data Understanding</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i="1" dirty="0"/>
              <a:t>Data Preparation </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i="1" dirty="0"/>
              <a:t>Modeling </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i="1" dirty="0"/>
              <a:t>Evaluation </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i="1" dirty="0"/>
              <a:t>Deployment </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i="1" dirty="0"/>
              <a:t>Monitoring and Maintenance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Technical Stacks</a:t>
            </a:r>
            <a:endParaRPr sz="3200" b="1">
              <a:latin typeface="Times New Roman"/>
              <a:ea typeface="Times New Roman"/>
              <a:cs typeface="Times New Roman"/>
              <a:sym typeface="Times New Roman"/>
            </a:endParaRPr>
          </a:p>
        </p:txBody>
      </p:sp>
      <p:sp>
        <p:nvSpPr>
          <p:cNvPr id="212" name="Google Shape;212;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13" name="Google Shape;213;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214" name="Google Shape;214;g119c79fd7f2_1_5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Rectangle 2"/>
          <p:cNvSpPr/>
          <p:nvPr/>
        </p:nvSpPr>
        <p:spPr>
          <a:xfrm>
            <a:off x="155575" y="1128713"/>
            <a:ext cx="11574463" cy="49113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571500" indent="-571500">
              <a:buFont typeface="Arial" panose="020B0604020202020204" pitchFamily="34" charset="0"/>
              <a:buChar char="•"/>
            </a:pPr>
            <a:r>
              <a:rPr lang="en-US" sz="1800" b="1" dirty="0">
                <a:solidFill>
                  <a:schemeClr val="bg2"/>
                </a:solidFill>
              </a:rPr>
              <a:t>Anaconda Distribution to be </a:t>
            </a:r>
            <a:r>
              <a:rPr lang="en-US" sz="1800" b="1" dirty="0" smtClean="0">
                <a:solidFill>
                  <a:schemeClr val="bg2"/>
                </a:solidFill>
              </a:rPr>
              <a:t>Installed </a:t>
            </a:r>
            <a:endParaRPr lang="en-US" sz="1800" b="1" dirty="0">
              <a:solidFill>
                <a:schemeClr val="bg2"/>
              </a:solidFill>
            </a:endParaRPr>
          </a:p>
          <a:p>
            <a:pPr marL="571500" indent="-571500">
              <a:buFont typeface="Arial" panose="020B0604020202020204" pitchFamily="34" charset="0"/>
              <a:buChar char="•"/>
            </a:pPr>
            <a:endParaRPr lang="en-US" sz="1800" b="1" dirty="0">
              <a:solidFill>
                <a:schemeClr val="bg2"/>
              </a:solidFill>
            </a:endParaRPr>
          </a:p>
          <a:p>
            <a:pPr marL="571500" indent="-571500">
              <a:buFont typeface="Arial" panose="020B0604020202020204" pitchFamily="34" charset="0"/>
              <a:buChar char="•"/>
            </a:pPr>
            <a:r>
              <a:rPr lang="en-US" sz="1800" b="1" dirty="0" err="1" smtClean="0">
                <a:solidFill>
                  <a:schemeClr val="bg2"/>
                </a:solidFill>
              </a:rPr>
              <a:t>Spyder</a:t>
            </a:r>
            <a:r>
              <a:rPr lang="en-US" sz="1800" b="1" dirty="0" smtClean="0">
                <a:solidFill>
                  <a:schemeClr val="bg2"/>
                </a:solidFill>
              </a:rPr>
              <a:t> or </a:t>
            </a:r>
            <a:r>
              <a:rPr lang="en-US" sz="1800" b="1" dirty="0" err="1" smtClean="0">
                <a:solidFill>
                  <a:schemeClr val="bg2"/>
                </a:solidFill>
              </a:rPr>
              <a:t>Jupyter</a:t>
            </a:r>
            <a:r>
              <a:rPr lang="en-US" sz="1800" b="1" dirty="0" smtClean="0">
                <a:solidFill>
                  <a:schemeClr val="bg2"/>
                </a:solidFill>
              </a:rPr>
              <a:t> Notebook </a:t>
            </a:r>
            <a:r>
              <a:rPr lang="en-US" sz="1800" b="1" dirty="0">
                <a:solidFill>
                  <a:schemeClr val="bg2"/>
                </a:solidFill>
              </a:rPr>
              <a:t>with all standard python </a:t>
            </a:r>
            <a:r>
              <a:rPr lang="en-US" sz="1800" b="1" dirty="0" smtClean="0">
                <a:solidFill>
                  <a:schemeClr val="bg2"/>
                </a:solidFill>
              </a:rPr>
              <a:t>data science libraries </a:t>
            </a:r>
            <a:r>
              <a:rPr lang="en-US" sz="1800" b="1" dirty="0">
                <a:solidFill>
                  <a:schemeClr val="bg2"/>
                </a:solidFill>
              </a:rPr>
              <a:t>(</a:t>
            </a:r>
            <a:r>
              <a:rPr lang="en-US" sz="1800" b="1" dirty="0" err="1">
                <a:solidFill>
                  <a:schemeClr val="bg2"/>
                </a:solidFill>
              </a:rPr>
              <a:t>numpy,pandas,scikit-learn,seaborn,matplotlib</a:t>
            </a:r>
            <a:r>
              <a:rPr lang="en-US" sz="1800" b="1" dirty="0" smtClean="0">
                <a:solidFill>
                  <a:schemeClr val="bg2"/>
                </a:solidFill>
              </a:rPr>
              <a:t>) installed</a:t>
            </a:r>
            <a:endParaRPr lang="en-US" sz="1800" b="1" dirty="0">
              <a:solidFill>
                <a:schemeClr val="bg2"/>
              </a:solidFill>
            </a:endParaRPr>
          </a:p>
          <a:p>
            <a:pPr marL="571500" indent="-571500">
              <a:buFont typeface="Arial" panose="020B0604020202020204" pitchFamily="34" charset="0"/>
              <a:buChar char="•"/>
            </a:pPr>
            <a:endParaRPr lang="en-US" sz="1800" b="1" dirty="0">
              <a:solidFill>
                <a:schemeClr val="bg2"/>
              </a:solidFill>
            </a:endParaRPr>
          </a:p>
          <a:p>
            <a:pPr marL="571500" indent="-571500">
              <a:buFont typeface="Arial" panose="020B0604020202020204" pitchFamily="34" charset="0"/>
              <a:buChar char="•"/>
            </a:pPr>
            <a:endParaRPr lang="en-US" sz="1800" b="1" dirty="0">
              <a:solidFill>
                <a:schemeClr val="bg2"/>
              </a:solidFill>
            </a:endParaRPr>
          </a:p>
          <a:p>
            <a:pPr marL="571500" indent="-571500">
              <a:buFont typeface="Arial" panose="020B0604020202020204" pitchFamily="34" charset="0"/>
              <a:buChar char="•"/>
            </a:pPr>
            <a:r>
              <a:rPr lang="en-US" sz="1800" b="1" dirty="0" err="1">
                <a:solidFill>
                  <a:schemeClr val="bg2"/>
                </a:solidFill>
              </a:rPr>
              <a:t>Deployement</a:t>
            </a:r>
            <a:r>
              <a:rPr lang="en-US" sz="1800" b="1" dirty="0">
                <a:solidFill>
                  <a:schemeClr val="bg2"/>
                </a:solidFill>
              </a:rPr>
              <a:t> Libraries</a:t>
            </a:r>
          </a:p>
          <a:p>
            <a:pPr marL="571500" indent="-571500">
              <a:buFont typeface="Arial" panose="020B0604020202020204" pitchFamily="34" charset="0"/>
              <a:buChar char="•"/>
            </a:pPr>
            <a:r>
              <a:rPr lang="en-US" sz="1800" b="1" dirty="0" err="1" smtClean="0">
                <a:solidFill>
                  <a:schemeClr val="bg2"/>
                </a:solidFill>
              </a:rPr>
              <a:t>Streamlit</a:t>
            </a:r>
            <a:endParaRPr lang="en-US" sz="1800" dirty="0">
              <a:solidFill>
                <a:schemeClr val="bg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1058</Words>
  <Application>Microsoft Office PowerPoint</Application>
  <PresentationFormat>Widescreen</PresentationFormat>
  <Paragraphs>176</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Calibri</vt:lpstr>
      <vt:lpstr>Arial</vt:lpstr>
      <vt:lpstr>Times New Roman</vt:lpstr>
      <vt:lpstr>Georgia</vt:lpstr>
      <vt:lpstr>Lato</vt:lpstr>
      <vt:lpstr>Trebuchet MS</vt:lpstr>
      <vt:lpstr>Raleway</vt:lpstr>
      <vt:lpstr>Streamline</vt:lpstr>
      <vt:lpstr>           ANTI-MONEY-LAUNDERING</vt:lpstr>
      <vt:lpstr>Project Leadership</vt:lpstr>
      <vt:lpstr>Team Members</vt:lpstr>
      <vt:lpstr>Contents</vt:lpstr>
      <vt:lpstr>Project Overview and Scope</vt:lpstr>
      <vt:lpstr>Business Problem</vt:lpstr>
      <vt:lpstr>PowerPoint Presentation</vt:lpstr>
      <vt:lpstr>CRISP-ML(Q) Methodology</vt:lpstr>
      <vt:lpstr>Technical Stacks</vt:lpstr>
      <vt:lpstr>Project Architecture</vt:lpstr>
      <vt:lpstr>Data Snapshot</vt:lpstr>
      <vt:lpstr>Data  Information </vt:lpstr>
      <vt:lpstr>Data Dictionary </vt:lpstr>
      <vt:lpstr>System Requirements</vt:lpstr>
      <vt:lpstr>Exploratory Data Analysis [EDA]</vt:lpstr>
      <vt:lpstr>Missing Values Observation </vt:lpstr>
      <vt:lpstr>Data Visualization </vt:lpstr>
      <vt:lpstr>Data Visualization </vt:lpstr>
      <vt:lpstr>Model Building </vt:lpstr>
      <vt:lpstr>Model Building –(After Hyper Parameter Tuning)  </vt:lpstr>
      <vt:lpstr>Model Building –(Multiple Models Accuracy) </vt:lpstr>
      <vt:lpstr>Model Accuracy Comparison</vt:lpstr>
      <vt:lpstr>Model Deployment – Strategy(Using Streamlit)</vt:lpstr>
      <vt:lpstr>Screen shot of output </vt:lpstr>
      <vt:lpstr>Screen shot of output </vt:lpstr>
      <vt:lpstr>Screen shot of output </vt:lpstr>
      <vt:lpstr>Challenges</vt:lpstr>
      <vt:lpstr>Future Scopes </vt:lpstr>
      <vt:lpstr>Queries ?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ANTI-MONEY-LAUNDERING</dc:title>
  <dc:creator>VIKAS BARTHWAL</dc:creator>
  <cp:lastModifiedBy>Sriram</cp:lastModifiedBy>
  <cp:revision>12</cp:revision>
  <dcterms:created xsi:type="dcterms:W3CDTF">2022-02-16T01:47:29Z</dcterms:created>
  <dcterms:modified xsi:type="dcterms:W3CDTF">2023-04-06T00:34:57Z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