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58" r:id="rId4"/>
    <p:sldId id="259" r:id="rId5"/>
    <p:sldId id="260" r:id="rId6"/>
    <p:sldId id="261" r:id="rId7"/>
    <p:sldId id="265" r:id="rId8"/>
    <p:sldId id="262" r:id="rId9"/>
    <p:sldId id="263" r:id="rId10"/>
    <p:sldId id="264" r:id="rId11"/>
    <p:sldId id="278" r:id="rId12"/>
    <p:sldId id="266" r:id="rId13"/>
    <p:sldId id="267" r:id="rId14"/>
    <p:sldId id="275" r:id="rId15"/>
    <p:sldId id="276" r:id="rId16"/>
    <p:sldId id="277" r:id="rId17"/>
    <p:sldId id="268"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CB1695-789F-43C2-B731-9412E3B96E0F}">
          <p14:sldIdLst>
            <p14:sldId id="256"/>
            <p14:sldId id="257"/>
            <p14:sldId id="258"/>
            <p14:sldId id="259"/>
            <p14:sldId id="260"/>
            <p14:sldId id="261"/>
            <p14:sldId id="265"/>
          </p14:sldIdLst>
        </p14:section>
        <p14:section name="Untitled Section" id="{E7405B63-D130-4BBF-B851-77F0886F160A}">
          <p14:sldIdLst>
            <p14:sldId id="262"/>
            <p14:sldId id="263"/>
            <p14:sldId id="264"/>
            <p14:sldId id="278"/>
            <p14:sldId id="266"/>
            <p14:sldId id="267"/>
            <p14:sldId id="275"/>
            <p14:sldId id="276"/>
            <p14:sldId id="277"/>
            <p14:sldId id="268"/>
            <p14:sldId id="271"/>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73D65-3DD5-4259-9DFF-BDF19CB50274}" v="227" dt="2024-08-17T05:31:39.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9" d="100"/>
          <a:sy n="79" d="100"/>
        </p:scale>
        <p:origin x="850" y="43"/>
      </p:cViewPr>
      <p:guideLst>
        <p:guide orient="horz" pos="2160"/>
        <p:guide pos="3840"/>
      </p:guideLst>
    </p:cSldViewPr>
  </p:slideViewPr>
  <p:outlineViewPr>
    <p:cViewPr>
      <p:scale>
        <a:sx n="33" d="100"/>
        <a:sy n="33" d="100"/>
      </p:scale>
      <p:origin x="0" y="8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A6228E-F1D7-441D-ACC1-AC1D0425E88B}"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7101474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6228E-F1D7-441D-ACC1-AC1D0425E88B}"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87462757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6228E-F1D7-441D-ACC1-AC1D0425E88B}"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4877403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6228E-F1D7-441D-ACC1-AC1D0425E88B}"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401188503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6228E-F1D7-441D-ACC1-AC1D0425E88B}" type="datetimeFigureOut">
              <a:rPr lang="en-US" smtClean="0"/>
              <a:pPr/>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222183788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A6228E-F1D7-441D-ACC1-AC1D0425E88B}" type="datetimeFigureOut">
              <a:rPr lang="en-US" smtClean="0"/>
              <a:pPr/>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85227679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A6228E-F1D7-441D-ACC1-AC1D0425E88B}" type="datetimeFigureOut">
              <a:rPr lang="en-US" smtClean="0"/>
              <a:pPr/>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334236158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A6228E-F1D7-441D-ACC1-AC1D0425E88B}" type="datetimeFigureOut">
              <a:rPr lang="en-US" smtClean="0"/>
              <a:pPr/>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425644519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6228E-F1D7-441D-ACC1-AC1D0425E88B}" type="datetimeFigureOut">
              <a:rPr lang="en-US" smtClean="0"/>
              <a:pPr/>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210734013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6228E-F1D7-441D-ACC1-AC1D0425E88B}" type="datetimeFigureOut">
              <a:rPr lang="en-US" smtClean="0"/>
              <a:pPr/>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153383992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6228E-F1D7-441D-ACC1-AC1D0425E88B}" type="datetimeFigureOut">
              <a:rPr lang="en-US" smtClean="0"/>
              <a:pPr/>
              <a:t>2/19/2025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873E35-7AFF-4C82-AEB4-4428FDA6D72C}" type="slidenum">
              <a:rPr lang="en-US" smtClean="0"/>
              <a:pPr/>
              <a:t>‹#›</a:t>
            </a:fld>
            <a:endParaRPr lang="en-US"/>
          </a:p>
        </p:txBody>
      </p:sp>
    </p:spTree>
    <p:extLst>
      <p:ext uri="{BB962C8B-B14F-4D97-AF65-F5344CB8AC3E}">
        <p14:creationId xmlns:p14="http://schemas.microsoft.com/office/powerpoint/2010/main" val="30438023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6228E-F1D7-441D-ACC1-AC1D0425E88B}" type="datetimeFigureOut">
              <a:rPr lang="en-US" smtClean="0"/>
              <a:pPr/>
              <a:t>2/19/2025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73E35-7AFF-4C82-AEB4-4428FDA6D72C}" type="slidenum">
              <a:rPr lang="en-US" smtClean="0"/>
              <a:pPr/>
              <a:t>‹#›</a:t>
            </a:fld>
            <a:endParaRPr lang="en-US"/>
          </a:p>
        </p:txBody>
      </p:sp>
    </p:spTree>
    <p:extLst>
      <p:ext uri="{BB962C8B-B14F-4D97-AF65-F5344CB8AC3E}">
        <p14:creationId xmlns:p14="http://schemas.microsoft.com/office/powerpoint/2010/main" val="131759109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ho.int/news-room/fact-sheets/detail/road-traffic-injuri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648-AF58-63C2-F989-E9F41A458645}"/>
              </a:ext>
            </a:extLst>
          </p:cNvPr>
          <p:cNvSpPr>
            <a:spLocks noGrp="1"/>
          </p:cNvSpPr>
          <p:nvPr>
            <p:ph type="ctrTitle"/>
          </p:nvPr>
        </p:nvSpPr>
        <p:spPr>
          <a:xfrm>
            <a:off x="737417" y="1002323"/>
            <a:ext cx="10717161" cy="1591408"/>
          </a:xfrm>
        </p:spPr>
        <p:txBody>
          <a:bodyPr>
            <a:noAutofit/>
          </a:bodyPr>
          <a:lstStyle/>
          <a:p>
            <a:r>
              <a:rPr lang="en-US" sz="4800" dirty="0">
                <a:latin typeface="Times New Roman" panose="02020603050405020304" pitchFamily="18" charset="0"/>
                <a:cs typeface="Times New Roman" panose="02020603050405020304" pitchFamily="18" charset="0"/>
              </a:rPr>
              <a:t>Driver Drowsiness Detection System Using Image Processing</a:t>
            </a:r>
          </a:p>
        </p:txBody>
      </p:sp>
      <p:sp>
        <p:nvSpPr>
          <p:cNvPr id="3" name="Subtitle 2">
            <a:extLst>
              <a:ext uri="{FF2B5EF4-FFF2-40B4-BE49-F238E27FC236}">
                <a16:creationId xmlns:a16="http://schemas.microsoft.com/office/drawing/2014/main" id="{549179E6-7D2F-A7E1-36D8-78FF00415E64}"/>
              </a:ext>
            </a:extLst>
          </p:cNvPr>
          <p:cNvSpPr>
            <a:spLocks noGrp="1"/>
          </p:cNvSpPr>
          <p:nvPr>
            <p:ph type="subTitle" idx="1"/>
          </p:nvPr>
        </p:nvSpPr>
        <p:spPr>
          <a:xfrm>
            <a:off x="7408202" y="4254911"/>
            <a:ext cx="4046377" cy="1861657"/>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Presented By:</a:t>
            </a:r>
          </a:p>
          <a:p>
            <a:pPr algn="just"/>
            <a:r>
              <a:rPr lang="en-US" dirty="0">
                <a:latin typeface="Times New Roman" panose="02020603050405020304" pitchFamily="18" charset="0"/>
                <a:cs typeface="Times New Roman" panose="02020603050405020304" pitchFamily="18" charset="0"/>
              </a:rPr>
              <a:t>   K Sriram          21R01A67F2</a:t>
            </a:r>
          </a:p>
          <a:p>
            <a:pPr algn="just"/>
            <a:r>
              <a:rPr lang="en-US" dirty="0">
                <a:latin typeface="Times New Roman" panose="02020603050405020304" pitchFamily="18" charset="0"/>
                <a:cs typeface="Times New Roman" panose="02020603050405020304" pitchFamily="18" charset="0"/>
              </a:rPr>
              <a:t>   O Rahul           21R01A67H0</a:t>
            </a:r>
          </a:p>
          <a:p>
            <a:pPr algn="just"/>
            <a:r>
              <a:rPr lang="en-US" dirty="0">
                <a:latin typeface="Times New Roman" panose="02020603050405020304" pitchFamily="18" charset="0"/>
                <a:cs typeface="Times New Roman" panose="02020603050405020304" pitchFamily="18" charset="0"/>
              </a:rPr>
              <a:t>   P Chaitanya     21R01A67H1</a:t>
            </a:r>
          </a:p>
          <a:p>
            <a:pPr algn="just"/>
            <a:r>
              <a:rPr lang="en-US" dirty="0">
                <a:latin typeface="Times New Roman" panose="02020603050405020304" pitchFamily="18" charset="0"/>
                <a:cs typeface="Times New Roman" panose="02020603050405020304" pitchFamily="18" charset="0"/>
              </a:rPr>
              <a:t>   P Mamatha       22R05A67H2</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C9FA69-6F35-98BC-7091-285F1B68FE8D}"/>
              </a:ext>
            </a:extLst>
          </p:cNvPr>
          <p:cNvSpPr txBox="1"/>
          <p:nvPr/>
        </p:nvSpPr>
        <p:spPr>
          <a:xfrm>
            <a:off x="737417" y="3648808"/>
            <a:ext cx="4497055" cy="110799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Project Guide :</a:t>
            </a:r>
          </a:p>
          <a:p>
            <a:r>
              <a:rPr lang="en-US" sz="2200" dirty="0">
                <a:latin typeface="Times New Roman" panose="02020603050405020304" pitchFamily="18" charset="0"/>
                <a:cs typeface="Times New Roman" panose="02020603050405020304" pitchFamily="18" charset="0"/>
              </a:rPr>
              <a:t>                         P Anusha</a:t>
            </a:r>
          </a:p>
          <a:p>
            <a:r>
              <a:rPr lang="en-US" sz="2200" dirty="0">
                <a:latin typeface="Times New Roman" panose="02020603050405020304" pitchFamily="18" charset="0"/>
                <a:cs typeface="Times New Roman" panose="02020603050405020304" pitchFamily="18" charset="0"/>
              </a:rPr>
              <a:t>                    Assistant Professor   </a:t>
            </a:r>
          </a:p>
        </p:txBody>
      </p:sp>
    </p:spTree>
    <p:extLst>
      <p:ext uri="{BB962C8B-B14F-4D97-AF65-F5344CB8AC3E}">
        <p14:creationId xmlns:p14="http://schemas.microsoft.com/office/powerpoint/2010/main" val="404336028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44945" y="1376218"/>
            <a:ext cx="10853368" cy="5028556"/>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2. Image Processing Techniques Used</a:t>
            </a:r>
          </a:p>
          <a:p>
            <a:pPr>
              <a:lnSpc>
                <a:spcPct val="150000"/>
              </a:lnSpc>
            </a:pPr>
            <a:r>
              <a:rPr lang="en-US" b="1" dirty="0">
                <a:latin typeface="Times New Roman" panose="02020603050405020304" pitchFamily="18" charset="0"/>
                <a:cs typeface="Times New Roman" panose="02020603050405020304" pitchFamily="18" charset="0"/>
              </a:rPr>
              <a:t>a) Preprocessing</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Converts images to </a:t>
            </a:r>
            <a:r>
              <a:rPr lang="en-US" b="1" dirty="0">
                <a:latin typeface="Times New Roman" panose="02020603050405020304" pitchFamily="18" charset="0"/>
                <a:cs typeface="Times New Roman" panose="02020603050405020304" pitchFamily="18" charset="0"/>
              </a:rPr>
              <a:t>grayscale</a:t>
            </a:r>
            <a:r>
              <a:rPr lang="en-US" dirty="0">
                <a:latin typeface="Times New Roman" panose="02020603050405020304" pitchFamily="18" charset="0"/>
                <a:cs typeface="Times New Roman" panose="02020603050405020304" pitchFamily="18" charset="0"/>
              </a:rPr>
              <a:t> to reduce computational complexity.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Detects and isolates the </a:t>
            </a:r>
            <a:r>
              <a:rPr lang="en-US" b="1" dirty="0">
                <a:latin typeface="Times New Roman" panose="02020603050405020304" pitchFamily="18" charset="0"/>
                <a:cs typeface="Times New Roman" panose="02020603050405020304" pitchFamily="18" charset="0"/>
              </a:rPr>
              <a:t>driver’s eyes</a:t>
            </a:r>
            <a:r>
              <a:rPr lang="en-US" dirty="0">
                <a:latin typeface="Times New Roman" panose="02020603050405020304" pitchFamily="18" charset="0"/>
                <a:cs typeface="Times New Roman" panose="02020603050405020304" pitchFamily="18" charset="0"/>
              </a:rPr>
              <a:t> from the image.</a:t>
            </a:r>
          </a:p>
          <a:p>
            <a:pPr>
              <a:lnSpc>
                <a:spcPct val="150000"/>
              </a:lnSpc>
            </a:pPr>
            <a:r>
              <a:rPr lang="en-US" b="1" dirty="0">
                <a:latin typeface="Times New Roman" panose="02020603050405020304" pitchFamily="18" charset="0"/>
                <a:cs typeface="Times New Roman" panose="02020603050405020304" pitchFamily="18" charset="0"/>
              </a:rPr>
              <a:t>b) Segmentation (Iris Segmentation &amp; Extraction)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Identifies and extracts the </a:t>
            </a:r>
            <a:r>
              <a:rPr lang="en-US" b="1" dirty="0">
                <a:latin typeface="Times New Roman" panose="02020603050405020304" pitchFamily="18" charset="0"/>
                <a:cs typeface="Times New Roman" panose="02020603050405020304" pitchFamily="18" charset="0"/>
              </a:rPr>
              <a:t>iris region</a:t>
            </a:r>
            <a:r>
              <a:rPr lang="en-US" dirty="0">
                <a:latin typeface="Times New Roman" panose="02020603050405020304" pitchFamily="18" charset="0"/>
                <a:cs typeface="Times New Roman" panose="02020603050405020304" pitchFamily="18" charset="0"/>
              </a:rPr>
              <a:t> for further analysis.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the </a:t>
            </a:r>
            <a:r>
              <a:rPr lang="en-US" b="1" dirty="0">
                <a:latin typeface="Times New Roman" panose="02020603050405020304" pitchFamily="18" charset="0"/>
                <a:cs typeface="Times New Roman" panose="02020603050405020304" pitchFamily="18" charset="0"/>
              </a:rPr>
              <a:t>eye region</a:t>
            </a:r>
            <a:r>
              <a:rPr lang="en-US" dirty="0">
                <a:latin typeface="Times New Roman" panose="02020603050405020304" pitchFamily="18" charset="0"/>
                <a:cs typeface="Times New Roman" panose="02020603050405020304" pitchFamily="18" charset="0"/>
              </a:rPr>
              <a:t> is uniform and free from distortions.</a:t>
            </a:r>
          </a:p>
          <a:p>
            <a:pPr>
              <a:lnSpc>
                <a:spcPct val="150000"/>
              </a:lnSpc>
            </a:pPr>
            <a:r>
              <a:rPr lang="en-US" b="1" dirty="0">
                <a:latin typeface="Times New Roman" panose="02020603050405020304" pitchFamily="18" charset="0"/>
                <a:cs typeface="Times New Roman" panose="02020603050405020304" pitchFamily="18" charset="0"/>
              </a:rPr>
              <a:t>c) Feature Extraction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a:t>
            </a:r>
            <a:r>
              <a:rPr lang="en-US" b="1" dirty="0">
                <a:latin typeface="Times New Roman" panose="02020603050405020304" pitchFamily="18" charset="0"/>
                <a:cs typeface="Times New Roman" panose="02020603050405020304" pitchFamily="18" charset="0"/>
              </a:rPr>
              <a:t>Discrete Cosine Transform (DCT)</a:t>
            </a:r>
            <a:r>
              <a:rPr lang="en-US" dirty="0">
                <a:latin typeface="Times New Roman" panose="02020603050405020304" pitchFamily="18" charset="0"/>
                <a:cs typeface="Times New Roman" panose="02020603050405020304" pitchFamily="18" charset="0"/>
              </a:rPr>
              <a:t> to extract dominant frequency features from the iris region.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a:t>
            </a:r>
            <a:r>
              <a:rPr lang="en-US" b="1" dirty="0">
                <a:latin typeface="Times New Roman" panose="02020603050405020304" pitchFamily="18" charset="0"/>
                <a:cs typeface="Times New Roman" panose="02020603050405020304" pitchFamily="18" charset="0"/>
              </a:rPr>
              <a:t>Speeded-Up Robust Features (SURF)</a:t>
            </a:r>
            <a:r>
              <a:rPr lang="en-US" dirty="0">
                <a:latin typeface="Times New Roman" panose="02020603050405020304" pitchFamily="18" charset="0"/>
                <a:cs typeface="Times New Roman" panose="02020603050405020304" pitchFamily="18" charset="0"/>
              </a:rPr>
              <a:t> to detect unique patterns in the eye.</a:t>
            </a:r>
          </a:p>
          <a:p>
            <a:pPr algn="just">
              <a:lnSpc>
                <a:spcPct val="150000"/>
              </a:lnSpc>
            </a:pPr>
            <a:endParaRPr lang="en-IN" dirty="0">
              <a:latin typeface="Times New Roman" panose="02020603050405020304" pitchFamily="18" charset="0"/>
              <a:cs typeface="Times New Roman" pitchFamily="18" charset="0"/>
            </a:endParaRPr>
          </a:p>
          <a:p>
            <a:pPr algn="just">
              <a:lnSpc>
                <a:spcPct val="150000"/>
              </a:lnSpc>
            </a:pPr>
            <a:endParaRPr lang="en-US"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66147503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BE52-6C5F-5188-6534-90782E4654AA}"/>
              </a:ext>
            </a:extLst>
          </p:cNvPr>
          <p:cNvSpPr>
            <a:spLocks noGrp="1"/>
          </p:cNvSpPr>
          <p:nvPr>
            <p:ph type="title"/>
          </p:nvPr>
        </p:nvSpPr>
        <p:spPr>
          <a:xfrm>
            <a:off x="581892" y="83128"/>
            <a:ext cx="10658764" cy="1006764"/>
          </a:xfrm>
        </p:spPr>
        <p:txBody>
          <a:bodyPr/>
          <a:lstStyle/>
          <a:p>
            <a:r>
              <a:rPr lang="en-US" dirty="0"/>
              <a:t>                       </a:t>
            </a:r>
            <a:r>
              <a:rPr lang="en-US" sz="4000" b="1" dirty="0">
                <a:latin typeface="Times New Roman" panose="02020603050405020304" pitchFamily="18" charset="0"/>
                <a:cs typeface="Times New Roman" panose="02020603050405020304" pitchFamily="18" charset="0"/>
              </a:rPr>
              <a:t>System Workflow</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8B599D-C374-9AF0-3C4E-A55B09D345AD}"/>
              </a:ext>
            </a:extLst>
          </p:cNvPr>
          <p:cNvSpPr>
            <a:spLocks noGrp="1"/>
          </p:cNvSpPr>
          <p:nvPr>
            <p:ph idx="1"/>
          </p:nvPr>
        </p:nvSpPr>
        <p:spPr>
          <a:xfrm>
            <a:off x="581892" y="979055"/>
            <a:ext cx="10938164" cy="5394035"/>
          </a:xfrm>
        </p:spPr>
        <p:txBody>
          <a:bodyPr>
            <a:normAutofit fontScale="92500" lnSpcReduction="10000"/>
          </a:bodyPr>
          <a:lstStyle/>
          <a:p>
            <a:pPr marL="0" indent="0">
              <a:buNone/>
            </a:pPr>
            <a:r>
              <a:rPr lang="en-US" sz="1400"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 Image Acquisition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 camera captures real-time video of the driver’s face.</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system extracts frames from the video for analysis.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Focuses on </a:t>
            </a:r>
            <a:r>
              <a:rPr lang="en-US" sz="1700" b="1" dirty="0">
                <a:latin typeface="Times New Roman" panose="02020603050405020304" pitchFamily="18" charset="0"/>
                <a:cs typeface="Times New Roman" panose="02020603050405020304" pitchFamily="18" charset="0"/>
              </a:rPr>
              <a:t>eye region</a:t>
            </a:r>
            <a:r>
              <a:rPr lang="en-US" sz="1700" dirty="0">
                <a:latin typeface="Times New Roman" panose="02020603050405020304" pitchFamily="18" charset="0"/>
                <a:cs typeface="Times New Roman" panose="02020603050405020304" pitchFamily="18" charset="0"/>
              </a:rPr>
              <a:t> for further processing.</a:t>
            </a:r>
          </a:p>
          <a:p>
            <a:pPr marL="0" indent="0">
              <a:buNone/>
            </a:pPr>
            <a:r>
              <a:rPr lang="en-US" sz="1700" b="1" dirty="0"/>
              <a:t>2. Preprocessing</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Convert Image to Grayscale: Reduces computational complexity by removing color information.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Face and Eye Detection:</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Uses </a:t>
            </a:r>
            <a:r>
              <a:rPr lang="en-US" sz="1700" dirty="0" err="1">
                <a:latin typeface="Times New Roman" panose="02020603050405020304" pitchFamily="18" charset="0"/>
                <a:cs typeface="Times New Roman" panose="02020603050405020304" pitchFamily="18" charset="0"/>
              </a:rPr>
              <a:t>Haar</a:t>
            </a:r>
            <a:r>
              <a:rPr lang="en-US" sz="1700" dirty="0">
                <a:latin typeface="Times New Roman" panose="02020603050405020304" pitchFamily="18" charset="0"/>
                <a:cs typeface="Times New Roman" panose="02020603050405020304" pitchFamily="18" charset="0"/>
              </a:rPr>
              <a:t> cascades, HOG (Histogram of Oriented Gradients), or Deep Learning models to detect the face.</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Extracts eye region from the detected face.</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Normalization: Ensures consistency in image quality by adjusting brightness, contrast, and resolution.</a:t>
            </a:r>
          </a:p>
          <a:p>
            <a:pPr marL="0" indent="0">
              <a:buNone/>
            </a:pPr>
            <a:r>
              <a:rPr lang="en-US" sz="1600" b="1" dirty="0">
                <a:latin typeface="Times New Roman" panose="02020603050405020304" pitchFamily="18" charset="0"/>
                <a:cs typeface="Times New Roman" panose="02020603050405020304" pitchFamily="18" charset="0"/>
              </a:rPr>
              <a:t>3. Segmentation</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Iris Segmentation</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Identifies and extracts the </a:t>
            </a:r>
            <a:r>
              <a:rPr lang="en-US" sz="1600" b="1" dirty="0">
                <a:latin typeface="Times New Roman" panose="02020603050405020304" pitchFamily="18" charset="0"/>
                <a:cs typeface="Times New Roman" panose="02020603050405020304" pitchFamily="18" charset="0"/>
              </a:rPr>
              <a:t>iris region</a:t>
            </a:r>
            <a:r>
              <a:rPr lang="en-US" sz="1600" dirty="0">
                <a:latin typeface="Times New Roman" panose="02020603050405020304" pitchFamily="18" charset="0"/>
                <a:cs typeface="Times New Roman" panose="02020603050405020304" pitchFamily="18" charset="0"/>
              </a:rPr>
              <a:t> of the driver’s eyes.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Handles occlusions (e.g., eyelids, glasses) to improve segmentation accuracy.</a:t>
            </a:r>
          </a:p>
          <a:p>
            <a:pPr marL="0" indent="0">
              <a:buNone/>
            </a:pPr>
            <a:r>
              <a:rPr lang="en-US" sz="1700" b="1" dirty="0">
                <a:latin typeface="Times New Roman" panose="02020603050405020304" pitchFamily="18" charset="0"/>
                <a:cs typeface="Times New Roman" panose="02020603050405020304" pitchFamily="18" charset="0"/>
              </a:rPr>
              <a:t>4. Feature Extraction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Extracts key features that indicate drowsiness:</a:t>
            </a:r>
          </a:p>
          <a:p>
            <a:pPr marL="742950" lvl="1" indent="-28575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Discrete Cosine Transform (DCT)</a:t>
            </a:r>
            <a:r>
              <a:rPr lang="en-US" sz="1700" dirty="0">
                <a:latin typeface="Times New Roman" panose="02020603050405020304" pitchFamily="18" charset="0"/>
                <a:cs typeface="Times New Roman" panose="02020603050405020304" pitchFamily="18" charset="0"/>
              </a:rPr>
              <a:t>: Captures texture and frequency information from the iris.</a:t>
            </a:r>
          </a:p>
          <a:p>
            <a:pPr marL="742950" lvl="1" indent="-28575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Speeded-Up Robust Features (SURF)</a:t>
            </a:r>
            <a:r>
              <a:rPr lang="en-US" sz="1700" dirty="0">
                <a:latin typeface="Times New Roman" panose="02020603050405020304" pitchFamily="18" charset="0"/>
                <a:cs typeface="Times New Roman" panose="02020603050405020304" pitchFamily="18" charset="0"/>
              </a:rPr>
              <a:t>: Identifies unique patterns related to drowsiness.</a:t>
            </a:r>
          </a:p>
          <a:p>
            <a:pPr marL="457200" lvl="1"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918054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1379" y="96845"/>
            <a:ext cx="10592554" cy="9725739"/>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Classification</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K-Nearest </a:t>
            </a:r>
            <a:r>
              <a:rPr lang="en-IN" sz="1600" b="1" dirty="0" err="1">
                <a:latin typeface="Times New Roman" panose="02020603050405020304" pitchFamily="18" charset="0"/>
                <a:cs typeface="Times New Roman" panose="02020603050405020304" pitchFamily="18" charset="0"/>
              </a:rPr>
              <a:t>Neighbors</a:t>
            </a:r>
            <a:r>
              <a:rPr lang="en-IN" sz="1600" b="1" dirty="0">
                <a:latin typeface="Times New Roman" panose="02020603050405020304" pitchFamily="18" charset="0"/>
                <a:cs typeface="Times New Roman" panose="02020603050405020304" pitchFamily="18" charset="0"/>
              </a:rPr>
              <a:t> (KNN) Classifier</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Compares extracted features with stored patterns to classify the driver as </a:t>
            </a:r>
            <a:r>
              <a:rPr lang="en-IN" sz="1600" b="1" dirty="0">
                <a:latin typeface="Times New Roman" panose="02020603050405020304" pitchFamily="18" charset="0"/>
                <a:cs typeface="Times New Roman" panose="02020603050405020304" pitchFamily="18" charset="0"/>
              </a:rPr>
              <a:t>alert or drowsy</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Random Forest Classifier</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multiple decision trees to improve accuracy.</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Fusion Score Calculation</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Averages KNN and Random Forest outputs: </a:t>
            </a:r>
            <a:r>
              <a:rPr lang="en-IN" sz="1600" dirty="0" err="1">
                <a:latin typeface="Times New Roman" panose="02020603050405020304" pitchFamily="18" charset="0"/>
                <a:cs typeface="Times New Roman" panose="02020603050405020304" pitchFamily="18" charset="0"/>
              </a:rPr>
              <a:t>FusionScore</a:t>
            </a:r>
            <a:r>
              <a:rPr lang="en-IN" sz="1600" dirty="0">
                <a:latin typeface="Times New Roman" panose="02020603050405020304" pitchFamily="18" charset="0"/>
                <a:cs typeface="Times New Roman" panose="02020603050405020304" pitchFamily="18" charset="0"/>
              </a:rPr>
              <a:t>=KNN+RF2Fusion Score = \frac{KNN + RF}{2}</a:t>
            </a:r>
            <a:r>
              <a:rPr lang="en-IN" sz="1600" dirty="0" err="1">
                <a:latin typeface="Times New Roman" panose="02020603050405020304" pitchFamily="18" charset="0"/>
                <a:cs typeface="Times New Roman" panose="02020603050405020304" pitchFamily="18" charset="0"/>
              </a:rPr>
              <a:t>FusionScore</a:t>
            </a:r>
            <a:r>
              <a:rPr lang="en-IN" sz="1600" dirty="0">
                <a:latin typeface="Times New Roman" panose="02020603050405020304" pitchFamily="18" charset="0"/>
                <a:cs typeface="Times New Roman" panose="02020603050405020304" pitchFamily="18" charset="0"/>
              </a:rPr>
              <a:t>=2KNN+RF​</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Reduces false positives and enhances reliability.</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Decision &amp; Alert Mechanism</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drowsiness is detected, the system triggers an alert: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Sound Alarm</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Visual Warning on Dashboard</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Vibrating Steering Wheel (if implemented)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If driver is alert, no action is taken</a:t>
            </a:r>
            <a:r>
              <a:rPr lang="en-US" sz="1600" dirty="0"/>
              <a:t>.</a:t>
            </a:r>
          </a:p>
          <a:p>
            <a:endParaRPr lang="en-US" sz="1600" dirty="0"/>
          </a:p>
          <a:p>
            <a:r>
              <a:rPr lang="en-US" sz="1600" b="1" dirty="0">
                <a:latin typeface="Times New Roman" panose="02020603050405020304" pitchFamily="18" charset="0"/>
                <a:cs typeface="Times New Roman" panose="02020603050405020304" pitchFamily="18" charset="0"/>
              </a:rPr>
              <a:t>7.System Optimization (Optional)</a:t>
            </a:r>
          </a:p>
          <a:p>
            <a:endParaRPr lang="en-US" sz="16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model can </a:t>
            </a:r>
            <a:r>
              <a:rPr lang="en-US" sz="1600" b="1" dirty="0">
                <a:latin typeface="Times New Roman" panose="02020603050405020304" pitchFamily="18" charset="0"/>
                <a:cs typeface="Times New Roman" panose="02020603050405020304" pitchFamily="18" charset="0"/>
              </a:rPr>
              <a:t>continuously learn</a:t>
            </a:r>
            <a:r>
              <a:rPr lang="en-US" sz="1600" dirty="0">
                <a:latin typeface="Times New Roman" panose="02020603050405020304" pitchFamily="18" charset="0"/>
                <a:cs typeface="Times New Roman" panose="02020603050405020304" pitchFamily="18" charset="0"/>
              </a:rPr>
              <a:t> and improve over time.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Integrate with </a:t>
            </a:r>
            <a:r>
              <a:rPr lang="en-US" sz="1600" b="1" dirty="0">
                <a:latin typeface="Times New Roman" panose="02020603050405020304" pitchFamily="18" charset="0"/>
                <a:cs typeface="Times New Roman" panose="02020603050405020304" pitchFamily="18" charset="0"/>
              </a:rPr>
              <a:t>vehicle control systems</a:t>
            </a:r>
            <a:r>
              <a:rPr lang="en-US" sz="1600" dirty="0">
                <a:latin typeface="Times New Roman" panose="02020603050405020304" pitchFamily="18" charset="0"/>
                <a:cs typeface="Times New Roman" panose="02020603050405020304" pitchFamily="18" charset="0"/>
              </a:rPr>
              <a:t> (e.g., automatic braking in extreme cases).</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Summary of System Workflow:</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Image Acquisition</a:t>
            </a:r>
            <a:r>
              <a:rPr lang="en-IN" sz="2000" dirty="0">
                <a:latin typeface="Times New Roman" panose="02020603050405020304" pitchFamily="18" charset="0"/>
                <a:cs typeface="Times New Roman" panose="02020603050405020304" pitchFamily="18" charset="0"/>
              </a:rPr>
              <a:t> → 🎛 </a:t>
            </a:r>
            <a:r>
              <a:rPr lang="en-IN" sz="2000" b="1" dirty="0">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 🔍 </a:t>
            </a:r>
            <a:r>
              <a:rPr lang="en-IN" sz="2000" b="1" dirty="0">
                <a:latin typeface="Times New Roman" panose="02020603050405020304" pitchFamily="18" charset="0"/>
                <a:cs typeface="Times New Roman" panose="02020603050405020304" pitchFamily="18" charset="0"/>
              </a:rPr>
              <a:t>Segmentation</a:t>
            </a:r>
            <a:r>
              <a:rPr lang="en-IN" sz="2000" dirty="0">
                <a:latin typeface="Times New Roman" panose="02020603050405020304" pitchFamily="18" charset="0"/>
                <a:cs typeface="Times New Roman" panose="02020603050405020304" pitchFamily="18" charset="0"/>
              </a:rPr>
              <a:t> → 📊 </a:t>
            </a:r>
            <a:r>
              <a:rPr lang="en-IN" sz="2000" b="1" dirty="0">
                <a:latin typeface="Times New Roman" panose="02020603050405020304" pitchFamily="18" charset="0"/>
                <a:cs typeface="Times New Roman" panose="02020603050405020304" pitchFamily="18" charset="0"/>
              </a:rPr>
              <a:t>Feature Extraction</a:t>
            </a:r>
            <a:r>
              <a:rPr lang="en-IN" sz="2000" dirty="0">
                <a:latin typeface="Times New Roman" panose="02020603050405020304" pitchFamily="18" charset="0"/>
                <a:cs typeface="Times New Roman" panose="02020603050405020304" pitchFamily="18" charset="0"/>
              </a:rPr>
              <a:t> → 🤖 </a:t>
            </a:r>
            <a:r>
              <a:rPr lang="en-IN" sz="2000" b="1" dirty="0">
                <a:latin typeface="Times New Roman" panose="02020603050405020304" pitchFamily="18" charset="0"/>
                <a:cs typeface="Times New Roman" panose="02020603050405020304" pitchFamily="18" charset="0"/>
              </a:rPr>
              <a:t>Classification (KNN + RF + Fusion Score)</a:t>
            </a:r>
            <a:r>
              <a:rPr lang="en-IN" sz="2000" dirty="0">
                <a:latin typeface="Times New Roman" panose="02020603050405020304" pitchFamily="18" charset="0"/>
                <a:cs typeface="Times New Roman" panose="02020603050405020304" pitchFamily="18" charset="0"/>
              </a:rPr>
              <a:t> → 🚨 </a:t>
            </a:r>
            <a:r>
              <a:rPr lang="en-IN" sz="2000" b="1" dirty="0">
                <a:latin typeface="Times New Roman" panose="02020603050405020304" pitchFamily="18" charset="0"/>
                <a:cs typeface="Times New Roman" panose="02020603050405020304" pitchFamily="18" charset="0"/>
              </a:rPr>
              <a:t>Alert Generation</a:t>
            </a:r>
            <a:endParaRPr lang="en-IN" sz="20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p>
          <a:p>
            <a:endParaRPr lang="en-IN" sz="1600" dirty="0">
              <a:latin typeface="Times New Roman" panose="02020603050405020304" pitchFamily="18" charset="0"/>
              <a:cs typeface="Times New Roman" panose="02020603050405020304" pitchFamily="18" charset="0"/>
            </a:endParaRPr>
          </a:p>
          <a:p>
            <a:pPr algn="just"/>
            <a:endParaRPr lang="en-IN" sz="1200" b="1" dirty="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96751931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1190-D4C6-E187-6A22-8A0802159BFE}"/>
              </a:ext>
            </a:extLst>
          </p:cNvPr>
          <p:cNvSpPr>
            <a:spLocks noGrp="1"/>
          </p:cNvSpPr>
          <p:nvPr>
            <p:ph type="title"/>
          </p:nvPr>
        </p:nvSpPr>
        <p:spPr>
          <a:xfrm>
            <a:off x="838200" y="616"/>
            <a:ext cx="10515600" cy="1325563"/>
          </a:xfrm>
        </p:spPr>
        <p:txBody>
          <a:bodyPr>
            <a:normAutofit/>
          </a:bodyPr>
          <a:lstStyle/>
          <a:p>
            <a:r>
              <a:rPr lang="en-GB" sz="4000" b="1" dirty="0">
                <a:latin typeface="Times New Roman"/>
                <a:cs typeface="Times New Roman"/>
              </a:rPr>
              <a:t>                                 </a:t>
            </a:r>
            <a:r>
              <a:rPr lang="en-GB" b="1" dirty="0">
                <a:latin typeface="Times New Roman"/>
                <a:cs typeface="Times New Roman"/>
              </a:rPr>
              <a:t>Result</a:t>
            </a:r>
            <a:endParaRPr lang="en-US" sz="4000" b="1" dirty="0"/>
          </a:p>
        </p:txBody>
      </p:sp>
      <p:pic>
        <p:nvPicPr>
          <p:cNvPr id="13" name="Picture 12">
            <a:extLst>
              <a:ext uri="{FF2B5EF4-FFF2-40B4-BE49-F238E27FC236}">
                <a16:creationId xmlns:a16="http://schemas.microsoft.com/office/drawing/2014/main" id="{6055FD05-56D3-B714-F9DA-389BA746D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790" y="1109562"/>
            <a:ext cx="9147243" cy="5145324"/>
          </a:xfrm>
          <a:prstGeom prst="rect">
            <a:avLst/>
          </a:prstGeom>
        </p:spPr>
      </p:pic>
    </p:spTree>
    <p:extLst>
      <p:ext uri="{BB962C8B-B14F-4D97-AF65-F5344CB8AC3E}">
        <p14:creationId xmlns:p14="http://schemas.microsoft.com/office/powerpoint/2010/main" val="13612219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2FF18C-D14B-9465-DE2E-AAFB53316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115" y="339252"/>
            <a:ext cx="10985770" cy="6179496"/>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98344971"/>
              </p:ext>
            </p:extLst>
          </p:nvPr>
        </p:nvGraphicFramePr>
        <p:xfrm>
          <a:off x="2441641" y="1259892"/>
          <a:ext cx="6372624" cy="3975207"/>
        </p:xfrm>
        <a:graphic>
          <a:graphicData uri="http://schemas.openxmlformats.org/drawingml/2006/table">
            <a:tbl>
              <a:tblPr firstRow="1" bandRow="1">
                <a:tableStyleId>{5C22544A-7EE6-4342-B048-85BDC9FD1C3A}</a:tableStyleId>
              </a:tblPr>
              <a:tblGrid>
                <a:gridCol w="1952850">
                  <a:extLst>
                    <a:ext uri="{9D8B030D-6E8A-4147-A177-3AD203B41FA5}">
                      <a16:colId xmlns:a16="http://schemas.microsoft.com/office/drawing/2014/main" val="20000"/>
                    </a:ext>
                  </a:extLst>
                </a:gridCol>
                <a:gridCol w="1952850">
                  <a:extLst>
                    <a:ext uri="{9D8B030D-6E8A-4147-A177-3AD203B41FA5}">
                      <a16:colId xmlns:a16="http://schemas.microsoft.com/office/drawing/2014/main" val="20001"/>
                    </a:ext>
                  </a:extLst>
                </a:gridCol>
                <a:gridCol w="2466924">
                  <a:extLst>
                    <a:ext uri="{9D8B030D-6E8A-4147-A177-3AD203B41FA5}">
                      <a16:colId xmlns:a16="http://schemas.microsoft.com/office/drawing/2014/main" val="20002"/>
                    </a:ext>
                  </a:extLst>
                </a:gridCol>
              </a:tblGrid>
              <a:tr h="340140">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81872">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81872">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410189">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tc>
                  <a:txBody>
                    <a:bodyPr/>
                    <a:lstStyle/>
                    <a:p>
                      <a:pPr algn="just"/>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pic>
        <p:nvPicPr>
          <p:cNvPr id="4" name="Picture 3">
            <a:extLst>
              <a:ext uri="{FF2B5EF4-FFF2-40B4-BE49-F238E27FC236}">
                <a16:creationId xmlns:a16="http://schemas.microsoft.com/office/drawing/2014/main" id="{5A68B9EF-8DF3-6ACE-3479-F18227FCD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029" y="492463"/>
            <a:ext cx="10441021" cy="5873074"/>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0146588"/>
              </p:ext>
            </p:extLst>
          </p:nvPr>
        </p:nvGraphicFramePr>
        <p:xfrm>
          <a:off x="1186002" y="814811"/>
          <a:ext cx="8775120" cy="3587427"/>
        </p:xfrm>
        <a:graphic>
          <a:graphicData uri="http://schemas.openxmlformats.org/drawingml/2006/table">
            <a:tbl>
              <a:tblPr firstRow="1" bandRow="1">
                <a:tableStyleId>{073A0DAA-6AF3-43AB-8588-CEC1D06C72B9}</a:tableStyleId>
              </a:tblPr>
              <a:tblGrid>
                <a:gridCol w="2925040">
                  <a:extLst>
                    <a:ext uri="{9D8B030D-6E8A-4147-A177-3AD203B41FA5}">
                      <a16:colId xmlns:a16="http://schemas.microsoft.com/office/drawing/2014/main" val="20000"/>
                    </a:ext>
                  </a:extLst>
                </a:gridCol>
                <a:gridCol w="2925040">
                  <a:extLst>
                    <a:ext uri="{9D8B030D-6E8A-4147-A177-3AD203B41FA5}">
                      <a16:colId xmlns:a16="http://schemas.microsoft.com/office/drawing/2014/main" val="20001"/>
                    </a:ext>
                  </a:extLst>
                </a:gridCol>
                <a:gridCol w="2925040">
                  <a:extLst>
                    <a:ext uri="{9D8B030D-6E8A-4147-A177-3AD203B41FA5}">
                      <a16:colId xmlns:a16="http://schemas.microsoft.com/office/drawing/2014/main" val="20002"/>
                    </a:ext>
                  </a:extLst>
                </a:gridCol>
              </a:tblGrid>
              <a:tr h="557676">
                <a:tc>
                  <a:txBody>
                    <a:bodyPr/>
                    <a:lstStyle/>
                    <a:p>
                      <a:pPr algn="just"/>
                      <a:r>
                        <a:rPr lang="en-US" sz="1600" dirty="0">
                          <a:latin typeface="Times New Roman" pitchFamily="18" charset="0"/>
                          <a:cs typeface="Times New Roman" pitchFamily="18" charset="0"/>
                        </a:rPr>
                        <a:t>     </a:t>
                      </a:r>
                    </a:p>
                    <a:p>
                      <a:pPr algn="just"/>
                      <a:r>
                        <a:rPr lang="en-US" sz="1600" dirty="0">
                          <a:latin typeface="Times New Roman" pitchFamily="18" charset="0"/>
                          <a:cs typeface="Times New Roman" pitchFamily="18" charset="0"/>
                        </a:rPr>
                        <a:t>              AI Crime Type</a:t>
                      </a:r>
                    </a:p>
                  </a:txBody>
                  <a:tcPr/>
                </a:tc>
                <a:tc>
                  <a:txBody>
                    <a:bodyPr/>
                    <a:lstStyle/>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Description</a:t>
                      </a:r>
                    </a:p>
                  </a:txBody>
                  <a:tcPr anchor="ctr"/>
                </a:tc>
                <a:tc>
                  <a:txBody>
                    <a:bodyPr/>
                    <a:lstStyle/>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                     Example</a:t>
                      </a:r>
                    </a:p>
                  </a:txBody>
                  <a:tcPr/>
                </a:tc>
                <a:extLst>
                  <a:ext uri="{0D108BD9-81ED-4DB2-BD59-A6C34878D82A}">
                    <a16:rowId xmlns:a16="http://schemas.microsoft.com/office/drawing/2014/main" val="10000"/>
                  </a:ext>
                </a:extLst>
              </a:tr>
              <a:tr h="707508">
                <a:tc>
                  <a:txBody>
                    <a:bodyPr/>
                    <a:lstStyle/>
                    <a:p>
                      <a:pPr algn="l"/>
                      <a:r>
                        <a:rPr lang="en-US" sz="1600" dirty="0">
                          <a:latin typeface="Times New Roman" pitchFamily="18" charset="0"/>
                          <a:cs typeface="Times New Roman" pitchFamily="18" charset="0"/>
                        </a:rPr>
                        <a:t>Social Engineering (</a:t>
                      </a:r>
                      <a:r>
                        <a:rPr lang="en-US" sz="1600" dirty="0" err="1">
                          <a:latin typeface="Times New Roman" pitchFamily="18" charset="0"/>
                          <a:cs typeface="Times New Roman" pitchFamily="18" charset="0"/>
                        </a:rPr>
                        <a:t>Phishing,cams</a:t>
                      </a:r>
                      <a:r>
                        <a:rPr lang="en-US" sz="1600" dirty="0">
                          <a:latin typeface="Times New Roman" pitchFamily="18" charset="0"/>
                          <a:cs typeface="Times New Roman" pitchFamily="18" charset="0"/>
                        </a:rPr>
                        <a:t>)</a:t>
                      </a:r>
                    </a:p>
                  </a:txBody>
                  <a:tcPr/>
                </a:tc>
                <a:tc>
                  <a:txBody>
                    <a:bodyPr/>
                    <a:lstStyle/>
                    <a:p>
                      <a:pPr algn="just"/>
                      <a:r>
                        <a:rPr lang="en-US" sz="1600" dirty="0">
                          <a:latin typeface="Times New Roman" pitchFamily="18" charset="0"/>
                          <a:cs typeface="Times New Roman" pitchFamily="18" charset="0"/>
                        </a:rPr>
                        <a:t>Manipulating users into giving personal data through AI-generated fake emails or websites.</a:t>
                      </a:r>
                    </a:p>
                  </a:txBody>
                  <a:tcPr/>
                </a:tc>
                <a:tc>
                  <a:txBody>
                    <a:bodyPr/>
                    <a:lstStyle/>
                    <a:p>
                      <a:pPr algn="just"/>
                      <a:r>
                        <a:rPr lang="en-US" sz="1600" dirty="0">
                          <a:latin typeface="Times New Roman" pitchFamily="18" charset="0"/>
                          <a:cs typeface="Times New Roman" pitchFamily="18" charset="0"/>
                        </a:rPr>
                        <a:t>Fake banking login page detected.</a:t>
                      </a:r>
                    </a:p>
                  </a:txBody>
                  <a:tcPr/>
                </a:tc>
                <a:extLst>
                  <a:ext uri="{0D108BD9-81ED-4DB2-BD59-A6C34878D82A}">
                    <a16:rowId xmlns:a16="http://schemas.microsoft.com/office/drawing/2014/main" val="10001"/>
                  </a:ext>
                </a:extLst>
              </a:tr>
              <a:tr h="557676">
                <a:tc>
                  <a:txBody>
                    <a:bodyPr/>
                    <a:lstStyle/>
                    <a:p>
                      <a:pPr algn="just"/>
                      <a:r>
                        <a:rPr lang="en-US" sz="1600" dirty="0">
                          <a:latin typeface="Times New Roman" pitchFamily="18" charset="0"/>
                          <a:cs typeface="Times New Roman" pitchFamily="18" charset="0"/>
                        </a:rPr>
                        <a:t>Misinformation &amp; Fake News</a:t>
                      </a:r>
                    </a:p>
                  </a:txBody>
                  <a:tcPr/>
                </a:tc>
                <a:tc>
                  <a:txBody>
                    <a:bodyPr/>
                    <a:lstStyle/>
                    <a:p>
                      <a:pPr algn="just"/>
                      <a:r>
                        <a:rPr lang="en-US" sz="1600" dirty="0">
                          <a:latin typeface="Times New Roman" pitchFamily="18" charset="0"/>
                          <a:cs typeface="Times New Roman" pitchFamily="18" charset="0"/>
                        </a:rPr>
                        <a:t>AI-generated fake news articles and </a:t>
                      </a:r>
                      <a:r>
                        <a:rPr lang="en-US" sz="1600" dirty="0" err="1">
                          <a:latin typeface="Times New Roman" pitchFamily="18" charset="0"/>
                          <a:cs typeface="Times New Roman" pitchFamily="18" charset="0"/>
                        </a:rPr>
                        <a:t>deepfake</a:t>
                      </a:r>
                      <a:r>
                        <a:rPr lang="en-US" sz="1600" dirty="0">
                          <a:latin typeface="Times New Roman" pitchFamily="18" charset="0"/>
                          <a:cs typeface="Times New Roman" pitchFamily="18" charset="0"/>
                        </a:rPr>
                        <a:t> videos.</a:t>
                      </a:r>
                    </a:p>
                  </a:txBody>
                  <a:tcPr/>
                </a:tc>
                <a:tc>
                  <a:txBody>
                    <a:bodyPr/>
                    <a:lstStyle/>
                    <a:p>
                      <a:pPr algn="l"/>
                      <a:r>
                        <a:rPr lang="en-US" sz="1600" dirty="0">
                          <a:latin typeface="Times New Roman" pitchFamily="18" charset="0"/>
                          <a:cs typeface="Times New Roman" pitchFamily="18" charset="0"/>
                        </a:rPr>
                        <a:t>AI-generated</a:t>
                      </a:r>
                      <a:r>
                        <a:rPr lang="en-US" sz="1600" baseline="0" dirty="0">
                          <a:latin typeface="Times New Roman" pitchFamily="18" charset="0"/>
                          <a:cs typeface="Times New Roman" pitchFamily="18" charset="0"/>
                        </a:rPr>
                        <a:t> </a:t>
                      </a:r>
                      <a:r>
                        <a:rPr lang="en-US" sz="1600" dirty="0">
                          <a:latin typeface="Times New Roman" pitchFamily="18" charset="0"/>
                          <a:cs typeface="Times New Roman" pitchFamily="18" charset="0"/>
                        </a:rPr>
                        <a:t>political </a:t>
                      </a:r>
                      <a:r>
                        <a:rPr lang="en-US" sz="1600" dirty="0" err="1">
                          <a:latin typeface="Times New Roman" pitchFamily="18" charset="0"/>
                          <a:cs typeface="Times New Roman" pitchFamily="18" charset="0"/>
                        </a:rPr>
                        <a:t>isinformation</a:t>
                      </a:r>
                      <a:r>
                        <a:rPr lang="en-US" sz="1600" dirty="0">
                          <a:latin typeface="Times New Roman" pitchFamily="18" charset="0"/>
                          <a:cs typeface="Times New Roman" pitchFamily="18" charset="0"/>
                        </a:rPr>
                        <a:t> flagged.</a:t>
                      </a:r>
                    </a:p>
                  </a:txBody>
                  <a:tcPr/>
                </a:tc>
                <a:extLst>
                  <a:ext uri="{0D108BD9-81ED-4DB2-BD59-A6C34878D82A}">
                    <a16:rowId xmlns:a16="http://schemas.microsoft.com/office/drawing/2014/main" val="10002"/>
                  </a:ext>
                </a:extLst>
              </a:tr>
              <a:tr h="557676">
                <a:tc>
                  <a:txBody>
                    <a:bodyPr/>
                    <a:lstStyle/>
                    <a:p>
                      <a:pPr algn="just"/>
                      <a:r>
                        <a:rPr lang="en-US" sz="1600" dirty="0">
                          <a:latin typeface="Times New Roman" pitchFamily="18" charset="0"/>
                          <a:cs typeface="Times New Roman" pitchFamily="18" charset="0"/>
                        </a:rPr>
                        <a:t>Hacking &amp; </a:t>
                      </a:r>
                      <a:r>
                        <a:rPr lang="en-US" sz="1600" dirty="0" err="1">
                          <a:latin typeface="Times New Roman" pitchFamily="18" charset="0"/>
                          <a:cs typeface="Times New Roman" pitchFamily="18" charset="0"/>
                        </a:rPr>
                        <a:t>Unauthorizedess</a:t>
                      </a:r>
                      <a:endParaRPr lang="en-US"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AI-powered password cracking and malware attacks.</a:t>
                      </a:r>
                    </a:p>
                  </a:txBody>
                  <a:tcPr/>
                </a:tc>
                <a:tc>
                  <a:txBody>
                    <a:bodyPr/>
                    <a:lstStyle/>
                    <a:p>
                      <a:pPr algn="just"/>
                      <a:r>
                        <a:rPr lang="en-US" sz="1600" dirty="0">
                          <a:latin typeface="Times New Roman" pitchFamily="18" charset="0"/>
                          <a:cs typeface="Times New Roman" pitchFamily="18" charset="0"/>
                        </a:rPr>
                        <a:t>System detects brute-force login attempts.</a:t>
                      </a:r>
                    </a:p>
                  </a:txBody>
                  <a:tcPr/>
                </a:tc>
                <a:extLst>
                  <a:ext uri="{0D108BD9-81ED-4DB2-BD59-A6C34878D82A}">
                    <a16:rowId xmlns:a16="http://schemas.microsoft.com/office/drawing/2014/main" val="10003"/>
                  </a:ext>
                </a:extLst>
              </a:tr>
              <a:tr h="783267">
                <a:tc>
                  <a:txBody>
                    <a:bodyPr/>
                    <a:lstStyle/>
                    <a:p>
                      <a:pPr algn="just"/>
                      <a:r>
                        <a:rPr lang="sv-SE" sz="1600" dirty="0">
                          <a:latin typeface="Times New Roman" pitchFamily="18" charset="0"/>
                          <a:cs typeface="Times New Roman" pitchFamily="18" charset="0"/>
                        </a:rPr>
                        <a:t>Autonomous AI Attacks (Botnets, AI Cyber Warfare)</a:t>
                      </a:r>
                      <a:endParaRPr lang="en-US" sz="1600" dirty="0">
                        <a:latin typeface="Times New Roman" pitchFamily="18" charset="0"/>
                        <a:cs typeface="Times New Roman" pitchFamily="18" charset="0"/>
                      </a:endParaRPr>
                    </a:p>
                  </a:txBody>
                  <a:tcPr/>
                </a:tc>
                <a:tc>
                  <a:txBody>
                    <a:bodyPr/>
                    <a:lstStyle/>
                    <a:p>
                      <a:pPr algn="just"/>
                      <a:r>
                        <a:rPr lang="en-US" sz="1600" dirty="0">
                          <a:latin typeface="Times New Roman" pitchFamily="18" charset="0"/>
                          <a:cs typeface="Times New Roman" pitchFamily="18" charset="0"/>
                        </a:rPr>
                        <a:t>Large-scale AI-driven </a:t>
                      </a:r>
                      <a:r>
                        <a:rPr lang="en-US" sz="1600" dirty="0" err="1">
                          <a:latin typeface="Times New Roman" pitchFamily="18" charset="0"/>
                          <a:cs typeface="Times New Roman" pitchFamily="18" charset="0"/>
                        </a:rPr>
                        <a:t>cyberattacks</a:t>
                      </a:r>
                      <a:r>
                        <a:rPr lang="en-US" sz="1600" dirty="0">
                          <a:latin typeface="Times New Roman" pitchFamily="18" charset="0"/>
                          <a:cs typeface="Times New Roman" pitchFamily="18" charset="0"/>
                        </a:rPr>
                        <a:t> targeting systems.</a:t>
                      </a:r>
                    </a:p>
                  </a:txBody>
                  <a:tcPr/>
                </a:tc>
                <a:tc>
                  <a:txBody>
                    <a:bodyPr/>
                    <a:lstStyle/>
                    <a:p>
                      <a:pPr algn="just"/>
                      <a:r>
                        <a:rPr lang="en-US" sz="1600" dirty="0">
                          <a:latin typeface="Times New Roman" pitchFamily="18" charset="0"/>
                          <a:cs typeface="Times New Roman" pitchFamily="18" charset="0"/>
                        </a:rPr>
                        <a:t>AI </a:t>
                      </a:r>
                      <a:r>
                        <a:rPr lang="en-US" sz="1600" dirty="0" err="1">
                          <a:latin typeface="Times New Roman" pitchFamily="18" charset="0"/>
                          <a:cs typeface="Times New Roman" pitchFamily="18" charset="0"/>
                        </a:rPr>
                        <a:t>botnet</a:t>
                      </a:r>
                      <a:r>
                        <a:rPr lang="en-US" sz="1600" dirty="0">
                          <a:latin typeface="Times New Roman" pitchFamily="18" charset="0"/>
                          <a:cs typeface="Times New Roman" pitchFamily="18" charset="0"/>
                        </a:rPr>
                        <a:t> detected in network traffic logs.</a:t>
                      </a:r>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15A27FE7-7007-D79C-17B4-B20B385AE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27" y="361139"/>
            <a:ext cx="9338552" cy="5902258"/>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AA72-9558-5F5C-1277-9F818F7207A7}"/>
              </a:ext>
            </a:extLst>
          </p:cNvPr>
          <p:cNvSpPr>
            <a:spLocks noGrp="1"/>
          </p:cNvSpPr>
          <p:nvPr>
            <p:ph type="title"/>
          </p:nvPr>
        </p:nvSpPr>
        <p:spPr>
          <a:xfrm>
            <a:off x="838200" y="0"/>
            <a:ext cx="10515600" cy="1325563"/>
          </a:xfrm>
        </p:spPr>
        <p:txBody>
          <a:bodyPr>
            <a:normAutofit/>
          </a:bodyPr>
          <a:lstStyle/>
          <a:p>
            <a:r>
              <a:rPr lang="en-GB" sz="4000" b="1" dirty="0">
                <a:latin typeface="Times New Roman"/>
                <a:cs typeface="Times New Roman"/>
              </a:rPr>
              <a:t>                          Conclusion</a:t>
            </a:r>
            <a:endParaRPr lang="en-US" sz="4000" b="1" dirty="0"/>
          </a:p>
        </p:txBody>
      </p:sp>
      <p:sp>
        <p:nvSpPr>
          <p:cNvPr id="3" name="Content Placeholder 2">
            <a:extLst>
              <a:ext uri="{FF2B5EF4-FFF2-40B4-BE49-F238E27FC236}">
                <a16:creationId xmlns:a16="http://schemas.microsoft.com/office/drawing/2014/main" id="{D6F84CE2-1883-38D5-FD9B-DD364BE33597}"/>
              </a:ext>
            </a:extLst>
          </p:cNvPr>
          <p:cNvSpPr>
            <a:spLocks noGrp="1"/>
          </p:cNvSpPr>
          <p:nvPr>
            <p:ph idx="1"/>
          </p:nvPr>
        </p:nvSpPr>
        <p:spPr>
          <a:xfrm>
            <a:off x="838200" y="1390877"/>
            <a:ext cx="10515600" cy="4351338"/>
          </a:xfrm>
        </p:spPr>
        <p:txBody>
          <a:bodyPr>
            <a:no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This article proposes a three-stage driver eye status surveillance system that includes face detection, eye detection, and eye classification stages. The research builds a complete driver eye surveillance system that achieves 33.12 FPS on VGA resolution. In addition, this work also provides the eye detection dataset in various scenarios. They serve as a foundation for drowsiness warning applications in smart vehicles. In the future, a two-stage driver eye status surveillance system will be developed focusing on the eye detection network modification to directly detect and classify the eye status without the face detection phase. The new system is applied in the night driving environment with the infrared camera</a:t>
            </a:r>
            <a:endParaRPr lang="en-US" sz="20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9925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7C0F-AF10-2D0A-51C9-3E44CA59A7B7}"/>
              </a:ext>
            </a:extLst>
          </p:cNvPr>
          <p:cNvSpPr>
            <a:spLocks noGrp="1"/>
          </p:cNvSpPr>
          <p:nvPr>
            <p:ph type="title"/>
          </p:nvPr>
        </p:nvSpPr>
        <p:spPr>
          <a:xfrm>
            <a:off x="838200" y="158827"/>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References</a:t>
            </a:r>
          </a:p>
        </p:txBody>
      </p:sp>
      <p:sp>
        <p:nvSpPr>
          <p:cNvPr id="5" name="Rectangle 2">
            <a:extLst>
              <a:ext uri="{FF2B5EF4-FFF2-40B4-BE49-F238E27FC236}">
                <a16:creationId xmlns:a16="http://schemas.microsoft.com/office/drawing/2014/main" id="{9F45CB11-DDFF-457F-4AC8-CEBD7425CE6F}"/>
              </a:ext>
            </a:extLst>
          </p:cNvPr>
          <p:cNvSpPr>
            <a:spLocks noGrp="1" noChangeArrowheads="1"/>
          </p:cNvSpPr>
          <p:nvPr>
            <p:ph idx="1"/>
          </p:nvPr>
        </p:nvSpPr>
        <p:spPr bwMode="auto">
          <a:xfrm>
            <a:off x="1011677" y="1610410"/>
            <a:ext cx="9737387"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“Road traffic injuries,” 2023. Accessed: Jan. 19, 2023. [Online]. Available: </a:t>
            </a: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https://www.who.int/news-room/fact-sheets/detail/road-traffic-injuries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S. Ansari, 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Naghdy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H. Du, “Human-machine shared driving: Challenges and future directions,” IEEE Trans.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Veh., vol. 7, no. 3, pp. 499–519, Sep. 2022.</a:t>
            </a:r>
          </a:p>
          <a:p>
            <a:pPr marL="0" indent="0"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M. Ramzan, H. U. Khan, S. M. Awan, A. Ismail, M. Ilyas, and A. Mahmood, “A survey on state-of-the-art drowsiness detection techniques,” IEEE Access, vol. 7, pp. 61904–61919, 2019. </a:t>
            </a:r>
          </a:p>
          <a:p>
            <a:pPr marL="0" indent="0"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R. Valenti and 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Gevers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“Accurate eye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location through invariant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isocentric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patterns,” IEEE Trans. Pattern Anal. Mach.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34, no. 9, pp. 1785–1798, Sep. 2012.</a:t>
            </a:r>
          </a:p>
          <a:p>
            <a:pPr marL="0" indent="0" algn="just">
              <a:lnSpc>
                <a:spcPct val="100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Markuš</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Frljak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 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Pandži´c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 Ahlberg, and 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Forchheimer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“Eye pupil localization with an ensemble of randomized trees,” Pattern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Recognit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vol. 47, no. 2, pp. 578–587, 2014. </a:t>
            </a:r>
          </a:p>
          <a:p>
            <a:pPr marL="0" lvl="0" indent="0" algn="just"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2862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C6075-B1D6-C1C7-7770-DA7E226C918B}"/>
              </a:ext>
            </a:extLst>
          </p:cNvPr>
          <p:cNvSpPr txBox="1"/>
          <p:nvPr/>
        </p:nvSpPr>
        <p:spPr>
          <a:xfrm>
            <a:off x="3911858" y="1566952"/>
            <a:ext cx="9048363" cy="1862048"/>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….Thank you</a:t>
            </a:r>
            <a:r>
              <a:rPr lang="en-US" sz="11500" dirty="0">
                <a:latin typeface="Times New Roman" panose="02020603050405020304" pitchFamily="18" charset="0"/>
                <a:cs typeface="Times New Roman" panose="02020603050405020304" pitchFamily="18" charset="0"/>
              </a:rPr>
              <a:t>☺️</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32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722D-F25B-76F4-B082-5737653D1660}"/>
              </a:ext>
            </a:extLst>
          </p:cNvPr>
          <p:cNvSpPr>
            <a:spLocks noGrp="1"/>
          </p:cNvSpPr>
          <p:nvPr>
            <p:ph type="title"/>
          </p:nvPr>
        </p:nvSpPr>
        <p:spPr>
          <a:xfrm>
            <a:off x="386863" y="211015"/>
            <a:ext cx="10845262" cy="1143156"/>
          </a:xfrm>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2F83D42-41CB-2825-B097-77059284A04E}"/>
              </a:ext>
            </a:extLst>
          </p:cNvPr>
          <p:cNvSpPr>
            <a:spLocks noGrp="1"/>
          </p:cNvSpPr>
          <p:nvPr>
            <p:ph idx="1"/>
          </p:nvPr>
        </p:nvSpPr>
        <p:spPr>
          <a:xfrm>
            <a:off x="594851" y="1582615"/>
            <a:ext cx="10758947" cy="4845894"/>
          </a:xfrm>
        </p:spPr>
        <p:txBody>
          <a:bodyPr>
            <a:normAutofit fontScale="32500" lnSpcReduction="20000"/>
          </a:bodyPr>
          <a:lstStyle/>
          <a:p>
            <a:pPr marL="0" indent="0" algn="just">
              <a:lnSpc>
                <a:spcPct val="170000"/>
              </a:lnSpc>
              <a:spcAft>
                <a:spcPts val="1000"/>
              </a:spcAft>
              <a:buNone/>
            </a:pPr>
            <a:r>
              <a:rPr lang="en-US" sz="4900" dirty="0">
                <a:effectLst/>
                <a:latin typeface="Times New Roman" panose="02020603050405020304" pitchFamily="18" charset="0"/>
                <a:ea typeface="Times New Roman" panose="02020603050405020304" pitchFamily="18" charset="0"/>
                <a:cs typeface="Times New Roman" panose="02020603050405020304" pitchFamily="18" charset="0"/>
              </a:rPr>
              <a:t>In the realm of road safety, the "Driver Drowsiness Detection System Using Image Processing" emerges as a pioneering technological advancement. This project harnesses the power of python , employing a strategic blend of image processing techniques and machine learning algorithms - K-Nearest Neighbors (KNN) and Random Forest - to achieve an impressive accuracy rate of 97%. The proposed system offers a comprehensive solution, encompassing image acquisition, pre-processing, segmentation, feature extraction, and classification </a:t>
            </a:r>
            <a:r>
              <a:rPr lang="en-US" sz="4900" dirty="0" err="1">
                <a:effectLst/>
                <a:latin typeface="Times New Roman" panose="02020603050405020304" pitchFamily="18" charset="0"/>
                <a:ea typeface="Times New Roman" panose="02020603050405020304" pitchFamily="18" charset="0"/>
                <a:cs typeface="Times New Roman" panose="02020603050405020304" pitchFamily="18" charset="0"/>
              </a:rPr>
              <a:t>stages.In</a:t>
            </a:r>
            <a:r>
              <a:rPr lang="en-US" sz="4900" dirty="0">
                <a:effectLst/>
                <a:latin typeface="Times New Roman" panose="02020603050405020304" pitchFamily="18" charset="0"/>
                <a:ea typeface="Times New Roman" panose="02020603050405020304" pitchFamily="18" charset="0"/>
                <a:cs typeface="Times New Roman" panose="02020603050405020304" pitchFamily="18" charset="0"/>
              </a:rPr>
              <a:t> the initial phase of image acquisition, data is collected from the vehicle's interior environment, providing crucial input for subsequent analysis. The subsequent pre-processing stage plays a pivotal role, commencing with grayscale conversion to enhance computational efficiency. Moreover, the system employs advanced techniques for eye detection, ensuring precise localization of the driver's eyes within the captured </a:t>
            </a:r>
            <a:r>
              <a:rPr lang="en-US" sz="4900" dirty="0" err="1">
                <a:effectLst/>
                <a:latin typeface="Times New Roman" panose="02020603050405020304" pitchFamily="18" charset="0"/>
                <a:ea typeface="Times New Roman" panose="02020603050405020304" pitchFamily="18" charset="0"/>
                <a:cs typeface="Times New Roman" panose="02020603050405020304" pitchFamily="18" charset="0"/>
              </a:rPr>
              <a:t>images.The</a:t>
            </a:r>
            <a:r>
              <a:rPr lang="en-US" sz="4900" dirty="0">
                <a:effectLst/>
                <a:latin typeface="Times New Roman" panose="02020603050405020304" pitchFamily="18" charset="0"/>
                <a:ea typeface="Times New Roman" panose="02020603050405020304" pitchFamily="18" charset="0"/>
                <a:cs typeface="Times New Roman" panose="02020603050405020304" pitchFamily="18" charset="0"/>
              </a:rPr>
              <a:t> following phase of the system is dedicated to segmentation, takes center stage by executing intricate IRIS segmentation and extraction processes. This critical step serves as the foundation for accurate feature extraction in the subsequent module. The next phase employs Discrete Cosine Transform (DCT) and Speeded-Up Robust Features (SURF) to extract discriminative features from the segmented iris images, facilitating robust identification of drowsiness-related patterns.</a:t>
            </a:r>
            <a:endParaRPr lang="en-IN" sz="4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04927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1F5-1A2B-1685-3FB1-1A4F65D9F1E8}"/>
              </a:ext>
            </a:extLst>
          </p:cNvPr>
          <p:cNvSpPr>
            <a:spLocks noGrp="1"/>
          </p:cNvSpPr>
          <p:nvPr>
            <p:ph type="title"/>
          </p:nvPr>
        </p:nvSpPr>
        <p:spPr>
          <a:xfrm>
            <a:off x="838200" y="103566"/>
            <a:ext cx="10515600" cy="1325563"/>
          </a:xfrm>
        </p:spPr>
        <p:txBody>
          <a:bodyPr>
            <a:normAutofit/>
          </a:bodyPr>
          <a:lstStyle/>
          <a:p>
            <a:r>
              <a:rPr lang="en-GB" sz="4800" dirty="0">
                <a:latin typeface="Times New Roman"/>
                <a:ea typeface="+mj-lt"/>
                <a:cs typeface="+mj-lt"/>
              </a:rPr>
              <a:t>                  </a:t>
            </a:r>
            <a:r>
              <a:rPr lang="en-GB" b="1" dirty="0">
                <a:latin typeface="Times New Roman"/>
                <a:ea typeface="+mj-lt"/>
                <a:cs typeface="+mj-lt"/>
              </a:rPr>
              <a:t>INTRODUCTION</a:t>
            </a:r>
            <a:endParaRPr lang="en-US" b="1" dirty="0"/>
          </a:p>
        </p:txBody>
      </p:sp>
      <p:sp>
        <p:nvSpPr>
          <p:cNvPr id="3" name="Content Placeholder 2">
            <a:extLst>
              <a:ext uri="{FF2B5EF4-FFF2-40B4-BE49-F238E27FC236}">
                <a16:creationId xmlns:a16="http://schemas.microsoft.com/office/drawing/2014/main" id="{5BE6BC52-6F30-FEF2-1986-619DD031E42E}"/>
              </a:ext>
            </a:extLst>
          </p:cNvPr>
          <p:cNvSpPr>
            <a:spLocks noGrp="1"/>
          </p:cNvSpPr>
          <p:nvPr>
            <p:ph idx="1"/>
          </p:nvPr>
        </p:nvSpPr>
        <p:spPr>
          <a:xfrm>
            <a:off x="791308" y="1222926"/>
            <a:ext cx="10562492" cy="5248212"/>
          </a:xfrm>
        </p:spPr>
        <p:txBody>
          <a:bodyPr>
            <a:no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The system starts by capturing images from the vehicle's interior, focusing on the driver’s face. In the pre-processing stage, the image is converted to grayscale for efficiency, and advanced eye detection algorithms localize the driver’s eyes. IRIS segmentation isolates the eye region, which is critical for analyzing eye-related features. Feature extraction techniques like Discrete Cosine Transform (DCT) and Speeded-Up Robust Features (SURF) are then used to capture key patterns associated with drowsiness, such as blinking rate and pupil </a:t>
            </a:r>
            <a:r>
              <a:rPr lang="en-US" sz="1800" dirty="0" err="1">
                <a:latin typeface="Times New Roman" panose="02020603050405020304" pitchFamily="18" charset="0"/>
                <a:cs typeface="Times New Roman" panose="02020603050405020304" pitchFamily="18" charset="0"/>
              </a:rPr>
              <a:t>dilation.These</a:t>
            </a:r>
            <a:r>
              <a:rPr lang="en-US" sz="1800" dirty="0">
                <a:latin typeface="Times New Roman" panose="02020603050405020304" pitchFamily="18" charset="0"/>
                <a:cs typeface="Times New Roman" panose="02020603050405020304" pitchFamily="18" charset="0"/>
              </a:rPr>
              <a:t> features are classified using K-Nearest Neighbors (KNN) and Random Forest algorithms, which compare current data with known drowsiness patterns. The system classifies the driver as either alert or drowsy, offering real-time feedback. With its high accuracy, the system provides an effective way to reduce accidents caused by driver fatigue. By continuously monitoring eye movements, it can detect early signs of drowsiness and alert the driver to take action. This technology could be integrated into modern vehicles to significantly enhance road safety.</a:t>
            </a:r>
          </a:p>
          <a:p>
            <a:pPr marL="0" indent="0" algn="just">
              <a:lnSpc>
                <a:spcPct val="17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6016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8FE1-0570-5B32-5F46-D428D102B191}"/>
              </a:ext>
            </a:extLst>
          </p:cNvPr>
          <p:cNvSpPr>
            <a:spLocks noGrp="1"/>
          </p:cNvSpPr>
          <p:nvPr>
            <p:ph type="title"/>
          </p:nvPr>
        </p:nvSpPr>
        <p:spPr>
          <a:xfrm>
            <a:off x="838200" y="279918"/>
            <a:ext cx="10515600" cy="1325563"/>
          </a:xfrm>
        </p:spPr>
        <p:txBody>
          <a:bodyPr>
            <a:normAutofit/>
          </a:bodyPr>
          <a:lstStyle/>
          <a:p>
            <a:r>
              <a:rPr lang="en-US" sz="4800" dirty="0"/>
              <a:t>             </a:t>
            </a:r>
            <a:r>
              <a:rPr lang="en-US" b="1" dirty="0">
                <a:latin typeface="Times New Roman" panose="02020603050405020304" pitchFamily="18" charset="0"/>
                <a:cs typeface="Times New Roman" panose="02020603050405020304" pitchFamily="18" charset="0"/>
              </a:rPr>
              <a:t>Objective Of The Project</a:t>
            </a:r>
          </a:p>
        </p:txBody>
      </p:sp>
      <p:sp>
        <p:nvSpPr>
          <p:cNvPr id="4" name="Rectangle 1">
            <a:extLst>
              <a:ext uri="{FF2B5EF4-FFF2-40B4-BE49-F238E27FC236}">
                <a16:creationId xmlns:a16="http://schemas.microsoft.com/office/drawing/2014/main" id="{35C5DB42-AF60-10F9-0CEB-CB7494A99343}"/>
              </a:ext>
            </a:extLst>
          </p:cNvPr>
          <p:cNvSpPr>
            <a:spLocks noGrp="1" noChangeArrowheads="1"/>
          </p:cNvSpPr>
          <p:nvPr>
            <p:ph idx="1"/>
          </p:nvPr>
        </p:nvSpPr>
        <p:spPr bwMode="auto">
          <a:xfrm>
            <a:off x="838200" y="1510485"/>
            <a:ext cx="10116493" cy="453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latin typeface="Times New Roman" panose="02020603050405020304" pitchFamily="18" charset="0"/>
                <a:cs typeface="Times New Roman" panose="02020603050405020304" pitchFamily="18" charset="0"/>
              </a:rPr>
              <a:t>The objective of the "Driver Drowsiness Detection System Using Image Processing" project is to develop an advanced system that can accurately detect driver drowsiness in real time, improving road safety and preventing accidents caused by fatigue. By leveraging image processing techniques and machine learning algorithms, the system aims to:</a:t>
            </a:r>
          </a:p>
          <a:p>
            <a:pPr>
              <a:buFont typeface="+mj-lt"/>
              <a:buAutoNum type="arabicPeriod"/>
            </a:pPr>
            <a:r>
              <a:rPr lang="en-US" sz="1800" b="1" dirty="0">
                <a:latin typeface="Times New Roman" panose="02020603050405020304" pitchFamily="18" charset="0"/>
                <a:cs typeface="Times New Roman" panose="02020603050405020304" pitchFamily="18" charset="0"/>
              </a:rPr>
              <a:t>Monitor Driver’s Alertness</a:t>
            </a:r>
            <a:r>
              <a:rPr lang="en-US" sz="1800" dirty="0">
                <a:latin typeface="Times New Roman" panose="02020603050405020304" pitchFamily="18" charset="0"/>
                <a:cs typeface="Times New Roman" panose="02020603050405020304" pitchFamily="18" charset="0"/>
              </a:rPr>
              <a:t>: Continuously track the driver’s eye movements to identify signs of drowsiness, such as prolonged eye closures or slow blinking rates.</a:t>
            </a:r>
          </a:p>
          <a:p>
            <a:pPr>
              <a:buFont typeface="+mj-lt"/>
              <a:buAutoNum type="arabicPeriod"/>
            </a:pPr>
            <a:r>
              <a:rPr lang="en-US" sz="1800" b="1" dirty="0">
                <a:latin typeface="Times New Roman" panose="02020603050405020304" pitchFamily="18" charset="0"/>
                <a:cs typeface="Times New Roman" panose="02020603050405020304" pitchFamily="18" charset="0"/>
              </a:rPr>
              <a:t>Utilize Advanced Technologies</a:t>
            </a:r>
            <a:r>
              <a:rPr lang="en-US" sz="1800" dirty="0">
                <a:latin typeface="Times New Roman" panose="02020603050405020304" pitchFamily="18" charset="0"/>
                <a:cs typeface="Times New Roman" panose="02020603050405020304" pitchFamily="18" charset="0"/>
              </a:rPr>
              <a:t>: Combine image acquisition, pre-processing, eye detection, IRIS segmentation, and feature extraction using methods like DCT and SURF for accurate analysis.</a:t>
            </a:r>
          </a:p>
          <a:p>
            <a:pPr>
              <a:buFont typeface="+mj-lt"/>
              <a:buAutoNum type="arabicPeriod"/>
            </a:pPr>
            <a:r>
              <a:rPr lang="en-US" sz="1800" b="1" dirty="0">
                <a:latin typeface="Times New Roman" panose="02020603050405020304" pitchFamily="18" charset="0"/>
                <a:cs typeface="Times New Roman" panose="02020603050405020304" pitchFamily="18" charset="0"/>
              </a:rPr>
              <a:t>Classify Drowsiness Levels</a:t>
            </a:r>
            <a:r>
              <a:rPr lang="en-US" sz="1800" dirty="0">
                <a:latin typeface="Times New Roman" panose="02020603050405020304" pitchFamily="18" charset="0"/>
                <a:cs typeface="Times New Roman" panose="02020603050405020304" pitchFamily="18" charset="0"/>
              </a:rPr>
              <a:t>: Employ machine learning algorithms (KNN and Random Forest) to classify the driver's state as alert or drowsy based on extracted features.</a:t>
            </a:r>
          </a:p>
          <a:p>
            <a:pPr>
              <a:buFont typeface="+mj-lt"/>
              <a:buAutoNum type="arabicPeriod"/>
            </a:pPr>
            <a:r>
              <a:rPr lang="en-US" sz="1800" b="1" dirty="0">
                <a:latin typeface="Times New Roman" panose="02020603050405020304" pitchFamily="18" charset="0"/>
                <a:cs typeface="Times New Roman" panose="02020603050405020304" pitchFamily="18" charset="0"/>
              </a:rPr>
              <a:t>Ensure Real-Time Detection</a:t>
            </a:r>
            <a:r>
              <a:rPr lang="en-US" sz="1800" dirty="0">
                <a:latin typeface="Times New Roman" panose="02020603050405020304" pitchFamily="18" charset="0"/>
                <a:cs typeface="Times New Roman" panose="02020603050405020304" pitchFamily="18" charset="0"/>
              </a:rPr>
              <a:t>: Provide immediate feedback to the driver, alerting them if drowsiness is detected, thereby preventing potential accidents.</a:t>
            </a:r>
          </a:p>
          <a:p>
            <a:pPr>
              <a:buFont typeface="+mj-lt"/>
              <a:buAutoNum type="arabicPeriod"/>
            </a:pPr>
            <a:r>
              <a:rPr lang="en-US" sz="1800" b="1" dirty="0">
                <a:latin typeface="Times New Roman" panose="02020603050405020304" pitchFamily="18" charset="0"/>
                <a:cs typeface="Times New Roman" panose="02020603050405020304" pitchFamily="18" charset="0"/>
              </a:rPr>
              <a:t>Improve Road Safety</a:t>
            </a:r>
            <a:r>
              <a:rPr lang="en-US" sz="1800" dirty="0">
                <a:latin typeface="Times New Roman" panose="02020603050405020304" pitchFamily="18" charset="0"/>
                <a:cs typeface="Times New Roman" panose="02020603050405020304" pitchFamily="18" charset="0"/>
              </a:rPr>
              <a:t>: Enhance overall road safety by reducing fatigue-related driving incidents, ultimately saving lives and preventing injuries.</a:t>
            </a:r>
          </a:p>
          <a:p>
            <a:pPr marL="342900" indent="-342900" algn="just" eaLnBrk="0" fontAlgn="base" hangingPunct="0">
              <a:lnSpc>
                <a:spcPct val="100000"/>
              </a:lnSpc>
              <a:spcBef>
                <a:spcPct val="0"/>
              </a:spcBef>
              <a:spcAft>
                <a:spcPct val="0"/>
              </a:spcAft>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2338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8BC-194C-50F3-D131-2FE7D18E683E}"/>
              </a:ext>
            </a:extLst>
          </p:cNvPr>
          <p:cNvSpPr>
            <a:spLocks noGrp="1"/>
          </p:cNvSpPr>
          <p:nvPr>
            <p:ph type="title"/>
          </p:nvPr>
        </p:nvSpPr>
        <p:spPr>
          <a:xfrm>
            <a:off x="419100" y="-149290"/>
            <a:ext cx="11353800" cy="1325563"/>
          </a:xfrm>
        </p:spPr>
        <p:txBody>
          <a:bodyPr>
            <a:normAutofit/>
          </a:bodyPr>
          <a:lstStyle/>
          <a:p>
            <a:r>
              <a:rPr lang="en-GB" dirty="0">
                <a:latin typeface="Times New Roman"/>
                <a:cs typeface="Times New Roman"/>
              </a:rPr>
              <a:t>        </a:t>
            </a:r>
            <a:r>
              <a:rPr lang="en-GB" b="1" dirty="0">
                <a:latin typeface="Times New Roman"/>
                <a:cs typeface="Times New Roman"/>
              </a:rPr>
              <a:t>Literature Survey / Literature Review</a:t>
            </a:r>
            <a:endParaRPr lang="en-US" b="1" dirty="0"/>
          </a:p>
        </p:txBody>
      </p:sp>
      <p:sp>
        <p:nvSpPr>
          <p:cNvPr id="3" name="Content Placeholder 2">
            <a:extLst>
              <a:ext uri="{FF2B5EF4-FFF2-40B4-BE49-F238E27FC236}">
                <a16:creationId xmlns:a16="http://schemas.microsoft.com/office/drawing/2014/main" id="{3438E8B3-90B5-FDFA-8375-F77B7F03C16D}"/>
              </a:ext>
            </a:extLst>
          </p:cNvPr>
          <p:cNvSpPr>
            <a:spLocks noGrp="1"/>
          </p:cNvSpPr>
          <p:nvPr>
            <p:ph idx="1"/>
          </p:nvPr>
        </p:nvSpPr>
        <p:spPr>
          <a:xfrm>
            <a:off x="341746" y="868218"/>
            <a:ext cx="11431154" cy="582272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Here's the pattern based on the structure you provided, using the information you shared about RTIs in China before and after COVID-19:</a:t>
            </a:r>
          </a:p>
          <a:p>
            <a:pPr>
              <a:buFont typeface="+mj-lt"/>
              <a:buAutoNum type="arabicPeriod"/>
            </a:pPr>
            <a:r>
              <a:rPr lang="en-US" sz="1600" b="1" dirty="0">
                <a:latin typeface="Times New Roman" panose="02020603050405020304" pitchFamily="18" charset="0"/>
                <a:cs typeface="Times New Roman" panose="02020603050405020304" pitchFamily="18" charset="0"/>
              </a:rPr>
              <a:t>[Zhang et al., 2011] – Road Traffic Injuries in China Pre-COVID</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Analyzed the epidemiological characteristics of RTIs in China before the COVID-19 pandemic.</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Identified higher RTI incidence in summer and autumn, particularly in rural areas and among men and the elderly.</a:t>
            </a:r>
          </a:p>
          <a:p>
            <a:pPr marL="742950" lvl="1" indent="-285750">
              <a:buFont typeface="+mj-lt"/>
              <a:buAutoNum type="arabicPeriod"/>
            </a:pPr>
            <a:r>
              <a:rPr lang="en-US" sz="1600" b="1" dirty="0">
                <a:latin typeface="Times New Roman" panose="02020603050405020304" pitchFamily="18" charset="0"/>
                <a:cs typeface="Times New Roman" panose="02020603050405020304" pitchFamily="18" charset="0"/>
              </a:rPr>
              <a:t>Limitation</a:t>
            </a:r>
            <a:r>
              <a:rPr lang="en-US" sz="1600" dirty="0">
                <a:latin typeface="Times New Roman" panose="02020603050405020304" pitchFamily="18" charset="0"/>
                <a:cs typeface="Times New Roman" panose="02020603050405020304" pitchFamily="18" charset="0"/>
              </a:rPr>
              <a:t>: Lack of data on the impact of non-motor vehicles on RTIs before the pandemic.</a:t>
            </a:r>
          </a:p>
          <a:p>
            <a:pPr>
              <a:buFont typeface="+mj-lt"/>
              <a:buAutoNum type="arabicPeriod"/>
            </a:pPr>
            <a:r>
              <a:rPr lang="en-US" sz="1600" b="1" dirty="0">
                <a:latin typeface="Times New Roman" panose="02020603050405020304" pitchFamily="18" charset="0"/>
                <a:cs typeface="Times New Roman" panose="02020603050405020304" pitchFamily="18" charset="0"/>
              </a:rPr>
              <a:t>[Tan et al., 2020] – Economic Impact of RTIs in China</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Estimated the total economic cost of RTIs in China at 490.1 billion RMB in 2017.</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Found that RTIs accounted for 0.60% of China’s GDP.</a:t>
            </a:r>
          </a:p>
          <a:p>
            <a:pPr marL="742950" lvl="1" indent="-285750">
              <a:buFont typeface="+mj-lt"/>
              <a:buAutoNum type="arabicPeriod"/>
            </a:pPr>
            <a:r>
              <a:rPr lang="en-US" sz="1600" b="1" dirty="0">
                <a:latin typeface="Times New Roman" panose="02020603050405020304" pitchFamily="18" charset="0"/>
                <a:cs typeface="Times New Roman" panose="02020603050405020304" pitchFamily="18" charset="0"/>
              </a:rPr>
              <a:t>Limitation</a:t>
            </a:r>
            <a:r>
              <a:rPr lang="en-US" sz="1600" dirty="0">
                <a:latin typeface="Times New Roman" panose="02020603050405020304" pitchFamily="18" charset="0"/>
                <a:cs typeface="Times New Roman" panose="02020603050405020304" pitchFamily="18" charset="0"/>
              </a:rPr>
              <a:t>: The cost analysis does not account for long-term health impacts or indirect costs beyond immediate economic losses.</a:t>
            </a:r>
          </a:p>
          <a:p>
            <a:pPr>
              <a:buFont typeface="+mj-lt"/>
              <a:buAutoNum type="arabicPeriod"/>
            </a:pPr>
            <a:r>
              <a:rPr lang="en-US" sz="1600" b="1" dirty="0">
                <a:latin typeface="Times New Roman" panose="02020603050405020304" pitchFamily="18" charset="0"/>
                <a:cs typeface="Times New Roman" panose="02020603050405020304" pitchFamily="18" charset="0"/>
              </a:rPr>
              <a:t>[Peden, 2010] – Global Road Safety Framework</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Reviewed the UN’s Decade of Action for Road Safety, focusing on measures to reduce RTI casualties globally.</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Proposed actions to promote road safety, such as enforcing laws on speed limits, drunk driving, and seatbelt use.</a:t>
            </a:r>
          </a:p>
          <a:p>
            <a:pPr marL="742950" lvl="1" indent="-285750">
              <a:buFont typeface="+mj-lt"/>
              <a:buAutoNum type="arabicPeriod"/>
            </a:pPr>
            <a:r>
              <a:rPr lang="en-US" sz="1600" b="1" dirty="0">
                <a:latin typeface="Times New Roman" panose="02020603050405020304" pitchFamily="18" charset="0"/>
                <a:cs typeface="Times New Roman" panose="02020603050405020304" pitchFamily="18" charset="0"/>
              </a:rPr>
              <a:t>Limitation</a:t>
            </a:r>
            <a:r>
              <a:rPr lang="en-US" sz="1600" dirty="0">
                <a:latin typeface="Times New Roman" panose="02020603050405020304" pitchFamily="18" charset="0"/>
                <a:cs typeface="Times New Roman" panose="02020603050405020304" pitchFamily="18" charset="0"/>
              </a:rPr>
              <a:t>: Limited success in implementing these measures in developing countries due to infrastructure challenges.</a:t>
            </a:r>
          </a:p>
          <a:p>
            <a:pPr>
              <a:buFont typeface="+mj-lt"/>
              <a:buAutoNum type="arabicPeriod"/>
            </a:pPr>
            <a:r>
              <a:rPr lang="en-US" sz="1600" b="1" dirty="0">
                <a:latin typeface="Times New Roman" panose="02020603050405020304" pitchFamily="18" charset="0"/>
                <a:cs typeface="Times New Roman" panose="02020603050405020304" pitchFamily="18" charset="0"/>
              </a:rPr>
              <a:t>[Wang et al., 2019] – RTI Mortality in China Post-COVID</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Analyzed the decline in RTIs during the COVID-19 pandemic due to lockdowns and home quarantine policies.</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Noted the increase in accidents related to electric bicycles as public transportation use decreased.</a:t>
            </a:r>
          </a:p>
          <a:p>
            <a:pPr marL="742950" lvl="1" indent="-285750">
              <a:buFont typeface="+mj-lt"/>
              <a:buAutoNum type="arabicPeriod"/>
            </a:pPr>
            <a:r>
              <a:rPr lang="en-US" sz="1600" b="1" dirty="0">
                <a:latin typeface="Times New Roman" panose="02020603050405020304" pitchFamily="18" charset="0"/>
                <a:cs typeface="Times New Roman" panose="02020603050405020304" pitchFamily="18" charset="0"/>
              </a:rPr>
              <a:t>Limitation</a:t>
            </a:r>
            <a:r>
              <a:rPr lang="en-US" sz="1600" dirty="0">
                <a:latin typeface="Times New Roman" panose="02020603050405020304" pitchFamily="18" charset="0"/>
                <a:cs typeface="Times New Roman" panose="02020603050405020304" pitchFamily="18" charset="0"/>
              </a:rPr>
              <a:t>: RTI data post-pandemic is still inconsistent, and further research is needed to understand the long-term effects of COVID-19 on road traffic safety.</a:t>
            </a:r>
          </a:p>
          <a:p>
            <a:pPr marL="342900" indent="-342900">
              <a:buNone/>
            </a:pPr>
            <a:endParaRPr lang="en-US" sz="1800" dirty="0">
              <a:latin typeface="Times New Roman" panose="02020603050405020304" pitchFamily="18" charset="0"/>
              <a:cs typeface="Times New Roman" panose="02020603050405020304" pitchFamily="18" charset="0"/>
            </a:endParaRPr>
          </a:p>
          <a:p>
            <a:pPr marL="342900" indent="-342900">
              <a:buNone/>
            </a:pPr>
            <a:endParaRPr lang="en-US" sz="1800" dirty="0">
              <a:latin typeface="Times New Roman" panose="02020603050405020304" pitchFamily="18" charset="0"/>
              <a:cs typeface="Times New Roman" panose="02020603050405020304" pitchFamily="18" charset="0"/>
            </a:endParaRPr>
          </a:p>
          <a:p>
            <a:pPr marL="342900" indent="-342900">
              <a:buNone/>
            </a:pPr>
            <a:endParaRPr lang="en-US" sz="1800" dirty="0">
              <a:latin typeface="Times New Roman" panose="02020603050405020304" pitchFamily="18" charset="0"/>
              <a:cs typeface="Times New Roman" panose="02020603050405020304" pitchFamily="18" charset="0"/>
            </a:endParaRPr>
          </a:p>
          <a:p>
            <a:pPr marL="342900" indent="-3429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42105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71AB0-C21C-8AD8-2ECC-0778ED8DA2D3}"/>
              </a:ext>
            </a:extLst>
          </p:cNvPr>
          <p:cNvSpPr>
            <a:spLocks noGrp="1"/>
          </p:cNvSpPr>
          <p:nvPr>
            <p:ph type="title"/>
          </p:nvPr>
        </p:nvSpPr>
        <p:spPr>
          <a:xfrm>
            <a:off x="838200" y="0"/>
            <a:ext cx="10515600" cy="1325563"/>
          </a:xfrm>
        </p:spPr>
        <p:txBody>
          <a:bodyPr>
            <a:normAutofit/>
          </a:bodyPr>
          <a:lstStyle/>
          <a:p>
            <a:r>
              <a:rPr lang="en-GB" b="1" dirty="0">
                <a:latin typeface="Times New Roman"/>
                <a:cs typeface="Times New Roman"/>
              </a:rPr>
              <a:t>    Existing System and its Limitations</a:t>
            </a:r>
            <a:endParaRPr lang="en-US" b="1" dirty="0"/>
          </a:p>
        </p:txBody>
      </p:sp>
      <p:sp>
        <p:nvSpPr>
          <p:cNvPr id="3" name="Content Placeholder 2">
            <a:extLst>
              <a:ext uri="{FF2B5EF4-FFF2-40B4-BE49-F238E27FC236}">
                <a16:creationId xmlns:a16="http://schemas.microsoft.com/office/drawing/2014/main" id="{784BC197-421F-5328-AA19-D44EEAD96B7A}"/>
              </a:ext>
            </a:extLst>
          </p:cNvPr>
          <p:cNvSpPr>
            <a:spLocks noGrp="1"/>
          </p:cNvSpPr>
          <p:nvPr>
            <p:ph idx="1"/>
          </p:nvPr>
        </p:nvSpPr>
        <p:spPr>
          <a:xfrm>
            <a:off x="386862" y="1197070"/>
            <a:ext cx="11342076" cy="5669983"/>
          </a:xfrm>
        </p:spPr>
        <p:txBody>
          <a:bodyPr>
            <a:normAutofit/>
          </a:bodyPr>
          <a:lstStyle/>
          <a:p>
            <a:pPr>
              <a:buFont typeface="+mj-lt"/>
              <a:buAutoNum type="arabicPeriod"/>
            </a:pPr>
            <a:r>
              <a:rPr lang="en-US" sz="2000" b="1" dirty="0">
                <a:latin typeface="Times New Roman" panose="02020603050405020304" pitchFamily="18" charset="0"/>
                <a:cs typeface="Times New Roman" panose="02020603050405020304" pitchFamily="18" charset="0"/>
              </a:rPr>
              <a:t>Image Processing-Based Drowsiness Detection Systems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Traditional driver drowsiness detection methods primarily rely on image processing techniques. These systems capture the driver’s face and eye movement in real-time, using methods like eye aspect ratio (EAR) to monitor alertness levels.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Limitation</a:t>
            </a:r>
            <a:r>
              <a:rPr lang="en-US" sz="2000" dirty="0">
                <a:latin typeface="Times New Roman" panose="02020603050405020304" pitchFamily="18" charset="0"/>
                <a:cs typeface="Times New Roman" panose="02020603050405020304" pitchFamily="18" charset="0"/>
              </a:rPr>
              <a:t>: The accuracy of these systems is limited by environmental factors like lighting conditions, angle of capture, and the quality of the camera.</a:t>
            </a:r>
          </a:p>
          <a:p>
            <a:pPr>
              <a:buFont typeface="+mj-lt"/>
              <a:buAutoNum type="arabicPeriod"/>
            </a:pPr>
            <a:r>
              <a:rPr lang="en-US" sz="2000" b="1" dirty="0">
                <a:latin typeface="Times New Roman" panose="02020603050405020304" pitchFamily="18" charset="0"/>
                <a:cs typeface="Times New Roman" panose="02020603050405020304" pitchFamily="18" charset="0"/>
              </a:rPr>
              <a:t>Eye-Tracking Systems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Eye-tracking systems are another traditional method used to detect drowsiness by analyzing eye movement patterns. The system tracks the frequency of blinking, gaze direction, and eye closure rate to determine driver fatigue.</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Limitation</a:t>
            </a:r>
            <a:r>
              <a:rPr lang="en-US" sz="2000" dirty="0">
                <a:latin typeface="Times New Roman" panose="02020603050405020304" pitchFamily="18" charset="0"/>
                <a:cs typeface="Times New Roman" panose="02020603050405020304" pitchFamily="18" charset="0"/>
              </a:rPr>
              <a:t>: These systems can be susceptible to inaccuracies due to camera position or poor calibration, leading to false negatives or missed detections.</a:t>
            </a:r>
          </a:p>
          <a:p>
            <a:pPr>
              <a:buFont typeface="+mj-lt"/>
              <a:buAutoNum type="arabicPeriod"/>
            </a:pPr>
            <a:r>
              <a:rPr lang="en-US" sz="2000" b="1" dirty="0">
                <a:latin typeface="Times New Roman" panose="02020603050405020304" pitchFamily="18" charset="0"/>
                <a:cs typeface="Times New Roman" panose="02020603050405020304" pitchFamily="18" charset="0"/>
              </a:rPr>
              <a:t>Rule-Based Drowsiness Detection Systems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Some systems use rule-based approaches, where predefined conditions (e.g., prolonged eye closures or excessive blinking) trigger an alert.</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Limitation</a:t>
            </a:r>
            <a:r>
              <a:rPr lang="en-US" sz="2000" dirty="0">
                <a:latin typeface="Times New Roman" panose="02020603050405020304" pitchFamily="18" charset="0"/>
                <a:cs typeface="Times New Roman" panose="02020603050405020304" pitchFamily="18" charset="0"/>
              </a:rPr>
              <a:t>: These methods may not capture more subtle signs of fatigue, and response times can be slower, especially if the system is not continuously updated with new data patterns.</a:t>
            </a:r>
          </a:p>
          <a:p>
            <a:pPr algn="just">
              <a:buNone/>
            </a:pPr>
            <a:endParaRPr lang="en-US" sz="1800" dirty="0">
              <a:latin typeface="Times New Roman" pitchFamily="18" charset="0"/>
              <a:cs typeface="Times New Roman" pitchFamily="18" charset="0"/>
            </a:endParaRPr>
          </a:p>
          <a:p>
            <a:pPr marL="0" indent="0" algn="just">
              <a:lnSpc>
                <a:spcPct val="110000"/>
              </a:lnSpc>
              <a:buNone/>
            </a:pPr>
            <a:endParaRPr lang="en-US" sz="1800" dirty="0">
              <a:latin typeface="Times New Roman" pitchFamily="18" charset="0"/>
              <a:cs typeface="Times New Roman" pitchFamily="18" charset="0"/>
            </a:endParaRPr>
          </a:p>
          <a:p>
            <a:pPr marL="0" indent="0">
              <a:lnSpc>
                <a:spcPct val="110000"/>
              </a:lnSpc>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76555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2ACE83-0CA8-1C70-6E1A-FE17E4E2FD40}"/>
              </a:ext>
            </a:extLst>
          </p:cNvPr>
          <p:cNvSpPr>
            <a:spLocks noChangeArrowheads="1"/>
          </p:cNvSpPr>
          <p:nvPr/>
        </p:nvSpPr>
        <p:spPr bwMode="auto">
          <a:xfrm>
            <a:off x="581891" y="688295"/>
            <a:ext cx="11194473"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4.Facial Feature Recognition Systems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Traditional drowsiness detection systems often use facial feature recognition to monitor the driver’s alertness. These systems track eye, mouth, and face movements to assess signs of fatigue, such as slow eye blinks or yawning.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1" i="0" u="none" strike="noStrike" cap="none" normalizeH="0" baseline="0" dirty="0">
                <a:ln>
                  <a:noFill/>
                </a:ln>
                <a:solidFill>
                  <a:schemeClr val="tx1"/>
                </a:solidFill>
                <a:effectLst/>
                <a:latin typeface="Arial" panose="020B0604020202020204" pitchFamily="34" charset="0"/>
              </a:rPr>
              <a:t>Limitation</a:t>
            </a:r>
            <a:r>
              <a:rPr kumimoji="0" lang="en-US" altLang="en-US" sz="2000" b="0" i="0" u="none" strike="noStrike" cap="none" normalizeH="0" baseline="0" dirty="0">
                <a:ln>
                  <a:noFill/>
                </a:ln>
                <a:solidFill>
                  <a:schemeClr val="tx1"/>
                </a:solidFill>
                <a:effectLst/>
                <a:latin typeface="Arial" panose="020B0604020202020204" pitchFamily="34" charset="0"/>
              </a:rPr>
              <a:t>: The accuracy of facial recognition can be affected by poor lighting, varying face angles, or partial occlusions, leading to unreliable results.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5.Blink Rate Monitoring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Many traditional systems rely on tracking the driver’s blink rate, as frequent or prolonged blinking is a sign of drowsiness. These systems analyze the frequency and duration of blinks to detect fatigue.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1" i="0" u="none" strike="noStrike" cap="none" normalizeH="0" baseline="0" dirty="0">
                <a:ln>
                  <a:noFill/>
                </a:ln>
                <a:solidFill>
                  <a:schemeClr val="tx1"/>
                </a:solidFill>
                <a:effectLst/>
                <a:latin typeface="Arial" panose="020B0604020202020204" pitchFamily="34" charset="0"/>
              </a:rPr>
              <a:t>Limitation</a:t>
            </a:r>
            <a:r>
              <a:rPr kumimoji="0" lang="en-US" altLang="en-US" sz="2000" b="0" i="0" u="none" strike="noStrike" cap="none" normalizeH="0" baseline="0" dirty="0">
                <a:ln>
                  <a:noFill/>
                </a:ln>
                <a:solidFill>
                  <a:schemeClr val="tx1"/>
                </a:solidFill>
                <a:effectLst/>
                <a:latin typeface="Arial" panose="020B0604020202020204" pitchFamily="34" charset="0"/>
              </a:rPr>
              <a:t>: Blink rate monitoring alone may not detect all signs of drowsiness and can miss more subtle signs, such as eye closure patterns, which can lead to false negatives.</a:t>
            </a:r>
          </a:p>
        </p:txBody>
      </p:sp>
    </p:spTree>
    <p:extLst>
      <p:ext uri="{BB962C8B-B14F-4D97-AF65-F5344CB8AC3E}">
        <p14:creationId xmlns:p14="http://schemas.microsoft.com/office/powerpoint/2010/main" val="166533354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5221-074D-B618-121D-FE0C363B25FE}"/>
              </a:ext>
            </a:extLst>
          </p:cNvPr>
          <p:cNvSpPr>
            <a:spLocks noGrp="1"/>
          </p:cNvSpPr>
          <p:nvPr>
            <p:ph type="title"/>
          </p:nvPr>
        </p:nvSpPr>
        <p:spPr>
          <a:xfrm>
            <a:off x="838200" y="0"/>
            <a:ext cx="10515600" cy="1325563"/>
          </a:xfrm>
        </p:spPr>
        <p:txBody>
          <a:bodyPr>
            <a:normAutofit/>
          </a:bodyPr>
          <a:lstStyle/>
          <a:p>
            <a:r>
              <a:rPr lang="en-GB" sz="4800" dirty="0">
                <a:latin typeface="Times New Roman"/>
                <a:cs typeface="Times New Roman"/>
              </a:rPr>
              <a:t>                   </a:t>
            </a:r>
            <a:r>
              <a:rPr lang="en-GB" b="1"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9808BB-5558-FFBA-98BE-4B6A5EFAB202}"/>
              </a:ext>
            </a:extLst>
          </p:cNvPr>
          <p:cNvSpPr>
            <a:spLocks noGrp="1"/>
          </p:cNvSpPr>
          <p:nvPr>
            <p:ph type="subTitle" idx="4294967295"/>
          </p:nvPr>
        </p:nvSpPr>
        <p:spPr>
          <a:xfrm>
            <a:off x="519066" y="1176949"/>
            <a:ext cx="11153869" cy="547734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To overcome the limitations of existing </a:t>
            </a:r>
            <a:r>
              <a:rPr lang="en-US" sz="1400" b="1" dirty="0">
                <a:latin typeface="Times New Roman" panose="02020603050405020304" pitchFamily="18" charset="0"/>
                <a:cs typeface="Times New Roman" panose="02020603050405020304" pitchFamily="18" charset="0"/>
              </a:rPr>
              <a:t>drowsiness detection methods</a:t>
            </a:r>
            <a:r>
              <a:rPr lang="en-US" sz="1400" dirty="0">
                <a:latin typeface="Times New Roman" panose="02020603050405020304" pitchFamily="18" charset="0"/>
                <a:cs typeface="Times New Roman" panose="02020603050405020304" pitchFamily="18" charset="0"/>
              </a:rPr>
              <a:t>, we propose an </a:t>
            </a:r>
            <a:r>
              <a:rPr lang="en-US" sz="1400" b="1" dirty="0">
                <a:latin typeface="Times New Roman" panose="02020603050405020304" pitchFamily="18" charset="0"/>
                <a:cs typeface="Times New Roman" panose="02020603050405020304" pitchFamily="18" charset="0"/>
              </a:rPr>
              <a:t>AI-powered Driver Drowsiness Detection System</a:t>
            </a:r>
            <a:r>
              <a:rPr lang="en-US" sz="1400" dirty="0">
                <a:latin typeface="Times New Roman" panose="02020603050405020304" pitchFamily="18" charset="0"/>
                <a:cs typeface="Times New Roman" panose="02020603050405020304" pitchFamily="18" charset="0"/>
              </a:rPr>
              <a:t> utilizing </a:t>
            </a:r>
            <a:r>
              <a:rPr lang="en-US" sz="1400" b="1" dirty="0">
                <a:latin typeface="Times New Roman" panose="02020603050405020304" pitchFamily="18" charset="0"/>
                <a:cs typeface="Times New Roman" panose="02020603050405020304" pitchFamily="18" charset="0"/>
              </a:rPr>
              <a:t>Image Processing</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Machine Learning (KNN, Random Forest)</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MATLAB</a:t>
            </a:r>
            <a:r>
              <a:rPr lang="en-US" sz="1400" dirty="0">
                <a:latin typeface="Times New Roman" panose="02020603050405020304" pitchFamily="18" charset="0"/>
                <a:cs typeface="Times New Roman" panose="02020603050405020304" pitchFamily="18" charset="0"/>
              </a:rPr>
              <a:t>. Unlike traditional systems, our solution integrates advanced AI models to automate real-time drowsiness detection, offering improved accuracy, speed, and </a:t>
            </a:r>
            <a:r>
              <a:rPr lang="en-US" sz="1400" dirty="0" err="1">
                <a:latin typeface="Times New Roman" panose="02020603050405020304" pitchFamily="18" charset="0"/>
                <a:cs typeface="Times New Roman" panose="02020603050405020304" pitchFamily="18" charset="0"/>
              </a:rPr>
              <a:t>scalability.The</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proposed system</a:t>
            </a:r>
            <a:r>
              <a:rPr lang="en-US" sz="1400" dirty="0">
                <a:latin typeface="Times New Roman" panose="02020603050405020304" pitchFamily="18" charset="0"/>
                <a:cs typeface="Times New Roman" panose="02020603050405020304" pitchFamily="18" charset="0"/>
              </a:rPr>
              <a:t> is designed to accurately detect drowsiness and alert the driver in real-time. The system processes images of the driver's face and eyes to identify signs of fatigue. Key stages of detection include:</a:t>
            </a:r>
          </a:p>
          <a:p>
            <a:pPr>
              <a:buFont typeface="+mj-lt"/>
              <a:buAutoNum type="arabicPeriod"/>
            </a:pPr>
            <a:r>
              <a:rPr lang="en-US" sz="1400" b="1" dirty="0">
                <a:latin typeface="Times New Roman" panose="02020603050405020304" pitchFamily="18" charset="0"/>
                <a:cs typeface="Times New Roman" panose="02020603050405020304" pitchFamily="18" charset="0"/>
              </a:rPr>
              <a:t>Eye Detection</a:t>
            </a:r>
          </a:p>
          <a:p>
            <a:pPr>
              <a:buFont typeface="+mj-lt"/>
              <a:buAutoNum type="arabicPeriod"/>
            </a:pPr>
            <a:r>
              <a:rPr lang="en-US" sz="1400" b="1" dirty="0">
                <a:latin typeface="Times New Roman" panose="02020603050405020304" pitchFamily="18" charset="0"/>
                <a:cs typeface="Times New Roman" panose="02020603050405020304" pitchFamily="18" charset="0"/>
              </a:rPr>
              <a:t>Iris Segmentation &amp; Extraction</a:t>
            </a:r>
          </a:p>
          <a:p>
            <a:pPr>
              <a:buFont typeface="+mj-lt"/>
              <a:buAutoNum type="arabicPeriod"/>
            </a:pPr>
            <a:r>
              <a:rPr lang="en-US" sz="1400" b="1" dirty="0">
                <a:latin typeface="Times New Roman" panose="02020603050405020304" pitchFamily="18" charset="0"/>
                <a:cs typeface="Times New Roman" panose="02020603050405020304" pitchFamily="18" charset="0"/>
              </a:rPr>
              <a:t>Feature Extraction using DCT &amp; SURF</a:t>
            </a:r>
          </a:p>
          <a:p>
            <a:pPr>
              <a:buFont typeface="+mj-lt"/>
              <a:buAutoNum type="arabicPeriod"/>
            </a:pPr>
            <a:r>
              <a:rPr lang="en-US" sz="1400" b="1" dirty="0">
                <a:latin typeface="Times New Roman" panose="02020603050405020304" pitchFamily="18" charset="0"/>
                <a:cs typeface="Times New Roman" panose="02020603050405020304" pitchFamily="18" charset="0"/>
              </a:rPr>
              <a:t>Classification using KNN &amp; Random Forest</a:t>
            </a:r>
          </a:p>
          <a:p>
            <a:pPr>
              <a:buFont typeface="+mj-lt"/>
              <a:buAutoNum type="arabicPeriod"/>
            </a:pPr>
            <a:r>
              <a:rPr lang="en-US" sz="1400" b="1" dirty="0">
                <a:latin typeface="Times New Roman" panose="02020603050405020304" pitchFamily="18" charset="0"/>
                <a:cs typeface="Times New Roman" panose="02020603050405020304" pitchFamily="18" charset="0"/>
              </a:rPr>
              <a:t>Fusion Score Calculation</a:t>
            </a:r>
          </a:p>
          <a:p>
            <a:pPr marL="0" indent="0">
              <a:buNone/>
            </a:pPr>
            <a:r>
              <a:rPr lang="en-IN" sz="1400" b="1" dirty="0">
                <a:latin typeface="Times New Roman" panose="02020603050405020304" pitchFamily="18" charset="0"/>
                <a:cs typeface="Times New Roman" panose="02020603050405020304" pitchFamily="18" charset="0"/>
              </a:rPr>
              <a:t>Advantages:</a:t>
            </a:r>
            <a:endParaRPr lang="en-US" sz="1400" b="1" dirty="0">
              <a:latin typeface="Times New Roman" panose="02020603050405020304" pitchFamily="18" charset="0"/>
              <a:cs typeface="Times New Roman" panose="02020603050405020304" pitchFamily="18" charset="0"/>
            </a:endParaRPr>
          </a:p>
          <a:p>
            <a:pPr>
              <a:buFont typeface="+mj-lt"/>
              <a:buAutoNum type="arabicPeriod"/>
            </a:pPr>
            <a:r>
              <a:rPr lang="en-US" sz="1400" b="1" dirty="0">
                <a:latin typeface="Times New Roman" panose="02020603050405020304" pitchFamily="18" charset="0"/>
                <a:cs typeface="Times New Roman" panose="02020603050405020304" pitchFamily="18" charset="0"/>
              </a:rPr>
              <a:t>High Accuracy</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Achieves a remarkable accuracy rate of </a:t>
            </a:r>
            <a:r>
              <a:rPr lang="en-US" sz="1400" b="1" dirty="0">
                <a:latin typeface="Times New Roman" panose="02020603050405020304" pitchFamily="18" charset="0"/>
                <a:cs typeface="Times New Roman" panose="02020603050405020304" pitchFamily="18" charset="0"/>
              </a:rPr>
              <a:t>97%</a:t>
            </a:r>
            <a:r>
              <a:rPr lang="en-US" sz="1400" dirty="0">
                <a:latin typeface="Times New Roman" panose="02020603050405020304" pitchFamily="18" charset="0"/>
                <a:cs typeface="Times New Roman" panose="02020603050405020304" pitchFamily="18" charset="0"/>
              </a:rPr>
              <a:t>, ensuring reliable detection of driver drowsiness and minimizing false alarms.</a:t>
            </a:r>
          </a:p>
          <a:p>
            <a:pPr>
              <a:buFont typeface="+mj-lt"/>
              <a:buAutoNum type="arabicPeriod"/>
            </a:pPr>
            <a:r>
              <a:rPr lang="en-US" sz="1400" b="1" dirty="0">
                <a:latin typeface="Times New Roman" panose="02020603050405020304" pitchFamily="18" charset="0"/>
                <a:cs typeface="Times New Roman" panose="02020603050405020304" pitchFamily="18" charset="0"/>
              </a:rPr>
              <a:t>Real-Time Monitoring</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Provides real-time detection and alerts to prevent accidents due to drowsy driving, giving drivers time to take corrective action.</a:t>
            </a:r>
          </a:p>
          <a:p>
            <a:pPr>
              <a:buFont typeface="+mj-lt"/>
              <a:buAutoNum type="arabicPeriod"/>
            </a:pPr>
            <a:r>
              <a:rPr lang="en-US" sz="1400" b="1" dirty="0">
                <a:latin typeface="Times New Roman" panose="02020603050405020304" pitchFamily="18" charset="0"/>
                <a:cs typeface="Times New Roman" panose="02020603050405020304" pitchFamily="18" charset="0"/>
              </a:rPr>
              <a:t>Comprehensive &amp; Adaptive Analysis</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Combines multiple advanced techniques such as </a:t>
            </a:r>
            <a:r>
              <a:rPr lang="en-US" sz="1400" b="1" dirty="0">
                <a:latin typeface="Times New Roman" panose="02020603050405020304" pitchFamily="18" charset="0"/>
                <a:cs typeface="Times New Roman" panose="02020603050405020304" pitchFamily="18" charset="0"/>
              </a:rPr>
              <a:t>DCT, SURF, KNN, and Random Forest</a:t>
            </a:r>
            <a:r>
              <a:rPr lang="en-US" sz="1400" dirty="0">
                <a:latin typeface="Times New Roman" panose="02020603050405020304" pitchFamily="18" charset="0"/>
                <a:cs typeface="Times New Roman" panose="02020603050405020304" pitchFamily="18" charset="0"/>
              </a:rPr>
              <a:t>, making the system highly adaptive and accurate over time as more data is gathered.</a:t>
            </a:r>
          </a:p>
          <a:p>
            <a:pPr>
              <a:buFont typeface="+mj-lt"/>
              <a:buAutoNum type="arabicPeriod"/>
            </a:pPr>
            <a:r>
              <a:rPr lang="en-US" sz="1400" b="1" dirty="0">
                <a:latin typeface="Times New Roman" panose="02020603050405020304" pitchFamily="18" charset="0"/>
                <a:cs typeface="Times New Roman" panose="02020603050405020304" pitchFamily="18" charset="0"/>
              </a:rPr>
              <a:t>Non-Intrusive &amp; Cost-Effective</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Operates based solely on </a:t>
            </a:r>
            <a:r>
              <a:rPr lang="en-US" sz="1400" b="1" dirty="0">
                <a:latin typeface="Times New Roman" panose="02020603050405020304" pitchFamily="18" charset="0"/>
                <a:cs typeface="Times New Roman" panose="02020603050405020304" pitchFamily="18" charset="0"/>
              </a:rPr>
              <a:t>image data</a:t>
            </a:r>
            <a:r>
              <a:rPr lang="en-US" sz="1400" dirty="0">
                <a:latin typeface="Times New Roman" panose="02020603050405020304" pitchFamily="18" charset="0"/>
                <a:cs typeface="Times New Roman" panose="02020603050405020304" pitchFamily="18" charset="0"/>
              </a:rPr>
              <a:t>, making it a non-intrusive solution, and is cost-effective compared to sensor-based alternatives.</a:t>
            </a:r>
          </a:p>
          <a:p>
            <a:pPr marL="0" indent="0">
              <a:buNone/>
            </a:pPr>
            <a:endParaRPr lang="en-US" sz="1400" dirty="0">
              <a:latin typeface="Times New Roman" panose="02020603050405020304" pitchFamily="18" charset="0"/>
              <a:cs typeface="Times New Roman" panose="02020603050405020304" pitchFamily="18" charset="0"/>
            </a:endParaRPr>
          </a:p>
          <a:p>
            <a:pPr marL="342900" indent="-34290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4050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39493" y="380244"/>
            <a:ext cx="3874883" cy="584775"/>
          </a:xfrm>
          <a:prstGeom prst="rect">
            <a:avLst/>
          </a:prstGeom>
          <a:noFill/>
        </p:spPr>
        <p:txBody>
          <a:bodyPr wrap="square" rtlCol="0">
            <a:spAutoFit/>
          </a:bodyPr>
          <a:lstStyle/>
          <a:p>
            <a:r>
              <a:rPr lang="en-IN" sz="3200" b="1" dirty="0">
                <a:latin typeface="Times New Roman" pitchFamily="18" charset="0"/>
                <a:cs typeface="Times New Roman" pitchFamily="18" charset="0"/>
              </a:rPr>
              <a:t>   ALGORITHMS</a:t>
            </a:r>
            <a:endParaRPr lang="en-US" sz="3200" b="1" dirty="0">
              <a:latin typeface="Times New Roman" pitchFamily="18" charset="0"/>
              <a:cs typeface="Times New Roman" pitchFamily="18" charset="0"/>
            </a:endParaRPr>
          </a:p>
        </p:txBody>
      </p:sp>
      <p:sp>
        <p:nvSpPr>
          <p:cNvPr id="6" name="TextBox 5"/>
          <p:cNvSpPr txBox="1"/>
          <p:nvPr/>
        </p:nvSpPr>
        <p:spPr>
          <a:xfrm>
            <a:off x="470780" y="1258432"/>
            <a:ext cx="11027121" cy="5724644"/>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1. Machine Learning Algorithms Used</a:t>
            </a:r>
          </a:p>
          <a:p>
            <a:pPr>
              <a:lnSpc>
                <a:spcPct val="150000"/>
              </a:lnSpc>
            </a:pPr>
            <a:r>
              <a:rPr lang="en-US" b="1" dirty="0">
                <a:latin typeface="Times New Roman" panose="02020603050405020304" pitchFamily="18" charset="0"/>
                <a:cs typeface="Times New Roman" panose="02020603050405020304" pitchFamily="18" charset="0"/>
              </a:rPr>
              <a:t>a) K-Nearest Neighbors (KNN)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simple classification algorithm that assigns a class based on the majority of its nearest neighbors.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in your system to classify features extracted from images into </a:t>
            </a:r>
            <a:r>
              <a:rPr lang="en-US" b="1" dirty="0">
                <a:latin typeface="Times New Roman" panose="02020603050405020304" pitchFamily="18" charset="0"/>
                <a:cs typeface="Times New Roman" panose="02020603050405020304" pitchFamily="18" charset="0"/>
              </a:rPr>
              <a:t>alert</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drowsy</a:t>
            </a:r>
            <a:r>
              <a:rPr lang="en-US" dirty="0">
                <a:latin typeface="Times New Roman" panose="02020603050405020304" pitchFamily="18" charset="0"/>
                <a:cs typeface="Times New Roman" panose="02020603050405020304" pitchFamily="18" charset="0"/>
              </a:rPr>
              <a:t> states.</a:t>
            </a:r>
          </a:p>
          <a:p>
            <a:pPr>
              <a:lnSpc>
                <a:spcPct val="150000"/>
              </a:lnSpc>
            </a:pPr>
            <a:r>
              <a:rPr lang="en-US" b="1" dirty="0">
                <a:latin typeface="Times New Roman" panose="02020603050405020304" pitchFamily="18" charset="0"/>
                <a:cs typeface="Times New Roman" panose="02020603050405020304" pitchFamily="18" charset="0"/>
              </a:rPr>
              <a:t>b) Random Forest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ensemble learning method that builds multiple decision trees and merges their results.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improve classification accuracy by reducing overfitting.</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alongside KNN for better classification performance.</a:t>
            </a:r>
          </a:p>
          <a:p>
            <a:pPr>
              <a:lnSpc>
                <a:spcPct val="150000"/>
              </a:lnSpc>
            </a:pPr>
            <a:r>
              <a:rPr lang="en-US" b="1" dirty="0">
                <a:latin typeface="Times New Roman" panose="02020603050405020304" pitchFamily="18" charset="0"/>
                <a:cs typeface="Times New Roman" panose="02020603050405020304" pitchFamily="18" charset="0"/>
              </a:rPr>
              <a:t>c) Fusion Score (KNN + RF)</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unique approach that </a:t>
            </a:r>
            <a:r>
              <a:rPr lang="en-US" b="1" dirty="0">
                <a:latin typeface="Times New Roman" panose="02020603050405020304" pitchFamily="18" charset="0"/>
                <a:cs typeface="Times New Roman" panose="02020603050405020304" pitchFamily="18" charset="0"/>
              </a:rPr>
              <a:t>averages the scores</a:t>
            </a:r>
            <a:r>
              <a:rPr lang="en-US" dirty="0">
                <a:latin typeface="Times New Roman" panose="02020603050405020304" pitchFamily="18" charset="0"/>
                <a:cs typeface="Times New Roman" panose="02020603050405020304" pitchFamily="18" charset="0"/>
              </a:rPr>
              <a:t> from both KNN and Random Forest to make the final classification.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Formula: </a:t>
            </a:r>
            <a:r>
              <a:rPr lang="en-US" dirty="0" err="1">
                <a:latin typeface="Times New Roman" panose="02020603050405020304" pitchFamily="18" charset="0"/>
                <a:cs typeface="Times New Roman" panose="02020603050405020304" pitchFamily="18" charset="0"/>
              </a:rPr>
              <a:t>FusionScore</a:t>
            </a:r>
            <a:r>
              <a:rPr lang="en-US" dirty="0">
                <a:latin typeface="Times New Roman" panose="02020603050405020304" pitchFamily="18" charset="0"/>
                <a:cs typeface="Times New Roman" panose="02020603050405020304" pitchFamily="18" charset="0"/>
              </a:rPr>
              <a:t>=KNN+RF2Fusion Score = \frac{KNN + RF}{2}</a:t>
            </a:r>
            <a:r>
              <a:rPr lang="en-US" dirty="0" err="1">
                <a:latin typeface="Times New Roman" panose="02020603050405020304" pitchFamily="18" charset="0"/>
                <a:cs typeface="Times New Roman" panose="02020603050405020304" pitchFamily="18" charset="0"/>
              </a:rPr>
              <a:t>FusionScore</a:t>
            </a:r>
            <a:r>
              <a:rPr lang="en-US" dirty="0">
                <a:latin typeface="Times New Roman" panose="02020603050405020304" pitchFamily="18" charset="0"/>
                <a:cs typeface="Times New Roman" panose="02020603050405020304" pitchFamily="18" charset="0"/>
              </a:rPr>
              <a:t>=2KNN+RF​</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increases reliability by leveraging the strengths of both classifiers.</a:t>
            </a:r>
          </a:p>
          <a:p>
            <a:pPr marL="457200" indent="-457200" algn="just"/>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297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64B04AA-BD70-4511-B854-73F4D7AA4BD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Flow</Template>
  <TotalTime>1012</TotalTime>
  <Words>2575</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Driver Drowsiness Detection System Using Image Processing</vt:lpstr>
      <vt:lpstr>                           ABSTRACT</vt:lpstr>
      <vt:lpstr>                  INTRODUCTION</vt:lpstr>
      <vt:lpstr>             Objective Of The Project</vt:lpstr>
      <vt:lpstr>        Literature Survey / Literature Review</vt:lpstr>
      <vt:lpstr>    Existing System and its Limitations</vt:lpstr>
      <vt:lpstr>PowerPoint Presentation</vt:lpstr>
      <vt:lpstr>                   Proposed System</vt:lpstr>
      <vt:lpstr>PowerPoint Presentation</vt:lpstr>
      <vt:lpstr>PowerPoint Presentation</vt:lpstr>
      <vt:lpstr>                       System Workflow</vt:lpstr>
      <vt:lpstr>PowerPoint Presentation</vt:lpstr>
      <vt:lpstr>                                 Result</vt:lpstr>
      <vt:lpstr>PowerPoint Presentation</vt:lpstr>
      <vt:lpstr>PowerPoint Presentation</vt:lpstr>
      <vt:lpstr>PowerPoint Presentation</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Classification Through Image Processing and CNN</dc:title>
  <dc:creator>Harish Kondaparthi</dc:creator>
  <cp:lastModifiedBy>Kancharla Sriram</cp:lastModifiedBy>
  <cp:revision>80</cp:revision>
  <dcterms:created xsi:type="dcterms:W3CDTF">2024-08-06T14:11:32Z</dcterms:created>
  <dcterms:modified xsi:type="dcterms:W3CDTF">2025-02-19T16:05:01Z</dcterms:modified>
</cp:coreProperties>
</file>