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844" r:id="rId2"/>
  </p:sldMasterIdLst>
  <p:sldIdLst>
    <p:sldId id="256" r:id="rId3"/>
    <p:sldId id="257" r:id="rId4"/>
    <p:sldId id="258" r:id="rId5"/>
    <p:sldId id="259" r:id="rId6"/>
    <p:sldId id="260" r:id="rId7"/>
    <p:sldId id="263"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22,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8534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22,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520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22,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5042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C15059A-6141-4789-B82F-87FE6F9EAAF5}" type="datetimeFigureOut">
              <a:rPr lang="en-IN" smtClean="0"/>
              <a:t>22-12-2020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1D531A2-91E6-4FB8-AABB-33B1B2076B86}" type="slidenum">
              <a:rPr lang="en-IN" smtClean="0"/>
              <a:t>‹#›</a:t>
            </a:fld>
            <a:endParaRPr lang="en-IN"/>
          </a:p>
        </p:txBody>
      </p:sp>
    </p:spTree>
    <p:extLst>
      <p:ext uri="{BB962C8B-B14F-4D97-AF65-F5344CB8AC3E}">
        <p14:creationId xmlns:p14="http://schemas.microsoft.com/office/powerpoint/2010/main" val="17886160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22,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47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22,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9569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22,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7836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22,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870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22,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6183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22,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917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22,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7152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22,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639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22,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57920788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C15059A-6141-4789-B82F-87FE6F9EAAF5}" type="datetimeFigureOut">
              <a:rPr lang="en-IN" smtClean="0"/>
              <a:t>22-12-2020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1D531A2-91E6-4FB8-AABB-33B1B2076B8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0156428"/>
      </p:ext>
    </p:extLst>
  </p:cSld>
  <p:clrMap bg1="lt1" tx1="dk1" bg2="lt2" tx2="dk2" accent1="accent1" accent2="accent2" accent3="accent3" accent4="accent4" accent5="accent5" accent6="accent6" hlink="hlink" folHlink="folHlink"/>
  <p:sldLayoutIdLst>
    <p:sldLayoutId id="2147483845" r:id="rId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C4250-97DB-4397-8EFC-5E6C58D15B77}"/>
              </a:ext>
            </a:extLst>
          </p:cNvPr>
          <p:cNvSpPr>
            <a:spLocks noGrp="1"/>
          </p:cNvSpPr>
          <p:nvPr>
            <p:ph type="ctrTitle"/>
          </p:nvPr>
        </p:nvSpPr>
        <p:spPr>
          <a:xfrm>
            <a:off x="720000" y="1554630"/>
            <a:ext cx="5015638" cy="1969770"/>
          </a:xfrm>
        </p:spPr>
        <p:txBody>
          <a:bodyPr>
            <a:normAutofit/>
          </a:bodyPr>
          <a:lstStyle/>
          <a:p>
            <a:r>
              <a:rPr lang="en-US" dirty="0"/>
              <a:t>STUDENT SERVANT</a:t>
            </a:r>
            <a:endParaRPr lang="en-IN" dirty="0"/>
          </a:p>
        </p:txBody>
      </p:sp>
      <p:sp>
        <p:nvSpPr>
          <p:cNvPr id="3" name="Subtitle 2">
            <a:extLst>
              <a:ext uri="{FF2B5EF4-FFF2-40B4-BE49-F238E27FC236}">
                <a16:creationId xmlns:a16="http://schemas.microsoft.com/office/drawing/2014/main" id="{6013A449-2488-4290-BA7B-D151E261DC80}"/>
              </a:ext>
            </a:extLst>
          </p:cNvPr>
          <p:cNvSpPr>
            <a:spLocks noGrp="1"/>
          </p:cNvSpPr>
          <p:nvPr>
            <p:ph type="subTitle" idx="1"/>
          </p:nvPr>
        </p:nvSpPr>
        <p:spPr>
          <a:xfrm>
            <a:off x="720000" y="3830399"/>
            <a:ext cx="5015638" cy="993670"/>
          </a:xfrm>
        </p:spPr>
        <p:txBody>
          <a:bodyPr>
            <a:normAutofit/>
          </a:bodyPr>
          <a:lstStyle/>
          <a:p>
            <a:pPr marL="514350" indent="-514350">
              <a:buAutoNum type="arabicPeriod"/>
            </a:pPr>
            <a:r>
              <a:rPr lang="en-US" sz="1400" dirty="0">
                <a:solidFill>
                  <a:schemeClr val="tx2">
                    <a:lumMod val="90000"/>
                  </a:schemeClr>
                </a:solidFill>
              </a:rPr>
              <a:t>Prajwal Reddy 1602-19-737-086</a:t>
            </a:r>
          </a:p>
          <a:p>
            <a:pPr marL="514350" indent="-514350">
              <a:buAutoNum type="arabicPeriod"/>
            </a:pPr>
            <a:r>
              <a:rPr lang="en-IN" sz="1400" dirty="0">
                <a:solidFill>
                  <a:schemeClr val="tx2">
                    <a:lumMod val="90000"/>
                  </a:schemeClr>
                </a:solidFill>
              </a:rPr>
              <a:t>L. Sriram 1602-19-737-114</a:t>
            </a:r>
          </a:p>
        </p:txBody>
      </p:sp>
      <p:grpSp>
        <p:nvGrpSpPr>
          <p:cNvPr id="25" name="Group 2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2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0"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16" name="Picture 3">
            <a:extLst>
              <a:ext uri="{FF2B5EF4-FFF2-40B4-BE49-F238E27FC236}">
                <a16:creationId xmlns:a16="http://schemas.microsoft.com/office/drawing/2014/main" id="{050BFB33-6C43-498F-936F-95D69977872E}"/>
              </a:ext>
            </a:extLst>
          </p:cNvPr>
          <p:cNvPicPr>
            <a:picLocks noChangeAspect="1"/>
          </p:cNvPicPr>
          <p:nvPr/>
        </p:nvPicPr>
        <p:blipFill rotWithShape="1">
          <a:blip r:embed="rId2"/>
          <a:srcRect l="13887" r="27116" b="-1"/>
          <a:stretch/>
        </p:blipFill>
        <p:spPr>
          <a:xfrm>
            <a:off x="6468410" y="720000"/>
            <a:ext cx="4967029" cy="5409338"/>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6855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A35F-7682-49AF-81C8-A284FA644836}"/>
              </a:ext>
            </a:extLst>
          </p:cNvPr>
          <p:cNvSpPr>
            <a:spLocks noGrp="1"/>
          </p:cNvSpPr>
          <p:nvPr>
            <p:ph type="ctrTitle"/>
          </p:nvPr>
        </p:nvSpPr>
        <p:spPr>
          <a:xfrm>
            <a:off x="581191" y="376990"/>
            <a:ext cx="10993549" cy="1844842"/>
          </a:xfrm>
        </p:spPr>
        <p:txBody>
          <a:bodyPr>
            <a:normAutofit/>
          </a:bodyPr>
          <a:lstStyle/>
          <a:p>
            <a:r>
              <a:rPr lang="en-US" sz="2400" dirty="0"/>
              <a:t>			ABSTRACT PRESENTATION OF MINI PROJECT </a:t>
            </a:r>
            <a:br>
              <a:rPr lang="en-US" sz="2400" dirty="0"/>
            </a:br>
            <a:br>
              <a:rPr lang="en-US" sz="2400" dirty="0"/>
            </a:br>
            <a:r>
              <a:rPr lang="en-US" sz="2400" dirty="0"/>
              <a:t>		  				</a:t>
            </a:r>
            <a:r>
              <a:rPr lang="en-US" sz="3200" b="1" u="sng" dirty="0">
                <a:latin typeface="Arial Rounded MT Bold" panose="020F0704030504030204" pitchFamily="34" charset="0"/>
              </a:rPr>
              <a:t>student servant</a:t>
            </a:r>
            <a:endParaRPr lang="en-IN" sz="3200" b="1" u="sng" dirty="0">
              <a:latin typeface="Arial Rounded MT Bold" panose="020F0704030504030204" pitchFamily="34" charset="0"/>
            </a:endParaRPr>
          </a:p>
        </p:txBody>
      </p:sp>
      <p:sp>
        <p:nvSpPr>
          <p:cNvPr id="3" name="Subtitle 2">
            <a:extLst>
              <a:ext uri="{FF2B5EF4-FFF2-40B4-BE49-F238E27FC236}">
                <a16:creationId xmlns:a16="http://schemas.microsoft.com/office/drawing/2014/main" id="{8B876DC6-164D-48F1-9614-6A512FA14ABB}"/>
              </a:ext>
            </a:extLst>
          </p:cNvPr>
          <p:cNvSpPr>
            <a:spLocks noGrp="1"/>
          </p:cNvSpPr>
          <p:nvPr>
            <p:ph type="subTitle" idx="1"/>
          </p:nvPr>
        </p:nvSpPr>
        <p:spPr>
          <a:xfrm>
            <a:off x="599227" y="3208421"/>
            <a:ext cx="10793451" cy="3352800"/>
          </a:xfrm>
        </p:spPr>
        <p:txBody>
          <a:bodyPr>
            <a:normAutofit fontScale="70000" lnSpcReduction="20000"/>
          </a:bodyPr>
          <a:lstStyle/>
          <a:p>
            <a:r>
              <a:rPr lang="en-US" sz="2000" dirty="0">
                <a:solidFill>
                  <a:schemeClr val="bg1"/>
                </a:solidFill>
              </a:rPr>
              <a:t>*In this day and age, from STUDIES to sales, everything is using online platforms. So, the time a student has to spend in front of a computer is increasing. </a:t>
            </a:r>
          </a:p>
          <a:p>
            <a:r>
              <a:rPr lang="en-US" sz="2000" dirty="0">
                <a:solidFill>
                  <a:schemeClr val="bg1"/>
                </a:solidFill>
              </a:rPr>
              <a:t>*OUR MAIN OBJECTIVE IS TO BUILD AN APPLICATION FOR MANAGING NOTES WHILE ONLINE CLASSES ARE ONGOING AND EVEN AFTER.</a:t>
            </a:r>
          </a:p>
          <a:p>
            <a:r>
              <a:rPr lang="en-US" sz="2000" dirty="0">
                <a:solidFill>
                  <a:schemeClr val="bg1"/>
                </a:solidFill>
              </a:rPr>
              <a:t>*THROUGH THIS APPLICATION, ONE HAS QUICK ACCESS TO  write, edit and read the notes everyday FOR VARIOUS SUBJECTS.</a:t>
            </a:r>
          </a:p>
          <a:p>
            <a:r>
              <a:rPr lang="en-US" sz="2000" i="1" u="sng" dirty="0">
                <a:solidFill>
                  <a:schemeClr val="bg1"/>
                </a:solidFill>
              </a:rPr>
              <a:t>FEATURES:</a:t>
            </a:r>
          </a:p>
          <a:p>
            <a:pPr marL="342900" indent="-342900">
              <a:buAutoNum type="arabicPeriod"/>
            </a:pPr>
            <a:r>
              <a:rPr lang="en-US" sz="2000" i="1" dirty="0">
                <a:solidFill>
                  <a:schemeClr val="bg1"/>
                </a:solidFill>
              </a:rPr>
              <a:t>ADDING NOTES FOR SPECIFIC DATE ,SUBJECT AND TOPIC</a:t>
            </a:r>
          </a:p>
          <a:p>
            <a:pPr marL="342900" indent="-342900">
              <a:buAutoNum type="arabicPeriod"/>
            </a:pPr>
            <a:r>
              <a:rPr lang="en-US" sz="2000" i="1" dirty="0">
                <a:solidFill>
                  <a:schemeClr val="bg1"/>
                </a:solidFill>
              </a:rPr>
              <a:t>EDITING AND DELETING ALREADY ADDED NOTES. </a:t>
            </a:r>
          </a:p>
          <a:p>
            <a:pPr marL="342900" indent="-342900">
              <a:buAutoNum type="arabicPeriod"/>
            </a:pPr>
            <a:r>
              <a:rPr lang="en-US" sz="2000" i="1" dirty="0">
                <a:solidFill>
                  <a:schemeClr val="bg1"/>
                </a:solidFill>
              </a:rPr>
              <a:t>SEARCHING AND DISPLAYING NOTES WRITTEN ON A SPECIFIC DATE.   </a:t>
            </a:r>
          </a:p>
          <a:p>
            <a:pPr marL="342900" indent="-342900">
              <a:buAutoNum type="arabicPeriod"/>
            </a:pPr>
            <a:r>
              <a:rPr lang="en-US" sz="2000" i="1" dirty="0">
                <a:solidFill>
                  <a:schemeClr val="bg1"/>
                </a:solidFill>
              </a:rPr>
              <a:t>USER </a:t>
            </a:r>
            <a:r>
              <a:rPr lang="en-US" sz="2000" i="1">
                <a:solidFill>
                  <a:schemeClr val="bg1"/>
                </a:solidFill>
              </a:rPr>
              <a:t>CAN BE SAFE WITH PASSWORD   PROTECTION.                           </a:t>
            </a:r>
            <a:endParaRPr lang="en-US" sz="2000" i="1" dirty="0">
              <a:solidFill>
                <a:schemeClr val="bg1"/>
              </a:solidFill>
            </a:endParaRPr>
          </a:p>
          <a:p>
            <a:r>
              <a:rPr lang="en-US" dirty="0">
                <a:solidFill>
                  <a:schemeClr val="bg1"/>
                </a:solidFill>
              </a:rPr>
              <a:t>      </a:t>
            </a:r>
          </a:p>
          <a:p>
            <a:r>
              <a:rPr lang="en-US" dirty="0">
                <a:solidFill>
                  <a:schemeClr val="bg1"/>
                </a:solidFill>
              </a:rPr>
              <a:t>                                                                                                                                                     </a:t>
            </a:r>
          </a:p>
          <a:p>
            <a:endParaRPr lang="en-US"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5E34A584-6534-4241-AF1F-351D9D6D4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2" y="1552074"/>
            <a:ext cx="1475873" cy="1279358"/>
          </a:xfrm>
          <a:prstGeom prst="rect">
            <a:avLst/>
          </a:prstGeom>
        </p:spPr>
      </p:pic>
      <p:pic>
        <p:nvPicPr>
          <p:cNvPr id="9" name="Picture 8">
            <a:extLst>
              <a:ext uri="{FF2B5EF4-FFF2-40B4-BE49-F238E27FC236}">
                <a16:creationId xmlns:a16="http://schemas.microsoft.com/office/drawing/2014/main" id="{16FDBA15-E23C-4BDE-B938-334D6D7DB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8693" y="1552074"/>
            <a:ext cx="1732675" cy="1128129"/>
          </a:xfrm>
          <a:prstGeom prst="rect">
            <a:avLst/>
          </a:prstGeom>
        </p:spPr>
      </p:pic>
    </p:spTree>
    <p:extLst>
      <p:ext uri="{BB962C8B-B14F-4D97-AF65-F5344CB8AC3E}">
        <p14:creationId xmlns:p14="http://schemas.microsoft.com/office/powerpoint/2010/main" val="7026507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1E01F-A99E-4736-8CD5-A75E3741108C}"/>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lnSpc>
                <a:spcPct val="100000"/>
              </a:lnSpc>
            </a:pPr>
            <a:r>
              <a:rPr lang="en-US" sz="5600" spc="-100"/>
              <a:t>USER CASE DIAGRAM:</a:t>
            </a:r>
          </a:p>
        </p:txBody>
      </p:sp>
      <p:pic>
        <p:nvPicPr>
          <p:cNvPr id="4" name="Picture 3" descr="Diagram&#10;&#10;Description automatically generated">
            <a:extLst>
              <a:ext uri="{FF2B5EF4-FFF2-40B4-BE49-F238E27FC236}">
                <a16:creationId xmlns:a16="http://schemas.microsoft.com/office/drawing/2014/main" id="{5F2CDA82-322F-4DCE-97E4-CC5AD1DA2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986223"/>
            <a:ext cx="5014800" cy="4876892"/>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5"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6219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4EC6-23DB-47DC-B6BC-35CE97B87F65}"/>
              </a:ext>
            </a:extLst>
          </p:cNvPr>
          <p:cNvSpPr>
            <a:spLocks noGrp="1"/>
          </p:cNvSpPr>
          <p:nvPr>
            <p:ph type="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1D8A729D-97BE-45DA-B1E4-4DD9C8976281}"/>
              </a:ext>
            </a:extLst>
          </p:cNvPr>
          <p:cNvSpPr>
            <a:spLocks noGrp="1"/>
          </p:cNvSpPr>
          <p:nvPr>
            <p:ph type="body" idx="1"/>
          </p:nvPr>
        </p:nvSpPr>
        <p:spPr/>
        <p:txBody>
          <a:bodyPr/>
          <a:lstStyle/>
          <a:p>
            <a:r>
              <a:rPr lang="en-US" dirty="0"/>
              <a:t>SOFTWARE</a:t>
            </a:r>
            <a:endParaRPr lang="en-IN" dirty="0"/>
          </a:p>
        </p:txBody>
      </p:sp>
      <p:sp>
        <p:nvSpPr>
          <p:cNvPr id="4" name="Content Placeholder 3">
            <a:extLst>
              <a:ext uri="{FF2B5EF4-FFF2-40B4-BE49-F238E27FC236}">
                <a16:creationId xmlns:a16="http://schemas.microsoft.com/office/drawing/2014/main" id="{0F13FB24-D8AD-4FA8-A1DD-CDF65989F4BF}"/>
              </a:ext>
            </a:extLst>
          </p:cNvPr>
          <p:cNvSpPr>
            <a:spLocks noGrp="1"/>
          </p:cNvSpPr>
          <p:nvPr>
            <p:ph sz="half" idx="2"/>
          </p:nvPr>
        </p:nvSpPr>
        <p:spPr/>
        <p:txBody>
          <a:bodyPr>
            <a:normAutofit fontScale="62500" lnSpcReduction="20000"/>
          </a:bodyPr>
          <a:lstStyle/>
          <a:p>
            <a:pPr marL="603885" marR="316865" indent="228600" algn="just">
              <a:lnSpc>
                <a:spcPct val="150000"/>
              </a:lnSpc>
              <a:spcBef>
                <a:spcPts val="825"/>
              </a:spcBef>
              <a:spcAft>
                <a:spcPts val="0"/>
              </a:spcAft>
            </a:pPr>
            <a:r>
              <a:rPr lang="en-US" sz="1900" dirty="0">
                <a:effectLst/>
                <a:latin typeface="Times New Roman" panose="02020603050405020304" pitchFamily="18" charset="0"/>
                <a:ea typeface="Times New Roman" panose="02020603050405020304" pitchFamily="18" charset="0"/>
              </a:rPr>
              <a:t>Software</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Requirements</a:t>
            </a:r>
            <a:r>
              <a:rPr lang="en-US" sz="1900" spc="-7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deal</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with</a:t>
            </a:r>
            <a:r>
              <a:rPr lang="en-US" sz="1900" spc="-6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defining</a:t>
            </a:r>
            <a:r>
              <a:rPr lang="en-US" sz="1900" spc="-1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9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software</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resource</a:t>
            </a:r>
            <a:r>
              <a:rPr lang="en-US" sz="1900" spc="-4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requirements</a:t>
            </a:r>
            <a:r>
              <a:rPr lang="en-US" sz="1900" spc="-12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 prerequisites that need to be installed on a computer to provide optimal functioning of an application or the Mini Project we ideated and coded. These preconditions are generally not included in the software installation package and need to be installed</a:t>
            </a:r>
            <a:r>
              <a:rPr lang="en-US" sz="1900" spc="-1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separately.</a:t>
            </a:r>
            <a:endParaRPr lang="en-IN" sz="1900" dirty="0">
              <a:effectLst/>
              <a:latin typeface="Times New Roman" panose="02020603050405020304" pitchFamily="18" charset="0"/>
              <a:ea typeface="Times New Roman" panose="02020603050405020304" pitchFamily="18" charset="0"/>
            </a:endParaRPr>
          </a:p>
          <a:p>
            <a:pPr marL="833120" algn="just">
              <a:spcBef>
                <a:spcPts val="775"/>
              </a:spcBef>
              <a:spcAft>
                <a:spcPts val="0"/>
              </a:spcAft>
            </a:pPr>
            <a:r>
              <a:rPr lang="en-US" sz="1900" dirty="0">
                <a:effectLst/>
                <a:latin typeface="Times New Roman" panose="02020603050405020304" pitchFamily="18" charset="0"/>
                <a:ea typeface="Times New Roman" panose="02020603050405020304" pitchFamily="18" charset="0"/>
              </a:rPr>
              <a:t>In order to use CODIAC, one should have the following:</a:t>
            </a:r>
            <a:endParaRPr lang="en-IN" sz="1900" dirty="0">
              <a:effectLst/>
              <a:latin typeface="Times New Roman" panose="02020603050405020304" pitchFamily="18" charset="0"/>
              <a:ea typeface="Times New Roman" panose="02020603050405020304" pitchFamily="18" charset="0"/>
            </a:endParaRPr>
          </a:p>
          <a:p>
            <a:pPr>
              <a:spcBef>
                <a:spcPts val="40"/>
              </a:spcBef>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1061720" algn="l"/>
                <a:tab pos="1062355" algn="l"/>
              </a:tabLst>
            </a:pPr>
            <a:r>
              <a:rPr lang="en-US" sz="1900" b="1" dirty="0">
                <a:effectLst/>
                <a:latin typeface="Times New Roman" panose="02020603050405020304" pitchFamily="18" charset="0"/>
                <a:ea typeface="Symbol" panose="05050102010706020507" pitchFamily="18" charset="2"/>
                <a:cs typeface="Symbol" panose="05050102010706020507" pitchFamily="18" charset="2"/>
              </a:rPr>
              <a:t>Operating System: </a:t>
            </a:r>
            <a:r>
              <a:rPr lang="en-US" sz="1900" dirty="0">
                <a:effectLst/>
                <a:latin typeface="Times New Roman" panose="02020603050405020304" pitchFamily="18" charset="0"/>
                <a:ea typeface="Symbol" panose="05050102010706020507" pitchFamily="18" charset="2"/>
                <a:cs typeface="Symbol" panose="05050102010706020507" pitchFamily="18" charset="2"/>
              </a:rPr>
              <a:t>Windows 7 or</a:t>
            </a:r>
            <a:r>
              <a:rPr lang="en-US" sz="1900" spc="-5" dirty="0">
                <a:effectLst/>
                <a:latin typeface="Times New Roman" panose="02020603050405020304" pitchFamily="18" charset="0"/>
                <a:ea typeface="Symbol" panose="05050102010706020507" pitchFamily="18" charset="2"/>
                <a:cs typeface="Symbol" panose="05050102010706020507" pitchFamily="18" charset="2"/>
              </a:rPr>
              <a:t> </a:t>
            </a:r>
            <a:r>
              <a:rPr lang="en-US" sz="1900" dirty="0">
                <a:effectLst/>
                <a:latin typeface="Times New Roman" panose="02020603050405020304" pitchFamily="18" charset="0"/>
                <a:ea typeface="Symbol" panose="05050102010706020507" pitchFamily="18" charset="2"/>
                <a:cs typeface="Symbol" panose="05050102010706020507" pitchFamily="18" charset="2"/>
              </a:rPr>
              <a:t>above</a:t>
            </a:r>
            <a:endParaRPr lang="en-IN" sz="19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5"/>
              </a:spcBef>
              <a:buSzPts val="1200"/>
              <a:buFont typeface="Symbol" panose="05050102010706020507" pitchFamily="18" charset="2"/>
              <a:buChar char=""/>
              <a:tabLst>
                <a:tab pos="1061720" algn="l"/>
                <a:tab pos="1062355" algn="l"/>
              </a:tabLst>
            </a:pPr>
            <a:r>
              <a:rPr lang="en-US" sz="1900" b="1" dirty="0">
                <a:effectLst/>
                <a:latin typeface="Times New Roman" panose="02020603050405020304" pitchFamily="18" charset="0"/>
                <a:ea typeface="Symbol" panose="05050102010706020507" pitchFamily="18" charset="2"/>
                <a:cs typeface="Symbol" panose="05050102010706020507" pitchFamily="18" charset="2"/>
              </a:rPr>
              <a:t>C Compiler: </a:t>
            </a:r>
            <a:r>
              <a:rPr lang="en-US" sz="1900" spc="-15" dirty="0">
                <a:effectLst/>
                <a:latin typeface="Times New Roman" panose="02020603050405020304" pitchFamily="18" charset="0"/>
                <a:ea typeface="Symbol" panose="05050102010706020507" pitchFamily="18" charset="2"/>
                <a:cs typeface="Symbol" panose="05050102010706020507" pitchFamily="18" charset="2"/>
              </a:rPr>
              <a:t>GNU </a:t>
            </a:r>
            <a:r>
              <a:rPr lang="en-US" sz="1900" dirty="0">
                <a:effectLst/>
                <a:latin typeface="Times New Roman" panose="02020603050405020304" pitchFamily="18" charset="0"/>
                <a:ea typeface="Symbol" panose="05050102010706020507" pitchFamily="18" charset="2"/>
                <a:cs typeface="Symbol" panose="05050102010706020507" pitchFamily="18" charset="2"/>
              </a:rPr>
              <a:t>Compiler Collection</a:t>
            </a:r>
            <a:r>
              <a:rPr lang="en-US" sz="19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900" dirty="0">
                <a:effectLst/>
                <a:latin typeface="Times New Roman" panose="02020603050405020304" pitchFamily="18" charset="0"/>
                <a:ea typeface="Symbol" panose="05050102010706020507" pitchFamily="18" charset="2"/>
                <a:cs typeface="Symbol" panose="05050102010706020507" pitchFamily="18" charset="2"/>
              </a:rPr>
              <a:t>(GCC)</a:t>
            </a:r>
            <a:endParaRPr lang="en-IN" sz="19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061720" algn="l"/>
                <a:tab pos="1062355" algn="l"/>
              </a:tabLst>
            </a:pPr>
            <a:r>
              <a:rPr lang="en-US" sz="1900" b="1" dirty="0">
                <a:effectLst/>
                <a:latin typeface="Times New Roman" panose="02020603050405020304" pitchFamily="18" charset="0"/>
                <a:ea typeface="Symbol" panose="05050102010706020507" pitchFamily="18" charset="2"/>
                <a:cs typeface="Symbol" panose="05050102010706020507" pitchFamily="18" charset="2"/>
              </a:rPr>
              <a:t>Editor: </a:t>
            </a:r>
            <a:r>
              <a:rPr lang="en-US" sz="1900" dirty="0">
                <a:effectLst/>
                <a:latin typeface="Times New Roman" panose="02020603050405020304" pitchFamily="18" charset="0"/>
                <a:ea typeface="Symbol" panose="05050102010706020507" pitchFamily="18" charset="2"/>
                <a:cs typeface="Symbol" panose="05050102010706020507" pitchFamily="18" charset="2"/>
              </a:rPr>
              <a:t>Any text editor ( Note Pad/ Note Pad++..) .</a:t>
            </a:r>
            <a:endParaRPr lang="en-IN" sz="19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solidFill>
                  <a:srgbClr val="FF0000">
                    <a:alpha val="58000"/>
                  </a:srgbClr>
                </a:solidFill>
                <a:effectLst/>
                <a:latin typeface="Times New Roman" panose="02020603050405020304" pitchFamily="18" charset="0"/>
                <a:ea typeface="Times New Roman" panose="02020603050405020304" pitchFamily="18" charset="0"/>
              </a:rPr>
              <a:t> </a:t>
            </a:r>
            <a:endParaRPr lang="en-IN" sz="1800" dirty="0">
              <a:solidFill>
                <a:srgbClr val="FF0000">
                  <a:alpha val="58000"/>
                </a:srgbClr>
              </a:solidFill>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267A6990-B330-4661-9692-E4D9634F968B}"/>
              </a:ext>
            </a:extLst>
          </p:cNvPr>
          <p:cNvSpPr>
            <a:spLocks noGrp="1"/>
          </p:cNvSpPr>
          <p:nvPr>
            <p:ph type="body" sz="quarter" idx="3"/>
          </p:nvPr>
        </p:nvSpPr>
        <p:spPr/>
        <p:txBody>
          <a:bodyPr/>
          <a:lstStyle/>
          <a:p>
            <a:r>
              <a:rPr lang="en-US" dirty="0"/>
              <a:t>HARDWARE</a:t>
            </a:r>
            <a:endParaRPr lang="en-IN" dirty="0"/>
          </a:p>
        </p:txBody>
      </p:sp>
      <p:sp>
        <p:nvSpPr>
          <p:cNvPr id="6" name="Content Placeholder 5">
            <a:extLst>
              <a:ext uri="{FF2B5EF4-FFF2-40B4-BE49-F238E27FC236}">
                <a16:creationId xmlns:a16="http://schemas.microsoft.com/office/drawing/2014/main" id="{CD936E6A-9701-4D8E-B603-EBD991D59659}"/>
              </a:ext>
            </a:extLst>
          </p:cNvPr>
          <p:cNvSpPr>
            <a:spLocks noGrp="1"/>
          </p:cNvSpPr>
          <p:nvPr>
            <p:ph sz="quarter" idx="4"/>
          </p:nvPr>
        </p:nvSpPr>
        <p:spPr/>
        <p:txBody>
          <a:bodyPr>
            <a:normAutofit fontScale="62500" lnSpcReduction="20000"/>
          </a:bodyPr>
          <a:lstStyle/>
          <a:p>
            <a:pPr marL="603885" marR="317500" indent="317500" algn="just">
              <a:lnSpc>
                <a:spcPct val="150000"/>
              </a:lnSpc>
              <a:spcBef>
                <a:spcPts val="825"/>
              </a:spcBef>
              <a:spcAft>
                <a:spcPts val="0"/>
              </a:spcAft>
            </a:pPr>
            <a:r>
              <a:rPr lang="en-US" sz="1900" dirty="0">
                <a:effectLst/>
                <a:latin typeface="Times New Roman" panose="02020603050405020304" pitchFamily="18" charset="0"/>
                <a:ea typeface="Times New Roman" panose="02020603050405020304" pitchFamily="18" charset="0"/>
              </a:rPr>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IN" sz="1900" dirty="0">
              <a:effectLst/>
              <a:latin typeface="Times New Roman" panose="02020603050405020304" pitchFamily="18" charset="0"/>
              <a:ea typeface="Times New Roman" panose="02020603050405020304" pitchFamily="18" charset="0"/>
            </a:endParaRPr>
          </a:p>
          <a:p>
            <a:pPr marL="922020" algn="just">
              <a:spcBef>
                <a:spcPts val="775"/>
              </a:spcBef>
              <a:spcAft>
                <a:spcPts val="0"/>
              </a:spcAft>
            </a:pPr>
            <a:r>
              <a:rPr lang="en-US" sz="1900" dirty="0">
                <a:effectLst/>
                <a:latin typeface="Times New Roman" panose="02020603050405020304" pitchFamily="18" charset="0"/>
                <a:ea typeface="Times New Roman" panose="02020603050405020304" pitchFamily="18" charset="0"/>
              </a:rPr>
              <a:t>In order to use this project, one should have the following:</a:t>
            </a:r>
            <a:endParaRPr lang="en-IN" sz="1900" dirty="0">
              <a:effectLst/>
              <a:latin typeface="Times New Roman" panose="02020603050405020304" pitchFamily="18" charset="0"/>
              <a:ea typeface="Times New Roman" panose="02020603050405020304" pitchFamily="18" charset="0"/>
            </a:endParaRPr>
          </a:p>
          <a:p>
            <a:pPr>
              <a:spcBef>
                <a:spcPts val="40"/>
              </a:spcBef>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960755" algn="l"/>
              </a:tabLst>
            </a:pPr>
            <a:r>
              <a:rPr lang="en-US" sz="1900" b="1" dirty="0">
                <a:effectLst/>
                <a:latin typeface="Times New Roman" panose="02020603050405020304" pitchFamily="18" charset="0"/>
                <a:ea typeface="Symbol" panose="05050102010706020507" pitchFamily="18" charset="2"/>
                <a:cs typeface="Symbol" panose="05050102010706020507" pitchFamily="18" charset="2"/>
              </a:rPr>
              <a:t>Processor: </a:t>
            </a:r>
            <a:r>
              <a:rPr lang="en-US" sz="1900" dirty="0">
                <a:effectLst/>
                <a:latin typeface="Times New Roman" panose="02020603050405020304" pitchFamily="18" charset="0"/>
                <a:ea typeface="Symbol" panose="05050102010706020507" pitchFamily="18" charset="2"/>
                <a:cs typeface="Symbol" panose="05050102010706020507" pitchFamily="18" charset="2"/>
              </a:rPr>
              <a:t>Intel Pentium processor and above ( or equivalent..)</a:t>
            </a:r>
            <a:endParaRPr lang="en-IN" sz="19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85"/>
              </a:spcBef>
              <a:spcAft>
                <a:spcPts val="0"/>
              </a:spcAft>
              <a:buSzPts val="1200"/>
              <a:buFont typeface="Symbol" panose="05050102010706020507" pitchFamily="18" charset="2"/>
              <a:buChar char=""/>
              <a:tabLst>
                <a:tab pos="960755" algn="l"/>
              </a:tabLst>
            </a:pPr>
            <a:r>
              <a:rPr lang="en-US" sz="1900" b="1" dirty="0">
                <a:effectLst/>
                <a:latin typeface="Times New Roman" panose="02020603050405020304" pitchFamily="18" charset="0"/>
                <a:ea typeface="Symbol" panose="05050102010706020507" pitchFamily="18" charset="2"/>
                <a:cs typeface="Symbol" panose="05050102010706020507" pitchFamily="18" charset="2"/>
              </a:rPr>
              <a:t>Memory: </a:t>
            </a:r>
            <a:r>
              <a:rPr lang="en-US" sz="1900" dirty="0">
                <a:effectLst/>
                <a:latin typeface="Times New Roman" panose="02020603050405020304" pitchFamily="18" charset="0"/>
                <a:ea typeface="Symbol" panose="05050102010706020507" pitchFamily="18" charset="2"/>
                <a:cs typeface="Symbol" panose="05050102010706020507" pitchFamily="18" charset="2"/>
              </a:rPr>
              <a:t>2 GB</a:t>
            </a:r>
            <a:r>
              <a:rPr lang="en-US" sz="1900" spc="5" dirty="0">
                <a:effectLst/>
                <a:latin typeface="Times New Roman" panose="02020603050405020304" pitchFamily="18" charset="0"/>
                <a:ea typeface="Symbol" panose="05050102010706020507" pitchFamily="18" charset="2"/>
                <a:cs typeface="Symbol" panose="05050102010706020507" pitchFamily="18" charset="2"/>
              </a:rPr>
              <a:t> </a:t>
            </a:r>
            <a:r>
              <a:rPr lang="en-US" sz="1900" dirty="0">
                <a:effectLst/>
                <a:latin typeface="Times New Roman" panose="02020603050405020304" pitchFamily="18" charset="0"/>
                <a:ea typeface="Symbol" panose="05050102010706020507" pitchFamily="18" charset="2"/>
                <a:cs typeface="Symbol" panose="05050102010706020507" pitchFamily="18" charset="2"/>
              </a:rPr>
              <a:t>RAM and above</a:t>
            </a:r>
            <a:endParaRPr lang="en-IN" sz="1900" dirty="0">
              <a:effectLst/>
              <a:latin typeface="Times New Roman" panose="02020603050405020304" pitchFamily="18" charset="0"/>
              <a:ea typeface="Symbol" panose="05050102010706020507" pitchFamily="18" charset="2"/>
              <a:cs typeface="Symbol" panose="05050102010706020507" pitchFamily="18" charset="2"/>
            </a:endParaRPr>
          </a:p>
          <a:p>
            <a:pPr marL="1022985" marR="318770" algn="just">
              <a:lnSpc>
                <a:spcPct val="150000"/>
              </a:lnSpc>
              <a:spcBef>
                <a:spcPts val="830"/>
              </a:spcBef>
              <a:spcAft>
                <a:spcPts val="0"/>
              </a:spcAft>
            </a:pPr>
            <a:r>
              <a:rPr lang="en-US" sz="1900"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9316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D072E9-0CAC-4B38-AE79-28EDB08BC8E0}"/>
              </a:ext>
            </a:extLst>
          </p:cNvPr>
          <p:cNvSpPr txBox="1"/>
          <p:nvPr/>
        </p:nvSpPr>
        <p:spPr>
          <a:xfrm>
            <a:off x="4548188" y="633600"/>
            <a:ext cx="6900137" cy="1282513"/>
          </a:xfrm>
          <a:prstGeom prst="rect">
            <a:avLst/>
          </a:prstGeom>
        </p:spPr>
        <p:txBody>
          <a:bodyPr vert="horz" lIns="0" tIns="0" rIns="0" bIns="0" rtlCol="0">
            <a:normAutofit/>
          </a:bodyPr>
          <a:lstStyle/>
          <a:p>
            <a:pPr indent="-228600">
              <a:lnSpc>
                <a:spcPct val="120000"/>
              </a:lnSpc>
              <a:spcAft>
                <a:spcPts val="600"/>
              </a:spcAft>
              <a:buClr>
                <a:schemeClr val="accent4"/>
              </a:buClr>
              <a:buFont typeface="The Hand Extrablack" panose="03070A02030502020204" pitchFamily="66" charset="0"/>
              <a:buChar char="•"/>
            </a:pPr>
            <a:r>
              <a:rPr lang="en-US" sz="2000" spc="20">
                <a:solidFill>
                  <a:schemeClr val="tx1">
                    <a:alpha val="58000"/>
                  </a:schemeClr>
                </a:solidFill>
              </a:rPr>
              <a:t>RESULTS:</a:t>
            </a:r>
          </a:p>
        </p:txBody>
      </p:sp>
      <p:pic>
        <p:nvPicPr>
          <p:cNvPr id="4" name="Picture 3" descr="Text&#10;&#10;Description automatically generated">
            <a:extLst>
              <a:ext uri="{FF2B5EF4-FFF2-40B4-BE49-F238E27FC236}">
                <a16:creationId xmlns:a16="http://schemas.microsoft.com/office/drawing/2014/main" id="{0EC68E55-68C2-4B04-A144-46596DDF7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1" y="1533525"/>
            <a:ext cx="10605302" cy="5162550"/>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335428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0AE88A21-04CE-41E8-94DA-B7741B34A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6013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D5ADF88-84CF-4737-BDEC-18AEF5068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59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9976949D-FD81-4B72-94FB-F3689817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661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DB3E-BBF3-419B-968A-C02D3D47E49C}"/>
              </a:ext>
            </a:extLst>
          </p:cNvPr>
          <p:cNvSpPr>
            <a:spLocks noGrp="1"/>
          </p:cNvSpPr>
          <p:nvPr>
            <p:ph type="title"/>
          </p:nvPr>
        </p:nvSpPr>
        <p:spPr>
          <a:xfrm>
            <a:off x="720000" y="584662"/>
            <a:ext cx="3107463" cy="1477328"/>
          </a:xfrm>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ECC6EE71-803B-4A16-ADD6-ACC5E34ECF76}"/>
              </a:ext>
            </a:extLst>
          </p:cNvPr>
          <p:cNvSpPr>
            <a:spLocks noGrp="1"/>
          </p:cNvSpPr>
          <p:nvPr>
            <p:ph idx="1"/>
          </p:nvPr>
        </p:nvSpPr>
        <p:spPr/>
        <p:txBody>
          <a:bodyPr/>
          <a:lstStyle/>
          <a:p>
            <a:pPr marL="375285" marR="339090" indent="228600">
              <a:lnSpc>
                <a:spcPct val="150000"/>
              </a:lnSpc>
              <a:spcBef>
                <a:spcPts val="885"/>
              </a:spcBef>
              <a:spcAft>
                <a:spcPts val="0"/>
              </a:spcAft>
            </a:pPr>
            <a:r>
              <a:rPr lang="en-US" sz="1800" dirty="0">
                <a:effectLst/>
                <a:highlight>
                  <a:srgbClr val="800000"/>
                </a:highlight>
                <a:latin typeface="Times New Roman" panose="02020603050405020304" pitchFamily="18" charset="0"/>
                <a:ea typeface="Times New Roman" panose="02020603050405020304" pitchFamily="18" charset="0"/>
              </a:rPr>
              <a:t>To conclude, this application is prominently useful and can be handled easily by a 10 year old as well. This application introduces digital storing for a basic child and also gives immense support of portability of self written notes even for a 30 year old.</a:t>
            </a:r>
            <a:endParaRPr lang="en-IN" sz="1800" dirty="0">
              <a:effectLst/>
              <a:highlight>
                <a:srgbClr val="800000"/>
              </a:highligh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highlight>
                  <a:srgbClr val="800000"/>
                </a:highlight>
                <a:latin typeface="Times New Roman" panose="02020603050405020304" pitchFamily="18" charset="0"/>
                <a:ea typeface="Times New Roman" panose="02020603050405020304" pitchFamily="18" charset="0"/>
              </a:rPr>
              <a:t> </a:t>
            </a:r>
            <a:endParaRPr lang="en-IN" sz="1800" dirty="0">
              <a:effectLst/>
              <a:highlight>
                <a:srgbClr val="800000"/>
              </a:highligh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highlight>
                  <a:srgbClr val="800000"/>
                </a:highlight>
                <a:latin typeface="Times New Roman" panose="02020603050405020304" pitchFamily="18" charset="0"/>
                <a:ea typeface="Times New Roman" panose="02020603050405020304" pitchFamily="18" charset="0"/>
              </a:rPr>
              <a:t>The Future work on this project is to lead to create an android application as well as an HTML web page. This Project can be further developed to give access to our teachers to look into our notes and correct them by sharing the HTML link. </a:t>
            </a:r>
            <a:endParaRPr lang="en-IN" sz="1800" dirty="0">
              <a:effectLst/>
              <a:highlight>
                <a:srgbClr val="800000"/>
              </a:highlight>
              <a:latin typeface="Times New Roman" panose="02020603050405020304" pitchFamily="18" charset="0"/>
              <a:ea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3535785A-7FE7-493D-9A1A-17B0A3A044A6}"/>
              </a:ext>
            </a:extLst>
          </p:cNvPr>
          <p:cNvSpPr>
            <a:spLocks noGrp="1"/>
          </p:cNvSpPr>
          <p:nvPr>
            <p:ph type="body" sz="half" idx="2"/>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r>
              <a:rPr lang="en-IN" dirty="0"/>
              <a:t>THANK YOU</a:t>
            </a:r>
          </a:p>
        </p:txBody>
      </p:sp>
    </p:spTree>
    <p:extLst>
      <p:ext uri="{BB962C8B-B14F-4D97-AF65-F5344CB8AC3E}">
        <p14:creationId xmlns:p14="http://schemas.microsoft.com/office/powerpoint/2010/main" val="2400526683"/>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9</TotalTime>
  <Words>434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Rounded MT Bold</vt:lpstr>
      <vt:lpstr>Gill Sans MT</vt:lpstr>
      <vt:lpstr>Sagona Book</vt:lpstr>
      <vt:lpstr>Symbol</vt:lpstr>
      <vt:lpstr>The Hand Extrablack</vt:lpstr>
      <vt:lpstr>Times New Roman</vt:lpstr>
      <vt:lpstr>Wingdings 2</vt:lpstr>
      <vt:lpstr>BlobVTI</vt:lpstr>
      <vt:lpstr>Dividend</vt:lpstr>
      <vt:lpstr>STUDENT SERVANT</vt:lpstr>
      <vt:lpstr>   ABSTRACT PRESENTATION OF MINI PROJECT           student servant</vt:lpstr>
      <vt:lpstr>USER CASE DIAGRAM:</vt:lpstr>
      <vt:lpstr>TECHNOLOGY USED:</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SERVANT</dc:title>
  <dc:creator>19-737-086_DORNALA PRAJWAL REDDY</dc:creator>
  <cp:lastModifiedBy>19-737-086_DORNALA PRAJWAL REDDY</cp:lastModifiedBy>
  <cp:revision>7</cp:revision>
  <dcterms:created xsi:type="dcterms:W3CDTF">2020-12-22T16:08:24Z</dcterms:created>
  <dcterms:modified xsi:type="dcterms:W3CDTF">2020-12-22T16:21:15Z</dcterms:modified>
</cp:coreProperties>
</file>