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42"/>
  </p:notesMasterIdLst>
  <p:sldIdLst>
    <p:sldId id="256" r:id="rId5"/>
    <p:sldId id="293" r:id="rId6"/>
    <p:sldId id="280" r:id="rId7"/>
    <p:sldId id="288" r:id="rId8"/>
    <p:sldId id="289" r:id="rId9"/>
    <p:sldId id="290" r:id="rId10"/>
    <p:sldId id="291" r:id="rId11"/>
    <p:sldId id="281" r:id="rId12"/>
    <p:sldId id="294" r:id="rId13"/>
    <p:sldId id="282" r:id="rId14"/>
    <p:sldId id="257" r:id="rId15"/>
    <p:sldId id="258" r:id="rId16"/>
    <p:sldId id="259" r:id="rId17"/>
    <p:sldId id="262" r:id="rId18"/>
    <p:sldId id="267" r:id="rId19"/>
    <p:sldId id="260" r:id="rId20"/>
    <p:sldId id="261" r:id="rId21"/>
    <p:sldId id="269" r:id="rId22"/>
    <p:sldId id="265" r:id="rId23"/>
    <p:sldId id="270" r:id="rId24"/>
    <p:sldId id="271" r:id="rId25"/>
    <p:sldId id="272" r:id="rId26"/>
    <p:sldId id="273" r:id="rId27"/>
    <p:sldId id="283" r:id="rId28"/>
    <p:sldId id="263" r:id="rId29"/>
    <p:sldId id="274" r:id="rId30"/>
    <p:sldId id="275" r:id="rId31"/>
    <p:sldId id="276" r:id="rId32"/>
    <p:sldId id="278" r:id="rId33"/>
    <p:sldId id="279" r:id="rId34"/>
    <p:sldId id="285" r:id="rId35"/>
    <p:sldId id="286" r:id="rId36"/>
    <p:sldId id="284" r:id="rId37"/>
    <p:sldId id="292" r:id="rId38"/>
    <p:sldId id="295" r:id="rId39"/>
    <p:sldId id="296" r:id="rId40"/>
    <p:sldId id="297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0000"/>
    <a:srgbClr val="B80000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0" autoAdjust="0"/>
    <p:restoredTop sz="90929"/>
  </p:normalViewPr>
  <p:slideViewPr>
    <p:cSldViewPr>
      <p:cViewPr varScale="1">
        <p:scale>
          <a:sx n="91" d="100"/>
          <a:sy n="91" d="100"/>
        </p:scale>
        <p:origin x="144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20.xml"/><Relationship Id="rId1" Type="http://schemas.openxmlformats.org/officeDocument/2006/relationships/slide" Target="slides/slide14.xml"/><Relationship Id="rId6" Type="http://schemas.openxmlformats.org/officeDocument/2006/relationships/slide" Target="slides/slide26.xml"/><Relationship Id="rId5" Type="http://schemas.openxmlformats.org/officeDocument/2006/relationships/slide" Target="slides/slide23.xml"/><Relationship Id="rId4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578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623" y="0"/>
            <a:ext cx="3169577" cy="47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045" y="4559953"/>
            <a:ext cx="5363110" cy="43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449"/>
            <a:ext cx="3169578" cy="47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623" y="9121449"/>
            <a:ext cx="3169577" cy="47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BC9822-F479-4040-9062-79F14E419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25413" y="6216650"/>
            <a:ext cx="886618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200" y="6172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</a:rPr>
              <a:t>ITEC 1011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38400" y="620395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>
                <a:solidFill>
                  <a:srgbClr val="CC0000"/>
                </a:solidFill>
              </a:rPr>
              <a:t>Introduction to Information Technologies</a:t>
            </a:r>
          </a:p>
        </p:txBody>
      </p:sp>
      <p:pic>
        <p:nvPicPr>
          <p:cNvPr id="1031" name="Picture 14" descr="YorkUniversity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24800" y="6280150"/>
            <a:ext cx="1066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.uk/imgres?imgurl=http://z.cs.utexas.edu/wiki/stewart2010.wiki/Speakers2?action=AttachFile&amp;do=get&amp;target=kahan.png&amp;imgrefurl=http://z.cs.utexas.edu/wiki/stewart2010.wiki/&amp;usg=__LLNOEB_LfD35SblCOYQym2O461I=&amp;h=210&amp;w=150&amp;sz=46&amp;hl=en&amp;start=22&amp;um=1&amp;tbnid=2Whcr45-IJsqIM:&amp;tbnh=106&amp;tbnw=76&amp;prev=/images?q=W.+Kahan&amp;ndsp=20&amp;hl=en&amp;sa=N&amp;start=20&amp;um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6000">
                <a:solidFill>
                  <a:srgbClr val="FF0000"/>
                </a:solidFill>
              </a:rPr>
              <a:t>Floating Point Numbers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676900" cy="4746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Other Numbers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714375"/>
            <a:ext cx="8305800" cy="5591175"/>
          </a:xfrm>
        </p:spPr>
        <p:txBody>
          <a:bodyPr/>
          <a:lstStyle/>
          <a:p>
            <a:pPr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 sz="2800"/>
              <a:t>What about other numbers?</a:t>
            </a:r>
          </a:p>
          <a:p>
            <a:pPr lvl="1"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/>
              <a:t>Very large numbers? 	(seconds/century)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3,155,760,000</a:t>
            </a:r>
            <a:r>
              <a:rPr lang="en-US" baseline="-25000">
                <a:solidFill>
                  <a:srgbClr val="FF0000"/>
                </a:solidFill>
              </a:rPr>
              <a:t>10</a:t>
            </a:r>
            <a:r>
              <a:rPr lang="en-US"/>
              <a:t> (3.15576</a:t>
            </a:r>
            <a:r>
              <a:rPr lang="en-US" baseline="-25000"/>
              <a:t>10</a:t>
            </a:r>
            <a:r>
              <a:rPr lang="en-US"/>
              <a:t> x 10</a:t>
            </a:r>
            <a:r>
              <a:rPr lang="en-US" baseline="30000"/>
              <a:t>9</a:t>
            </a:r>
            <a:r>
              <a:rPr lang="en-US"/>
              <a:t>)</a:t>
            </a:r>
          </a:p>
          <a:p>
            <a:pPr lvl="1"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/>
              <a:t>Very small numbers? (atomic diameter)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0.00000001</a:t>
            </a:r>
            <a:r>
              <a:rPr lang="en-US" baseline="-25000">
                <a:solidFill>
                  <a:srgbClr val="FF0000"/>
                </a:solidFill>
              </a:rPr>
              <a:t>10</a:t>
            </a:r>
            <a:r>
              <a:rPr lang="en-US"/>
              <a:t> (1.0</a:t>
            </a:r>
            <a:r>
              <a:rPr lang="en-US" baseline="-25000"/>
              <a:t>10</a:t>
            </a:r>
            <a:r>
              <a:rPr lang="en-US"/>
              <a:t> x 10</a:t>
            </a:r>
            <a:r>
              <a:rPr lang="en-US" baseline="30000"/>
              <a:t>-8</a:t>
            </a:r>
            <a:r>
              <a:rPr lang="en-US"/>
              <a:t>) </a:t>
            </a:r>
          </a:p>
          <a:p>
            <a:pPr lvl="1"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/>
              <a:t>Rationals (repeating pattern) 				</a:t>
            </a:r>
          </a:p>
          <a:p>
            <a:pPr lvl="1"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>
                <a:solidFill>
                  <a:srgbClr val="FF0000"/>
                </a:solidFill>
              </a:rPr>
              <a:t>2/3  </a:t>
            </a:r>
            <a:r>
              <a:rPr lang="en-US"/>
              <a:t>	(0.666666666. . .)</a:t>
            </a:r>
          </a:p>
          <a:p>
            <a:pPr lvl="1"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/>
              <a:t>Irrationals							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 baseline="30000">
                <a:solidFill>
                  <a:srgbClr val="FF0000"/>
                </a:solidFill>
              </a:rPr>
              <a:t>1/2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	(1.414213562373. . .)</a:t>
            </a:r>
          </a:p>
          <a:p>
            <a:pPr lvl="1"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/>
              <a:t>Transcendentals						</a:t>
            </a:r>
          </a:p>
          <a:p>
            <a:pPr lvl="1"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/>
              <a:t>e (2.718...), </a:t>
            </a:r>
            <a:r>
              <a:rPr lang="en-US">
                <a:sym typeface="Symbol" pitchFamily="18" charset="2"/>
              </a:rPr>
              <a:t></a:t>
            </a:r>
            <a:r>
              <a:rPr lang="en-US"/>
              <a:t> (3.141...)</a:t>
            </a:r>
          </a:p>
          <a:p>
            <a:pPr>
              <a:tabLst>
                <a:tab pos="1828800" algn="l"/>
                <a:tab pos="3429000" algn="l"/>
                <a:tab pos="4406900" algn="l"/>
                <a:tab pos="5372100" algn="l"/>
                <a:tab pos="5943600" algn="l"/>
              </a:tabLst>
            </a:pPr>
            <a:r>
              <a:rPr lang="en-US" sz="2800"/>
              <a:t>All represented in scientific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4079875" y="1828800"/>
            <a:ext cx="990600" cy="533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990600" y="3657600"/>
            <a:ext cx="3200400" cy="4572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Exponential Notation</a:t>
            </a: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V="1">
            <a:off x="2133600" y="2971800"/>
            <a:ext cx="0" cy="3124200"/>
          </a:xfrm>
          <a:prstGeom prst="line">
            <a:avLst/>
          </a:prstGeom>
          <a:noFill/>
          <a:ln w="19050" cap="rnd">
            <a:solidFill>
              <a:srgbClr val="CC0000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3179" name="AutoShape 11"/>
          <p:cNvSpPr>
            <a:spLocks noChangeArrowheads="1"/>
          </p:cNvSpPr>
          <p:nvPr/>
        </p:nvSpPr>
        <p:spPr bwMode="auto">
          <a:xfrm>
            <a:off x="4870450" y="3228975"/>
            <a:ext cx="3622675" cy="2397125"/>
          </a:xfrm>
          <a:prstGeom prst="roundRect">
            <a:avLst>
              <a:gd name="adj" fmla="val 6898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The representations differ in that the decimal place – the “point” -- “floats” to the left or right (with the appropriate adjustment in the exponent).</a:t>
            </a:r>
          </a:p>
        </p:txBody>
      </p:sp>
      <p:sp>
        <p:nvSpPr>
          <p:cNvPr id="263183" name="Freeform 15"/>
          <p:cNvSpPr>
            <a:spLocks/>
          </p:cNvSpPr>
          <p:nvPr/>
        </p:nvSpPr>
        <p:spPr bwMode="auto">
          <a:xfrm>
            <a:off x="4203700" y="2362200"/>
            <a:ext cx="368300" cy="1524000"/>
          </a:xfrm>
          <a:custGeom>
            <a:avLst/>
            <a:gdLst>
              <a:gd name="T0" fmla="*/ 368300 w 232"/>
              <a:gd name="T1" fmla="*/ 0 h 960"/>
              <a:gd name="T2" fmla="*/ 368300 w 232"/>
              <a:gd name="T3" fmla="*/ 1524000 h 960"/>
              <a:gd name="T4" fmla="*/ 0 w 232"/>
              <a:gd name="T5" fmla="*/ 1524000 h 960"/>
              <a:gd name="T6" fmla="*/ 0 60000 65536"/>
              <a:gd name="T7" fmla="*/ 0 60000 65536"/>
              <a:gd name="T8" fmla="*/ 0 60000 65536"/>
              <a:gd name="T9" fmla="*/ 0 w 232"/>
              <a:gd name="T10" fmla="*/ 0 h 960"/>
              <a:gd name="T11" fmla="*/ 232 w 23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960">
                <a:moveTo>
                  <a:pt x="232" y="0"/>
                </a:moveTo>
                <a:lnTo>
                  <a:pt x="232" y="960"/>
                </a:lnTo>
                <a:lnTo>
                  <a:pt x="0" y="9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3184" name="Freeform 16"/>
          <p:cNvSpPr>
            <a:spLocks/>
          </p:cNvSpPr>
          <p:nvPr/>
        </p:nvSpPr>
        <p:spPr bwMode="auto">
          <a:xfrm>
            <a:off x="2133600" y="5638800"/>
            <a:ext cx="4572000" cy="457200"/>
          </a:xfrm>
          <a:custGeom>
            <a:avLst/>
            <a:gdLst>
              <a:gd name="T0" fmla="*/ 0 w 2880"/>
              <a:gd name="T1" fmla="*/ 457200 h 288"/>
              <a:gd name="T2" fmla="*/ 4572000 w 2880"/>
              <a:gd name="T3" fmla="*/ 457200 h 288"/>
              <a:gd name="T4" fmla="*/ 4572000 w 2880"/>
              <a:gd name="T5" fmla="*/ 0 h 288"/>
              <a:gd name="T6" fmla="*/ 0 60000 65536"/>
              <a:gd name="T7" fmla="*/ 0 60000 65536"/>
              <a:gd name="T8" fmla="*/ 0 60000 65536"/>
              <a:gd name="T9" fmla="*/ 0 w 2880"/>
              <a:gd name="T10" fmla="*/ 0 h 288"/>
              <a:gd name="T11" fmla="*/ 2880 w 288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0" h="288">
                <a:moveTo>
                  <a:pt x="0" y="288"/>
                </a:moveTo>
                <a:lnTo>
                  <a:pt x="2880" y="288"/>
                </a:lnTo>
                <a:lnTo>
                  <a:pt x="28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following are equivalent representations of 1,234</a:t>
            </a:r>
          </a:p>
        </p:txBody>
      </p: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685800" y="2787650"/>
            <a:ext cx="3657600" cy="3232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123,400.0    x 10</a:t>
            </a:r>
            <a:r>
              <a:rPr lang="en-US" baseline="30000">
                <a:latin typeface="Courier New" pitchFamily="49" charset="0"/>
              </a:rPr>
              <a:t>-2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12,340.0    x 10</a:t>
            </a:r>
            <a:r>
              <a:rPr lang="en-US" baseline="30000">
                <a:latin typeface="Courier New" pitchFamily="49" charset="0"/>
              </a:rPr>
              <a:t>-1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1,234.0    x 10</a:t>
            </a:r>
            <a:r>
              <a:rPr lang="en-US" baseline="30000">
                <a:latin typeface="Courier New" pitchFamily="49" charset="0"/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123.4    x 10</a:t>
            </a:r>
            <a:r>
              <a:rPr lang="en-US" baseline="3000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12.34   x 10</a:t>
            </a:r>
            <a:r>
              <a:rPr lang="en-US" baseline="30000">
                <a:latin typeface="Courier New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1.234  x 10</a:t>
            </a:r>
            <a:r>
              <a:rPr lang="en-US" baseline="30000">
                <a:latin typeface="Courier New" pitchFamily="49" charset="0"/>
              </a:rPr>
              <a:t>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0.1234 x 10</a:t>
            </a:r>
            <a:r>
              <a:rPr lang="en-US" baseline="30000">
                <a:latin typeface="Courier New" pitchFamily="49" charset="0"/>
              </a:rPr>
              <a:t>4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2" grpId="0" animBg="1"/>
      <p:bldP spid="263176" grpId="0" animBg="1"/>
      <p:bldP spid="263177" grpId="0" animBg="1"/>
      <p:bldP spid="263179" grpId="0" animBg="1" autoUpdateAnimBg="0"/>
      <p:bldP spid="263183" grpId="0" animBg="1"/>
      <p:bldP spid="263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Parts of a Floating Point Number</a:t>
            </a:r>
          </a:p>
        </p:txBody>
      </p:sp>
      <p:sp>
        <p:nvSpPr>
          <p:cNvPr id="18435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609600" y="2365375"/>
            <a:ext cx="7772400" cy="838200"/>
          </a:xfrm>
          <a:noFill/>
        </p:spPr>
        <p:txBody>
          <a:bodyPr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4800">
                <a:latin typeface="Courier New" pitchFamily="49" charset="0"/>
              </a:rPr>
              <a:t>-0.9876 x 10</a:t>
            </a:r>
            <a:r>
              <a:rPr lang="en-US" sz="4800" baseline="30000">
                <a:latin typeface="Courier New" pitchFamily="49" charset="0"/>
              </a:rPr>
              <a:t>-3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9600" y="1924050"/>
            <a:ext cx="8077200" cy="3524250"/>
            <a:chOff x="384" y="1212"/>
            <a:chExt cx="5088" cy="2220"/>
          </a:xfrm>
        </p:grpSpPr>
        <p:sp>
          <p:nvSpPr>
            <p:cNvPr id="18437" name="Line 7"/>
            <p:cNvSpPr>
              <a:spLocks noChangeShapeType="1"/>
            </p:cNvSpPr>
            <p:nvPr/>
          </p:nvSpPr>
          <p:spPr bwMode="auto">
            <a:xfrm>
              <a:off x="1296" y="1970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38" name="Line 8"/>
            <p:cNvSpPr>
              <a:spLocks noChangeShapeType="1"/>
            </p:cNvSpPr>
            <p:nvPr/>
          </p:nvSpPr>
          <p:spPr bwMode="auto">
            <a:xfrm>
              <a:off x="1776" y="1970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39" name="Line 9"/>
            <p:cNvSpPr>
              <a:spLocks noChangeShapeType="1"/>
            </p:cNvSpPr>
            <p:nvPr/>
          </p:nvSpPr>
          <p:spPr bwMode="auto">
            <a:xfrm>
              <a:off x="2064" y="1970"/>
              <a:ext cx="81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0" name="Line 10"/>
            <p:cNvSpPr>
              <a:spLocks noChangeShapeType="1"/>
            </p:cNvSpPr>
            <p:nvPr/>
          </p:nvSpPr>
          <p:spPr bwMode="auto">
            <a:xfrm>
              <a:off x="3648" y="1970"/>
              <a:ext cx="38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1" name="Line 11"/>
            <p:cNvSpPr>
              <a:spLocks noChangeShapeType="1"/>
            </p:cNvSpPr>
            <p:nvPr/>
          </p:nvSpPr>
          <p:spPr bwMode="auto">
            <a:xfrm>
              <a:off x="4080" y="1826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2" name="Line 12"/>
            <p:cNvSpPr>
              <a:spLocks noChangeShapeType="1"/>
            </p:cNvSpPr>
            <p:nvPr/>
          </p:nvSpPr>
          <p:spPr bwMode="auto">
            <a:xfrm>
              <a:off x="4272" y="1826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3" name="Text Box 13"/>
            <p:cNvSpPr txBox="1">
              <a:spLocks noChangeArrowheads="1"/>
            </p:cNvSpPr>
            <p:nvPr/>
          </p:nvSpPr>
          <p:spPr bwMode="auto">
            <a:xfrm>
              <a:off x="384" y="2420"/>
              <a:ext cx="799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Sign of</a:t>
              </a:r>
              <a:br>
                <a:rPr lang="en-US"/>
              </a:br>
              <a:r>
                <a:rPr lang="en-US"/>
                <a:t>mantissa</a:t>
              </a:r>
            </a:p>
          </p:txBody>
        </p:sp>
        <p:sp>
          <p:nvSpPr>
            <p:cNvPr id="18444" name="Text Box 14"/>
            <p:cNvSpPr txBox="1">
              <a:spLocks noChangeArrowheads="1"/>
            </p:cNvSpPr>
            <p:nvPr/>
          </p:nvSpPr>
          <p:spPr bwMode="auto">
            <a:xfrm>
              <a:off x="1344" y="2420"/>
              <a:ext cx="1176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Location of</a:t>
              </a:r>
              <a:br>
                <a:rPr lang="en-US"/>
              </a:br>
              <a:r>
                <a:rPr lang="en-US"/>
                <a:t>decimal point</a:t>
              </a:r>
            </a:p>
          </p:txBody>
        </p:sp>
        <p:sp>
          <p:nvSpPr>
            <p:cNvPr id="18445" name="Text Box 15"/>
            <p:cNvSpPr txBox="1">
              <a:spLocks noChangeArrowheads="1"/>
            </p:cNvSpPr>
            <p:nvPr/>
          </p:nvSpPr>
          <p:spPr bwMode="auto">
            <a:xfrm>
              <a:off x="2640" y="2418"/>
              <a:ext cx="821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Mantissa</a:t>
              </a:r>
            </a:p>
          </p:txBody>
        </p:sp>
        <p:sp>
          <p:nvSpPr>
            <p:cNvPr id="18446" name="Text Box 16"/>
            <p:cNvSpPr txBox="1">
              <a:spLocks noChangeArrowheads="1"/>
            </p:cNvSpPr>
            <p:nvPr/>
          </p:nvSpPr>
          <p:spPr bwMode="auto">
            <a:xfrm>
              <a:off x="4608" y="1212"/>
              <a:ext cx="863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Exponent</a:t>
              </a:r>
            </a:p>
          </p:txBody>
        </p:sp>
        <p:sp>
          <p:nvSpPr>
            <p:cNvPr id="18447" name="Text Box 17"/>
            <p:cNvSpPr txBox="1">
              <a:spLocks noChangeArrowheads="1"/>
            </p:cNvSpPr>
            <p:nvPr/>
          </p:nvSpPr>
          <p:spPr bwMode="auto">
            <a:xfrm>
              <a:off x="4608" y="2174"/>
              <a:ext cx="864" cy="5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Sign of</a:t>
              </a:r>
              <a:br>
                <a:rPr lang="en-US"/>
              </a:br>
              <a:r>
                <a:rPr lang="en-US"/>
                <a:t>exponent</a:t>
              </a:r>
            </a:p>
          </p:txBody>
        </p:sp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4608" y="2856"/>
              <a:ext cx="864" cy="5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Base</a:t>
              </a:r>
            </a:p>
          </p:txBody>
        </p:sp>
        <p:sp>
          <p:nvSpPr>
            <p:cNvPr id="18449" name="Freeform 19"/>
            <p:cNvSpPr>
              <a:spLocks/>
            </p:cNvSpPr>
            <p:nvPr/>
          </p:nvSpPr>
          <p:spPr bwMode="auto">
            <a:xfrm>
              <a:off x="720" y="1986"/>
              <a:ext cx="672" cy="432"/>
            </a:xfrm>
            <a:custGeom>
              <a:avLst/>
              <a:gdLst>
                <a:gd name="T0" fmla="*/ 0 w 672"/>
                <a:gd name="T1" fmla="*/ 432 h 432"/>
                <a:gd name="T2" fmla="*/ 0 w 672"/>
                <a:gd name="T3" fmla="*/ 192 h 432"/>
                <a:gd name="T4" fmla="*/ 672 w 672"/>
                <a:gd name="T5" fmla="*/ 192 h 432"/>
                <a:gd name="T6" fmla="*/ 672 w 67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32"/>
                <a:gd name="T14" fmla="*/ 672 w 67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32">
                  <a:moveTo>
                    <a:pt x="0" y="432"/>
                  </a:moveTo>
                  <a:lnTo>
                    <a:pt x="0" y="192"/>
                  </a:lnTo>
                  <a:lnTo>
                    <a:pt x="672" y="192"/>
                  </a:lnTo>
                  <a:lnTo>
                    <a:pt x="67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50" name="Line 21"/>
            <p:cNvSpPr>
              <a:spLocks noChangeShapeType="1"/>
            </p:cNvSpPr>
            <p:nvPr/>
          </p:nvSpPr>
          <p:spPr bwMode="auto">
            <a:xfrm flipV="1">
              <a:off x="1872" y="1986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51" name="Freeform 22"/>
            <p:cNvSpPr>
              <a:spLocks/>
            </p:cNvSpPr>
            <p:nvPr/>
          </p:nvSpPr>
          <p:spPr bwMode="auto">
            <a:xfrm>
              <a:off x="2448" y="1986"/>
              <a:ext cx="576" cy="432"/>
            </a:xfrm>
            <a:custGeom>
              <a:avLst/>
              <a:gdLst>
                <a:gd name="T0" fmla="*/ 576 w 576"/>
                <a:gd name="T1" fmla="*/ 432 h 432"/>
                <a:gd name="T2" fmla="*/ 576 w 576"/>
                <a:gd name="T3" fmla="*/ 192 h 432"/>
                <a:gd name="T4" fmla="*/ 0 w 576"/>
                <a:gd name="T5" fmla="*/ 192 h 432"/>
                <a:gd name="T6" fmla="*/ 0 w 57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432"/>
                <a:gd name="T14" fmla="*/ 576 w 57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432">
                  <a:moveTo>
                    <a:pt x="576" y="432"/>
                  </a:moveTo>
                  <a:lnTo>
                    <a:pt x="576" y="192"/>
                  </a:ln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52" name="Freeform 23"/>
            <p:cNvSpPr>
              <a:spLocks/>
            </p:cNvSpPr>
            <p:nvPr/>
          </p:nvSpPr>
          <p:spPr bwMode="auto">
            <a:xfrm>
              <a:off x="3840" y="1992"/>
              <a:ext cx="768" cy="1152"/>
            </a:xfrm>
            <a:custGeom>
              <a:avLst/>
              <a:gdLst>
                <a:gd name="T0" fmla="*/ 768 w 768"/>
                <a:gd name="T1" fmla="*/ 1152 h 1152"/>
                <a:gd name="T2" fmla="*/ 0 w 768"/>
                <a:gd name="T3" fmla="*/ 1152 h 1152"/>
                <a:gd name="T4" fmla="*/ 0 w 768"/>
                <a:gd name="T5" fmla="*/ 0 h 1152"/>
                <a:gd name="T6" fmla="*/ 0 60000 65536"/>
                <a:gd name="T7" fmla="*/ 0 60000 65536"/>
                <a:gd name="T8" fmla="*/ 0 60000 65536"/>
                <a:gd name="T9" fmla="*/ 0 w 768"/>
                <a:gd name="T10" fmla="*/ 0 h 1152"/>
                <a:gd name="T11" fmla="*/ 768 w 76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152">
                  <a:moveTo>
                    <a:pt x="768" y="1152"/>
                  </a:moveTo>
                  <a:lnTo>
                    <a:pt x="0" y="115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53" name="Freeform 25"/>
            <p:cNvSpPr>
              <a:spLocks/>
            </p:cNvSpPr>
            <p:nvPr/>
          </p:nvSpPr>
          <p:spPr bwMode="auto">
            <a:xfrm>
              <a:off x="4176" y="1836"/>
              <a:ext cx="432" cy="576"/>
            </a:xfrm>
            <a:custGeom>
              <a:avLst/>
              <a:gdLst>
                <a:gd name="T0" fmla="*/ 432 w 432"/>
                <a:gd name="T1" fmla="*/ 576 h 576"/>
                <a:gd name="T2" fmla="*/ 0 w 432"/>
                <a:gd name="T3" fmla="*/ 576 h 576"/>
                <a:gd name="T4" fmla="*/ 0 w 432"/>
                <a:gd name="T5" fmla="*/ 0 h 576"/>
                <a:gd name="T6" fmla="*/ 0 60000 65536"/>
                <a:gd name="T7" fmla="*/ 0 60000 65536"/>
                <a:gd name="T8" fmla="*/ 0 60000 65536"/>
                <a:gd name="T9" fmla="*/ 0 w 432"/>
                <a:gd name="T10" fmla="*/ 0 h 576"/>
                <a:gd name="T11" fmla="*/ 432 w 4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76">
                  <a:moveTo>
                    <a:pt x="432" y="576"/>
                  </a:moveTo>
                  <a:lnTo>
                    <a:pt x="0" y="57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54" name="Freeform 26"/>
            <p:cNvSpPr>
              <a:spLocks/>
            </p:cNvSpPr>
            <p:nvPr/>
          </p:nvSpPr>
          <p:spPr bwMode="auto">
            <a:xfrm>
              <a:off x="4320" y="1788"/>
              <a:ext cx="720" cy="240"/>
            </a:xfrm>
            <a:custGeom>
              <a:avLst/>
              <a:gdLst>
                <a:gd name="T0" fmla="*/ 720 w 720"/>
                <a:gd name="T1" fmla="*/ 0 h 240"/>
                <a:gd name="T2" fmla="*/ 720 w 720"/>
                <a:gd name="T3" fmla="*/ 240 h 240"/>
                <a:gd name="T4" fmla="*/ 0 w 720"/>
                <a:gd name="T5" fmla="*/ 240 h 240"/>
                <a:gd name="T6" fmla="*/ 0 w 720"/>
                <a:gd name="T7" fmla="*/ 48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240"/>
                <a:gd name="T14" fmla="*/ 720 w 720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  <a:lnTo>
                    <a:pt x="0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IEEE 754 Standard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common standard for representing floating point numbers</a:t>
            </a:r>
          </a:p>
          <a:p>
            <a:pPr>
              <a:lnSpc>
                <a:spcPct val="90000"/>
              </a:lnSpc>
            </a:pPr>
            <a:r>
              <a:rPr lang="en-US" sz="2800"/>
              <a:t>Single precision: 32 bits, consisting of...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Exponent (8 bits)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Mantissa (23 bits) </a:t>
            </a:r>
          </a:p>
          <a:p>
            <a:pPr>
              <a:lnSpc>
                <a:spcPct val="90000"/>
              </a:lnSpc>
            </a:pPr>
            <a:r>
              <a:rPr lang="en-US" sz="2800"/>
              <a:t>Double precision: 64 bits, consisting of…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Sign bit (1 bit)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Exponent (11 bits)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Mantissa (52 bits)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pic>
        <p:nvPicPr>
          <p:cNvPr id="19460" name="Picture 2" descr="http://t0.gstatic.com/images?q=tbn:2Whcr45-IJsqIM:http://z.cs.utexas.edu/wiki/stewart2010.wiki/Speakers2%3Faction%3DAttachFile%26do%3Dget%26target%3Dkahan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4286250"/>
            <a:ext cx="15875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286250" y="6072188"/>
            <a:ext cx="2919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Prof.  Willian Kahan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Single Precision Format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676400" y="2590800"/>
            <a:ext cx="228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905000" y="2590800"/>
            <a:ext cx="16002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3505200" y="2590800"/>
            <a:ext cx="48006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1676400" y="2438400"/>
            <a:ext cx="6629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429000" y="1981200"/>
            <a:ext cx="2286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32 bits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76400" y="3048000"/>
            <a:ext cx="6629400" cy="2705100"/>
            <a:chOff x="1056" y="1920"/>
            <a:chExt cx="4176" cy="1704"/>
          </a:xfrm>
        </p:grpSpPr>
        <p:sp>
          <p:nvSpPr>
            <p:cNvPr id="20489" name="Text Box 14"/>
            <p:cNvSpPr txBox="1">
              <a:spLocks noChangeArrowheads="1"/>
            </p:cNvSpPr>
            <p:nvPr/>
          </p:nvSpPr>
          <p:spPr bwMode="auto">
            <a:xfrm>
              <a:off x="3216" y="2412"/>
              <a:ext cx="2016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Mantissa (23 bits)</a:t>
              </a:r>
            </a:p>
          </p:txBody>
        </p:sp>
        <p:sp>
          <p:nvSpPr>
            <p:cNvPr id="20490" name="Text Box 15"/>
            <p:cNvSpPr txBox="1">
              <a:spLocks noChangeArrowheads="1"/>
            </p:cNvSpPr>
            <p:nvPr/>
          </p:nvSpPr>
          <p:spPr bwMode="auto">
            <a:xfrm>
              <a:off x="3216" y="2844"/>
              <a:ext cx="2016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Exponent (8 bits)</a:t>
              </a:r>
            </a:p>
          </p:txBody>
        </p:sp>
        <p:sp>
          <p:nvSpPr>
            <p:cNvPr id="20491" name="Text Box 16"/>
            <p:cNvSpPr txBox="1">
              <a:spLocks noChangeArrowheads="1"/>
            </p:cNvSpPr>
            <p:nvPr/>
          </p:nvSpPr>
          <p:spPr bwMode="auto">
            <a:xfrm>
              <a:off x="3216" y="3324"/>
              <a:ext cx="2016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Sign of mantissa (1 bit)</a:t>
              </a:r>
            </a:p>
          </p:txBody>
        </p:sp>
        <p:sp>
          <p:nvSpPr>
            <p:cNvPr id="20492" name="Freeform 17"/>
            <p:cNvSpPr>
              <a:spLocks/>
            </p:cNvSpPr>
            <p:nvPr/>
          </p:nvSpPr>
          <p:spPr bwMode="auto">
            <a:xfrm>
              <a:off x="2640" y="1932"/>
              <a:ext cx="576" cy="624"/>
            </a:xfrm>
            <a:custGeom>
              <a:avLst/>
              <a:gdLst>
                <a:gd name="T0" fmla="*/ 0 w 576"/>
                <a:gd name="T1" fmla="*/ 0 h 624"/>
                <a:gd name="T2" fmla="*/ 0 w 576"/>
                <a:gd name="T3" fmla="*/ 624 h 624"/>
                <a:gd name="T4" fmla="*/ 576 w 576"/>
                <a:gd name="T5" fmla="*/ 624 h 624"/>
                <a:gd name="T6" fmla="*/ 0 60000 65536"/>
                <a:gd name="T7" fmla="*/ 0 60000 65536"/>
                <a:gd name="T8" fmla="*/ 0 60000 65536"/>
                <a:gd name="T9" fmla="*/ 0 w 576"/>
                <a:gd name="T10" fmla="*/ 0 h 624"/>
                <a:gd name="T11" fmla="*/ 576 w 576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624">
                  <a:moveTo>
                    <a:pt x="0" y="0"/>
                  </a:moveTo>
                  <a:lnTo>
                    <a:pt x="0" y="624"/>
                  </a:lnTo>
                  <a:lnTo>
                    <a:pt x="576" y="6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3" name="Freeform 19"/>
            <p:cNvSpPr>
              <a:spLocks/>
            </p:cNvSpPr>
            <p:nvPr/>
          </p:nvSpPr>
          <p:spPr bwMode="auto">
            <a:xfrm>
              <a:off x="1680" y="1932"/>
              <a:ext cx="1536" cy="1056"/>
            </a:xfrm>
            <a:custGeom>
              <a:avLst/>
              <a:gdLst>
                <a:gd name="T0" fmla="*/ 0 w 1536"/>
                <a:gd name="T1" fmla="*/ 0 h 1056"/>
                <a:gd name="T2" fmla="*/ 0 w 1536"/>
                <a:gd name="T3" fmla="*/ 1056 h 1056"/>
                <a:gd name="T4" fmla="*/ 1536 w 1536"/>
                <a:gd name="T5" fmla="*/ 1056 h 1056"/>
                <a:gd name="T6" fmla="*/ 0 60000 65536"/>
                <a:gd name="T7" fmla="*/ 0 60000 65536"/>
                <a:gd name="T8" fmla="*/ 0 60000 65536"/>
                <a:gd name="T9" fmla="*/ 0 w 1536"/>
                <a:gd name="T10" fmla="*/ 0 h 1056"/>
                <a:gd name="T11" fmla="*/ 1536 w 15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1056">
                  <a:moveTo>
                    <a:pt x="0" y="0"/>
                  </a:moveTo>
                  <a:lnTo>
                    <a:pt x="0" y="1056"/>
                  </a:lnTo>
                  <a:lnTo>
                    <a:pt x="1536" y="105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4" name="Freeform 20"/>
            <p:cNvSpPr>
              <a:spLocks/>
            </p:cNvSpPr>
            <p:nvPr/>
          </p:nvSpPr>
          <p:spPr bwMode="auto">
            <a:xfrm>
              <a:off x="1104" y="1944"/>
              <a:ext cx="2112" cy="1488"/>
            </a:xfrm>
            <a:custGeom>
              <a:avLst/>
              <a:gdLst>
                <a:gd name="T0" fmla="*/ 0 w 2112"/>
                <a:gd name="T1" fmla="*/ 0 h 1488"/>
                <a:gd name="T2" fmla="*/ 0 w 2112"/>
                <a:gd name="T3" fmla="*/ 1488 h 1488"/>
                <a:gd name="T4" fmla="*/ 2112 w 2112"/>
                <a:gd name="T5" fmla="*/ 1488 h 1488"/>
                <a:gd name="T6" fmla="*/ 0 60000 65536"/>
                <a:gd name="T7" fmla="*/ 0 60000 65536"/>
                <a:gd name="T8" fmla="*/ 0 60000 65536"/>
                <a:gd name="T9" fmla="*/ 0 w 2112"/>
                <a:gd name="T10" fmla="*/ 0 h 1488"/>
                <a:gd name="T11" fmla="*/ 2112 w 2112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488">
                  <a:moveTo>
                    <a:pt x="0" y="0"/>
                  </a:moveTo>
                  <a:lnTo>
                    <a:pt x="0" y="1488"/>
                  </a:lnTo>
                  <a:lnTo>
                    <a:pt x="211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5" name="Line 11"/>
            <p:cNvSpPr>
              <a:spLocks noChangeShapeType="1"/>
            </p:cNvSpPr>
            <p:nvPr/>
          </p:nvSpPr>
          <p:spPr bwMode="auto">
            <a:xfrm>
              <a:off x="2256" y="1920"/>
              <a:ext cx="297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6" name="Line 12"/>
            <p:cNvSpPr>
              <a:spLocks noChangeShapeType="1"/>
            </p:cNvSpPr>
            <p:nvPr/>
          </p:nvSpPr>
          <p:spPr bwMode="auto">
            <a:xfrm>
              <a:off x="1248" y="1920"/>
              <a:ext cx="96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7" name="Line 13"/>
            <p:cNvSpPr>
              <a:spLocks noChangeShapeType="1"/>
            </p:cNvSpPr>
            <p:nvPr/>
          </p:nvSpPr>
          <p:spPr bwMode="auto">
            <a:xfrm>
              <a:off x="1056" y="1920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Normalization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857250"/>
            <a:ext cx="8215313" cy="4114800"/>
          </a:xfrm>
        </p:spPr>
        <p:txBody>
          <a:bodyPr/>
          <a:lstStyle/>
          <a:p>
            <a:r>
              <a:rPr lang="en-US" dirty="0"/>
              <a:t>The mantissa is </a:t>
            </a:r>
            <a:r>
              <a:rPr lang="en-US" i="1" dirty="0"/>
              <a:t>normalized</a:t>
            </a:r>
          </a:p>
          <a:p>
            <a:r>
              <a:rPr lang="en-US" dirty="0"/>
              <a:t>Has an implied decimal place on left</a:t>
            </a:r>
          </a:p>
          <a:p>
            <a:r>
              <a:rPr lang="en-US" dirty="0"/>
              <a:t>Has an implied “1” on left of the decimal place</a:t>
            </a:r>
          </a:p>
          <a:p>
            <a:r>
              <a:rPr lang="en-US" dirty="0"/>
              <a:t>E.g.,</a:t>
            </a:r>
          </a:p>
          <a:p>
            <a:pPr lvl="1"/>
            <a:r>
              <a:rPr lang="en-US" dirty="0"/>
              <a:t>Mantissa </a:t>
            </a:r>
            <a:r>
              <a:rPr lang="en-US" dirty="0">
                <a:sym typeface="Symbol" pitchFamily="18" charset="2"/>
              </a:rPr>
              <a:t></a:t>
            </a:r>
            <a:endParaRPr lang="en-US" dirty="0"/>
          </a:p>
          <a:p>
            <a:pPr lvl="1"/>
            <a:r>
              <a:rPr lang="en-US" dirty="0"/>
              <a:t>Represents…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500438" y="3214688"/>
            <a:ext cx="4953000" cy="1004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10100000000000000000000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1.101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 1.625</a:t>
            </a:r>
            <a:r>
              <a:rPr lang="en-US" baseline="-25000">
                <a:latin typeface="Courier New" pitchFamily="49" charset="0"/>
              </a:rPr>
              <a:t>10</a:t>
            </a:r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428625" y="4381500"/>
            <a:ext cx="8191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70000"/>
              </a:spcBef>
              <a:buFontTx/>
              <a:buChar char="•"/>
              <a:tabLst>
                <a:tab pos="4406900" algn="l"/>
              </a:tabLst>
              <a:defRPr/>
            </a:pPr>
            <a:r>
              <a:rPr lang="en-US" sz="2800" kern="0" dirty="0">
                <a:latin typeface="+mn-lt"/>
              </a:rPr>
              <a:t>Normalized form: no leadings 0s </a:t>
            </a:r>
            <a:br>
              <a:rPr lang="en-US" sz="2800" kern="0" dirty="0">
                <a:latin typeface="+mn-lt"/>
              </a:rPr>
            </a:br>
            <a:r>
              <a:rPr lang="en-US" sz="2800" kern="0" dirty="0">
                <a:latin typeface="+mn-lt"/>
              </a:rPr>
              <a:t>(exactly one digit to left of decimal point)</a:t>
            </a:r>
          </a:p>
          <a:p>
            <a:pPr marL="742950" lvl="1" indent="-285750">
              <a:lnSpc>
                <a:spcPct val="70000"/>
              </a:lnSpc>
              <a:spcBef>
                <a:spcPct val="70000"/>
              </a:spcBef>
              <a:buFontTx/>
              <a:buChar char="•"/>
              <a:tabLst>
                <a:tab pos="4406900" algn="l"/>
              </a:tabLst>
              <a:defRPr/>
            </a:pPr>
            <a:r>
              <a:rPr lang="en-US" sz="2800" kern="0" dirty="0">
                <a:latin typeface="+mn-lt"/>
              </a:rPr>
              <a:t>Normalized: 	1.0 x 10</a:t>
            </a:r>
            <a:r>
              <a:rPr lang="en-US" sz="2800" kern="0" baseline="30000" dirty="0">
                <a:latin typeface="+mn-lt"/>
              </a:rPr>
              <a:t>-9</a:t>
            </a:r>
            <a:endParaRPr lang="en-US" sz="2800" kern="0" dirty="0">
              <a:latin typeface="+mn-lt"/>
            </a:endParaRPr>
          </a:p>
          <a:p>
            <a:pPr marL="742950" lvl="1" indent="-285750">
              <a:lnSpc>
                <a:spcPct val="70000"/>
              </a:lnSpc>
              <a:spcBef>
                <a:spcPct val="70000"/>
              </a:spcBef>
              <a:buFontTx/>
              <a:buChar char="•"/>
              <a:tabLst>
                <a:tab pos="4406900" algn="l"/>
              </a:tabLst>
              <a:defRPr/>
            </a:pPr>
            <a:r>
              <a:rPr lang="en-US" sz="2800" kern="0" dirty="0">
                <a:latin typeface="+mn-lt"/>
              </a:rPr>
              <a:t>Not normalized: 	0.1 x 10</a:t>
            </a:r>
            <a:r>
              <a:rPr lang="en-US" sz="2800" kern="0" baseline="30000" dirty="0">
                <a:latin typeface="+mn-lt"/>
              </a:rPr>
              <a:t>-8</a:t>
            </a:r>
            <a:r>
              <a:rPr lang="en-US" sz="2800" kern="0" dirty="0">
                <a:latin typeface="+mn-lt"/>
              </a:rPr>
              <a:t>,10.0 x 10</a:t>
            </a:r>
            <a:r>
              <a:rPr lang="en-US" sz="2800" kern="0" baseline="30000" dirty="0">
                <a:latin typeface="+mn-lt"/>
              </a:rPr>
              <a:t>-10</a:t>
            </a:r>
            <a:r>
              <a:rPr lang="en-US" sz="2800" kern="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Excess Notation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include +</a:t>
            </a:r>
            <a:r>
              <a:rPr lang="en-US" sz="2800" dirty="0" err="1"/>
              <a:t>ve</a:t>
            </a:r>
            <a:r>
              <a:rPr lang="en-US" sz="2800" dirty="0"/>
              <a:t> and –</a:t>
            </a:r>
            <a:r>
              <a:rPr lang="en-US" sz="2800" dirty="0" err="1"/>
              <a:t>ve</a:t>
            </a:r>
            <a:r>
              <a:rPr lang="en-US" sz="2800" dirty="0"/>
              <a:t> exponents, “excess” notation is used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Single precision:  excess 127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Double precision: excess 1023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value of the exponent stored is larger than the actual exponent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E.g., excess 127,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Exponent </a:t>
            </a:r>
            <a:r>
              <a:rPr lang="en-US" dirty="0">
                <a:sym typeface="Symbol" pitchFamily="18" charset="2"/>
              </a:rPr>
              <a:t>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Represents…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86200" y="4440238"/>
            <a:ext cx="3048000" cy="9318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10000111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135 – 127 = 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precision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90600" y="2133600"/>
            <a:ext cx="7086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0 10000010 11000000000000000000000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71600" y="2590800"/>
            <a:ext cx="7239000" cy="2438400"/>
            <a:chOff x="864" y="1632"/>
            <a:chExt cx="4560" cy="1536"/>
          </a:xfrm>
        </p:grpSpPr>
        <p:sp>
          <p:nvSpPr>
            <p:cNvPr id="23561" name="Line 5"/>
            <p:cNvSpPr>
              <a:spLocks noChangeShapeType="1"/>
            </p:cNvSpPr>
            <p:nvPr/>
          </p:nvSpPr>
          <p:spPr bwMode="auto">
            <a:xfrm>
              <a:off x="864" y="1632"/>
              <a:ext cx="192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2" name="Line 6"/>
            <p:cNvSpPr>
              <a:spLocks noChangeShapeType="1"/>
            </p:cNvSpPr>
            <p:nvPr/>
          </p:nvSpPr>
          <p:spPr bwMode="auto">
            <a:xfrm>
              <a:off x="1104" y="1632"/>
              <a:ext cx="96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3" name="Line 7"/>
            <p:cNvSpPr>
              <a:spLocks noChangeShapeType="1"/>
            </p:cNvSpPr>
            <p:nvPr/>
          </p:nvSpPr>
          <p:spPr bwMode="auto">
            <a:xfrm>
              <a:off x="2160" y="1632"/>
              <a:ext cx="2688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4" name="Text Box 9"/>
            <p:cNvSpPr txBox="1">
              <a:spLocks noChangeArrowheads="1"/>
            </p:cNvSpPr>
            <p:nvPr/>
          </p:nvSpPr>
          <p:spPr bwMode="auto">
            <a:xfrm>
              <a:off x="3024" y="1968"/>
              <a:ext cx="2400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1.11</a:t>
              </a:r>
              <a:r>
                <a:rPr lang="en-US" baseline="-25000"/>
                <a:t>2</a:t>
              </a:r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3024" y="2400"/>
              <a:ext cx="2400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130 – 127 = 3</a:t>
              </a:r>
            </a:p>
          </p:txBody>
        </p:sp>
        <p:sp>
          <p:nvSpPr>
            <p:cNvPr id="23566" name="Text Box 11"/>
            <p:cNvSpPr txBox="1">
              <a:spLocks noChangeArrowheads="1"/>
            </p:cNvSpPr>
            <p:nvPr/>
          </p:nvSpPr>
          <p:spPr bwMode="auto">
            <a:xfrm>
              <a:off x="3024" y="2868"/>
              <a:ext cx="2400" cy="30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 = positive mantissa</a:t>
              </a:r>
            </a:p>
          </p:txBody>
        </p:sp>
        <p:sp>
          <p:nvSpPr>
            <p:cNvPr id="23567" name="Freeform 13"/>
            <p:cNvSpPr>
              <a:spLocks/>
            </p:cNvSpPr>
            <p:nvPr/>
          </p:nvSpPr>
          <p:spPr bwMode="auto">
            <a:xfrm>
              <a:off x="2496" y="1680"/>
              <a:ext cx="528" cy="432"/>
            </a:xfrm>
            <a:custGeom>
              <a:avLst/>
              <a:gdLst>
                <a:gd name="T0" fmla="*/ 0 w 528"/>
                <a:gd name="T1" fmla="*/ 0 h 432"/>
                <a:gd name="T2" fmla="*/ 0 w 528"/>
                <a:gd name="T3" fmla="*/ 432 h 432"/>
                <a:gd name="T4" fmla="*/ 528 w 528"/>
                <a:gd name="T5" fmla="*/ 432 h 432"/>
                <a:gd name="T6" fmla="*/ 0 60000 65536"/>
                <a:gd name="T7" fmla="*/ 0 60000 65536"/>
                <a:gd name="T8" fmla="*/ 0 60000 65536"/>
                <a:gd name="T9" fmla="*/ 0 w 528"/>
                <a:gd name="T10" fmla="*/ 0 h 432"/>
                <a:gd name="T11" fmla="*/ 528 w 52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32">
                  <a:moveTo>
                    <a:pt x="0" y="0"/>
                  </a:moveTo>
                  <a:lnTo>
                    <a:pt x="0" y="432"/>
                  </a:lnTo>
                  <a:lnTo>
                    <a:pt x="528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68" name="Freeform 14"/>
            <p:cNvSpPr>
              <a:spLocks/>
            </p:cNvSpPr>
            <p:nvPr/>
          </p:nvSpPr>
          <p:spPr bwMode="auto">
            <a:xfrm>
              <a:off x="1488" y="1632"/>
              <a:ext cx="1536" cy="912"/>
            </a:xfrm>
            <a:custGeom>
              <a:avLst/>
              <a:gdLst>
                <a:gd name="T0" fmla="*/ 0 w 1536"/>
                <a:gd name="T1" fmla="*/ 0 h 912"/>
                <a:gd name="T2" fmla="*/ 0 w 1536"/>
                <a:gd name="T3" fmla="*/ 912 h 912"/>
                <a:gd name="T4" fmla="*/ 1536 w 1536"/>
                <a:gd name="T5" fmla="*/ 912 h 912"/>
                <a:gd name="T6" fmla="*/ 0 60000 65536"/>
                <a:gd name="T7" fmla="*/ 0 60000 65536"/>
                <a:gd name="T8" fmla="*/ 0 60000 65536"/>
                <a:gd name="T9" fmla="*/ 0 w 1536"/>
                <a:gd name="T10" fmla="*/ 0 h 912"/>
                <a:gd name="T11" fmla="*/ 1536 w 153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912">
                  <a:moveTo>
                    <a:pt x="0" y="0"/>
                  </a:moveTo>
                  <a:lnTo>
                    <a:pt x="0" y="912"/>
                  </a:lnTo>
                  <a:lnTo>
                    <a:pt x="1536" y="91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69" name="Freeform 15"/>
            <p:cNvSpPr>
              <a:spLocks/>
            </p:cNvSpPr>
            <p:nvPr/>
          </p:nvSpPr>
          <p:spPr bwMode="auto">
            <a:xfrm>
              <a:off x="960" y="1632"/>
              <a:ext cx="2064" cy="1392"/>
            </a:xfrm>
            <a:custGeom>
              <a:avLst/>
              <a:gdLst>
                <a:gd name="T0" fmla="*/ 0 w 2064"/>
                <a:gd name="T1" fmla="*/ 0 h 1392"/>
                <a:gd name="T2" fmla="*/ 0 w 2064"/>
                <a:gd name="T3" fmla="*/ 1392 h 1392"/>
                <a:gd name="T4" fmla="*/ 2064 w 2064"/>
                <a:gd name="T5" fmla="*/ 1392 h 1392"/>
                <a:gd name="T6" fmla="*/ 0 60000 65536"/>
                <a:gd name="T7" fmla="*/ 0 60000 65536"/>
                <a:gd name="T8" fmla="*/ 0 60000 65536"/>
                <a:gd name="T9" fmla="*/ 0 w 2064"/>
                <a:gd name="T10" fmla="*/ 0 h 1392"/>
                <a:gd name="T11" fmla="*/ 2064 w 2064"/>
                <a:gd name="T12" fmla="*/ 1392 h 1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" h="1392">
                  <a:moveTo>
                    <a:pt x="0" y="0"/>
                  </a:moveTo>
                  <a:lnTo>
                    <a:pt x="0" y="1392"/>
                  </a:lnTo>
                  <a:lnTo>
                    <a:pt x="2064" y="139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19200" y="5486400"/>
            <a:ext cx="6934200" cy="519113"/>
            <a:chOff x="768" y="3456"/>
            <a:chExt cx="4368" cy="327"/>
          </a:xfrm>
        </p:grpSpPr>
        <p:sp>
          <p:nvSpPr>
            <p:cNvPr id="23559" name="Text Box 16"/>
            <p:cNvSpPr txBox="1">
              <a:spLocks noChangeArrowheads="1"/>
            </p:cNvSpPr>
            <p:nvPr/>
          </p:nvSpPr>
          <p:spPr bwMode="auto">
            <a:xfrm>
              <a:off x="1947" y="3456"/>
              <a:ext cx="3189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+1.11</a:t>
              </a:r>
              <a:r>
                <a:rPr lang="en-US" sz="2800" baseline="-25000"/>
                <a:t>2</a:t>
              </a:r>
              <a:r>
                <a:rPr lang="en-US" sz="2800"/>
                <a:t> x 2</a:t>
              </a:r>
              <a:r>
                <a:rPr lang="en-US" sz="2800" baseline="30000"/>
                <a:t>3</a:t>
              </a:r>
              <a:r>
                <a:rPr lang="en-US" sz="2800"/>
                <a:t> = 1110.0</a:t>
              </a:r>
              <a:r>
                <a:rPr lang="en-US" sz="2800" baseline="-25000"/>
                <a:t>2</a:t>
              </a:r>
              <a:r>
                <a:rPr lang="en-US" sz="2800"/>
                <a:t> = 14.0</a:t>
              </a:r>
              <a:r>
                <a:rPr lang="en-US" sz="2800" baseline="-25000"/>
                <a:t>10</a:t>
              </a:r>
            </a:p>
          </p:txBody>
        </p:sp>
        <p:sp>
          <p:nvSpPr>
            <p:cNvPr id="23560" name="AutoShape 17"/>
            <p:cNvSpPr>
              <a:spLocks noChangeArrowheads="1"/>
            </p:cNvSpPr>
            <p:nvPr/>
          </p:nvSpPr>
          <p:spPr bwMode="auto">
            <a:xfrm>
              <a:off x="768" y="3456"/>
              <a:ext cx="1067" cy="288"/>
            </a:xfrm>
            <a:prstGeom prst="rightArrow">
              <a:avLst>
                <a:gd name="adj1" fmla="val 50000"/>
                <a:gd name="adj2" fmla="val 92622"/>
              </a:avLst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Hexadecimal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convenient and common to represent the original floating point number in hexadecimal</a:t>
            </a:r>
          </a:p>
          <a:p>
            <a:r>
              <a:rPr lang="en-US"/>
              <a:t>The preceding example…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7086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0 10000010 11000000000000000000000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89610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17220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544830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714875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98145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057525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343150" y="3962400"/>
            <a:ext cx="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600200" y="4648200"/>
            <a:ext cx="45878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urier New" pitchFamily="49" charset="0"/>
              </a:rPr>
              <a:t>4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438400" y="4648200"/>
            <a:ext cx="45878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urier New" pitchFamily="49" charset="0"/>
              </a:rPr>
              <a:t>1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276600" y="4648200"/>
            <a:ext cx="45878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urier New" pitchFamily="49" charset="0"/>
              </a:rPr>
              <a:t>6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114800" y="4648200"/>
            <a:ext cx="45878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urier New" pitchFamily="49" charset="0"/>
              </a:rPr>
              <a:t>0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876800" y="4648200"/>
            <a:ext cx="45878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urier New" pitchFamily="49" charset="0"/>
              </a:rPr>
              <a:t>0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562600" y="4648200"/>
            <a:ext cx="45878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urier New" pitchFamily="49" charset="0"/>
              </a:rPr>
              <a:t>0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248400" y="4648200"/>
            <a:ext cx="45878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urier New" pitchFamily="49" charset="0"/>
              </a:rPr>
              <a:t>0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7086600" y="4648200"/>
            <a:ext cx="45878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urier New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Converting </a:t>
            </a:r>
            <a:r>
              <a:rPr lang="en-US" sz="3600" u="sng" dirty="0">
                <a:solidFill>
                  <a:srgbClr val="FF0000"/>
                </a:solidFill>
              </a:rPr>
              <a:t>from</a:t>
            </a:r>
            <a:r>
              <a:rPr lang="en-US" sz="3600" dirty="0">
                <a:solidFill>
                  <a:srgbClr val="FF0000"/>
                </a:solidFill>
              </a:rPr>
              <a:t> Floating Point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E.g., What decimal value is represented by the following 32-bit floating point number?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3276600" y="2743200"/>
            <a:ext cx="18891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C17B0000</a:t>
            </a:r>
            <a:r>
              <a:rPr lang="en-US" baseline="-25000">
                <a:latin typeface="Courier New" pitchFamily="49" charset="0"/>
              </a:rPr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785794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Floats are not </a:t>
            </a:r>
            <a:r>
              <a:rPr lang="en-US" sz="3200" b="1" dirty="0" err="1">
                <a:solidFill>
                  <a:srgbClr val="C00000"/>
                </a:solidFill>
              </a:rPr>
              <a:t>Reals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8662" y="5929330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Need to understand details of underlying implementations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224" y="2428868"/>
            <a:ext cx="5786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. 40000 * 40000 --&gt; 1600000000</a:t>
            </a:r>
          </a:p>
          <a:p>
            <a:r>
              <a:rPr lang="en-US" dirty="0"/>
              <a:t>       600000* 600000 --&gt; 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00" y="3714752"/>
            <a:ext cx="53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Floats</a:t>
            </a:r>
            <a:r>
              <a:rPr lang="es-ES" b="1" dirty="0"/>
              <a:t>:</a:t>
            </a:r>
          </a:p>
          <a:p>
            <a:r>
              <a:rPr lang="es-ES" b="1" dirty="0" err="1"/>
              <a:t>Eg</a:t>
            </a:r>
            <a:r>
              <a:rPr lang="es-ES" b="1" dirty="0"/>
              <a:t> 2 : </a:t>
            </a:r>
            <a:r>
              <a:rPr lang="es-ES" b="1" dirty="0" err="1"/>
              <a:t>Is</a:t>
            </a:r>
            <a:r>
              <a:rPr lang="es-ES" b="1" dirty="0"/>
              <a:t> (x + y) + z = x + (y + z)?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38" y="4786322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eg</a:t>
            </a:r>
            <a:endParaRPr lang="en-US" dirty="0"/>
          </a:p>
          <a:p>
            <a:r>
              <a:rPr lang="en-US" dirty="0"/>
              <a:t>(1e20 + -1e20) + 3.14 --&gt; 3.14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4414" y="5572140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1e20 + (-1e20 + 3.14) --&gt;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</a:t>
            </a:r>
          </a:p>
          <a:p>
            <a:pPr lvl="1"/>
            <a:r>
              <a:rPr lang="en-US"/>
              <a:t>Express in binary and find S, E, and M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447800" y="2743200"/>
            <a:ext cx="6705600" cy="11874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C17B0000</a:t>
            </a:r>
            <a:r>
              <a:rPr lang="en-US" baseline="-25000">
                <a:latin typeface="Courier New" pitchFamily="49" charset="0"/>
              </a:rPr>
              <a:t>16 </a:t>
            </a:r>
            <a:r>
              <a:rPr lang="en-US">
                <a:latin typeface="Courier New" pitchFamily="49" charset="0"/>
              </a:rPr>
              <a:t>= 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1 10000010 11110110000000000000000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50925" y="3886200"/>
            <a:ext cx="6645275" cy="1890713"/>
            <a:chOff x="662" y="2448"/>
            <a:chExt cx="4186" cy="1191"/>
          </a:xfrm>
        </p:grpSpPr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912" y="2448"/>
              <a:ext cx="19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200" y="2448"/>
              <a:ext cx="91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2256" y="2448"/>
              <a:ext cx="2592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912" y="2496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488" y="2496"/>
              <a:ext cx="23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3408" y="2496"/>
              <a:ext cx="28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662" y="3109"/>
              <a:ext cx="1077" cy="53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 = negative</a:t>
              </a:r>
            </a:p>
            <a:p>
              <a:r>
                <a:rPr lang="en-US"/>
                <a:t>0 = positive</a:t>
              </a: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V="1">
              <a:off x="1008" y="2784"/>
              <a:ext cx="0" cy="33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089025"/>
            <a:r>
              <a:rPr lang="en-US"/>
              <a:t>Step 2</a:t>
            </a:r>
          </a:p>
          <a:p>
            <a:pPr lvl="1" defTabSz="1089025"/>
            <a:r>
              <a:rPr lang="en-US"/>
              <a:t>Find “real” exponent, </a:t>
            </a:r>
            <a:r>
              <a:rPr lang="en-US" i="1"/>
              <a:t>n</a:t>
            </a:r>
          </a:p>
          <a:p>
            <a:pPr lvl="1" defTabSz="1089025"/>
            <a:r>
              <a:rPr lang="en-US" i="1"/>
              <a:t>n</a:t>
            </a:r>
            <a:r>
              <a:rPr lang="en-US"/>
              <a:t>	= E – 127</a:t>
            </a:r>
          </a:p>
          <a:p>
            <a:pPr lvl="1" defTabSz="1089025">
              <a:buFontTx/>
              <a:buNone/>
            </a:pPr>
            <a:r>
              <a:rPr lang="en-US"/>
              <a:t>		= 10000010</a:t>
            </a:r>
            <a:r>
              <a:rPr lang="en-US" baseline="-25000"/>
              <a:t>2</a:t>
            </a:r>
            <a:r>
              <a:rPr lang="en-US"/>
              <a:t> – 127</a:t>
            </a:r>
          </a:p>
          <a:p>
            <a:pPr lvl="1" defTabSz="1089025">
              <a:buFontTx/>
              <a:buNone/>
            </a:pPr>
            <a:r>
              <a:rPr lang="en-US"/>
              <a:t>		= 130 – 127</a:t>
            </a:r>
          </a:p>
          <a:p>
            <a:pPr lvl="1" defTabSz="1089025">
              <a:buFontTx/>
              <a:buNone/>
            </a:pPr>
            <a:r>
              <a:rPr lang="en-US"/>
              <a:t>		= 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3</a:t>
            </a:r>
          </a:p>
          <a:p>
            <a:pPr lvl="1"/>
            <a:r>
              <a:rPr lang="en-US"/>
              <a:t>Put S, M, and </a:t>
            </a:r>
            <a:r>
              <a:rPr lang="en-US" i="1"/>
              <a:t>n</a:t>
            </a:r>
            <a:r>
              <a:rPr lang="en-US"/>
              <a:t> together to form binary result</a:t>
            </a:r>
          </a:p>
          <a:p>
            <a:pPr lvl="1"/>
            <a:r>
              <a:rPr lang="en-US"/>
              <a:t>(Don’t forget the implied “1.” on the left of the mantissa.)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6705600" cy="1676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-1.1111011</a:t>
            </a:r>
            <a:r>
              <a:rPr lang="en-US" baseline="-25000">
                <a:latin typeface="Courier New" pitchFamily="49" charset="0"/>
              </a:rPr>
              <a:t>2 </a:t>
            </a:r>
            <a:r>
              <a:rPr lang="en-US">
                <a:latin typeface="Courier New" pitchFamily="49" charset="0"/>
              </a:rPr>
              <a:t>x 2</a:t>
            </a:r>
            <a:r>
              <a:rPr lang="en-US" i="1" baseline="30000">
                <a:latin typeface="Courier New" pitchFamily="49" charset="0"/>
              </a:rPr>
              <a:t>n</a:t>
            </a:r>
            <a:r>
              <a:rPr lang="en-US" baseline="30000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=</a:t>
            </a:r>
          </a:p>
          <a:p>
            <a:r>
              <a:rPr lang="en-US" baseline="30000">
                <a:latin typeface="Courier New" pitchFamily="49" charset="0"/>
              </a:rPr>
              <a:t> </a:t>
            </a:r>
          </a:p>
          <a:p>
            <a:r>
              <a:rPr lang="en-US">
                <a:latin typeface="Courier New" pitchFamily="49" charset="0"/>
              </a:rPr>
              <a:t>-1.1111011</a:t>
            </a:r>
            <a:r>
              <a:rPr lang="en-US" baseline="-25000">
                <a:latin typeface="Courier New" pitchFamily="49" charset="0"/>
              </a:rPr>
              <a:t>2 </a:t>
            </a:r>
            <a:r>
              <a:rPr lang="en-US">
                <a:latin typeface="Courier New" pitchFamily="49" charset="0"/>
              </a:rPr>
              <a:t>x 2</a:t>
            </a:r>
            <a:r>
              <a:rPr lang="en-US" baseline="30000">
                <a:latin typeface="Courier New" pitchFamily="49" charset="0"/>
              </a:rPr>
              <a:t>3 </a:t>
            </a:r>
            <a:r>
              <a:rPr lang="en-US">
                <a:latin typeface="Courier New" pitchFamily="49" charset="0"/>
              </a:rPr>
              <a:t>=</a:t>
            </a:r>
            <a:r>
              <a:rPr lang="en-US" baseline="30000">
                <a:latin typeface="Courier New" pitchFamily="49" charset="0"/>
              </a:rPr>
              <a:t> </a:t>
            </a:r>
          </a:p>
          <a:p>
            <a:endParaRPr lang="en-US" baseline="30000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-1111.1011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4</a:t>
            </a:r>
          </a:p>
          <a:p>
            <a:pPr lvl="1"/>
            <a:r>
              <a:rPr lang="en-US"/>
              <a:t>Express result in decimal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933700" y="2590800"/>
            <a:ext cx="22987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-1111.1011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3022600" y="2971800"/>
            <a:ext cx="9017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4135438" y="2971800"/>
            <a:ext cx="6985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162300" y="3048000"/>
            <a:ext cx="590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-15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4991100" y="3200400"/>
            <a:ext cx="2019300" cy="15525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8788"/>
            <a:r>
              <a:rPr lang="en-US"/>
              <a:t>2</a:t>
            </a:r>
            <a:r>
              <a:rPr lang="en-US" baseline="30000"/>
              <a:t>-1</a:t>
            </a:r>
            <a:r>
              <a:rPr lang="en-US"/>
              <a:t>	= 0.5</a:t>
            </a:r>
          </a:p>
          <a:p>
            <a:pPr defTabSz="458788"/>
            <a:r>
              <a:rPr lang="en-US"/>
              <a:t>2</a:t>
            </a:r>
            <a:r>
              <a:rPr lang="en-US" baseline="30000"/>
              <a:t>-3</a:t>
            </a:r>
            <a:r>
              <a:rPr lang="en-US"/>
              <a:t>	= 0.125</a:t>
            </a:r>
          </a:p>
          <a:p>
            <a:pPr defTabSz="458788"/>
            <a:r>
              <a:rPr lang="en-US"/>
              <a:t>2</a:t>
            </a:r>
            <a:r>
              <a:rPr lang="en-US" baseline="30000"/>
              <a:t>-4</a:t>
            </a:r>
            <a:r>
              <a:rPr lang="en-US"/>
              <a:t>	= 0.0625	</a:t>
            </a:r>
          </a:p>
          <a:p>
            <a:pPr defTabSz="458788"/>
            <a:r>
              <a:rPr lang="en-US"/>
              <a:t>	   0.6875	</a:t>
            </a: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5718175" y="4343400"/>
            <a:ext cx="915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4381500" y="2971800"/>
            <a:ext cx="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4381500" y="3429000"/>
            <a:ext cx="533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2489200" y="5302250"/>
            <a:ext cx="348615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Answer: -15.6875</a:t>
            </a:r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3556000" y="3505200"/>
            <a:ext cx="1066800" cy="17526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 flipH="1">
            <a:off x="5689600" y="4800600"/>
            <a:ext cx="457200" cy="457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Converting </a:t>
            </a:r>
            <a:r>
              <a:rPr lang="en-US" sz="3600" u="sng" dirty="0">
                <a:solidFill>
                  <a:srgbClr val="FF0000"/>
                </a:solidFill>
              </a:rPr>
              <a:t>from</a:t>
            </a:r>
            <a:r>
              <a:rPr lang="en-US" sz="3600" dirty="0">
                <a:solidFill>
                  <a:srgbClr val="FF0000"/>
                </a:solidFill>
              </a:rPr>
              <a:t> Floating Point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What decimal value is represented by the following 32-bit floating point number?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1143000" y="2571750"/>
            <a:ext cx="2286000" cy="584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42808000 </a:t>
            </a:r>
            <a:r>
              <a:rPr lang="en-US" sz="3200" baseline="-25000" dirty="0">
                <a:solidFill>
                  <a:srgbClr val="FF0000"/>
                </a:solidFill>
              </a:rPr>
              <a:t>16</a:t>
            </a:r>
            <a:endParaRPr lang="en-US" sz="3200" baseline="-250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Converting </a:t>
            </a:r>
            <a:r>
              <a:rPr lang="en-US" sz="3600" u="sng" dirty="0">
                <a:solidFill>
                  <a:srgbClr val="FF0000"/>
                </a:solidFill>
              </a:rPr>
              <a:t>to</a:t>
            </a:r>
            <a:r>
              <a:rPr lang="en-US" sz="3600" dirty="0">
                <a:solidFill>
                  <a:srgbClr val="FF0000"/>
                </a:solidFill>
              </a:rPr>
              <a:t> Floating Point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Express 36.5625</a:t>
            </a:r>
            <a:r>
              <a:rPr lang="en-US" baseline="-25000" dirty="0"/>
              <a:t>10</a:t>
            </a:r>
            <a:r>
              <a:rPr lang="en-US" dirty="0"/>
              <a:t> as a 32-bit floating point number (in hexadecimal)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</a:t>
            </a:r>
          </a:p>
          <a:p>
            <a:pPr lvl="1"/>
            <a:r>
              <a:rPr lang="en-US"/>
              <a:t>Express original value in binary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419225" y="2774950"/>
            <a:ext cx="2314575" cy="11874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36.5625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100100.1001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</a:t>
            </a:r>
          </a:p>
          <a:p>
            <a:pPr lvl="1"/>
            <a:r>
              <a:rPr lang="en-US"/>
              <a:t>Normalize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419225" y="2774950"/>
            <a:ext cx="3167063" cy="11874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100100.1001</a:t>
            </a:r>
            <a:r>
              <a:rPr lang="en-US" baseline="-25000">
                <a:latin typeface="Courier New" pitchFamily="49" charset="0"/>
              </a:rPr>
              <a:t>2 </a:t>
            </a:r>
            <a:r>
              <a:rPr lang="en-US">
                <a:latin typeface="Courier New" pitchFamily="49" charset="0"/>
              </a:rPr>
              <a:t>= 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1.001001001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x 2</a:t>
            </a:r>
            <a:r>
              <a:rPr lang="en-US" baseline="30000">
                <a:latin typeface="Courier New" pitchFamily="49" charset="0"/>
              </a:rPr>
              <a:t>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3</a:t>
            </a:r>
          </a:p>
          <a:p>
            <a:pPr lvl="1"/>
            <a:r>
              <a:rPr lang="en-US"/>
              <a:t>Determine S, E, and M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19225" y="2774950"/>
            <a:ext cx="33496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+1.001001001</a:t>
            </a:r>
            <a:r>
              <a:rPr lang="en-US" baseline="-25000" dirty="0"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x 2</a:t>
            </a:r>
            <a:r>
              <a:rPr lang="en-US" baseline="30000" dirty="0">
                <a:latin typeface="Courier New" pitchFamily="49" charset="0"/>
              </a:rPr>
              <a:t>5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5334000"/>
            <a:ext cx="45942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 = 0 (because the value is positive)</a:t>
            </a: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2057400" y="3200400"/>
            <a:ext cx="16002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2438400" y="3200400"/>
            <a:ext cx="4556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34823" name="Line 9"/>
          <p:cNvSpPr>
            <a:spLocks noChangeShapeType="1"/>
          </p:cNvSpPr>
          <p:nvPr/>
        </p:nvSpPr>
        <p:spPr bwMode="auto">
          <a:xfrm>
            <a:off x="1447800" y="32004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1371600" y="3200400"/>
            <a:ext cx="3540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 flipV="1">
            <a:off x="1519238" y="3581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>
            <a:off x="4572000" y="3048000"/>
            <a:ext cx="152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7" name="Text Box 13"/>
          <p:cNvSpPr txBox="1">
            <a:spLocks noChangeArrowheads="1"/>
          </p:cNvSpPr>
          <p:nvPr/>
        </p:nvSpPr>
        <p:spPr bwMode="auto">
          <a:xfrm>
            <a:off x="4495800" y="3048000"/>
            <a:ext cx="336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sp>
        <p:nvSpPr>
          <p:cNvPr id="34828" name="Text Box 14"/>
          <p:cNvSpPr txBox="1">
            <a:spLocks noChangeArrowheads="1"/>
          </p:cNvSpPr>
          <p:nvPr/>
        </p:nvSpPr>
        <p:spPr bwMode="auto">
          <a:xfrm>
            <a:off x="5851525" y="3089275"/>
            <a:ext cx="2373313" cy="1571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39725"/>
            <a:r>
              <a:rPr lang="en-US"/>
              <a:t>E	= </a:t>
            </a:r>
            <a:r>
              <a:rPr lang="en-US" i="1"/>
              <a:t>n</a:t>
            </a:r>
            <a:r>
              <a:rPr lang="en-US"/>
              <a:t> + 127</a:t>
            </a:r>
          </a:p>
          <a:p>
            <a:pPr defTabSz="339725"/>
            <a:r>
              <a:rPr lang="en-US"/>
              <a:t>	= 5 + 127</a:t>
            </a:r>
          </a:p>
          <a:p>
            <a:pPr defTabSz="339725"/>
            <a:r>
              <a:rPr lang="en-US"/>
              <a:t>	= 132</a:t>
            </a:r>
          </a:p>
          <a:p>
            <a:pPr defTabSz="339725"/>
            <a:r>
              <a:rPr lang="en-US"/>
              <a:t>	= </a:t>
            </a:r>
            <a:r>
              <a:rPr lang="en-US">
                <a:latin typeface="Courier New" pitchFamily="49" charset="0"/>
              </a:rPr>
              <a:t>10000100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>
            <a:off x="4953000" y="3276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4</a:t>
            </a:r>
          </a:p>
          <a:p>
            <a:pPr lvl="1"/>
            <a:r>
              <a:rPr lang="en-US"/>
              <a:t>Put S, E, and M together to form 32-bit binary result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09725" y="2971800"/>
            <a:ext cx="66198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0 10000100 00100100100000000000000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sp>
        <p:nvSpPr>
          <p:cNvPr id="35844" name="Line 14"/>
          <p:cNvSpPr>
            <a:spLocks noChangeShapeType="1"/>
          </p:cNvSpPr>
          <p:nvPr/>
        </p:nvSpPr>
        <p:spPr bwMode="auto">
          <a:xfrm>
            <a:off x="1644650" y="3387725"/>
            <a:ext cx="304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5" name="Line 15"/>
          <p:cNvSpPr>
            <a:spLocks noChangeShapeType="1"/>
          </p:cNvSpPr>
          <p:nvPr/>
        </p:nvSpPr>
        <p:spPr bwMode="auto">
          <a:xfrm>
            <a:off x="2066925" y="3387725"/>
            <a:ext cx="1447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" name="Line 16"/>
          <p:cNvSpPr>
            <a:spLocks noChangeShapeType="1"/>
          </p:cNvSpPr>
          <p:nvPr/>
        </p:nvSpPr>
        <p:spPr bwMode="auto">
          <a:xfrm>
            <a:off x="3708400" y="3387725"/>
            <a:ext cx="4191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7" name="Text Box 17"/>
          <p:cNvSpPr txBox="1">
            <a:spLocks noChangeArrowheads="1"/>
          </p:cNvSpPr>
          <p:nvPr/>
        </p:nvSpPr>
        <p:spPr bwMode="auto">
          <a:xfrm>
            <a:off x="1609725" y="3387725"/>
            <a:ext cx="3540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35848" name="Text Box 18"/>
          <p:cNvSpPr txBox="1">
            <a:spLocks noChangeArrowheads="1"/>
          </p:cNvSpPr>
          <p:nvPr/>
        </p:nvSpPr>
        <p:spPr bwMode="auto">
          <a:xfrm>
            <a:off x="2524125" y="3387725"/>
            <a:ext cx="3698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5849" name="Text Box 19"/>
          <p:cNvSpPr txBox="1">
            <a:spLocks noChangeArrowheads="1"/>
          </p:cNvSpPr>
          <p:nvPr/>
        </p:nvSpPr>
        <p:spPr bwMode="auto">
          <a:xfrm>
            <a:off x="5343525" y="3387725"/>
            <a:ext cx="4556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39912" y="5181600"/>
            <a:ext cx="33496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+1.001001001</a:t>
            </a:r>
            <a:r>
              <a:rPr lang="en-US" baseline="-25000" dirty="0"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x 2</a:t>
            </a:r>
            <a:r>
              <a:rPr lang="en-US" baseline="30000" dirty="0">
                <a:latin typeface="Courier New" pitchFamily="49" charset="0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38200" y="1219200"/>
            <a:ext cx="7948613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lnSpc>
                <a:spcPct val="90000"/>
              </a:lnSpc>
              <a:spcBef>
                <a:spcPct val="20000"/>
              </a:spcBef>
              <a:defRPr/>
            </a:pPr>
            <a:endParaRPr lang="en-US" sz="2800" kern="0" dirty="0">
              <a:latin typeface="+mn-lt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To understand the fundamentals of floating-point representation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To know the IEEE-754 Floating Point Standard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kern="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5</a:t>
            </a:r>
          </a:p>
          <a:p>
            <a:pPr lvl="1"/>
            <a:r>
              <a:rPr lang="en-US"/>
              <a:t>Express in hexadecimal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85800" y="2971800"/>
            <a:ext cx="8153400" cy="2527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0 10000100 00100100100000000000000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0100 0010 0001 0010 0100 0000 0000 0000</a:t>
            </a:r>
            <a:r>
              <a:rPr lang="en-US" baseline="-25000">
                <a:latin typeface="Courier New" pitchFamily="49" charset="0"/>
              </a:rPr>
              <a:t>2</a:t>
            </a:r>
            <a:r>
              <a:rPr lang="en-US">
                <a:latin typeface="Courier New" pitchFamily="49" charset="0"/>
              </a:rPr>
              <a:t> =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4    2    1    2    4    0    0    0</a:t>
            </a:r>
            <a:r>
              <a:rPr lang="en-US" baseline="-25000">
                <a:latin typeface="Courier New" pitchFamily="49" charset="0"/>
              </a:rPr>
              <a:t>16 </a:t>
            </a:r>
          </a:p>
          <a:p>
            <a:endParaRPr lang="en-US">
              <a:latin typeface="Courier New" pitchFamily="49" charset="0"/>
            </a:endParaRPr>
          </a:p>
          <a:p>
            <a:endParaRPr lang="en-US" baseline="-25000">
              <a:latin typeface="Courier New" pitchFamily="49" charset="0"/>
            </a:endParaRPr>
          </a:p>
        </p:txBody>
      </p:sp>
      <p:sp>
        <p:nvSpPr>
          <p:cNvPr id="36868" name="Text Box 10"/>
          <p:cNvSpPr txBox="1">
            <a:spLocks noChangeArrowheads="1"/>
          </p:cNvSpPr>
          <p:nvPr/>
        </p:nvSpPr>
        <p:spPr bwMode="auto">
          <a:xfrm>
            <a:off x="2514600" y="5378450"/>
            <a:ext cx="398145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Answer: 42124000</a:t>
            </a:r>
            <a:r>
              <a:rPr lang="en-US" sz="3600" baseline="-25000"/>
              <a:t>16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Converting </a:t>
            </a:r>
            <a:r>
              <a:rPr lang="en-US" sz="3600" u="sng" dirty="0">
                <a:solidFill>
                  <a:srgbClr val="FF0000"/>
                </a:solidFill>
              </a:rPr>
              <a:t>to</a:t>
            </a:r>
            <a:r>
              <a:rPr lang="en-US" sz="3600" dirty="0">
                <a:solidFill>
                  <a:srgbClr val="FF0000"/>
                </a:solidFill>
              </a:rPr>
              <a:t> Floating Point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Express 6.5</a:t>
            </a:r>
            <a:r>
              <a:rPr lang="en-US" baseline="-25000" dirty="0"/>
              <a:t>10</a:t>
            </a:r>
            <a:r>
              <a:rPr lang="en-US" dirty="0"/>
              <a:t> as a 32-bit floating point number (in hexadecimal)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Converting </a:t>
            </a:r>
            <a:r>
              <a:rPr lang="en-US" sz="3600" u="sng" dirty="0">
                <a:solidFill>
                  <a:srgbClr val="FF0000"/>
                </a:solidFill>
              </a:rPr>
              <a:t>to</a:t>
            </a:r>
            <a:r>
              <a:rPr lang="en-US" sz="3600" dirty="0">
                <a:solidFill>
                  <a:srgbClr val="FF0000"/>
                </a:solidFill>
              </a:rPr>
              <a:t> Floating Point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Express 0.1 as a 32-bit floating point number (in hexadecimal)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0263"/>
            <a:ext cx="815340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Summary: IEEE Floating Point</a:t>
            </a:r>
            <a:br>
              <a:rPr lang="en-US" sz="4000" dirty="0"/>
            </a:br>
            <a:r>
              <a:rPr lang="en-US" sz="4000" dirty="0"/>
              <a:t>Single Precision (32 bits)</a:t>
            </a:r>
          </a:p>
        </p:txBody>
      </p:sp>
      <p:sp>
        <p:nvSpPr>
          <p:cNvPr id="842756" name="Rectangle 4"/>
          <p:cNvSpPr>
            <a:spLocks noChangeArrowheads="1"/>
          </p:cNvSpPr>
          <p:nvPr/>
        </p:nvSpPr>
        <p:spPr bwMode="auto">
          <a:xfrm>
            <a:off x="457200" y="2216150"/>
            <a:ext cx="8001000" cy="611188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42757" name="Text Box 5"/>
          <p:cNvSpPr txBox="1">
            <a:spLocks noChangeArrowheads="1"/>
          </p:cNvSpPr>
          <p:nvPr/>
        </p:nvSpPr>
        <p:spPr bwMode="auto">
          <a:xfrm>
            <a:off x="84138" y="2938463"/>
            <a:ext cx="70167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31</a:t>
            </a:r>
          </a:p>
        </p:txBody>
      </p:sp>
      <p:sp>
        <p:nvSpPr>
          <p:cNvPr id="842758" name="Text Box 6"/>
          <p:cNvSpPr txBox="1">
            <a:spLocks noChangeArrowheads="1"/>
          </p:cNvSpPr>
          <p:nvPr/>
        </p:nvSpPr>
        <p:spPr bwMode="auto">
          <a:xfrm>
            <a:off x="8091488" y="2952750"/>
            <a:ext cx="442912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42760" name="Line 8"/>
          <p:cNvSpPr>
            <a:spLocks noChangeShapeType="1"/>
          </p:cNvSpPr>
          <p:nvPr/>
        </p:nvSpPr>
        <p:spPr bwMode="auto">
          <a:xfrm>
            <a:off x="3733800" y="22098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2761" name="Text Box 9"/>
          <p:cNvSpPr txBox="1">
            <a:spLocks noChangeArrowheads="1"/>
          </p:cNvSpPr>
          <p:nvPr/>
        </p:nvSpPr>
        <p:spPr bwMode="auto">
          <a:xfrm>
            <a:off x="3763963" y="2970213"/>
            <a:ext cx="70167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42763" name="Text Box 11"/>
          <p:cNvSpPr txBox="1">
            <a:spLocks noChangeArrowheads="1"/>
          </p:cNvSpPr>
          <p:nvPr/>
        </p:nvSpPr>
        <p:spPr bwMode="auto">
          <a:xfrm rot="16200000">
            <a:off x="248444" y="2315369"/>
            <a:ext cx="788987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Sign</a:t>
            </a:r>
          </a:p>
        </p:txBody>
      </p:sp>
      <p:sp>
        <p:nvSpPr>
          <p:cNvPr id="842764" name="Text Box 12"/>
          <p:cNvSpPr txBox="1">
            <a:spLocks noChangeArrowheads="1"/>
          </p:cNvSpPr>
          <p:nvPr/>
        </p:nvSpPr>
        <p:spPr bwMode="auto">
          <a:xfrm>
            <a:off x="762000" y="2940050"/>
            <a:ext cx="70167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842765" name="Text Box 13"/>
          <p:cNvSpPr txBox="1">
            <a:spLocks noChangeArrowheads="1"/>
          </p:cNvSpPr>
          <p:nvPr/>
        </p:nvSpPr>
        <p:spPr bwMode="auto">
          <a:xfrm>
            <a:off x="3048000" y="3016250"/>
            <a:ext cx="70167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23</a:t>
            </a:r>
          </a:p>
        </p:txBody>
      </p:sp>
      <p:sp>
        <p:nvSpPr>
          <p:cNvPr id="842766" name="Text Box 14"/>
          <p:cNvSpPr txBox="1">
            <a:spLocks noChangeArrowheads="1"/>
          </p:cNvSpPr>
          <p:nvPr/>
        </p:nvSpPr>
        <p:spPr bwMode="auto">
          <a:xfrm>
            <a:off x="1268413" y="2262188"/>
            <a:ext cx="210026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Exponent</a:t>
            </a:r>
          </a:p>
        </p:txBody>
      </p:sp>
      <p:sp>
        <p:nvSpPr>
          <p:cNvPr id="842767" name="Text Box 15"/>
          <p:cNvSpPr txBox="1">
            <a:spLocks noChangeArrowheads="1"/>
          </p:cNvSpPr>
          <p:nvPr/>
        </p:nvSpPr>
        <p:spPr bwMode="auto">
          <a:xfrm>
            <a:off x="4665663" y="2252663"/>
            <a:ext cx="182086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Fraction</a:t>
            </a:r>
          </a:p>
        </p:txBody>
      </p:sp>
      <p:sp>
        <p:nvSpPr>
          <p:cNvPr id="842768" name="Text Box 16"/>
          <p:cNvSpPr txBox="1">
            <a:spLocks noChangeArrowheads="1"/>
          </p:cNvSpPr>
          <p:nvPr/>
        </p:nvSpPr>
        <p:spPr bwMode="auto">
          <a:xfrm>
            <a:off x="1447800" y="1568450"/>
            <a:ext cx="1322388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 bits</a:t>
            </a:r>
          </a:p>
        </p:txBody>
      </p:sp>
      <p:sp>
        <p:nvSpPr>
          <p:cNvPr id="842769" name="Text Box 17"/>
          <p:cNvSpPr txBox="1">
            <a:spLocks noChangeArrowheads="1"/>
          </p:cNvSpPr>
          <p:nvPr/>
        </p:nvSpPr>
        <p:spPr bwMode="auto">
          <a:xfrm>
            <a:off x="398463" y="1555750"/>
            <a:ext cx="442912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42770" name="Text Box 18"/>
          <p:cNvSpPr txBox="1">
            <a:spLocks noChangeArrowheads="1"/>
          </p:cNvSpPr>
          <p:nvPr/>
        </p:nvSpPr>
        <p:spPr bwMode="auto">
          <a:xfrm>
            <a:off x="4941888" y="1524000"/>
            <a:ext cx="15811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23 bits</a:t>
            </a:r>
          </a:p>
        </p:txBody>
      </p:sp>
      <p:sp>
        <p:nvSpPr>
          <p:cNvPr id="842771" name="Text Box 19"/>
          <p:cNvSpPr txBox="1">
            <a:spLocks noChangeArrowheads="1"/>
          </p:cNvSpPr>
          <p:nvPr/>
        </p:nvSpPr>
        <p:spPr bwMode="auto">
          <a:xfrm>
            <a:off x="647700" y="3894138"/>
            <a:ext cx="2705100" cy="1066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Exponent values:</a:t>
            </a:r>
          </a:p>
        </p:txBody>
      </p:sp>
      <p:sp>
        <p:nvSpPr>
          <p:cNvPr id="842772" name="Text Box 20"/>
          <p:cNvSpPr txBox="1">
            <a:spLocks noChangeArrowheads="1"/>
          </p:cNvSpPr>
          <p:nvPr/>
        </p:nvSpPr>
        <p:spPr bwMode="auto">
          <a:xfrm>
            <a:off x="3005138" y="3810000"/>
            <a:ext cx="5768975" cy="15541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0		zeroes</a:t>
            </a:r>
          </a:p>
          <a:p>
            <a:r>
              <a:rPr lang="en-US"/>
              <a:t>1-254	exp + 127</a:t>
            </a:r>
          </a:p>
          <a:p>
            <a:r>
              <a:rPr lang="en-US"/>
              <a:t>255   	infinities, NaN </a:t>
            </a:r>
          </a:p>
        </p:txBody>
      </p:sp>
      <p:sp>
        <p:nvSpPr>
          <p:cNvPr id="842773" name="Line 21"/>
          <p:cNvSpPr>
            <a:spLocks noChangeShapeType="1"/>
          </p:cNvSpPr>
          <p:nvPr/>
        </p:nvSpPr>
        <p:spPr bwMode="auto">
          <a:xfrm>
            <a:off x="838200" y="22098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2774" name="Text Box 22"/>
          <p:cNvSpPr txBox="1">
            <a:spLocks noChangeArrowheads="1"/>
          </p:cNvSpPr>
          <p:nvPr/>
        </p:nvSpPr>
        <p:spPr bwMode="auto">
          <a:xfrm>
            <a:off x="58738" y="5494338"/>
            <a:ext cx="8986837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Value = (1 – 2*</a:t>
            </a:r>
            <a:r>
              <a:rPr lang="en-US" i="1">
                <a:latin typeface="Times New Roman" pitchFamily="18" charset="0"/>
              </a:rPr>
              <a:t>Sign</a:t>
            </a:r>
            <a:r>
              <a:rPr lang="en-US"/>
              <a:t>) (1 + </a:t>
            </a:r>
            <a:r>
              <a:rPr lang="en-US" i="1">
                <a:latin typeface="Times New Roman" pitchFamily="18" charset="0"/>
              </a:rPr>
              <a:t>Fraction</a:t>
            </a:r>
            <a:r>
              <a:rPr lang="en-US"/>
              <a:t>)</a:t>
            </a:r>
            <a:r>
              <a:rPr lang="en-US" i="1" baseline="30000">
                <a:latin typeface="Times New Roman" pitchFamily="18" charset="0"/>
              </a:rPr>
              <a:t>Exponent</a:t>
            </a:r>
            <a:r>
              <a:rPr lang="en-US" baseline="30000"/>
              <a:t> - 127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0"/>
            <a:ext cx="6477000" cy="573088"/>
          </a:xfrm>
          <a:noFill/>
          <a:ln/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Denormalized</a:t>
            </a:r>
            <a:r>
              <a:rPr lang="en-US" dirty="0">
                <a:solidFill>
                  <a:srgbClr val="FF0000"/>
                </a:solidFill>
              </a:rPr>
              <a:t> Values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642918"/>
            <a:ext cx="7772400" cy="4114800"/>
          </a:xfrm>
          <a:noFill/>
          <a:ln/>
        </p:spPr>
        <p:txBody>
          <a:bodyPr lIns="90487" tIns="44450" rIns="90487" bIns="44450"/>
          <a:lstStyle/>
          <a:p>
            <a:r>
              <a:rPr lang="en-US" sz="2400" dirty="0"/>
              <a:t>Condition</a:t>
            </a:r>
          </a:p>
          <a:p>
            <a:pPr lvl="1"/>
            <a:r>
              <a:rPr lang="en-US" sz="2400" dirty="0"/>
              <a:t> </a:t>
            </a:r>
            <a:r>
              <a:rPr lang="en-US" sz="2400" dirty="0">
                <a:latin typeface="Courier New" pitchFamily="49" charset="0"/>
              </a:rPr>
              <a:t>exp</a:t>
            </a:r>
            <a:r>
              <a:rPr lang="en-US" sz="2400" dirty="0"/>
              <a:t> = </a:t>
            </a:r>
            <a:r>
              <a:rPr lang="en-US" sz="2400" dirty="0">
                <a:latin typeface="Courier New" pitchFamily="49" charset="0"/>
              </a:rPr>
              <a:t>000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0</a:t>
            </a:r>
          </a:p>
          <a:p>
            <a:r>
              <a:rPr lang="en-US" sz="2400" dirty="0"/>
              <a:t>Value</a:t>
            </a:r>
          </a:p>
          <a:p>
            <a:pPr lvl="1"/>
            <a:r>
              <a:rPr lang="en-US" sz="2400" dirty="0"/>
              <a:t>Exponent value </a:t>
            </a:r>
            <a:r>
              <a:rPr lang="en-US" sz="2400" i="1" dirty="0"/>
              <a:t>E </a:t>
            </a:r>
            <a:r>
              <a:rPr lang="en-US" sz="2400" dirty="0"/>
              <a:t>= –</a:t>
            </a:r>
            <a:r>
              <a:rPr lang="en-US" sz="2400" i="1" dirty="0"/>
              <a:t>Bias</a:t>
            </a:r>
            <a:r>
              <a:rPr lang="en-US" sz="2400" dirty="0"/>
              <a:t> + 1</a:t>
            </a:r>
          </a:p>
          <a:p>
            <a:pPr lvl="1"/>
            <a:r>
              <a:rPr lang="en-US" sz="2400" dirty="0" err="1"/>
              <a:t>Significand</a:t>
            </a:r>
            <a:r>
              <a:rPr lang="en-US" sz="2400" dirty="0"/>
              <a:t> value </a:t>
            </a:r>
            <a:r>
              <a:rPr lang="en-US" sz="2400" i="1" dirty="0"/>
              <a:t>M </a:t>
            </a:r>
            <a:r>
              <a:rPr lang="en-US" sz="2400" dirty="0"/>
              <a:t>=</a:t>
            </a:r>
            <a:r>
              <a:rPr lang="en-US" sz="2400" i="1" dirty="0"/>
              <a:t> </a:t>
            </a:r>
            <a:r>
              <a:rPr lang="en-US" sz="2400" i="1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0.xxx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baseline="-25000" dirty="0"/>
              <a:t>2</a:t>
            </a:r>
            <a:endParaRPr lang="en-US" sz="2400" dirty="0">
              <a:latin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</a:rPr>
              <a:t>xxx</a:t>
            </a:r>
            <a:r>
              <a:rPr lang="en-US" dirty="0"/>
              <a:t>…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: bits of </a:t>
            </a:r>
            <a:r>
              <a:rPr lang="en-US" dirty="0" err="1">
                <a:latin typeface="Courier New" pitchFamily="49" charset="0"/>
              </a:rPr>
              <a:t>frac</a:t>
            </a:r>
            <a:endParaRPr lang="en-US" dirty="0"/>
          </a:p>
          <a:p>
            <a:r>
              <a:rPr lang="en-US" sz="2400" dirty="0"/>
              <a:t>Cases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exp</a:t>
            </a:r>
            <a:r>
              <a:rPr lang="en-US" sz="2400" dirty="0"/>
              <a:t> = </a:t>
            </a:r>
            <a:r>
              <a:rPr lang="en-US" sz="2400" dirty="0">
                <a:latin typeface="Courier New" pitchFamily="49" charset="0"/>
              </a:rPr>
              <a:t>000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/>
              <a:t>, </a:t>
            </a:r>
            <a:r>
              <a:rPr lang="en-US" sz="2400" dirty="0" err="1">
                <a:latin typeface="Courier New" pitchFamily="49" charset="0"/>
              </a:rPr>
              <a:t>frac</a:t>
            </a:r>
            <a:r>
              <a:rPr lang="en-US" sz="2400" dirty="0"/>
              <a:t> = </a:t>
            </a:r>
            <a:r>
              <a:rPr lang="en-US" sz="2400" dirty="0">
                <a:latin typeface="Courier New" pitchFamily="49" charset="0"/>
              </a:rPr>
              <a:t>000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0</a:t>
            </a:r>
          </a:p>
          <a:p>
            <a:pPr lvl="2"/>
            <a:r>
              <a:rPr lang="en-US" dirty="0"/>
              <a:t>Represents value 0</a:t>
            </a:r>
          </a:p>
          <a:p>
            <a:pPr lvl="2"/>
            <a:r>
              <a:rPr lang="en-US" dirty="0"/>
              <a:t>Note that have distinct values +0 and –0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exp</a:t>
            </a:r>
            <a:r>
              <a:rPr lang="en-US" sz="2400" dirty="0"/>
              <a:t> = </a:t>
            </a:r>
            <a:r>
              <a:rPr lang="en-US" sz="2400" dirty="0">
                <a:latin typeface="Courier New" pitchFamily="49" charset="0"/>
              </a:rPr>
              <a:t>000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/>
              <a:t>, </a:t>
            </a:r>
            <a:r>
              <a:rPr lang="en-US" sz="2400" dirty="0" err="1">
                <a:latin typeface="Courier New" pitchFamily="49" charset="0"/>
              </a:rPr>
              <a:t>frac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000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0</a:t>
            </a:r>
          </a:p>
          <a:p>
            <a:pPr lvl="2"/>
            <a:r>
              <a:rPr lang="en-US" dirty="0"/>
              <a:t>Numbers very close to 0.0</a:t>
            </a:r>
          </a:p>
          <a:p>
            <a:pPr lvl="2"/>
            <a:r>
              <a:rPr lang="en-US" dirty="0"/>
              <a:t>Lose precision as get smaller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5842000" cy="573088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Special Values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928670"/>
            <a:ext cx="7772400" cy="4114800"/>
          </a:xfrm>
          <a:noFill/>
          <a:ln/>
        </p:spPr>
        <p:txBody>
          <a:bodyPr lIns="90487" tIns="44450" rIns="90487" bIns="44450"/>
          <a:lstStyle/>
          <a:p>
            <a:r>
              <a:rPr lang="en-US" sz="2400" dirty="0"/>
              <a:t>Condition</a:t>
            </a:r>
          </a:p>
          <a:p>
            <a:pPr lvl="1"/>
            <a:r>
              <a:rPr lang="en-US" sz="2400" dirty="0"/>
              <a:t> </a:t>
            </a:r>
            <a:r>
              <a:rPr lang="en-US" sz="2400" dirty="0">
                <a:latin typeface="Courier New" pitchFamily="49" charset="0"/>
              </a:rPr>
              <a:t>exp</a:t>
            </a:r>
            <a:r>
              <a:rPr lang="en-US" sz="2400" dirty="0"/>
              <a:t> = </a:t>
            </a:r>
            <a:r>
              <a:rPr lang="en-US" sz="2400" dirty="0">
                <a:latin typeface="Courier New" pitchFamily="49" charset="0"/>
              </a:rPr>
              <a:t>111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1</a:t>
            </a:r>
          </a:p>
          <a:p>
            <a:r>
              <a:rPr lang="en-US" sz="2400" dirty="0"/>
              <a:t>Cases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exp</a:t>
            </a:r>
            <a:r>
              <a:rPr lang="en-US" sz="2400" dirty="0"/>
              <a:t> = </a:t>
            </a:r>
            <a:r>
              <a:rPr lang="en-US" sz="2400" dirty="0">
                <a:latin typeface="Courier New" pitchFamily="49" charset="0"/>
              </a:rPr>
              <a:t>111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1</a:t>
            </a:r>
            <a:r>
              <a:rPr lang="en-US" sz="2400" dirty="0"/>
              <a:t>, </a:t>
            </a:r>
            <a:r>
              <a:rPr lang="en-US" sz="2400" dirty="0" err="1">
                <a:latin typeface="Courier New" pitchFamily="49" charset="0"/>
              </a:rPr>
              <a:t>frac</a:t>
            </a:r>
            <a:r>
              <a:rPr lang="en-US" sz="2400" dirty="0"/>
              <a:t> = </a:t>
            </a:r>
            <a:r>
              <a:rPr lang="en-US" sz="2400" dirty="0">
                <a:latin typeface="Courier New" pitchFamily="49" charset="0"/>
              </a:rPr>
              <a:t>000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0</a:t>
            </a:r>
          </a:p>
          <a:p>
            <a:pPr lvl="2"/>
            <a:r>
              <a:rPr lang="en-US" dirty="0"/>
              <a:t>Represents value</a:t>
            </a:r>
            <a:r>
              <a:rPr lang="en-US" dirty="0">
                <a:latin typeface="Symbol" pitchFamily="18" charset="2"/>
              </a:rPr>
              <a:t></a:t>
            </a:r>
            <a:r>
              <a:rPr lang="en-US" dirty="0"/>
              <a:t>(infinity)</a:t>
            </a:r>
          </a:p>
          <a:p>
            <a:pPr lvl="2"/>
            <a:r>
              <a:rPr lang="en-US" dirty="0"/>
              <a:t>Operation that overflows</a:t>
            </a:r>
          </a:p>
          <a:p>
            <a:pPr lvl="2"/>
            <a:r>
              <a:rPr lang="en-US" dirty="0"/>
              <a:t>Both positive and negative</a:t>
            </a:r>
          </a:p>
          <a:p>
            <a:pPr lvl="2"/>
            <a:r>
              <a:rPr lang="en-US" dirty="0"/>
              <a:t>E.g., 1.0/0.0 = </a:t>
            </a:r>
            <a:r>
              <a:rPr lang="en-US" dirty="0">
                <a:latin typeface="Symbol" pitchFamily="18" charset="2"/>
              </a:rPr>
              <a:t></a:t>
            </a:r>
            <a:r>
              <a:rPr lang="en-US" dirty="0"/>
              <a:t>1.0/</a:t>
            </a:r>
            <a:r>
              <a:rPr lang="en-US" dirty="0">
                <a:latin typeface="Symbol" pitchFamily="18" charset="2"/>
              </a:rPr>
              <a:t></a:t>
            </a:r>
            <a:r>
              <a:rPr lang="en-US" dirty="0"/>
              <a:t>0.0 = +</a:t>
            </a:r>
            <a:r>
              <a:rPr lang="en-US" dirty="0">
                <a:latin typeface="Symbol" pitchFamily="18" charset="2"/>
              </a:rPr>
              <a:t></a:t>
            </a:r>
            <a:r>
              <a:rPr lang="en-US" dirty="0"/>
              <a:t>,  1.0/</a:t>
            </a:r>
            <a:r>
              <a:rPr lang="en-US" dirty="0">
                <a:latin typeface="Symbol" pitchFamily="18" charset="2"/>
              </a:rPr>
              <a:t></a:t>
            </a:r>
            <a:r>
              <a:rPr lang="en-US" dirty="0"/>
              <a:t>0.0 = </a:t>
            </a:r>
            <a:r>
              <a:rPr lang="en-US" dirty="0">
                <a:latin typeface="Symbol" pitchFamily="18" charset="2"/>
              </a:rPr>
              <a:t></a:t>
            </a:r>
            <a:endParaRPr lang="en-US" dirty="0"/>
          </a:p>
          <a:p>
            <a:pPr lvl="1"/>
            <a:r>
              <a:rPr lang="en-US" sz="2400" dirty="0">
                <a:latin typeface="Courier New" pitchFamily="49" charset="0"/>
              </a:rPr>
              <a:t>exp</a:t>
            </a:r>
            <a:r>
              <a:rPr lang="en-US" sz="2400" dirty="0"/>
              <a:t> = </a:t>
            </a:r>
            <a:r>
              <a:rPr lang="en-US" sz="2400" dirty="0">
                <a:latin typeface="Courier New" pitchFamily="49" charset="0"/>
              </a:rPr>
              <a:t>111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1</a:t>
            </a:r>
            <a:r>
              <a:rPr lang="en-US" sz="2400" dirty="0"/>
              <a:t>, </a:t>
            </a:r>
            <a:r>
              <a:rPr lang="en-US" sz="2400" dirty="0" err="1">
                <a:latin typeface="Courier New" pitchFamily="49" charset="0"/>
              </a:rPr>
              <a:t>frac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000</a:t>
            </a:r>
            <a:r>
              <a:rPr lang="en-US" sz="2400" dirty="0"/>
              <a:t>…</a:t>
            </a:r>
            <a:r>
              <a:rPr lang="en-US" sz="2400" dirty="0">
                <a:latin typeface="Courier New" pitchFamily="49" charset="0"/>
              </a:rPr>
              <a:t>0</a:t>
            </a:r>
          </a:p>
          <a:p>
            <a:pPr lvl="2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Represents case when no numeric value can be determined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sqrt</a:t>
            </a:r>
            <a:r>
              <a:rPr lang="en-US" dirty="0"/>
              <a:t>(–1), </a:t>
            </a:r>
            <a:r>
              <a:rPr lang="en-US" dirty="0">
                <a:latin typeface="Symbol" pitchFamily="18" charset="2"/>
              </a:rPr>
              <a:t>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553200" cy="573088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Interesting Numbers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000108"/>
            <a:ext cx="7772400" cy="4114800"/>
          </a:xfrm>
          <a:noFill/>
          <a:ln/>
        </p:spPr>
        <p:txBody>
          <a:bodyPr lIns="90487" tIns="44450" rIns="90487" bIns="44450"/>
          <a:lstStyle/>
          <a:p>
            <a:pPr marL="223838" indent="-223838" defTabSz="895350">
              <a:lnSpc>
                <a:spcPct val="100000"/>
              </a:lnSpc>
              <a:tabLst>
                <a:tab pos="2743200" algn="l"/>
                <a:tab pos="3657600" algn="l"/>
                <a:tab pos="5321300" algn="l"/>
              </a:tabLst>
            </a:pPr>
            <a:r>
              <a:rPr lang="en-US" sz="1800" dirty="0"/>
              <a:t>Description	</a:t>
            </a:r>
            <a:r>
              <a:rPr lang="en-US" sz="1800" dirty="0">
                <a:latin typeface="Courier New" pitchFamily="49" charset="0"/>
              </a:rPr>
              <a:t>exp	</a:t>
            </a:r>
            <a:r>
              <a:rPr lang="en-US" sz="1800" dirty="0" err="1">
                <a:latin typeface="Courier New" pitchFamily="49" charset="0"/>
              </a:rPr>
              <a:t>frac</a:t>
            </a:r>
            <a:r>
              <a:rPr lang="en-US" sz="1800" dirty="0"/>
              <a:t>	Numeric Value</a:t>
            </a:r>
          </a:p>
          <a:p>
            <a:pPr marL="223838" indent="-223838" defTabSz="895350">
              <a:lnSpc>
                <a:spcPct val="100000"/>
              </a:lnSpc>
              <a:tabLst>
                <a:tab pos="2743200" algn="l"/>
                <a:tab pos="3657600" algn="l"/>
                <a:tab pos="5321300" algn="l"/>
              </a:tabLst>
            </a:pPr>
            <a:r>
              <a:rPr lang="en-US" sz="1800" b="0" dirty="0"/>
              <a:t>Zero	00…00	00…00	0.0</a:t>
            </a:r>
          </a:p>
          <a:p>
            <a:pPr marL="223838" indent="-223838" defTabSz="895350">
              <a:lnSpc>
                <a:spcPct val="100000"/>
              </a:lnSpc>
              <a:tabLst>
                <a:tab pos="2743200" algn="l"/>
                <a:tab pos="3657600" algn="l"/>
                <a:tab pos="5321300" algn="l"/>
              </a:tabLst>
            </a:pPr>
            <a:r>
              <a:rPr lang="en-US" sz="1800" b="0" dirty="0"/>
              <a:t>Smallest Pos. </a:t>
            </a:r>
            <a:r>
              <a:rPr lang="en-US" sz="1800" b="0" dirty="0" err="1"/>
              <a:t>Denorm</a:t>
            </a:r>
            <a:r>
              <a:rPr lang="en-US" sz="1800" b="0" dirty="0"/>
              <a:t>.	00…00	00…01	2</a:t>
            </a:r>
            <a:r>
              <a:rPr lang="en-US" sz="1800" b="0" baseline="30000" dirty="0"/>
              <a:t>–</a:t>
            </a:r>
            <a:r>
              <a:rPr lang="en-US" sz="1800" b="0" dirty="0"/>
              <a:t> </a:t>
            </a:r>
            <a:r>
              <a:rPr lang="en-US" sz="1800" b="0" baseline="30000" dirty="0"/>
              <a:t>{23,52}</a:t>
            </a:r>
            <a:r>
              <a:rPr lang="en-US" sz="1800" b="0" dirty="0"/>
              <a:t> X 2</a:t>
            </a:r>
            <a:r>
              <a:rPr lang="en-US" sz="1800" b="0" baseline="30000" dirty="0"/>
              <a:t>–</a:t>
            </a:r>
            <a:r>
              <a:rPr lang="en-US" sz="1800" b="0" dirty="0"/>
              <a:t> </a:t>
            </a:r>
            <a:r>
              <a:rPr lang="en-US" sz="1800" b="0" baseline="30000" dirty="0"/>
              <a:t>{126,1022}</a:t>
            </a:r>
          </a:p>
          <a:p>
            <a:pPr marL="560388" lvl="1" indent="-222250" defTabSz="895350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b="0" dirty="0"/>
              <a:t>Single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</a:t>
            </a:r>
            <a:r>
              <a:rPr lang="en-US" b="0" dirty="0"/>
              <a:t> 1.4 X 10</a:t>
            </a:r>
            <a:r>
              <a:rPr lang="en-US" b="0" baseline="30000" dirty="0"/>
              <a:t>–45</a:t>
            </a:r>
            <a:endParaRPr lang="en-US" b="0" dirty="0"/>
          </a:p>
          <a:p>
            <a:pPr marL="560388" lvl="1" indent="-222250" defTabSz="895350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b="0" dirty="0"/>
              <a:t>Double </a:t>
            </a:r>
            <a:r>
              <a:rPr lang="en-US" b="0" dirty="0">
                <a:latin typeface="Symbol" pitchFamily="18" charset="2"/>
              </a:rPr>
              <a:t></a:t>
            </a:r>
            <a:r>
              <a:rPr lang="en-US" b="0" dirty="0"/>
              <a:t> 4.9 X 10</a:t>
            </a:r>
            <a:r>
              <a:rPr lang="en-US" b="0" baseline="30000" dirty="0"/>
              <a:t>–324</a:t>
            </a:r>
            <a:endParaRPr lang="en-US" b="0" dirty="0"/>
          </a:p>
          <a:p>
            <a:pPr marL="223838" indent="-223838" defTabSz="895350">
              <a:lnSpc>
                <a:spcPct val="100000"/>
              </a:lnSpc>
              <a:tabLst>
                <a:tab pos="2743200" algn="l"/>
                <a:tab pos="3657600" algn="l"/>
                <a:tab pos="5321300" algn="l"/>
              </a:tabLst>
            </a:pPr>
            <a:r>
              <a:rPr lang="en-US" sz="1800" b="0" dirty="0"/>
              <a:t>Largest </a:t>
            </a:r>
            <a:r>
              <a:rPr lang="en-US" sz="1800" b="0" dirty="0" err="1"/>
              <a:t>Denormalized</a:t>
            </a:r>
            <a:r>
              <a:rPr lang="en-US" sz="1800" b="0" dirty="0"/>
              <a:t>	00…00	11…11	(1.0 </a:t>
            </a:r>
            <a:r>
              <a:rPr lang="en-US" sz="1800" dirty="0"/>
              <a:t>–</a:t>
            </a:r>
            <a:r>
              <a:rPr lang="en-US" sz="1800" b="0" dirty="0"/>
              <a:t> </a:t>
            </a:r>
            <a:r>
              <a:rPr lang="en-US" sz="1800" b="0" dirty="0">
                <a:latin typeface="Symbol" pitchFamily="18" charset="2"/>
              </a:rPr>
              <a:t></a:t>
            </a:r>
            <a:r>
              <a:rPr lang="en-US" sz="1800" b="0" dirty="0"/>
              <a:t>) X 2</a:t>
            </a:r>
            <a:r>
              <a:rPr lang="en-US" sz="1800" b="0" baseline="30000" dirty="0"/>
              <a:t>–</a:t>
            </a:r>
            <a:r>
              <a:rPr lang="en-US" sz="1800" b="0" dirty="0"/>
              <a:t> </a:t>
            </a:r>
            <a:r>
              <a:rPr lang="en-US" sz="1800" b="0" baseline="30000" dirty="0"/>
              <a:t>{126,1022}</a:t>
            </a:r>
          </a:p>
          <a:p>
            <a:pPr marL="560388" lvl="1" indent="-222250" defTabSz="895350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b="0" dirty="0"/>
              <a:t>Single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</a:t>
            </a:r>
            <a:r>
              <a:rPr lang="en-US" b="0" dirty="0"/>
              <a:t> 1.18 X 10</a:t>
            </a:r>
            <a:r>
              <a:rPr lang="en-US" b="0" baseline="30000" dirty="0"/>
              <a:t>–38</a:t>
            </a:r>
            <a:endParaRPr lang="en-US" b="0" dirty="0"/>
          </a:p>
          <a:p>
            <a:pPr marL="560388" lvl="1" indent="-222250" defTabSz="895350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b="0" dirty="0"/>
              <a:t>Double </a:t>
            </a:r>
            <a:r>
              <a:rPr lang="en-US" b="0" dirty="0">
                <a:latin typeface="Symbol" pitchFamily="18" charset="2"/>
              </a:rPr>
              <a:t></a:t>
            </a:r>
            <a:r>
              <a:rPr lang="en-US" b="0" dirty="0"/>
              <a:t> 2.2 X 10</a:t>
            </a:r>
            <a:r>
              <a:rPr lang="en-US" b="0" baseline="30000" dirty="0"/>
              <a:t>–308</a:t>
            </a:r>
            <a:endParaRPr lang="en-US" b="0" dirty="0"/>
          </a:p>
          <a:p>
            <a:pPr marL="223838" indent="-223838" defTabSz="895350">
              <a:lnSpc>
                <a:spcPct val="100000"/>
              </a:lnSpc>
              <a:tabLst>
                <a:tab pos="2743200" algn="l"/>
                <a:tab pos="3657600" algn="l"/>
                <a:tab pos="5321300" algn="l"/>
              </a:tabLst>
            </a:pPr>
            <a:r>
              <a:rPr lang="en-US" sz="1800" b="0" dirty="0"/>
              <a:t>Smallest Pos. Normalized	00…01	00…00	1.0 X 2</a:t>
            </a:r>
            <a:r>
              <a:rPr lang="en-US" sz="1800" b="0" baseline="30000" dirty="0"/>
              <a:t>–</a:t>
            </a:r>
            <a:r>
              <a:rPr lang="en-US" sz="1800" b="0" dirty="0"/>
              <a:t> </a:t>
            </a:r>
            <a:r>
              <a:rPr lang="en-US" sz="1800" b="0" baseline="30000" dirty="0"/>
              <a:t>{126,1022}</a:t>
            </a:r>
          </a:p>
          <a:p>
            <a:pPr marL="560388" lvl="1" indent="-222250" defTabSz="895350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b="0" dirty="0"/>
              <a:t>Just larger than largest </a:t>
            </a:r>
            <a:r>
              <a:rPr lang="en-US" b="0" dirty="0" err="1"/>
              <a:t>denormalized</a:t>
            </a:r>
            <a:endParaRPr lang="en-US" sz="1600" b="0" dirty="0"/>
          </a:p>
          <a:p>
            <a:pPr marL="223838" indent="-223838" defTabSz="895350">
              <a:lnSpc>
                <a:spcPct val="100000"/>
              </a:lnSpc>
              <a:tabLst>
                <a:tab pos="2743200" algn="l"/>
                <a:tab pos="3657600" algn="l"/>
                <a:tab pos="5321300" algn="l"/>
              </a:tabLst>
            </a:pPr>
            <a:r>
              <a:rPr lang="en-US" sz="1800" b="0" dirty="0"/>
              <a:t>One	01…11	00…00	1.0</a:t>
            </a:r>
          </a:p>
          <a:p>
            <a:pPr marL="223838" indent="-223838" defTabSz="895350">
              <a:lnSpc>
                <a:spcPct val="100000"/>
              </a:lnSpc>
              <a:tabLst>
                <a:tab pos="2743200" algn="l"/>
                <a:tab pos="3657600" algn="l"/>
                <a:tab pos="5321300" algn="l"/>
              </a:tabLst>
            </a:pPr>
            <a:r>
              <a:rPr lang="en-US" sz="1800" b="0" dirty="0"/>
              <a:t> Largest Normalized	11…10	11…11	(2.0 </a:t>
            </a:r>
            <a:r>
              <a:rPr lang="en-US" sz="1800" dirty="0"/>
              <a:t>–</a:t>
            </a:r>
            <a:r>
              <a:rPr lang="en-US" sz="1800" b="0" dirty="0"/>
              <a:t> </a:t>
            </a:r>
            <a:r>
              <a:rPr lang="en-US" sz="1800" b="0" dirty="0">
                <a:latin typeface="Symbol" pitchFamily="18" charset="2"/>
              </a:rPr>
              <a:t></a:t>
            </a:r>
            <a:r>
              <a:rPr lang="en-US" sz="1800" b="0" dirty="0"/>
              <a:t>) X 2</a:t>
            </a:r>
            <a:r>
              <a:rPr lang="en-US" sz="1800" b="0" baseline="30000" dirty="0"/>
              <a:t>{127,1023}</a:t>
            </a:r>
          </a:p>
          <a:p>
            <a:pPr marL="560388" lvl="1" indent="-222250" defTabSz="895350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b="0" dirty="0"/>
              <a:t>Single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</a:t>
            </a:r>
            <a:r>
              <a:rPr lang="en-US" b="0" dirty="0"/>
              <a:t> 3.4 X 10</a:t>
            </a:r>
            <a:r>
              <a:rPr lang="en-US" b="0" baseline="30000" dirty="0"/>
              <a:t>38</a:t>
            </a:r>
            <a:endParaRPr lang="en-US" b="0" dirty="0"/>
          </a:p>
          <a:p>
            <a:pPr marL="560388" lvl="1" indent="-222250" defTabSz="895350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b="0" dirty="0"/>
              <a:t>Double </a:t>
            </a:r>
            <a:r>
              <a:rPr lang="en-US" b="0" dirty="0">
                <a:latin typeface="Symbol" pitchFamily="18" charset="2"/>
              </a:rPr>
              <a:t></a:t>
            </a:r>
            <a:r>
              <a:rPr lang="en-US" b="0" dirty="0"/>
              <a:t> 1.8 X 10</a:t>
            </a:r>
            <a:r>
              <a:rPr lang="en-US" b="0" baseline="30000" dirty="0"/>
              <a:t>308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Patriot Missile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04925"/>
            <a:ext cx="4387850" cy="3800475"/>
          </a:xfrm>
        </p:spPr>
        <p:txBody>
          <a:bodyPr/>
          <a:lstStyle/>
          <a:p>
            <a:r>
              <a:rPr lang="en-US"/>
              <a:t>Gulf War I</a:t>
            </a:r>
          </a:p>
          <a:p>
            <a:r>
              <a:rPr lang="en-US"/>
              <a:t>Failed to intercept incoming Iraqi scud missile (Feb 25, 1991)</a:t>
            </a:r>
          </a:p>
          <a:p>
            <a:r>
              <a:rPr lang="en-US"/>
              <a:t>28 American soldiers killed</a:t>
            </a:r>
          </a:p>
        </p:txBody>
      </p:sp>
      <p:pic>
        <p:nvPicPr>
          <p:cNvPr id="8499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1413" y="341313"/>
            <a:ext cx="4017962" cy="56784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</p:pic>
      <p:sp>
        <p:nvSpPr>
          <p:cNvPr id="849925" name="Text Box 5"/>
          <p:cNvSpPr txBox="1">
            <a:spLocks noChangeArrowheads="1"/>
          </p:cNvSpPr>
          <p:nvPr/>
        </p:nvSpPr>
        <p:spPr bwMode="auto">
          <a:xfrm>
            <a:off x="60325" y="5314950"/>
            <a:ext cx="5110163" cy="7937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/>
              <a:t>GAO Report: GAO/IMTEC-92-26 Patriot Missile Software Problem</a:t>
            </a:r>
          </a:p>
          <a:p>
            <a:r>
              <a:rPr lang="en-US" sz="1400" dirty="0"/>
              <a:t>http://www.fas.org/spp/starwars/gao/im92026.htm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Patriot Design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Intended to operate only for a few hours </a:t>
            </a:r>
          </a:p>
          <a:p>
            <a:pPr lvl="1"/>
            <a:r>
              <a:rPr lang="en-US" sz="2400"/>
              <a:t>Defend Europe from Soviet aircraft and missile</a:t>
            </a:r>
          </a:p>
          <a:p>
            <a:r>
              <a:rPr lang="en-US" sz="2800"/>
              <a:t>Four 24-bit registers (1970s design!)</a:t>
            </a:r>
          </a:p>
          <a:p>
            <a:r>
              <a:rPr lang="en-US" sz="2800"/>
              <a:t>Kept time with integer counter: incremented every 1/10 second</a:t>
            </a:r>
          </a:p>
          <a:p>
            <a:r>
              <a:rPr lang="en-US" sz="2800"/>
              <a:t>Calculate speed of incoming missile to predict future positions:</a:t>
            </a:r>
          </a:p>
          <a:p>
            <a:pPr lvl="1">
              <a:buFontTx/>
              <a:buNone/>
            </a:pPr>
            <a:r>
              <a:rPr lang="en-US" sz="2400"/>
              <a:t>	velocity = loc</a:t>
            </a:r>
            <a:r>
              <a:rPr lang="en-US" sz="2400" baseline="-25000"/>
              <a:t>1</a:t>
            </a:r>
            <a:r>
              <a:rPr lang="en-US" sz="2400"/>
              <a:t> – loc</a:t>
            </a:r>
            <a:r>
              <a:rPr lang="en-US" sz="2400" baseline="-25000"/>
              <a:t>0</a:t>
            </a:r>
            <a:r>
              <a:rPr lang="en-US" sz="2400"/>
              <a:t>/(count</a:t>
            </a:r>
            <a:r>
              <a:rPr lang="en-US" sz="2400" baseline="-25000"/>
              <a:t>1</a:t>
            </a:r>
            <a:r>
              <a:rPr lang="en-US" sz="2400"/>
              <a:t> – count</a:t>
            </a:r>
            <a:r>
              <a:rPr lang="en-US" sz="2400" baseline="-25000"/>
              <a:t>0</a:t>
            </a:r>
            <a:r>
              <a:rPr lang="en-US" sz="2400"/>
              <a:t>) * 0.1</a:t>
            </a:r>
          </a:p>
          <a:p>
            <a:r>
              <a:rPr lang="en-US" sz="2800"/>
              <a:t>But, cannot represent 0.1 exactly!</a:t>
            </a:r>
          </a:p>
          <a:p>
            <a:pPr lvl="1"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Floating Imprecision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1273175"/>
            <a:ext cx="8458200" cy="4525963"/>
          </a:xfrm>
        </p:spPr>
        <p:txBody>
          <a:bodyPr/>
          <a:lstStyle/>
          <a:p>
            <a:r>
              <a:rPr lang="en-US"/>
              <a:t>24-bits: </a:t>
            </a:r>
          </a:p>
          <a:p>
            <a:pPr>
              <a:buFontTx/>
              <a:buNone/>
            </a:pPr>
            <a:r>
              <a:rPr lang="en-US"/>
              <a:t>  0.1 = 1/2</a:t>
            </a:r>
            <a:r>
              <a:rPr lang="en-US" baseline="30000"/>
              <a:t>4</a:t>
            </a:r>
            <a:r>
              <a:rPr lang="en-US"/>
              <a:t> + 1/2</a:t>
            </a:r>
            <a:r>
              <a:rPr lang="en-US" baseline="30000"/>
              <a:t>5 </a:t>
            </a:r>
            <a:r>
              <a:rPr lang="en-US"/>
              <a:t>+ </a:t>
            </a:r>
            <a:r>
              <a:rPr lang="en-US" baseline="30000"/>
              <a:t> </a:t>
            </a:r>
            <a:r>
              <a:rPr lang="en-US"/>
              <a:t>1/2</a:t>
            </a:r>
            <a:r>
              <a:rPr lang="en-US" baseline="30000"/>
              <a:t>8</a:t>
            </a:r>
            <a:r>
              <a:rPr lang="en-US"/>
              <a:t> + 1/2</a:t>
            </a:r>
            <a:r>
              <a:rPr lang="en-US" baseline="30000"/>
              <a:t>9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           + 1/2</a:t>
            </a:r>
            <a:r>
              <a:rPr lang="en-US" baseline="30000"/>
              <a:t>12</a:t>
            </a:r>
            <a:r>
              <a:rPr lang="en-US"/>
              <a:t> + 1/2</a:t>
            </a:r>
            <a:r>
              <a:rPr lang="en-US" baseline="30000"/>
              <a:t>13 </a:t>
            </a:r>
            <a:r>
              <a:rPr lang="en-US"/>
              <a:t>+ 1/2</a:t>
            </a:r>
            <a:r>
              <a:rPr lang="en-US" baseline="30000"/>
              <a:t>16</a:t>
            </a:r>
            <a:r>
              <a:rPr lang="en-US"/>
              <a:t> + 1/2</a:t>
            </a:r>
            <a:r>
              <a:rPr lang="en-US" baseline="30000"/>
              <a:t>17</a:t>
            </a:r>
          </a:p>
          <a:p>
            <a:pPr>
              <a:buFontTx/>
              <a:buNone/>
            </a:pPr>
            <a:r>
              <a:rPr lang="en-US" baseline="30000"/>
              <a:t>                </a:t>
            </a:r>
            <a:r>
              <a:rPr lang="en-US"/>
              <a:t>+ 1/2</a:t>
            </a:r>
            <a:r>
              <a:rPr lang="en-US" baseline="30000"/>
              <a:t>20</a:t>
            </a:r>
            <a:r>
              <a:rPr lang="en-US"/>
              <a:t> + 1/2</a:t>
            </a:r>
            <a:r>
              <a:rPr lang="en-US" baseline="30000"/>
              <a:t>21</a:t>
            </a:r>
          </a:p>
          <a:p>
            <a:pPr>
              <a:buFontTx/>
              <a:buNone/>
            </a:pPr>
            <a:r>
              <a:rPr lang="en-US" baseline="30000"/>
              <a:t>		  </a:t>
            </a:r>
            <a:r>
              <a:rPr lang="en-US"/>
              <a:t>= 209715 / 2097152</a:t>
            </a:r>
          </a:p>
        </p:txBody>
      </p:sp>
      <p:sp>
        <p:nvSpPr>
          <p:cNvPr id="852996" name="Text Box 4"/>
          <p:cNvSpPr txBox="1">
            <a:spLocks noChangeArrowheads="1"/>
          </p:cNvSpPr>
          <p:nvPr/>
        </p:nvSpPr>
        <p:spPr bwMode="auto">
          <a:xfrm>
            <a:off x="649288" y="4102100"/>
            <a:ext cx="775017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Error is 0.2/2097152 = 1/10485760 </a:t>
            </a:r>
          </a:p>
        </p:txBody>
      </p:sp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152400" y="4572000"/>
            <a:ext cx="7610475" cy="15541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One hour = 3600 seconds</a:t>
            </a:r>
          </a:p>
          <a:p>
            <a:r>
              <a:rPr lang="en-US"/>
              <a:t>3600 * 1/10485760 * 10 = 0.0034s</a:t>
            </a:r>
          </a:p>
          <a:p>
            <a:r>
              <a:rPr lang="en-US"/>
              <a:t>20 hours = 0.0687s </a:t>
            </a:r>
          </a:p>
        </p:txBody>
      </p:sp>
      <p:sp>
        <p:nvSpPr>
          <p:cNvPr id="852998" name="Text Box 6"/>
          <p:cNvSpPr txBox="1">
            <a:spLocks noChangeArrowheads="1"/>
          </p:cNvSpPr>
          <p:nvPr/>
        </p:nvSpPr>
        <p:spPr bwMode="auto">
          <a:xfrm>
            <a:off x="4460875" y="5729288"/>
            <a:ext cx="4170363" cy="48895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Miss target! (137 meters)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/>
      <p:bldP spid="8529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ChangeArrowheads="1"/>
          </p:cNvSpPr>
          <p:nvPr/>
        </p:nvSpPr>
        <p:spPr bwMode="auto">
          <a:xfrm>
            <a:off x="371475" y="293688"/>
            <a:ext cx="8556625" cy="545306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dirty="0"/>
              <a:t>Two weeks before the incident, Army officials received Israeli data indicating some loss in accuracy after the system had been running for 8 consecutive hours. Consequently, Army officials modified the software to improve the system's accuracy. However, the modified software did not reach Dhahran until February 26, 1991--the day after the Scud incident. </a:t>
            </a:r>
          </a:p>
          <a:p>
            <a:pPr algn="r"/>
            <a:r>
              <a:rPr lang="en-US" dirty="0"/>
              <a:t>	GAO Report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791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http://fas.org/spp/starwars/gao/im92026.htm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285728"/>
            <a:ext cx="5143500" cy="4746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Review of Numbers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000108"/>
            <a:ext cx="8077200" cy="3603625"/>
          </a:xfrm>
        </p:spPr>
        <p:txBody>
          <a:bodyPr/>
          <a:lstStyle/>
          <a:p>
            <a:r>
              <a:rPr lang="en-US" dirty="0"/>
              <a:t>Computers are made to deal with numbers</a:t>
            </a:r>
          </a:p>
          <a:p>
            <a:r>
              <a:rPr lang="en-US" dirty="0"/>
              <a:t>What can we represent in N bits?</a:t>
            </a:r>
          </a:p>
          <a:p>
            <a:pPr lvl="1"/>
            <a:r>
              <a:rPr lang="en-US" dirty="0"/>
              <a:t>Unsigned integers:</a:t>
            </a:r>
          </a:p>
          <a:p>
            <a:pPr lvl="1">
              <a:buFontTx/>
              <a:buNone/>
            </a:pPr>
            <a:r>
              <a:rPr lang="en-US" dirty="0"/>
              <a:t>			0	to	2</a:t>
            </a:r>
            <a:r>
              <a:rPr lang="en-US" baseline="30000" dirty="0"/>
              <a:t>N </a:t>
            </a:r>
            <a:r>
              <a:rPr lang="en-US" dirty="0"/>
              <a:t>- 1</a:t>
            </a:r>
          </a:p>
          <a:p>
            <a:pPr lvl="1"/>
            <a:r>
              <a:rPr lang="en-US" dirty="0"/>
              <a:t>Signed Integers (Two’s Complement)</a:t>
            </a:r>
          </a:p>
          <a:p>
            <a:pPr lvl="1">
              <a:buFontTx/>
              <a:buNone/>
            </a:pPr>
            <a:r>
              <a:rPr lang="en-US" dirty="0"/>
              <a:t>			-2</a:t>
            </a:r>
            <a:r>
              <a:rPr lang="en-US" baseline="30000" dirty="0"/>
              <a:t>(N-1)	</a:t>
            </a:r>
            <a:r>
              <a:rPr lang="en-US" dirty="0"/>
              <a:t>	to	  2</a:t>
            </a:r>
            <a:r>
              <a:rPr lang="en-US" baseline="30000" dirty="0"/>
              <a:t>(N-1)  </a:t>
            </a:r>
            <a:r>
              <a:rPr lang="en-US" dirty="0"/>
              <a:t>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14356"/>
            <a:ext cx="6559061" cy="562395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7215187" cy="60436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1284130E73504F9007F21C8181D605" ma:contentTypeVersion="0" ma:contentTypeDescription="Create a new document." ma:contentTypeScope="" ma:versionID="6b6612fdc62fc63a1673cb229f20f0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0C0A5C-F9F6-4CA3-A72C-38BC5D7701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E46907-6BDC-45D4-BFC9-EC6FF5CBE3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45D168-6CBC-4E55-B9EE-FA2056B75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15732</TotalTime>
  <Words>1541</Words>
  <Application>Microsoft Office PowerPoint</Application>
  <PresentationFormat>On-screen Show (4:3)</PresentationFormat>
  <Paragraphs>275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Courier New</vt:lpstr>
      <vt:lpstr>Symbol</vt:lpstr>
      <vt:lpstr>Times New Roman</vt:lpstr>
      <vt:lpstr>Blank Presentation</vt:lpstr>
      <vt:lpstr>Floating Point Numbers</vt:lpstr>
      <vt:lpstr>PowerPoint Presentation</vt:lpstr>
      <vt:lpstr>Objective</vt:lpstr>
      <vt:lpstr>Patriot Missile</vt:lpstr>
      <vt:lpstr>Patriot Design</vt:lpstr>
      <vt:lpstr>Floating Imprecision</vt:lpstr>
      <vt:lpstr>PowerPoint Presentation</vt:lpstr>
      <vt:lpstr>Review of Numbers</vt:lpstr>
      <vt:lpstr>PowerPoint Presentation</vt:lpstr>
      <vt:lpstr>Other Numbers</vt:lpstr>
      <vt:lpstr>Exponential Notation</vt:lpstr>
      <vt:lpstr>Parts of a Floating Point Number</vt:lpstr>
      <vt:lpstr>IEEE 754 Standard</vt:lpstr>
      <vt:lpstr>Single Precision Format</vt:lpstr>
      <vt:lpstr>Normalization</vt:lpstr>
      <vt:lpstr>Excess Notation</vt:lpstr>
      <vt:lpstr>Example</vt:lpstr>
      <vt:lpstr>Hexadecimal</vt:lpstr>
      <vt:lpstr>Converting from Floating Point</vt:lpstr>
      <vt:lpstr>PowerPoint Presentation</vt:lpstr>
      <vt:lpstr>PowerPoint Presentation</vt:lpstr>
      <vt:lpstr>PowerPoint Presentation</vt:lpstr>
      <vt:lpstr>PowerPoint Presentation</vt:lpstr>
      <vt:lpstr>Converting from Floating Point</vt:lpstr>
      <vt:lpstr>Converting to Floating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to Floating Point</vt:lpstr>
      <vt:lpstr>Converting to Floating Point</vt:lpstr>
      <vt:lpstr>PowerPoint Presentation</vt:lpstr>
      <vt:lpstr>Summary: IEEE Floating Point Single Precision (32 bits)</vt:lpstr>
      <vt:lpstr>Denormalized Values</vt:lpstr>
      <vt:lpstr>Special Values</vt:lpstr>
      <vt:lpstr>Interesting Numbers</vt:lpstr>
    </vt:vector>
  </TitlesOfParts>
  <Company>University of Guelph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Scott MacKenzie</dc:creator>
  <cp:lastModifiedBy>Sriram Pingali</cp:lastModifiedBy>
  <cp:revision>185</cp:revision>
  <cp:lastPrinted>1998-09-16T11:34:06Z</cp:lastPrinted>
  <dcterms:created xsi:type="dcterms:W3CDTF">1998-08-27T13:05:28Z</dcterms:created>
  <dcterms:modified xsi:type="dcterms:W3CDTF">2020-08-30T10:33:10Z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0x010100801284130E73504F9007F21C8181D605</vt:lpwstr>
  </property>
</Properties>
</file>