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9"/>
  </p:notesMasterIdLst>
  <p:sldIdLst>
    <p:sldId id="537" r:id="rId5"/>
    <p:sldId id="538" r:id="rId6"/>
    <p:sldId id="256" r:id="rId7"/>
    <p:sldId id="290" r:id="rId8"/>
    <p:sldId id="286" r:id="rId9"/>
    <p:sldId id="292" r:id="rId10"/>
    <p:sldId id="293" r:id="rId11"/>
    <p:sldId id="273" r:id="rId12"/>
    <p:sldId id="260" r:id="rId13"/>
    <p:sldId id="275" r:id="rId14"/>
    <p:sldId id="276" r:id="rId15"/>
    <p:sldId id="318" r:id="rId16"/>
    <p:sldId id="319" r:id="rId17"/>
    <p:sldId id="294" r:id="rId18"/>
    <p:sldId id="320" r:id="rId19"/>
    <p:sldId id="295" r:id="rId20"/>
    <p:sldId id="296" r:id="rId21"/>
    <p:sldId id="297" r:id="rId22"/>
    <p:sldId id="298" r:id="rId23"/>
    <p:sldId id="299" r:id="rId24"/>
    <p:sldId id="300" r:id="rId25"/>
    <p:sldId id="301" r:id="rId26"/>
    <p:sldId id="302" r:id="rId27"/>
    <p:sldId id="303" r:id="rId28"/>
    <p:sldId id="304" r:id="rId29"/>
    <p:sldId id="305" r:id="rId30"/>
    <p:sldId id="536" r:id="rId31"/>
    <p:sldId id="530" r:id="rId32"/>
    <p:sldId id="534" r:id="rId33"/>
    <p:sldId id="533" r:id="rId34"/>
    <p:sldId id="535" r:id="rId35"/>
    <p:sldId id="532" r:id="rId36"/>
    <p:sldId id="529" r:id="rId37"/>
    <p:sldId id="396" r:id="rId38"/>
    <p:sldId id="395" r:id="rId39"/>
    <p:sldId id="398" r:id="rId40"/>
    <p:sldId id="400" r:id="rId41"/>
    <p:sldId id="401" r:id="rId42"/>
    <p:sldId id="402" r:id="rId43"/>
    <p:sldId id="403" r:id="rId44"/>
    <p:sldId id="397" r:id="rId45"/>
    <p:sldId id="527" r:id="rId46"/>
    <p:sldId id="528" r:id="rId47"/>
    <p:sldId id="399" r:id="rId48"/>
    <p:sldId id="394" r:id="rId49"/>
    <p:sldId id="306" r:id="rId50"/>
    <p:sldId id="307" r:id="rId51"/>
    <p:sldId id="308" r:id="rId52"/>
    <p:sldId id="321" r:id="rId53"/>
    <p:sldId id="322" r:id="rId54"/>
    <p:sldId id="323" r:id="rId55"/>
    <p:sldId id="324" r:id="rId56"/>
    <p:sldId id="309" r:id="rId57"/>
    <p:sldId id="310" r:id="rId58"/>
    <p:sldId id="311" r:id="rId59"/>
    <p:sldId id="312" r:id="rId60"/>
    <p:sldId id="313" r:id="rId61"/>
    <p:sldId id="315" r:id="rId62"/>
    <p:sldId id="316" r:id="rId63"/>
    <p:sldId id="317" r:id="rId64"/>
    <p:sldId id="281" r:id="rId65"/>
    <p:sldId id="285" r:id="rId66"/>
    <p:sldId id="325" r:id="rId67"/>
    <p:sldId id="326" r:id="rId6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1" d="100"/>
          <a:sy n="91" d="100"/>
        </p:scale>
        <p:origin x="1238"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B65BB7-332E-4273-BE5F-FC4D4769183E}" type="datetimeFigureOut">
              <a:rPr lang="en-US" smtClean="0"/>
              <a:pPr/>
              <a:t>9/4/2020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98AF3CB-16F4-4262-B562-3E0EEE24DB16}" type="slidenum">
              <a:rPr lang="en-US" smtClean="0"/>
              <a:pPr/>
              <a:t>‹#›</a:t>
            </a:fld>
            <a:endParaRPr lang="en-US"/>
          </a:p>
        </p:txBody>
      </p:sp>
    </p:spTree>
    <p:extLst>
      <p:ext uri="{BB962C8B-B14F-4D97-AF65-F5344CB8AC3E}">
        <p14:creationId xmlns:p14="http://schemas.microsoft.com/office/powerpoint/2010/main" val="343315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979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170AF-C42F-4A1D-9587-5F3E908BBAEF}" type="slidenum">
              <a:rPr lang="en-US"/>
              <a:pPr/>
              <a:t>8</a:t>
            </a:fld>
            <a:endParaRPr lang="en-US"/>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7897D9-4EA2-43D1-A486-0DC4360BA176}" type="slidenum">
              <a:rPr lang="en-US"/>
              <a:pPr/>
              <a:t>9</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INTR is </a:t>
            </a:r>
            <a:r>
              <a:rPr lang="en-US" sz="1200" kern="1200" dirty="0" err="1">
                <a:solidFill>
                  <a:schemeClr val="tx1"/>
                </a:solidFill>
                <a:latin typeface="+mn-lt"/>
                <a:ea typeface="+mn-ea"/>
                <a:cs typeface="+mn-cs"/>
              </a:rPr>
              <a:t>maskable</a:t>
            </a:r>
            <a:r>
              <a:rPr lang="en-US" sz="1200" kern="1200" dirty="0">
                <a:solidFill>
                  <a:schemeClr val="tx1"/>
                </a:solidFill>
                <a:latin typeface="+mn-lt"/>
                <a:ea typeface="+mn-ea"/>
                <a:cs typeface="+mn-cs"/>
              </a:rPr>
              <a:t> using the EI/DI instruction pair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vectors for these interrupt fall in between the </a:t>
            </a:r>
          </a:p>
          <a:p>
            <a:r>
              <a:rPr lang="en-US" dirty="0"/>
              <a:t>vectors for the RST instructions. That’s why they </a:t>
            </a:r>
          </a:p>
          <a:p>
            <a:r>
              <a:rPr lang="en-US" dirty="0"/>
              <a:t>have names like RST 5.5 (RST 5 and a half)</a:t>
            </a:r>
          </a:p>
          <a:p>
            <a:endParaRPr lang="en-US" dirty="0"/>
          </a:p>
        </p:txBody>
      </p:sp>
      <p:sp>
        <p:nvSpPr>
          <p:cNvPr id="4" name="Slide Number Placeholder 3"/>
          <p:cNvSpPr>
            <a:spLocks noGrp="1"/>
          </p:cNvSpPr>
          <p:nvPr>
            <p:ph type="sldNum" sz="quarter" idx="10"/>
          </p:nvPr>
        </p:nvSpPr>
        <p:spPr/>
        <p:txBody>
          <a:bodyPr/>
          <a:lstStyle/>
          <a:p>
            <a:fld id="{1ECB8173-5545-4917-BDCB-D34F39AC1A53}" type="slidenum">
              <a:rPr lang="en-US" smtClean="0"/>
              <a:pPr/>
              <a:t>20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31</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832">
              <a:defRPr>
                <a:solidFill>
                  <a:schemeClr val="tx1"/>
                </a:solidFill>
                <a:latin typeface="Verdana" pitchFamily="34" charset="0"/>
                <a:ea typeface="ＭＳ Ｐゴシック" pitchFamily="34" charset="-128"/>
              </a:defRPr>
            </a:lvl1pPr>
            <a:lvl2pPr marL="763530" indent="-293665" defTabSz="965832">
              <a:defRPr>
                <a:solidFill>
                  <a:schemeClr val="tx1"/>
                </a:solidFill>
                <a:latin typeface="Verdana" pitchFamily="34" charset="0"/>
                <a:ea typeface="ＭＳ Ｐゴシック" pitchFamily="34" charset="-128"/>
              </a:defRPr>
            </a:lvl2pPr>
            <a:lvl3pPr marL="1174661" indent="-234932" defTabSz="965832">
              <a:defRPr>
                <a:solidFill>
                  <a:schemeClr val="tx1"/>
                </a:solidFill>
                <a:latin typeface="Verdana" pitchFamily="34" charset="0"/>
                <a:ea typeface="ＭＳ Ｐゴシック" pitchFamily="34" charset="-128"/>
              </a:defRPr>
            </a:lvl3pPr>
            <a:lvl4pPr marL="1644526" indent="-234932" defTabSz="965832">
              <a:defRPr>
                <a:solidFill>
                  <a:schemeClr val="tx1"/>
                </a:solidFill>
                <a:latin typeface="Verdana" pitchFamily="34" charset="0"/>
                <a:ea typeface="ＭＳ Ｐゴシック" pitchFamily="34" charset="-128"/>
              </a:defRPr>
            </a:lvl4pPr>
            <a:lvl5pPr marL="2114390" indent="-234932" defTabSz="965832">
              <a:defRPr>
                <a:solidFill>
                  <a:schemeClr val="tx1"/>
                </a:solidFill>
                <a:latin typeface="Verdana" pitchFamily="34" charset="0"/>
                <a:ea typeface="ＭＳ Ｐゴシック" pitchFamily="34" charset="-128"/>
              </a:defRPr>
            </a:lvl5pPr>
            <a:lvl6pPr marL="2584254" indent="-234932" defTabSz="965832" eaLnBrk="0" fontAlgn="base" hangingPunct="0">
              <a:spcBef>
                <a:spcPct val="0"/>
              </a:spcBef>
              <a:spcAft>
                <a:spcPct val="0"/>
              </a:spcAft>
              <a:defRPr>
                <a:solidFill>
                  <a:schemeClr val="tx1"/>
                </a:solidFill>
                <a:latin typeface="Verdana" pitchFamily="34" charset="0"/>
                <a:ea typeface="ＭＳ Ｐゴシック" pitchFamily="34" charset="-128"/>
              </a:defRPr>
            </a:lvl6pPr>
            <a:lvl7pPr marL="3054119" indent="-234932" defTabSz="965832"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523983" indent="-234932" defTabSz="965832"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993848" indent="-234932" defTabSz="965832"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98B82BE-B7D7-4391-9C33-6CC34924DF4E}" type="slidenum">
              <a:rPr lang="en-US" altLang="en-US" smtClean="0">
                <a:latin typeface="Helvetica" pitchFamily="34" charset="0"/>
              </a:rPr>
              <a:pPr/>
              <a:t>32</a:t>
            </a:fld>
            <a:endParaRPr lang="en-US" altLang="en-US">
              <a:latin typeface="Helvetic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64 bytes in a zero memory page should be reserved for vectors used by RST instructions</a:t>
            </a:r>
          </a:p>
          <a:p>
            <a:endParaRPr lang="en-IN" dirty="0"/>
          </a:p>
        </p:txBody>
      </p:sp>
      <p:sp>
        <p:nvSpPr>
          <p:cNvPr id="4" name="Slide Number Placeholder 3"/>
          <p:cNvSpPr>
            <a:spLocks noGrp="1"/>
          </p:cNvSpPr>
          <p:nvPr>
            <p:ph type="sldNum" sz="quarter" idx="10"/>
          </p:nvPr>
        </p:nvSpPr>
        <p:spPr/>
        <p:txBody>
          <a:bodyPr/>
          <a:lstStyle/>
          <a:p>
            <a:fld id="{1ECB8173-5545-4917-BDCB-D34F39AC1A53}" type="slidenum">
              <a:rPr lang="en-US" smtClean="0"/>
              <a:pPr/>
              <a:t>47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Parity flag, P, is set to 1 if result contains even number of 1’s</a:t>
            </a:r>
          </a:p>
          <a:p>
            <a:r>
              <a:rPr lang="en-US" dirty="0"/>
              <a:t>Auxiliary carry flag, generates a carry out from a lower half of a result to a upper half.</a:t>
            </a:r>
          </a:p>
          <a:p>
            <a:pPr>
              <a:buFontTx/>
              <a:buNone/>
            </a:pPr>
            <a:r>
              <a:rPr lang="en-US" dirty="0"/>
              <a:t>   Example:  </a:t>
            </a:r>
          </a:p>
          <a:p>
            <a:pPr>
              <a:buFontTx/>
              <a:buNone/>
            </a:pPr>
            <a:r>
              <a:rPr lang="en-US" dirty="0"/>
              <a:t>   0000 1111 + 0000 1000 = 0001 0111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10"/>
          </p:nvPr>
        </p:nvSpPr>
        <p:spPr/>
        <p:txBody>
          <a:bodyPr/>
          <a:lstStyle/>
          <a:p>
            <a:fld id="{1ECB8173-5545-4917-BDCB-D34F39AC1A53}" type="slidenum">
              <a:rPr lang="en-US" smtClean="0"/>
              <a:pPr/>
              <a:t>48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4CF2E0-CCC4-4E1E-9902-C3C36AB3FDA4}"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CF2E0-CCC4-4E1E-9902-C3C36AB3FDA4}"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CF2E0-CCC4-4E1E-9902-C3C36AB3FDA4}"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4CF2E0-CCC4-4E1E-9902-C3C36AB3FDA4}"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4CF2E0-CCC4-4E1E-9902-C3C36AB3FDA4}"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4CF2E0-CCC4-4E1E-9902-C3C36AB3FDA4}" type="datetimeFigureOut">
              <a:rPr lang="en-US" smtClean="0"/>
              <a:pPr/>
              <a:t>9/4/2020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4CF2E0-CCC4-4E1E-9902-C3C36AB3FDA4}" type="datetimeFigureOut">
              <a:rPr lang="en-US" smtClean="0"/>
              <a:pPr/>
              <a:t>9/4/2020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9/4/2020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9/4/2020</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10" y="-64648"/>
            <a:ext cx="8229600" cy="1143000"/>
          </a:xfrm>
        </p:spPr>
        <p:txBody>
          <a:bodyPr/>
          <a:lstStyle/>
          <a:p>
            <a:r>
              <a:rPr lang="en-US" dirty="0">
                <a:solidFill>
                  <a:srgbClr val="C00000"/>
                </a:solidFill>
              </a:rPr>
              <a:t>Levels of Abstraction</a:t>
            </a:r>
          </a:p>
        </p:txBody>
      </p:sp>
      <p:sp>
        <p:nvSpPr>
          <p:cNvPr id="4" name="TextBox 3"/>
          <p:cNvSpPr txBox="1"/>
          <p:nvPr/>
        </p:nvSpPr>
        <p:spPr>
          <a:xfrm>
            <a:off x="498216" y="1720779"/>
            <a:ext cx="1556965" cy="369332"/>
          </a:xfrm>
          <a:prstGeom prst="rect">
            <a:avLst/>
          </a:prstGeom>
          <a:noFill/>
        </p:spPr>
        <p:txBody>
          <a:bodyPr wrap="none" rtlCol="0">
            <a:spAutoFit/>
          </a:bodyPr>
          <a:lstStyle/>
          <a:p>
            <a:r>
              <a:rPr lang="en-US" sz="1800" dirty="0">
                <a:latin typeface="Calibri" pitchFamily="34" charset="0"/>
              </a:rPr>
              <a:t>C programmer</a:t>
            </a:r>
          </a:p>
        </p:txBody>
      </p:sp>
      <p:sp>
        <p:nvSpPr>
          <p:cNvPr id="5" name="TextBox 4"/>
          <p:cNvSpPr txBox="1"/>
          <p:nvPr/>
        </p:nvSpPr>
        <p:spPr>
          <a:xfrm>
            <a:off x="474137" y="3294455"/>
            <a:ext cx="2401748" cy="369332"/>
          </a:xfrm>
          <a:prstGeom prst="rect">
            <a:avLst/>
          </a:prstGeom>
          <a:noFill/>
        </p:spPr>
        <p:txBody>
          <a:bodyPr wrap="none" rtlCol="0">
            <a:spAutoFit/>
          </a:bodyPr>
          <a:lstStyle/>
          <a:p>
            <a:r>
              <a:rPr lang="en-US" sz="1800" dirty="0">
                <a:latin typeface="Calibri" pitchFamily="34" charset="0"/>
              </a:rPr>
              <a:t>Assembly programmer</a:t>
            </a:r>
          </a:p>
        </p:txBody>
      </p:sp>
      <p:sp>
        <p:nvSpPr>
          <p:cNvPr id="9" name="Vertical Scroll 8"/>
          <p:cNvSpPr/>
          <p:nvPr/>
        </p:nvSpPr>
        <p:spPr bwMode="auto">
          <a:xfrm>
            <a:off x="2208478" y="1246325"/>
            <a:ext cx="3200400" cy="1784866"/>
          </a:xfrm>
          <a:prstGeom prst="verticalScroll">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C code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588" y="3790179"/>
            <a:ext cx="3407569"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3.bp.blogspot.com/-43D7uXDvdhY/VTfi2xh77XI/AAAAAAAABKE/4MK-TMfq79c/s1600/Fold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0303" t="15592" b="7826"/>
          <a:stretch/>
        </p:blipFill>
        <p:spPr bwMode="auto">
          <a:xfrm>
            <a:off x="5323937" y="3305663"/>
            <a:ext cx="3814808" cy="25563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792958" y="2214319"/>
            <a:ext cx="3055322" cy="954107"/>
          </a:xfrm>
          <a:prstGeom prst="rect">
            <a:avLst/>
          </a:prstGeom>
          <a:noFill/>
        </p:spPr>
        <p:txBody>
          <a:bodyPr wrap="square" rtlCol="0">
            <a:spAutoFit/>
          </a:bodyPr>
          <a:lstStyle/>
          <a:p>
            <a:pPr algn="ctr"/>
            <a:r>
              <a:rPr lang="en-US" sz="2800" dirty="0">
                <a:solidFill>
                  <a:srgbClr val="FF0000"/>
                </a:solidFill>
                <a:latin typeface="Calibri" pitchFamily="34" charset="0"/>
              </a:rPr>
              <a:t>Nice clean layers, </a:t>
            </a:r>
            <a:br>
              <a:rPr lang="en-US" sz="2800" dirty="0">
                <a:solidFill>
                  <a:srgbClr val="FF0000"/>
                </a:solidFill>
                <a:latin typeface="Calibri" pitchFamily="34" charset="0"/>
              </a:rPr>
            </a:br>
            <a:r>
              <a:rPr lang="en-US" sz="2800" dirty="0">
                <a:solidFill>
                  <a:srgbClr val="FF0000"/>
                </a:solidFill>
                <a:latin typeface="Calibri" pitchFamily="34" charset="0"/>
              </a:rPr>
              <a:t>but beware… </a:t>
            </a:r>
          </a:p>
        </p:txBody>
      </p:sp>
    </p:spTree>
    <p:extLst>
      <p:ext uri="{BB962C8B-B14F-4D97-AF65-F5344CB8AC3E}">
        <p14:creationId xmlns:p14="http://schemas.microsoft.com/office/powerpoint/2010/main" val="10862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i="1" u="sng" dirty="0">
                <a:solidFill>
                  <a:srgbClr val="FF0000"/>
                </a:solidFill>
              </a:rPr>
              <a:t>8085 Bus Structure</a:t>
            </a:r>
          </a:p>
        </p:txBody>
      </p:sp>
      <p:sp>
        <p:nvSpPr>
          <p:cNvPr id="3" name="Content Placeholder 2"/>
          <p:cNvSpPr>
            <a:spLocks noGrp="1"/>
          </p:cNvSpPr>
          <p:nvPr>
            <p:ph idx="1"/>
          </p:nvPr>
        </p:nvSpPr>
        <p:spPr>
          <a:xfrm>
            <a:off x="457200" y="762000"/>
            <a:ext cx="8382000" cy="5715000"/>
          </a:xfrm>
        </p:spPr>
        <p:txBody>
          <a:bodyPr>
            <a:normAutofit fontScale="92500" lnSpcReduction="10000"/>
          </a:bodyPr>
          <a:lstStyle/>
          <a:p>
            <a:r>
              <a:rPr lang="en-US" dirty="0"/>
              <a:t>Address Bus : </a:t>
            </a:r>
            <a:r>
              <a:rPr lang="en-US" sz="2800" dirty="0"/>
              <a:t>Consists of 16 address lines: A</a:t>
            </a:r>
            <a:r>
              <a:rPr lang="en-US" sz="2800" baseline="-25000" dirty="0"/>
              <a:t>0</a:t>
            </a:r>
            <a:r>
              <a:rPr lang="en-US" sz="2800" dirty="0"/>
              <a:t> – A</a:t>
            </a:r>
            <a:r>
              <a:rPr lang="en-US" sz="2800" baseline="-25000" dirty="0"/>
              <a:t>15</a:t>
            </a:r>
          </a:p>
          <a:p>
            <a:pPr lvl="1"/>
            <a:r>
              <a:rPr lang="en-US" sz="2400" dirty="0"/>
              <a:t>Address locations: 0000 (hex) – FFFF (hex)</a:t>
            </a:r>
          </a:p>
          <a:p>
            <a:pPr lvl="1"/>
            <a:r>
              <a:rPr lang="en-US" sz="2400" dirty="0"/>
              <a:t>Can access 64K ( = 2</a:t>
            </a:r>
            <a:r>
              <a:rPr lang="en-US" sz="2400" baseline="30000" dirty="0"/>
              <a:t>16</a:t>
            </a:r>
            <a:r>
              <a:rPr lang="en-US" sz="2400" dirty="0"/>
              <a:t> ) bytes of memory, </a:t>
            </a:r>
            <a:r>
              <a:rPr lang="en-US" sz="2800" dirty="0"/>
              <a:t> each byte has 8 bits</a:t>
            </a:r>
          </a:p>
          <a:p>
            <a:pPr lvl="1"/>
            <a:r>
              <a:rPr lang="en-US" dirty="0"/>
              <a:t>Can access </a:t>
            </a:r>
            <a:r>
              <a:rPr lang="en-US" sz="2800" dirty="0"/>
              <a:t> 64K </a:t>
            </a:r>
            <a:r>
              <a:rPr lang="en-US" sz="2800" dirty="0">
                <a:sym typeface="Symbol" pitchFamily="18" charset="2"/>
              </a:rPr>
              <a:t></a:t>
            </a:r>
            <a:r>
              <a:rPr lang="en-US" sz="2800" dirty="0"/>
              <a:t> 8 bits of memory </a:t>
            </a:r>
          </a:p>
          <a:p>
            <a:pPr lvl="1"/>
            <a:r>
              <a:rPr lang="en-US" sz="2400" dirty="0"/>
              <a:t>Use memory to map I/O, </a:t>
            </a:r>
            <a:r>
              <a:rPr lang="en-US" dirty="0"/>
              <a:t> Same instructions to use for accessing I/O devices and memory</a:t>
            </a:r>
          </a:p>
          <a:p>
            <a:r>
              <a:rPr lang="en-US" dirty="0"/>
              <a:t>Data Bus : Consists of 8 data lines: D</a:t>
            </a:r>
            <a:r>
              <a:rPr lang="en-US" baseline="-25000" dirty="0"/>
              <a:t>0</a:t>
            </a:r>
            <a:r>
              <a:rPr lang="en-US" dirty="0"/>
              <a:t> – D</a:t>
            </a:r>
            <a:r>
              <a:rPr lang="en-US" baseline="-25000" dirty="0"/>
              <a:t>7</a:t>
            </a:r>
          </a:p>
          <a:p>
            <a:pPr lvl="1"/>
            <a:r>
              <a:rPr lang="en-US" dirty="0"/>
              <a:t>Operates in bidirectional mode</a:t>
            </a:r>
          </a:p>
          <a:p>
            <a:pPr lvl="1"/>
            <a:r>
              <a:rPr lang="en-US" dirty="0"/>
              <a:t>The data bits are sent from the MPU to I/O &amp; vice versa</a:t>
            </a:r>
          </a:p>
          <a:p>
            <a:pPr lvl="1"/>
            <a:r>
              <a:rPr lang="en-US" dirty="0"/>
              <a:t>Data range: 00 (hex) – FF (hex) </a:t>
            </a:r>
          </a:p>
          <a:p>
            <a:r>
              <a:rPr lang="en-US" dirty="0"/>
              <a:t>Control Bus: </a:t>
            </a:r>
          </a:p>
          <a:p>
            <a:pPr lvl="1"/>
            <a:r>
              <a:rPr lang="en-US" dirty="0"/>
              <a:t>Consists of various lines carrying the control 	signals such as read / write enable, flag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lstStyle/>
          <a:p>
            <a:r>
              <a:rPr lang="en-US" b="1" i="1" u="sng" dirty="0">
                <a:solidFill>
                  <a:srgbClr val="FF0000"/>
                </a:solidFill>
              </a:rPr>
              <a:t>8085 Registers </a:t>
            </a:r>
          </a:p>
        </p:txBody>
      </p:sp>
      <p:sp>
        <p:nvSpPr>
          <p:cNvPr id="3" name="Content Placeholder 2"/>
          <p:cNvSpPr>
            <a:spLocks noGrp="1"/>
          </p:cNvSpPr>
          <p:nvPr>
            <p:ph idx="1"/>
          </p:nvPr>
        </p:nvSpPr>
        <p:spPr>
          <a:xfrm>
            <a:off x="228600" y="914400"/>
            <a:ext cx="8534400" cy="5791200"/>
          </a:xfrm>
        </p:spPr>
        <p:txBody>
          <a:bodyPr>
            <a:normAutofit/>
          </a:bodyPr>
          <a:lstStyle/>
          <a:p>
            <a:pPr>
              <a:buClr>
                <a:srgbClr val="000099"/>
              </a:buClr>
            </a:pPr>
            <a:r>
              <a:rPr lang="en-US" dirty="0"/>
              <a:t>Registers:</a:t>
            </a:r>
          </a:p>
          <a:p>
            <a:pPr lvl="1">
              <a:buClr>
                <a:srgbClr val="000099"/>
              </a:buClr>
            </a:pPr>
            <a:r>
              <a:rPr lang="en-US" dirty="0"/>
              <a:t>Six general purpose 8-bit registers: B, C, D, E, H,L</a:t>
            </a:r>
          </a:p>
          <a:p>
            <a:pPr lvl="1">
              <a:buClr>
                <a:srgbClr val="000099"/>
              </a:buClr>
            </a:pPr>
            <a:r>
              <a:rPr lang="en-US" dirty="0"/>
              <a:t>Combined as register pairs to perform 16-bit operations: BC, DE, HL </a:t>
            </a:r>
          </a:p>
          <a:p>
            <a:pPr lvl="1">
              <a:buClr>
                <a:srgbClr val="000099"/>
              </a:buClr>
            </a:pPr>
            <a:r>
              <a:rPr lang="en-US" dirty="0"/>
              <a:t>Registers are programmable (load, move, etc.)</a:t>
            </a:r>
          </a:p>
          <a:p>
            <a:pPr>
              <a:buClr>
                <a:schemeClr val="accent2"/>
              </a:buClr>
            </a:pPr>
            <a:r>
              <a:rPr lang="en-US" dirty="0"/>
              <a:t>Stack Pointer (SP)</a:t>
            </a:r>
          </a:p>
          <a:p>
            <a:pPr>
              <a:buClr>
                <a:schemeClr val="accent2"/>
              </a:buClr>
            </a:pPr>
            <a:r>
              <a:rPr lang="en-US" dirty="0"/>
              <a:t>Accumulator &amp; Flag Register </a:t>
            </a:r>
          </a:p>
          <a:p>
            <a:pPr lvl="1">
              <a:buClr>
                <a:schemeClr val="accent2"/>
              </a:buClr>
            </a:pPr>
            <a:r>
              <a:rPr lang="en-US" dirty="0"/>
              <a:t>(Zero, Sign, Carry, Parity, </a:t>
            </a:r>
            <a:r>
              <a:rPr lang="en-US" dirty="0" err="1"/>
              <a:t>AuxCarry</a:t>
            </a:r>
            <a:r>
              <a:rPr lang="en-US" dirty="0"/>
              <a:t>)</a:t>
            </a:r>
          </a:p>
          <a:p>
            <a:pPr>
              <a:buClr>
                <a:schemeClr val="accent2"/>
              </a:buClr>
            </a:pPr>
            <a:r>
              <a:rPr lang="en-US" dirty="0"/>
              <a:t>Program Counter (PC)</a:t>
            </a:r>
          </a:p>
          <a:p>
            <a:pPr lvl="1">
              <a:buClr>
                <a:schemeClr val="accent2"/>
              </a:buClr>
            </a:pPr>
            <a:r>
              <a:rPr lang="en-US" dirty="0"/>
              <a:t>Contains the memory address (16 bits) of the  instruction that will be executed in the next step.</a:t>
            </a:r>
            <a:endParaRPr lang="en-US" sz="1200" dirty="0"/>
          </a:p>
          <a:p>
            <a:pPr>
              <a:buNone/>
            </a:pPr>
            <a:endParaRPr lang="en-US" dirty="0"/>
          </a:p>
        </p:txBody>
      </p:sp>
      <p:sp>
        <p:nvSpPr>
          <p:cNvPr id="4" name="Rectangle 3"/>
          <p:cNvSpPr/>
          <p:nvPr/>
        </p:nvSpPr>
        <p:spPr>
          <a:xfrm>
            <a:off x="7053385" y="3429000"/>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B</a:t>
            </a:r>
          </a:p>
        </p:txBody>
      </p:sp>
      <p:sp>
        <p:nvSpPr>
          <p:cNvPr id="5" name="Rectangle 4"/>
          <p:cNvSpPr/>
          <p:nvPr/>
        </p:nvSpPr>
        <p:spPr>
          <a:xfrm>
            <a:off x="7870092" y="3429000"/>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C</a:t>
            </a:r>
          </a:p>
        </p:txBody>
      </p:sp>
      <p:sp>
        <p:nvSpPr>
          <p:cNvPr id="6" name="Rectangle 5"/>
          <p:cNvSpPr/>
          <p:nvPr/>
        </p:nvSpPr>
        <p:spPr>
          <a:xfrm>
            <a:off x="7053385" y="3778992"/>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a:t>
            </a:r>
          </a:p>
        </p:txBody>
      </p:sp>
      <p:sp>
        <p:nvSpPr>
          <p:cNvPr id="7" name="Rectangle 6"/>
          <p:cNvSpPr/>
          <p:nvPr/>
        </p:nvSpPr>
        <p:spPr>
          <a:xfrm>
            <a:off x="7870092" y="3778992"/>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a:t>
            </a:r>
          </a:p>
        </p:txBody>
      </p:sp>
      <p:sp>
        <p:nvSpPr>
          <p:cNvPr id="8" name="Rectangle 7"/>
          <p:cNvSpPr/>
          <p:nvPr/>
        </p:nvSpPr>
        <p:spPr>
          <a:xfrm>
            <a:off x="7053385" y="4128984"/>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H</a:t>
            </a:r>
          </a:p>
        </p:txBody>
      </p:sp>
      <p:sp>
        <p:nvSpPr>
          <p:cNvPr id="9" name="Rectangle 8"/>
          <p:cNvSpPr/>
          <p:nvPr/>
        </p:nvSpPr>
        <p:spPr>
          <a:xfrm>
            <a:off x="7870092" y="4128984"/>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L</a:t>
            </a:r>
          </a:p>
        </p:txBody>
      </p:sp>
      <p:sp>
        <p:nvSpPr>
          <p:cNvPr id="10" name="Rectangle 9"/>
          <p:cNvSpPr/>
          <p:nvPr/>
        </p:nvSpPr>
        <p:spPr>
          <a:xfrm>
            <a:off x="7053385" y="4478976"/>
            <a:ext cx="1633415"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SP</a:t>
            </a:r>
          </a:p>
        </p:txBody>
      </p:sp>
      <p:sp>
        <p:nvSpPr>
          <p:cNvPr id="11" name="Rectangle 10"/>
          <p:cNvSpPr/>
          <p:nvPr/>
        </p:nvSpPr>
        <p:spPr>
          <a:xfrm>
            <a:off x="7053385" y="4828968"/>
            <a:ext cx="1633415"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PC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2563" y="90488"/>
            <a:ext cx="8915400" cy="1143000"/>
          </a:xfrm>
        </p:spPr>
        <p:txBody>
          <a:bodyPr/>
          <a:lstStyle/>
          <a:p>
            <a:pPr eaLnBrk="1" hangingPunct="1"/>
            <a:r>
              <a:rPr lang="en-US" sz="4000" b="1" dirty="0">
                <a:solidFill>
                  <a:srgbClr val="FF0000"/>
                </a:solidFill>
                <a:cs typeface="Times New Roman" pitchFamily="18" charset="0"/>
              </a:rPr>
              <a:t>Register Addressing </a:t>
            </a:r>
          </a:p>
        </p:txBody>
      </p:sp>
      <p:sp>
        <p:nvSpPr>
          <p:cNvPr id="11267" name="Rectangle 3"/>
          <p:cNvSpPr>
            <a:spLocks noGrp="1" noChangeArrowheads="1"/>
          </p:cNvSpPr>
          <p:nvPr>
            <p:ph type="body" idx="1"/>
          </p:nvPr>
        </p:nvSpPr>
        <p:spPr>
          <a:xfrm>
            <a:off x="182563" y="912813"/>
            <a:ext cx="8915400" cy="4800600"/>
          </a:xfrm>
        </p:spPr>
        <p:txBody>
          <a:bodyPr/>
          <a:lstStyle/>
          <a:p>
            <a:pPr eaLnBrk="1" hangingPunct="1"/>
            <a:r>
              <a:rPr lang="en-US" dirty="0">
                <a:solidFill>
                  <a:srgbClr val="000000"/>
                </a:solidFill>
                <a:cs typeface="Arial" pitchFamily="34" charset="0"/>
              </a:rPr>
              <a:t>The most common form of data addressing.</a:t>
            </a:r>
          </a:p>
          <a:p>
            <a:pPr lvl="1" eaLnBrk="1" hangingPunct="1"/>
            <a:r>
              <a:rPr lang="en-US" dirty="0">
                <a:solidFill>
                  <a:srgbClr val="000000"/>
                </a:solidFill>
                <a:cs typeface="Arial" pitchFamily="34" charset="0"/>
              </a:rPr>
              <a:t>once register names learned, easiest to apply. </a:t>
            </a:r>
          </a:p>
          <a:p>
            <a:pPr eaLnBrk="1" hangingPunct="1"/>
            <a:r>
              <a:rPr lang="en-US" dirty="0">
                <a:solidFill>
                  <a:srgbClr val="000000"/>
                </a:solidFill>
                <a:cs typeface="Arial" pitchFamily="34" charset="0"/>
              </a:rPr>
              <a:t>The microprocessor contains these 8-bit register names used with register addressing: AH, AL, BH, BL, CH, CL, DH, and DL. </a:t>
            </a:r>
          </a:p>
          <a:p>
            <a:pPr eaLnBrk="1" hangingPunct="1"/>
            <a:r>
              <a:rPr lang="en-US" dirty="0">
                <a:solidFill>
                  <a:srgbClr val="000000"/>
                </a:solidFill>
                <a:cs typeface="Arial" pitchFamily="34" charset="0"/>
              </a:rPr>
              <a:t>16-bit register names: AX, BX, CX, DX, SP, BP, SI, and DI. </a:t>
            </a:r>
            <a:endParaRPr 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5" dur="500"/>
                                        <p:tgtEl>
                                          <p:spTgt spid="112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0"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82563" y="227013"/>
            <a:ext cx="8836025" cy="5940425"/>
          </a:xfrm>
        </p:spPr>
        <p:txBody>
          <a:bodyPr/>
          <a:lstStyle/>
          <a:p>
            <a:pPr eaLnBrk="1" hangingPunct="1"/>
            <a:r>
              <a:rPr lang="en-US" dirty="0">
                <a:solidFill>
                  <a:srgbClr val="000000"/>
                </a:solidFill>
                <a:cs typeface="Arial" pitchFamily="34" charset="0"/>
              </a:rPr>
              <a:t>In 80386 &amp; above, extended 32-bit register names are: EAX, EBX, ECX, EDX, ESP, EBP, EDI, and ESI. </a:t>
            </a:r>
          </a:p>
          <a:p>
            <a:pPr eaLnBrk="1" hangingPunct="1"/>
            <a:r>
              <a:rPr lang="en-US" dirty="0">
                <a:solidFill>
                  <a:srgbClr val="000000"/>
                </a:solidFill>
                <a:cs typeface="Arial" pitchFamily="34" charset="0"/>
              </a:rPr>
              <a:t>64-bit mode register names are: RAX, RBX, RCX, RDX, RSP, RBP, RDI, RSI, and R8 through R15.</a:t>
            </a:r>
          </a:p>
          <a:p>
            <a:pPr eaLnBrk="1" hangingPunct="1"/>
            <a:r>
              <a:rPr lang="en-US" dirty="0">
                <a:solidFill>
                  <a:srgbClr val="000000"/>
                </a:solidFill>
                <a:cs typeface="Arial" pitchFamily="34" charset="0"/>
              </a:rPr>
              <a:t>Important for instructions to use registers that are the same size. </a:t>
            </a:r>
          </a:p>
          <a:p>
            <a:pPr lvl="1" eaLnBrk="1" hangingPunct="1"/>
            <a:r>
              <a:rPr lang="en-US" i="1" dirty="0">
                <a:solidFill>
                  <a:srgbClr val="000000"/>
                </a:solidFill>
                <a:cs typeface="Arial" pitchFamily="34" charset="0"/>
              </a:rPr>
              <a:t>never</a:t>
            </a:r>
            <a:r>
              <a:rPr lang="en-US" dirty="0">
                <a:solidFill>
                  <a:srgbClr val="000000"/>
                </a:solidFill>
                <a:cs typeface="Arial" pitchFamily="34" charset="0"/>
              </a:rPr>
              <a:t> mix an 8-bit with a 16-bit register, an 8- or a 16-bit register with a 32-bit register</a:t>
            </a:r>
          </a:p>
          <a:p>
            <a:pPr lvl="1" eaLnBrk="1" hangingPunct="1"/>
            <a:r>
              <a:rPr lang="en-US" dirty="0">
                <a:solidFill>
                  <a:srgbClr val="000000"/>
                </a:solidFill>
                <a:cs typeface="Arial" pitchFamily="34" charset="0"/>
              </a:rPr>
              <a:t>this is not allowed by the microprocessor and results in an error when assembled </a:t>
            </a:r>
            <a:endParaRPr 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blinds(horizontal)">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blinds(horizontal)">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blinds(horizontal)">
                                      <p:cBhvr>
                                        <p:cTn id="17" dur="500"/>
                                        <p:tgtEl>
                                          <p:spTgt spid="1229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290">
                                            <p:txEl>
                                              <p:pRg st="3" end="3"/>
                                            </p:txEl>
                                          </p:spTgt>
                                        </p:tgtEl>
                                        <p:attrNameLst>
                                          <p:attrName>style.visibility</p:attrName>
                                        </p:attrNameLst>
                                      </p:cBhvr>
                                      <p:to>
                                        <p:strVal val="visible"/>
                                      </p:to>
                                    </p:set>
                                    <p:animEffect transition="in" filter="blinds(horizontal)">
                                      <p:cBhvr>
                                        <p:cTn id="20" dur="500"/>
                                        <p:tgtEl>
                                          <p:spTgt spid="1229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290">
                                            <p:txEl>
                                              <p:pRg st="4" end="4"/>
                                            </p:txEl>
                                          </p:spTgt>
                                        </p:tgtEl>
                                        <p:attrNameLst>
                                          <p:attrName>style.visibility</p:attrName>
                                        </p:attrNameLst>
                                      </p:cBhvr>
                                      <p:to>
                                        <p:strVal val="visible"/>
                                      </p:to>
                                    </p:set>
                                    <p:animEffect transition="in" filter="blinds(horizontal)">
                                      <p:cBhvr>
                                        <p:cTn id="23" dur="500"/>
                                        <p:tgtEl>
                                          <p:spTgt spid="12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 Register</a:t>
            </a:r>
          </a:p>
        </p:txBody>
      </p:sp>
      <p:pic>
        <p:nvPicPr>
          <p:cNvPr id="6" name="Picture 2"/>
          <p:cNvPicPr>
            <a:picLocks noChangeAspect="1" noChangeArrowheads="1"/>
          </p:cNvPicPr>
          <p:nvPr/>
        </p:nvPicPr>
        <p:blipFill>
          <a:blip r:embed="rId2" cstate="print"/>
          <a:srcRect/>
          <a:stretch>
            <a:fillRect/>
          </a:stretch>
        </p:blipFill>
        <p:spPr>
          <a:xfrm>
            <a:off x="1981200" y="2209800"/>
            <a:ext cx="6553200" cy="24399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1463040"/>
          <a:ext cx="6096000" cy="393192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r>
                        <a:rPr lang="en-US" dirty="0"/>
                        <a:t>IO/M</a:t>
                      </a:r>
                    </a:p>
                  </a:txBody>
                  <a:tcPr anchor="ctr">
                    <a:lnL>
                      <a:noFill/>
                    </a:lnL>
                    <a:lnR>
                      <a:noFill/>
                    </a:lnR>
                    <a:lnT>
                      <a:noFill/>
                    </a:lnT>
                    <a:lnB>
                      <a:noFill/>
                    </a:lnB>
                    <a:solidFill>
                      <a:srgbClr val="F4F4F8"/>
                    </a:solidFill>
                  </a:tcPr>
                </a:tc>
                <a:tc>
                  <a:txBody>
                    <a:bodyPr/>
                    <a:lstStyle/>
                    <a:p>
                      <a:r>
                        <a:rPr lang="en-US"/>
                        <a:t>S1</a:t>
                      </a:r>
                    </a:p>
                  </a:txBody>
                  <a:tcPr anchor="ctr">
                    <a:lnL>
                      <a:noFill/>
                    </a:lnL>
                    <a:lnR>
                      <a:noFill/>
                    </a:lnR>
                    <a:lnT>
                      <a:noFill/>
                    </a:lnT>
                    <a:lnB>
                      <a:noFill/>
                    </a:lnB>
                    <a:solidFill>
                      <a:srgbClr val="F4F4F8"/>
                    </a:solidFill>
                  </a:tcPr>
                </a:tc>
                <a:tc>
                  <a:txBody>
                    <a:bodyPr/>
                    <a:lstStyle/>
                    <a:p>
                      <a:r>
                        <a:rPr lang="en-US"/>
                        <a:t>S0</a:t>
                      </a:r>
                    </a:p>
                  </a:txBody>
                  <a:tcPr anchor="ctr">
                    <a:lnL>
                      <a:noFill/>
                    </a:lnL>
                    <a:lnR>
                      <a:noFill/>
                    </a:lnR>
                    <a:lnT>
                      <a:noFill/>
                    </a:lnT>
                    <a:lnB>
                      <a:noFill/>
                    </a:lnB>
                    <a:solidFill>
                      <a:srgbClr val="F4F4F8"/>
                    </a:solidFill>
                  </a:tcPr>
                </a:tc>
                <a:tc>
                  <a:txBody>
                    <a:bodyPr/>
                    <a:lstStyle/>
                    <a:p>
                      <a:r>
                        <a:rPr lang="en-US"/>
                        <a:t>OPERATION</a:t>
                      </a:r>
                    </a:p>
                  </a:txBody>
                  <a:tcPr anchor="ctr">
                    <a:lnL>
                      <a:noFill/>
                    </a:lnL>
                    <a:lnR>
                      <a:noFill/>
                    </a:lnR>
                    <a:lnT>
                      <a:noFill/>
                    </a:lnT>
                    <a:lnB>
                      <a:noFill/>
                    </a:lnB>
                    <a:solidFill>
                      <a:srgbClr val="F4F4F8"/>
                    </a:solidFill>
                  </a:tcPr>
                </a:tc>
                <a:extLst>
                  <a:ext uri="{0D108BD9-81ED-4DB2-BD59-A6C34878D82A}">
                    <a16:rowId xmlns:a16="http://schemas.microsoft.com/office/drawing/2014/main" val="10000"/>
                  </a:ext>
                </a:extLst>
              </a:tr>
              <a:tr h="0">
                <a:tc>
                  <a:txBody>
                    <a:bodyPr/>
                    <a:lstStyle/>
                    <a:p>
                      <a:r>
                        <a:rPr lang="en-US"/>
                        <a:t>0</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Opcode fetch</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0</a:t>
                      </a:r>
                    </a:p>
                  </a:txBody>
                  <a:tcPr anchor="ctr">
                    <a:lnL>
                      <a:noFill/>
                    </a:lnL>
                    <a:lnR>
                      <a:noFill/>
                    </a:lnR>
                    <a:lnT>
                      <a:noFill/>
                    </a:lnT>
                    <a:lnB>
                      <a:noFill/>
                    </a:lnB>
                    <a:solidFill>
                      <a:srgbClr val="F4F4F8"/>
                    </a:solidFill>
                  </a:tcPr>
                </a:tc>
                <a:tc>
                  <a:txBody>
                    <a:bodyPr/>
                    <a:lstStyle/>
                    <a:p>
                      <a:r>
                        <a:rPr lang="en-US"/>
                        <a:t>1</a:t>
                      </a:r>
                    </a:p>
                  </a:txBody>
                  <a:tcPr anchor="ctr">
                    <a:lnL>
                      <a:noFill/>
                    </a:lnL>
                    <a:lnR>
                      <a:noFill/>
                    </a:lnR>
                    <a:lnT>
                      <a:noFill/>
                    </a:lnT>
                    <a:lnB>
                      <a:noFill/>
                    </a:lnB>
                    <a:solidFill>
                      <a:srgbClr val="F4F4F8"/>
                    </a:solidFill>
                  </a:tcPr>
                </a:tc>
                <a:tc>
                  <a:txBody>
                    <a:bodyPr/>
                    <a:lstStyle/>
                    <a:p>
                      <a:r>
                        <a:rPr lang="en-US"/>
                        <a:t>0</a:t>
                      </a:r>
                    </a:p>
                  </a:txBody>
                  <a:tcPr anchor="ctr">
                    <a:lnL>
                      <a:noFill/>
                    </a:lnL>
                    <a:lnR>
                      <a:noFill/>
                    </a:lnR>
                    <a:lnT>
                      <a:noFill/>
                    </a:lnT>
                    <a:lnB>
                      <a:noFill/>
                    </a:lnB>
                    <a:solidFill>
                      <a:srgbClr val="F4F4F8"/>
                    </a:solidFill>
                  </a:tcPr>
                </a:tc>
                <a:tc>
                  <a:txBody>
                    <a:bodyPr/>
                    <a:lstStyle/>
                    <a:p>
                      <a:r>
                        <a:rPr lang="en-US"/>
                        <a:t>Memory read</a:t>
                      </a:r>
                    </a:p>
                  </a:txBody>
                  <a:tcPr anchor="ctr">
                    <a:lnL>
                      <a:noFill/>
                    </a:lnL>
                    <a:lnR>
                      <a:noFill/>
                    </a:lnR>
                    <a:lnT>
                      <a:noFill/>
                    </a:lnT>
                    <a:lnB>
                      <a:noFill/>
                    </a:lnB>
                    <a:solidFill>
                      <a:srgbClr val="F4F4F8"/>
                    </a:solidFill>
                  </a:tcPr>
                </a:tc>
                <a:extLst>
                  <a:ext uri="{0D108BD9-81ED-4DB2-BD59-A6C34878D82A}">
                    <a16:rowId xmlns:a16="http://schemas.microsoft.com/office/drawing/2014/main" val="10002"/>
                  </a:ext>
                </a:extLst>
              </a:tr>
              <a:tr h="0">
                <a:tc>
                  <a:txBody>
                    <a:bodyPr/>
                    <a:lstStyle/>
                    <a:p>
                      <a:r>
                        <a:rPr lang="en-US"/>
                        <a:t>0</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Memory write</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1</a:t>
                      </a:r>
                    </a:p>
                  </a:txBody>
                  <a:tcPr anchor="ctr">
                    <a:lnL>
                      <a:noFill/>
                    </a:lnL>
                    <a:lnR>
                      <a:noFill/>
                    </a:lnR>
                    <a:lnT>
                      <a:noFill/>
                    </a:lnT>
                    <a:lnB>
                      <a:noFill/>
                    </a:lnB>
                    <a:solidFill>
                      <a:srgbClr val="F4F4F8"/>
                    </a:solidFill>
                  </a:tcPr>
                </a:tc>
                <a:tc>
                  <a:txBody>
                    <a:bodyPr/>
                    <a:lstStyle/>
                    <a:p>
                      <a:r>
                        <a:rPr lang="en-US"/>
                        <a:t>1</a:t>
                      </a:r>
                    </a:p>
                  </a:txBody>
                  <a:tcPr anchor="ctr">
                    <a:lnL>
                      <a:noFill/>
                    </a:lnL>
                    <a:lnR>
                      <a:noFill/>
                    </a:lnR>
                    <a:lnT>
                      <a:noFill/>
                    </a:lnT>
                    <a:lnB>
                      <a:noFill/>
                    </a:lnB>
                    <a:solidFill>
                      <a:srgbClr val="F4F4F8"/>
                    </a:solidFill>
                  </a:tcPr>
                </a:tc>
                <a:tc>
                  <a:txBody>
                    <a:bodyPr/>
                    <a:lstStyle/>
                    <a:p>
                      <a:r>
                        <a:rPr lang="en-US"/>
                        <a:t>0</a:t>
                      </a:r>
                    </a:p>
                  </a:txBody>
                  <a:tcPr anchor="ctr">
                    <a:lnL>
                      <a:noFill/>
                    </a:lnL>
                    <a:lnR>
                      <a:noFill/>
                    </a:lnR>
                    <a:lnT>
                      <a:noFill/>
                    </a:lnT>
                    <a:lnB>
                      <a:noFill/>
                    </a:lnB>
                    <a:solidFill>
                      <a:srgbClr val="F4F4F8"/>
                    </a:solidFill>
                  </a:tcPr>
                </a:tc>
                <a:tc>
                  <a:txBody>
                    <a:bodyPr/>
                    <a:lstStyle/>
                    <a:p>
                      <a:r>
                        <a:rPr lang="en-US"/>
                        <a:t>I/O read</a:t>
                      </a:r>
                    </a:p>
                  </a:txBody>
                  <a:tcPr anchor="ctr">
                    <a:lnL>
                      <a:noFill/>
                    </a:lnL>
                    <a:lnR>
                      <a:noFill/>
                    </a:lnR>
                    <a:lnT>
                      <a:noFill/>
                    </a:lnT>
                    <a:lnB>
                      <a:noFill/>
                    </a:lnB>
                    <a:solidFill>
                      <a:srgbClr val="F4F4F8"/>
                    </a:solidFill>
                  </a:tcPr>
                </a:tc>
                <a:extLst>
                  <a:ext uri="{0D108BD9-81ED-4DB2-BD59-A6C34878D82A}">
                    <a16:rowId xmlns:a16="http://schemas.microsoft.com/office/drawing/2014/main" val="10004"/>
                  </a:ext>
                </a:extLst>
              </a:tr>
              <a:tr h="0">
                <a:tc>
                  <a:txBody>
                    <a:bodyPr/>
                    <a:lstStyle/>
                    <a:p>
                      <a:r>
                        <a:rPr lang="en-US"/>
                        <a:t>1</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I/O write</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t>1</a:t>
                      </a:r>
                    </a:p>
                  </a:txBody>
                  <a:tcPr anchor="ctr">
                    <a:lnL>
                      <a:noFill/>
                    </a:lnL>
                    <a:lnR>
                      <a:noFill/>
                    </a:lnR>
                    <a:lnT>
                      <a:noFill/>
                    </a:lnT>
                    <a:lnB>
                      <a:noFill/>
                    </a:lnB>
                    <a:solidFill>
                      <a:srgbClr val="F4F4F8"/>
                    </a:solidFill>
                  </a:tcPr>
                </a:tc>
                <a:tc>
                  <a:txBody>
                    <a:bodyPr/>
                    <a:lstStyle/>
                    <a:p>
                      <a:r>
                        <a:rPr lang="en-US"/>
                        <a:t>1</a:t>
                      </a:r>
                    </a:p>
                  </a:txBody>
                  <a:tcPr anchor="ctr">
                    <a:lnL>
                      <a:noFill/>
                    </a:lnL>
                    <a:lnR>
                      <a:noFill/>
                    </a:lnR>
                    <a:lnT>
                      <a:noFill/>
                    </a:lnT>
                    <a:lnB>
                      <a:noFill/>
                    </a:lnB>
                    <a:solidFill>
                      <a:srgbClr val="F4F4F8"/>
                    </a:solidFill>
                  </a:tcPr>
                </a:tc>
                <a:tc>
                  <a:txBody>
                    <a:bodyPr/>
                    <a:lstStyle/>
                    <a:p>
                      <a:r>
                        <a:rPr lang="en-US"/>
                        <a:t>0</a:t>
                      </a:r>
                    </a:p>
                  </a:txBody>
                  <a:tcPr anchor="ctr">
                    <a:lnL>
                      <a:noFill/>
                    </a:lnL>
                    <a:lnR>
                      <a:noFill/>
                    </a:lnR>
                    <a:lnT>
                      <a:noFill/>
                    </a:lnT>
                    <a:lnB>
                      <a:noFill/>
                    </a:lnB>
                    <a:solidFill>
                      <a:srgbClr val="F4F4F8"/>
                    </a:solidFill>
                  </a:tcPr>
                </a:tc>
                <a:tc>
                  <a:txBody>
                    <a:bodyPr/>
                    <a:lstStyle/>
                    <a:p>
                      <a:r>
                        <a:rPr lang="en-US" dirty="0"/>
                        <a:t>Interrupt acknowledge</a:t>
                      </a:r>
                    </a:p>
                  </a:txBody>
                  <a:tcPr anchor="ctr">
                    <a:lnL>
                      <a:noFill/>
                    </a:lnL>
                    <a:lnR>
                      <a:noFill/>
                    </a:lnR>
                    <a:lnT>
                      <a:noFill/>
                    </a:lnT>
                    <a:lnB>
                      <a:noFill/>
                    </a:lnB>
                    <a:solidFill>
                      <a:srgbClr val="F4F4F8"/>
                    </a:solidFill>
                  </a:tcPr>
                </a:tc>
                <a:extLst>
                  <a:ext uri="{0D108BD9-81ED-4DB2-BD59-A6C34878D82A}">
                    <a16:rowId xmlns:a16="http://schemas.microsoft.com/office/drawing/2014/main" val="10006"/>
                  </a:ext>
                </a:extLst>
              </a:tr>
              <a:tr h="0">
                <a:tc>
                  <a:txBody>
                    <a:bodyPr/>
                    <a:lstStyle/>
                    <a:p>
                      <a:r>
                        <a:rPr lang="en-US"/>
                        <a:t>Z</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Halt</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a:t>Z</a:t>
                      </a:r>
                    </a:p>
                  </a:txBody>
                  <a:tcPr anchor="ctr">
                    <a:lnL>
                      <a:noFill/>
                    </a:lnL>
                    <a:lnR>
                      <a:noFill/>
                    </a:lnR>
                    <a:lnT>
                      <a:noFill/>
                    </a:lnT>
                    <a:lnB>
                      <a:noFill/>
                    </a:lnB>
                    <a:solidFill>
                      <a:srgbClr val="F4F4F8"/>
                    </a:solidFill>
                  </a:tcPr>
                </a:tc>
                <a:tc>
                  <a:txBody>
                    <a:bodyPr/>
                    <a:lstStyle/>
                    <a:p>
                      <a:r>
                        <a:rPr lang="en-US"/>
                        <a:t>x</a:t>
                      </a:r>
                    </a:p>
                  </a:txBody>
                  <a:tcPr anchor="ctr">
                    <a:lnL>
                      <a:noFill/>
                    </a:lnL>
                    <a:lnR>
                      <a:noFill/>
                    </a:lnR>
                    <a:lnT>
                      <a:noFill/>
                    </a:lnT>
                    <a:lnB>
                      <a:noFill/>
                    </a:lnB>
                    <a:solidFill>
                      <a:srgbClr val="F4F4F8"/>
                    </a:solidFill>
                  </a:tcPr>
                </a:tc>
                <a:tc>
                  <a:txBody>
                    <a:bodyPr/>
                    <a:lstStyle/>
                    <a:p>
                      <a:r>
                        <a:rPr lang="en-US"/>
                        <a:t>x</a:t>
                      </a:r>
                    </a:p>
                  </a:txBody>
                  <a:tcPr anchor="ctr">
                    <a:lnL>
                      <a:noFill/>
                    </a:lnL>
                    <a:lnR>
                      <a:noFill/>
                    </a:lnR>
                    <a:lnT>
                      <a:noFill/>
                    </a:lnT>
                    <a:lnB>
                      <a:noFill/>
                    </a:lnB>
                    <a:solidFill>
                      <a:srgbClr val="F4F4F8"/>
                    </a:solidFill>
                  </a:tcPr>
                </a:tc>
                <a:tc>
                  <a:txBody>
                    <a:bodyPr/>
                    <a:lstStyle/>
                    <a:p>
                      <a:r>
                        <a:rPr lang="en-US"/>
                        <a:t>Hold</a:t>
                      </a:r>
                    </a:p>
                  </a:txBody>
                  <a:tcPr anchor="ctr">
                    <a:lnL>
                      <a:noFill/>
                    </a:lnL>
                    <a:lnR>
                      <a:noFill/>
                    </a:lnR>
                    <a:lnT>
                      <a:noFill/>
                    </a:lnT>
                    <a:lnB>
                      <a:noFill/>
                    </a:lnB>
                    <a:solidFill>
                      <a:srgbClr val="F4F4F8"/>
                    </a:solidFill>
                  </a:tcPr>
                </a:tc>
                <a:extLst>
                  <a:ext uri="{0D108BD9-81ED-4DB2-BD59-A6C34878D82A}">
                    <a16:rowId xmlns:a16="http://schemas.microsoft.com/office/drawing/2014/main" val="10008"/>
                  </a:ext>
                </a:extLst>
              </a:tr>
              <a:tr h="0">
                <a:tc>
                  <a:txBody>
                    <a:bodyPr/>
                    <a:lstStyle/>
                    <a:p>
                      <a:r>
                        <a:rPr lang="en-US"/>
                        <a:t>Z</a:t>
                      </a:r>
                    </a:p>
                  </a:txBody>
                  <a:tcPr anchor="ctr">
                    <a:lnL>
                      <a:noFill/>
                    </a:lnL>
                    <a:lnR>
                      <a:noFill/>
                    </a:lnR>
                    <a:lnT>
                      <a:noFill/>
                    </a:lnT>
                    <a:lnB>
                      <a:noFill/>
                    </a:lnB>
                  </a:tcPr>
                </a:tc>
                <a:tc>
                  <a:txBody>
                    <a:bodyPr/>
                    <a:lstStyle/>
                    <a:p>
                      <a:r>
                        <a:rPr lang="en-US"/>
                        <a:t>x</a:t>
                      </a:r>
                    </a:p>
                  </a:txBody>
                  <a:tcPr anchor="ctr">
                    <a:lnL>
                      <a:noFill/>
                    </a:lnL>
                    <a:lnR>
                      <a:noFill/>
                    </a:lnR>
                    <a:lnT>
                      <a:noFill/>
                    </a:lnT>
                    <a:lnB>
                      <a:noFill/>
                    </a:lnB>
                  </a:tcPr>
                </a:tc>
                <a:tc>
                  <a:txBody>
                    <a:bodyPr/>
                    <a:lstStyle/>
                    <a:p>
                      <a:r>
                        <a:rPr lang="en-US"/>
                        <a:t>x</a:t>
                      </a:r>
                    </a:p>
                  </a:txBody>
                  <a:tcPr anchor="ctr">
                    <a:lnL>
                      <a:noFill/>
                    </a:lnL>
                    <a:lnR>
                      <a:noFill/>
                    </a:lnR>
                    <a:lnT>
                      <a:noFill/>
                    </a:lnT>
                    <a:lnB>
                      <a:noFill/>
                    </a:lnB>
                  </a:tcPr>
                </a:tc>
                <a:tc>
                  <a:txBody>
                    <a:bodyPr/>
                    <a:lstStyle/>
                    <a:p>
                      <a:r>
                        <a:rPr lang="en-US" dirty="0"/>
                        <a:t>Reset</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5" name="Rectangle 4"/>
          <p:cNvSpPr/>
          <p:nvPr/>
        </p:nvSpPr>
        <p:spPr>
          <a:xfrm>
            <a:off x="2895600" y="609600"/>
            <a:ext cx="4343400" cy="707886"/>
          </a:xfrm>
          <a:prstGeom prst="rect">
            <a:avLst/>
          </a:prstGeom>
        </p:spPr>
        <p:txBody>
          <a:bodyPr wrap="square">
            <a:spAutoFit/>
          </a:bodyPr>
          <a:lstStyle/>
          <a:p>
            <a:pPr algn="ctr"/>
            <a:r>
              <a:rPr lang="en-US" sz="4000" b="1" dirty="0"/>
              <a:t>Status Signals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Reset Signal</a:t>
            </a: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b="1" dirty="0"/>
              <a:t>RESET IN : </a:t>
            </a:r>
            <a:r>
              <a:rPr lang="en-US" dirty="0"/>
              <a:t>When this signal goes low, </a:t>
            </a:r>
          </a:p>
          <a:p>
            <a:pPr lvl="1"/>
            <a:r>
              <a:rPr lang="en-US" dirty="0"/>
              <a:t>the program counter (PC) is set to Zero,</a:t>
            </a:r>
          </a:p>
          <a:p>
            <a:pPr lvl="1"/>
            <a:r>
              <a:rPr lang="en-US" dirty="0"/>
              <a:t> </a:t>
            </a:r>
            <a:r>
              <a:rPr lang="en-US" dirty="0" err="1"/>
              <a:t>μp</a:t>
            </a:r>
            <a:r>
              <a:rPr lang="en-US" dirty="0"/>
              <a:t> is reset </a:t>
            </a:r>
          </a:p>
          <a:p>
            <a:pPr lvl="1"/>
            <a:r>
              <a:rPr lang="en-US" dirty="0"/>
              <a:t>The data and address buses and the control lines are 3-stated during RESET </a:t>
            </a:r>
          </a:p>
          <a:p>
            <a:pPr lvl="1"/>
            <a:r>
              <a:rPr lang="en-US" dirty="0"/>
              <a:t>The CPU is held in the reset condition as long as RESET- IN is applied</a:t>
            </a:r>
          </a:p>
          <a:p>
            <a:r>
              <a:rPr lang="en-US" b="1" dirty="0"/>
              <a:t>RESET OUT: </a:t>
            </a:r>
            <a:r>
              <a:rPr lang="en-US" dirty="0"/>
              <a:t>This signal indicates that </a:t>
            </a:r>
            <a:r>
              <a:rPr lang="en-US" dirty="0" err="1"/>
              <a:t>μp</a:t>
            </a:r>
            <a:r>
              <a:rPr lang="en-US" dirty="0"/>
              <a:t> is being reset.</a:t>
            </a:r>
          </a:p>
          <a:p>
            <a:pPr lvl="1"/>
            <a:r>
              <a:rPr lang="en-US" dirty="0"/>
              <a:t>This signal can be used to reset other devices. </a:t>
            </a:r>
          </a:p>
          <a:p>
            <a:pPr lvl="1"/>
            <a:r>
              <a:rPr lang="en-US" dirty="0"/>
              <a:t>The signal is synchronized to the processor clock and lasts an integral number of clock periods.</a:t>
            </a:r>
          </a:p>
          <a:p>
            <a:pPr lvl="1"/>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Serial communication</a:t>
            </a:r>
          </a:p>
        </p:txBody>
      </p:sp>
      <p:sp>
        <p:nvSpPr>
          <p:cNvPr id="3" name="Content Placeholder 2"/>
          <p:cNvSpPr>
            <a:spLocks noGrp="1"/>
          </p:cNvSpPr>
          <p:nvPr>
            <p:ph idx="1"/>
          </p:nvPr>
        </p:nvSpPr>
        <p:spPr/>
        <p:txBody>
          <a:bodyPr>
            <a:normAutofit/>
          </a:bodyPr>
          <a:lstStyle/>
          <a:p>
            <a:pPr lvl="1"/>
            <a:endParaRPr lang="en-US" dirty="0"/>
          </a:p>
          <a:p>
            <a:r>
              <a:rPr lang="en-US" b="1" dirty="0"/>
              <a:t>Serial communication Signal </a:t>
            </a:r>
          </a:p>
          <a:p>
            <a:pPr lvl="1"/>
            <a:r>
              <a:rPr lang="en-US" b="1" dirty="0"/>
              <a:t>SID - Serial Input Data Line: The data on this line is loaded into accumulator bit 7 whenever a RIM instruction is executed. </a:t>
            </a:r>
          </a:p>
          <a:p>
            <a:pPr lvl="1"/>
            <a:r>
              <a:rPr lang="en-US" b="1" dirty="0"/>
              <a:t>SOD – Serial Output Data Line: The SIM instruction loads the value of bit 7 of the accumulator into SOD latch if bit 6 (SOE) of the accumulator is 1. </a:t>
            </a:r>
          </a:p>
          <a:p>
            <a:endParaRPr lang="en-US" dirty="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DMA Signals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 </a:t>
            </a:r>
            <a:r>
              <a:rPr lang="en-US" b="1" dirty="0"/>
              <a:t>HOLD: Indicates </a:t>
            </a:r>
            <a:r>
              <a:rPr lang="en-US" dirty="0"/>
              <a:t>that another master is requesting the use of the address and data buses.</a:t>
            </a:r>
          </a:p>
          <a:p>
            <a:pPr lvl="1"/>
            <a:r>
              <a:rPr lang="en-US" dirty="0"/>
              <a:t> The CPU, upon receiving the hold request, will relinquish the use of the bus as soon as the completion of the current bus transfer. </a:t>
            </a:r>
          </a:p>
          <a:p>
            <a:pPr lvl="1"/>
            <a:r>
              <a:rPr lang="en-US" dirty="0"/>
              <a:t>Internal processing can continue. The processor can regain the bus only after the HOLD is removed. </a:t>
            </a:r>
          </a:p>
          <a:p>
            <a:pPr lvl="1"/>
            <a:r>
              <a:rPr lang="en-US" dirty="0"/>
              <a:t>When the HOLD is acknowledged, the Address, Data RD, WR and IO/M lines are 3-stated. </a:t>
            </a:r>
          </a:p>
          <a:p>
            <a:pPr lvl="1"/>
            <a:endParaRPr lang="en-US" dirty="0"/>
          </a:p>
          <a:p>
            <a:r>
              <a:rPr lang="en-US" b="1" dirty="0"/>
              <a:t>HLDA: Hold Acknowledge: Indicates that the CPU has received the HOLD request and that it will relinquish the bus in the next clock cycle. </a:t>
            </a:r>
          </a:p>
          <a:p>
            <a:pPr lvl="1"/>
            <a:r>
              <a:rPr lang="en-US" dirty="0"/>
              <a:t> HLDA goes low after the Hold request is removed. The CPU takes the bus one half-clock cycle after HLDA goes low. </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Ready Signal</a:t>
            </a:r>
          </a:p>
        </p:txBody>
      </p:sp>
      <p:sp>
        <p:nvSpPr>
          <p:cNvPr id="3" name="Content Placeholder 2"/>
          <p:cNvSpPr>
            <a:spLocks noGrp="1"/>
          </p:cNvSpPr>
          <p:nvPr>
            <p:ph idx="1"/>
          </p:nvPr>
        </p:nvSpPr>
        <p:spPr/>
        <p:txBody>
          <a:bodyPr>
            <a:normAutofit fontScale="92500" lnSpcReduction="10000"/>
          </a:bodyPr>
          <a:lstStyle/>
          <a:p>
            <a:r>
              <a:rPr lang="en-US" b="1" dirty="0"/>
              <a:t>READY: This signal Synchronizes the fast CPU and the slow memory, peripherals. </a:t>
            </a:r>
          </a:p>
          <a:p>
            <a:r>
              <a:rPr lang="en-US" dirty="0"/>
              <a:t>If READY is high during a read or write cycle, it indicates that the memory or peripheral is ready to send or receive data. </a:t>
            </a:r>
          </a:p>
          <a:p>
            <a:r>
              <a:rPr lang="en-US" dirty="0"/>
              <a:t>If READY is low, the CPU will wait an integral number of clock cycle for READY to go high before completing the read or write cycle. </a:t>
            </a:r>
          </a:p>
          <a:p>
            <a:r>
              <a:rPr lang="en-US" dirty="0"/>
              <a:t>READY must conform to specified setup and hold times.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6"/>
          <p:cNvSpPr>
            <a:spLocks noChangeArrowheads="1"/>
          </p:cNvSpPr>
          <p:nvPr/>
        </p:nvSpPr>
        <p:spPr bwMode="auto">
          <a:xfrm>
            <a:off x="1066800" y="1066800"/>
            <a:ext cx="3200400" cy="2209800"/>
          </a:xfrm>
          <a:prstGeom prst="rect">
            <a:avLst/>
          </a:prstGeom>
          <a:solidFill>
            <a:srgbClr val="EFBFBF"/>
          </a:solidFill>
          <a:ln w="28575">
            <a:solidFill>
              <a:schemeClr val="tx1"/>
            </a:solidFill>
            <a:miter lim="800000"/>
            <a:headEnd/>
            <a:tailEnd/>
          </a:ln>
          <a:effectLst/>
        </p:spPr>
        <p:txBody>
          <a:bodyPr lIns="90487" tIns="44450" rIns="90487" bIns="44450"/>
          <a:lstStyle/>
          <a:p>
            <a:pPr>
              <a:lnSpc>
                <a:spcPct val="100000"/>
              </a:lnSpc>
            </a:pPr>
            <a:r>
              <a:rPr lang="en-US" dirty="0">
                <a:latin typeface="Calibri" pitchFamily="34" charset="0"/>
              </a:rPr>
              <a:t>CPU</a:t>
            </a:r>
          </a:p>
        </p:txBody>
      </p:sp>
      <p:sp>
        <p:nvSpPr>
          <p:cNvPr id="147458" name="Rectangle 2"/>
          <p:cNvSpPr>
            <a:spLocks noGrp="1" noChangeArrowheads="1"/>
          </p:cNvSpPr>
          <p:nvPr>
            <p:ph type="title"/>
          </p:nvPr>
        </p:nvSpPr>
        <p:spPr>
          <a:xfrm>
            <a:off x="304800" y="304800"/>
            <a:ext cx="7226300" cy="573088"/>
          </a:xfrm>
        </p:spPr>
        <p:txBody>
          <a:bodyPr>
            <a:normAutofit fontScale="90000"/>
          </a:bodyPr>
          <a:lstStyle/>
          <a:p>
            <a:r>
              <a:rPr lang="en-US" dirty="0">
                <a:solidFill>
                  <a:srgbClr val="C00000"/>
                </a:solidFill>
              </a:rPr>
              <a:t>Assembly/Machine Code View</a:t>
            </a:r>
          </a:p>
        </p:txBody>
      </p:sp>
      <p:sp>
        <p:nvSpPr>
          <p:cNvPr id="147459" name="Rectangle 3"/>
          <p:cNvSpPr>
            <a:spLocks noGrp="1" noChangeArrowheads="1"/>
          </p:cNvSpPr>
          <p:nvPr>
            <p:ph type="body" sz="half" idx="1"/>
          </p:nvPr>
        </p:nvSpPr>
        <p:spPr>
          <a:xfrm>
            <a:off x="519113" y="3331780"/>
            <a:ext cx="4852987" cy="3505200"/>
          </a:xfrm>
          <a:solidFill>
            <a:schemeClr val="bg1"/>
          </a:solidFill>
        </p:spPr>
        <p:txBody>
          <a:bodyPr/>
          <a:lstStyle/>
          <a:p>
            <a:pPr marL="227013" indent="-227013" defTabSz="895350">
              <a:buNone/>
              <a:tabLst>
                <a:tab pos="1371600" algn="l"/>
                <a:tab pos="4572000" algn="l"/>
              </a:tabLst>
            </a:pPr>
            <a:r>
              <a:rPr lang="en-US" sz="2400" dirty="0"/>
              <a:t>Programmer-Visible State</a:t>
            </a:r>
          </a:p>
          <a:p>
            <a:pPr marL="560388" lvl="1" indent="-222250" defTabSz="895350">
              <a:tabLst>
                <a:tab pos="1371600" algn="l"/>
                <a:tab pos="4572000" algn="l"/>
              </a:tabLst>
            </a:pPr>
            <a:r>
              <a:rPr lang="en-US" sz="2000" b="1" dirty="0"/>
              <a:t>PC: Program counter</a:t>
            </a:r>
          </a:p>
          <a:p>
            <a:pPr marL="839788" lvl="2" indent="-165100" defTabSz="895350">
              <a:tabLst>
                <a:tab pos="1371600" algn="l"/>
                <a:tab pos="4572000" algn="l"/>
              </a:tabLst>
            </a:pPr>
            <a:r>
              <a:rPr lang="en-US" sz="1800" dirty="0"/>
              <a:t>Address of next instruction</a:t>
            </a:r>
          </a:p>
          <a:p>
            <a:pPr marL="839788" lvl="2" indent="-165100" defTabSz="895350">
              <a:tabLst>
                <a:tab pos="1371600" algn="l"/>
                <a:tab pos="4572000" algn="l"/>
              </a:tabLst>
            </a:pPr>
            <a:r>
              <a:rPr lang="en-US" sz="1800" dirty="0"/>
              <a:t>Called “RIP” (x86-64)</a:t>
            </a:r>
          </a:p>
          <a:p>
            <a:pPr marL="560388" lvl="1" indent="-222250" defTabSz="895350">
              <a:tabLst>
                <a:tab pos="1371600" algn="l"/>
                <a:tab pos="4572000" algn="l"/>
              </a:tabLst>
            </a:pPr>
            <a:r>
              <a:rPr lang="en-US" sz="2000" b="1" dirty="0"/>
              <a:t>Register file</a:t>
            </a:r>
          </a:p>
          <a:p>
            <a:pPr marL="839788" lvl="2" indent="-165100" defTabSz="895350">
              <a:tabLst>
                <a:tab pos="1371600" algn="l"/>
                <a:tab pos="4572000" algn="l"/>
              </a:tabLst>
            </a:pPr>
            <a:r>
              <a:rPr lang="en-US" sz="1800" dirty="0"/>
              <a:t>Heavily used program data</a:t>
            </a:r>
          </a:p>
          <a:p>
            <a:pPr marL="560388" lvl="1" indent="-222250" defTabSz="895350">
              <a:tabLst>
                <a:tab pos="1371600" algn="l"/>
                <a:tab pos="4572000" algn="l"/>
              </a:tabLst>
            </a:pPr>
            <a:r>
              <a:rPr lang="en-US" sz="2000" b="1" dirty="0"/>
              <a:t>Condition codes</a:t>
            </a:r>
          </a:p>
          <a:p>
            <a:pPr marL="839788" lvl="2" indent="-165100" defTabSz="895350">
              <a:tabLst>
                <a:tab pos="1371600" algn="l"/>
                <a:tab pos="4572000" algn="l"/>
              </a:tabLst>
            </a:pPr>
            <a:r>
              <a:rPr lang="en-US" sz="1800" dirty="0"/>
              <a:t>Store status information about most recent arithmetic or logical operation</a:t>
            </a:r>
          </a:p>
          <a:p>
            <a:pPr marL="839788" lvl="2" indent="-165100" defTabSz="895350">
              <a:tabLst>
                <a:tab pos="1371600" algn="l"/>
                <a:tab pos="4572000" algn="l"/>
              </a:tabLst>
            </a:pPr>
            <a:r>
              <a:rPr lang="en-US" sz="1800" dirty="0"/>
              <a:t>Used for conditional branching</a:t>
            </a:r>
          </a:p>
        </p:txBody>
      </p:sp>
      <p:sp>
        <p:nvSpPr>
          <p:cNvPr id="147460" name="Rectangle 4"/>
          <p:cNvSpPr>
            <a:spLocks noChangeArrowheads="1"/>
          </p:cNvSpPr>
          <p:nvPr/>
        </p:nvSpPr>
        <p:spPr bwMode="auto">
          <a:xfrm>
            <a:off x="1409700" y="1981200"/>
            <a:ext cx="533400" cy="457200"/>
          </a:xfrm>
          <a:prstGeom prst="rect">
            <a:avLst/>
          </a:prstGeom>
          <a:solidFill>
            <a:schemeClr val="accent3"/>
          </a:solidFill>
          <a:ln w="25400">
            <a:solidFill>
              <a:schemeClr val="tx1"/>
            </a:solidFill>
            <a:miter lim="800000"/>
            <a:headEnd/>
            <a:tailEnd/>
          </a:ln>
          <a:effectLst/>
        </p:spPr>
        <p:txBody>
          <a:bodyPr wrap="none" anchor="ctr"/>
          <a:lstStyle/>
          <a:p>
            <a:pPr>
              <a:lnSpc>
                <a:spcPct val="100000"/>
              </a:lnSpc>
            </a:pPr>
            <a:r>
              <a:rPr lang="en-US" dirty="0">
                <a:latin typeface="Calibri" pitchFamily="34" charset="0"/>
              </a:rPr>
              <a:t>PC</a:t>
            </a:r>
          </a:p>
        </p:txBody>
      </p:sp>
      <p:sp>
        <p:nvSpPr>
          <p:cNvPr id="147461" name="Rectangle 5"/>
          <p:cNvSpPr>
            <a:spLocks noChangeArrowheads="1"/>
          </p:cNvSpPr>
          <p:nvPr/>
        </p:nvSpPr>
        <p:spPr bwMode="auto">
          <a:xfrm>
            <a:off x="2362200" y="1371600"/>
            <a:ext cx="1676400" cy="762000"/>
          </a:xfrm>
          <a:prstGeom prst="rect">
            <a:avLst/>
          </a:prstGeom>
          <a:solidFill>
            <a:schemeClr val="accent3"/>
          </a:solidFill>
          <a:ln w="25400">
            <a:solidFill>
              <a:schemeClr val="tx1"/>
            </a:solidFill>
            <a:miter lim="800000"/>
            <a:headEnd/>
            <a:tailEnd/>
          </a:ln>
          <a:effectLst/>
        </p:spPr>
        <p:txBody>
          <a:bodyPr wrap="none" anchor="ctr"/>
          <a:lstStyle/>
          <a:p>
            <a:pPr algn="ctr">
              <a:lnSpc>
                <a:spcPct val="100000"/>
              </a:lnSpc>
            </a:pPr>
            <a:r>
              <a:rPr lang="en-US" dirty="0">
                <a:latin typeface="Calibri" pitchFamily="34" charset="0"/>
              </a:rPr>
              <a:t>Registers</a:t>
            </a:r>
          </a:p>
        </p:txBody>
      </p:sp>
      <p:sp>
        <p:nvSpPr>
          <p:cNvPr id="147463" name="Rectangle 7"/>
          <p:cNvSpPr>
            <a:spLocks noChangeArrowheads="1"/>
          </p:cNvSpPr>
          <p:nvPr/>
        </p:nvSpPr>
        <p:spPr bwMode="auto">
          <a:xfrm>
            <a:off x="6019800" y="1066800"/>
            <a:ext cx="1752600" cy="220980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r>
              <a:rPr lang="en-US" dirty="0">
                <a:latin typeface="Calibri" pitchFamily="34" charset="0"/>
              </a:rPr>
              <a:t>Memory</a:t>
            </a:r>
          </a:p>
        </p:txBody>
      </p:sp>
      <p:sp>
        <p:nvSpPr>
          <p:cNvPr id="147464" name="Text Box 8"/>
          <p:cNvSpPr txBox="1">
            <a:spLocks noChangeArrowheads="1"/>
          </p:cNvSpPr>
          <p:nvPr/>
        </p:nvSpPr>
        <p:spPr bwMode="auto">
          <a:xfrm>
            <a:off x="6324600" y="1730102"/>
            <a:ext cx="1143000" cy="1013098"/>
          </a:xfrm>
          <a:prstGeom prst="rect">
            <a:avLst/>
          </a:prstGeom>
          <a:noFill/>
          <a:ln w="12700">
            <a:noFill/>
            <a:miter lim="800000"/>
            <a:headEnd/>
            <a:tailEnd/>
          </a:ln>
          <a:effectLst/>
        </p:spPr>
        <p:txBody>
          <a:bodyPr wrap="square" lIns="90487" tIns="44450" rIns="90487" bIns="44450">
            <a:spAutoFit/>
          </a:bodyPr>
          <a:lstStyle/>
          <a:p>
            <a:pPr algn="ctr">
              <a:lnSpc>
                <a:spcPct val="100000"/>
              </a:lnSpc>
            </a:pPr>
            <a:r>
              <a:rPr lang="en-US" sz="2000" dirty="0">
                <a:latin typeface="Calibri" pitchFamily="34" charset="0"/>
              </a:rPr>
              <a:t>Code</a:t>
            </a:r>
          </a:p>
          <a:p>
            <a:pPr algn="ctr">
              <a:lnSpc>
                <a:spcPct val="100000"/>
              </a:lnSpc>
            </a:pPr>
            <a:r>
              <a:rPr lang="en-US" sz="2000" dirty="0">
                <a:latin typeface="Calibri" pitchFamily="34" charset="0"/>
              </a:rPr>
              <a:t>Data</a:t>
            </a:r>
          </a:p>
          <a:p>
            <a:pPr algn="ctr">
              <a:lnSpc>
                <a:spcPct val="100000"/>
              </a:lnSpc>
            </a:pPr>
            <a:r>
              <a:rPr lang="en-US" sz="2000" dirty="0">
                <a:latin typeface="Calibri" pitchFamily="34" charset="0"/>
              </a:rPr>
              <a:t>Stack</a:t>
            </a:r>
          </a:p>
        </p:txBody>
      </p:sp>
      <p:sp>
        <p:nvSpPr>
          <p:cNvPr id="147465" name="Line 9"/>
          <p:cNvSpPr>
            <a:spLocks noChangeShapeType="1"/>
          </p:cNvSpPr>
          <p:nvPr/>
        </p:nvSpPr>
        <p:spPr bwMode="auto">
          <a:xfrm>
            <a:off x="4267200" y="1701800"/>
            <a:ext cx="1752600" cy="0"/>
          </a:xfrm>
          <a:prstGeom prst="line">
            <a:avLst/>
          </a:prstGeom>
          <a:noFill/>
          <a:ln w="25400">
            <a:solidFill>
              <a:schemeClr val="tx1"/>
            </a:solidFill>
            <a:round/>
            <a:headEnd/>
            <a:tailEnd type="triangle" w="lg" len="lg"/>
          </a:ln>
          <a:effectLst/>
        </p:spPr>
        <p:txBody>
          <a:bodyPr wrap="none" anchor="ctr"/>
          <a:lstStyle/>
          <a:p>
            <a:endParaRPr lang="en-US" dirty="0">
              <a:latin typeface="Calibri" pitchFamily="34" charset="0"/>
            </a:endParaRPr>
          </a:p>
        </p:txBody>
      </p:sp>
      <p:sp>
        <p:nvSpPr>
          <p:cNvPr id="147466" name="Line 10"/>
          <p:cNvSpPr>
            <a:spLocks noChangeShapeType="1"/>
          </p:cNvSpPr>
          <p:nvPr/>
        </p:nvSpPr>
        <p:spPr bwMode="auto">
          <a:xfrm>
            <a:off x="4267200" y="2235200"/>
            <a:ext cx="1752600" cy="0"/>
          </a:xfrm>
          <a:prstGeom prst="line">
            <a:avLst/>
          </a:prstGeom>
          <a:noFill/>
          <a:ln w="25400">
            <a:solidFill>
              <a:schemeClr val="tx1"/>
            </a:solidFill>
            <a:round/>
            <a:headEnd type="triangle" w="lg" len="lg"/>
            <a:tailEnd type="triangle" w="lg" len="lg"/>
          </a:ln>
          <a:effectLst/>
        </p:spPr>
        <p:txBody>
          <a:bodyPr wrap="none" anchor="ctr"/>
          <a:lstStyle/>
          <a:p>
            <a:endParaRPr lang="en-US" dirty="0">
              <a:latin typeface="Calibri" pitchFamily="34" charset="0"/>
            </a:endParaRPr>
          </a:p>
        </p:txBody>
      </p:sp>
      <p:sp>
        <p:nvSpPr>
          <p:cNvPr id="147467" name="Line 11"/>
          <p:cNvSpPr>
            <a:spLocks noChangeShapeType="1"/>
          </p:cNvSpPr>
          <p:nvPr/>
        </p:nvSpPr>
        <p:spPr bwMode="auto">
          <a:xfrm>
            <a:off x="4267200" y="2768600"/>
            <a:ext cx="1752600" cy="0"/>
          </a:xfrm>
          <a:prstGeom prst="line">
            <a:avLst/>
          </a:prstGeom>
          <a:noFill/>
          <a:ln w="25400">
            <a:solidFill>
              <a:schemeClr val="tx1"/>
            </a:solidFill>
            <a:round/>
            <a:headEnd type="triangle" w="lg" len="lg"/>
            <a:tailEnd/>
          </a:ln>
          <a:effectLst/>
        </p:spPr>
        <p:txBody>
          <a:bodyPr wrap="none" anchor="ctr"/>
          <a:lstStyle/>
          <a:p>
            <a:endParaRPr lang="en-US" dirty="0">
              <a:latin typeface="Calibri" pitchFamily="34" charset="0"/>
            </a:endParaRPr>
          </a:p>
        </p:txBody>
      </p:sp>
      <p:sp>
        <p:nvSpPr>
          <p:cNvPr id="147468" name="Text Box 12"/>
          <p:cNvSpPr txBox="1">
            <a:spLocks noChangeArrowheads="1"/>
          </p:cNvSpPr>
          <p:nvPr/>
        </p:nvSpPr>
        <p:spPr bwMode="auto">
          <a:xfrm>
            <a:off x="4267200" y="1295400"/>
            <a:ext cx="1752600" cy="397545"/>
          </a:xfrm>
          <a:prstGeom prst="rect">
            <a:avLst/>
          </a:prstGeom>
          <a:noFill/>
          <a:ln w="12700">
            <a:noFill/>
            <a:miter lim="800000"/>
            <a:headEnd/>
            <a:tailEnd/>
          </a:ln>
          <a:effectLst/>
        </p:spPr>
        <p:txBody>
          <a:bodyPr lIns="90487" tIns="44450" rIns="90487" bIns="44450">
            <a:spAutoFit/>
          </a:bodyPr>
          <a:lstStyle/>
          <a:p>
            <a:pPr algn="ctr">
              <a:lnSpc>
                <a:spcPct val="100000"/>
              </a:lnSpc>
            </a:pPr>
            <a:r>
              <a:rPr lang="en-US" sz="2000" b="0" dirty="0">
                <a:latin typeface="Calibri" pitchFamily="34" charset="0"/>
              </a:rPr>
              <a:t>Addresses</a:t>
            </a:r>
          </a:p>
        </p:txBody>
      </p:sp>
      <p:sp>
        <p:nvSpPr>
          <p:cNvPr id="147469" name="Text Box 13"/>
          <p:cNvSpPr txBox="1">
            <a:spLocks noChangeArrowheads="1"/>
          </p:cNvSpPr>
          <p:nvPr/>
        </p:nvSpPr>
        <p:spPr bwMode="auto">
          <a:xfrm>
            <a:off x="4267200" y="1854200"/>
            <a:ext cx="1752600" cy="397545"/>
          </a:xfrm>
          <a:prstGeom prst="rect">
            <a:avLst/>
          </a:prstGeom>
          <a:noFill/>
          <a:ln w="12700">
            <a:noFill/>
            <a:miter lim="800000"/>
            <a:headEnd/>
            <a:tailEnd/>
          </a:ln>
          <a:effectLst/>
        </p:spPr>
        <p:txBody>
          <a:bodyPr lIns="90487" tIns="44450" rIns="90487" bIns="44450">
            <a:spAutoFit/>
          </a:bodyPr>
          <a:lstStyle/>
          <a:p>
            <a:pPr algn="ctr">
              <a:lnSpc>
                <a:spcPct val="100000"/>
              </a:lnSpc>
            </a:pPr>
            <a:r>
              <a:rPr lang="en-US" sz="2000" b="0" dirty="0">
                <a:latin typeface="Calibri" pitchFamily="34" charset="0"/>
              </a:rPr>
              <a:t>Data</a:t>
            </a:r>
          </a:p>
        </p:txBody>
      </p:sp>
      <p:sp>
        <p:nvSpPr>
          <p:cNvPr id="147470" name="Text Box 14"/>
          <p:cNvSpPr txBox="1">
            <a:spLocks noChangeArrowheads="1"/>
          </p:cNvSpPr>
          <p:nvPr/>
        </p:nvSpPr>
        <p:spPr bwMode="auto">
          <a:xfrm>
            <a:off x="4267200" y="2387600"/>
            <a:ext cx="1676400" cy="397545"/>
          </a:xfrm>
          <a:prstGeom prst="rect">
            <a:avLst/>
          </a:prstGeom>
          <a:noFill/>
          <a:ln w="12700">
            <a:noFill/>
            <a:miter lim="800000"/>
            <a:headEnd/>
            <a:tailEnd/>
          </a:ln>
          <a:effectLst/>
        </p:spPr>
        <p:txBody>
          <a:bodyPr lIns="90487" tIns="44450" rIns="90487" bIns="44450">
            <a:spAutoFit/>
          </a:bodyPr>
          <a:lstStyle/>
          <a:p>
            <a:pPr algn="ctr">
              <a:lnSpc>
                <a:spcPct val="100000"/>
              </a:lnSpc>
            </a:pPr>
            <a:r>
              <a:rPr lang="en-US" sz="2000" b="0" dirty="0">
                <a:latin typeface="Calibri" pitchFamily="34" charset="0"/>
              </a:rPr>
              <a:t>Instructions</a:t>
            </a:r>
          </a:p>
        </p:txBody>
      </p:sp>
      <p:sp>
        <p:nvSpPr>
          <p:cNvPr id="147472" name="Rectangle 16"/>
          <p:cNvSpPr>
            <a:spLocks noChangeArrowheads="1"/>
          </p:cNvSpPr>
          <p:nvPr/>
        </p:nvSpPr>
        <p:spPr bwMode="auto">
          <a:xfrm>
            <a:off x="2667000" y="2286000"/>
            <a:ext cx="1066800" cy="685800"/>
          </a:xfrm>
          <a:prstGeom prst="rect">
            <a:avLst/>
          </a:prstGeom>
          <a:solidFill>
            <a:schemeClr val="accent3"/>
          </a:solidFill>
          <a:ln w="25400">
            <a:solidFill>
              <a:schemeClr val="tx1"/>
            </a:solidFill>
            <a:miter lim="800000"/>
            <a:headEnd/>
            <a:tailEnd/>
          </a:ln>
          <a:effectLst/>
        </p:spPr>
        <p:txBody>
          <a:bodyPr wrap="none" anchor="ctr"/>
          <a:lstStyle/>
          <a:p>
            <a:pPr algn="ctr"/>
            <a:r>
              <a:rPr lang="en-US" sz="1800" dirty="0">
                <a:latin typeface="Calibri" pitchFamily="34" charset="0"/>
              </a:rPr>
              <a:t>Condition</a:t>
            </a:r>
          </a:p>
          <a:p>
            <a:pPr algn="ctr"/>
            <a:r>
              <a:rPr lang="en-US" sz="1800" dirty="0">
                <a:latin typeface="Calibri" pitchFamily="34" charset="0"/>
              </a:rPr>
              <a:t>Codes</a:t>
            </a:r>
          </a:p>
        </p:txBody>
      </p:sp>
      <p:sp>
        <p:nvSpPr>
          <p:cNvPr id="147473" name="Rectangle 17"/>
          <p:cNvSpPr>
            <a:spLocks noGrp="1" noChangeArrowheads="1"/>
          </p:cNvSpPr>
          <p:nvPr>
            <p:ph type="body" sz="half" idx="2"/>
          </p:nvPr>
        </p:nvSpPr>
        <p:spPr>
          <a:xfrm>
            <a:off x="5372100" y="3625850"/>
            <a:ext cx="3619500" cy="1568450"/>
          </a:xfrm>
        </p:spPr>
        <p:txBody>
          <a:bodyPr/>
          <a:lstStyle/>
          <a:p>
            <a:pPr marL="292100" lvl="1" indent="-177800"/>
            <a:r>
              <a:rPr lang="en-US" sz="2000" b="1" dirty="0"/>
              <a:t>Memory</a:t>
            </a:r>
          </a:p>
          <a:p>
            <a:pPr marL="571500" lvl="2" indent="-165100"/>
            <a:r>
              <a:rPr lang="en-US" sz="1800" dirty="0"/>
              <a:t>Byte addressable array</a:t>
            </a:r>
          </a:p>
          <a:p>
            <a:pPr marL="571500" lvl="2" indent="-165100"/>
            <a:r>
              <a:rPr lang="en-US" sz="1800" dirty="0"/>
              <a:t>Code and user data</a:t>
            </a:r>
          </a:p>
          <a:p>
            <a:pPr marL="571500" lvl="2" indent="-165100"/>
            <a:r>
              <a:rPr lang="en-US" sz="1800" dirty="0"/>
              <a:t>Stack to support procedures</a:t>
            </a:r>
          </a:p>
          <a:p>
            <a:pPr marL="0" indent="0"/>
            <a:endParaRPr lang="en-US" sz="2000" dirty="0"/>
          </a:p>
        </p:txBody>
      </p:sp>
    </p:spTree>
    <p:extLst>
      <p:ext uri="{BB962C8B-B14F-4D97-AF65-F5344CB8AC3E}">
        <p14:creationId xmlns:p14="http://schemas.microsoft.com/office/powerpoint/2010/main" val="918643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639762"/>
          </a:xfrm>
        </p:spPr>
        <p:txBody>
          <a:bodyPr>
            <a:normAutofit fontScale="90000"/>
          </a:bodyPr>
          <a:lstStyle/>
          <a:p>
            <a:r>
              <a:rPr lang="en-US" dirty="0"/>
              <a:t>Interrupts</a:t>
            </a:r>
          </a:p>
        </p:txBody>
      </p:sp>
      <p:sp>
        <p:nvSpPr>
          <p:cNvPr id="3" name="Content Placeholder 2"/>
          <p:cNvSpPr>
            <a:spLocks noGrp="1"/>
          </p:cNvSpPr>
          <p:nvPr>
            <p:ph idx="1"/>
          </p:nvPr>
        </p:nvSpPr>
        <p:spPr>
          <a:xfrm>
            <a:off x="228600" y="1143000"/>
            <a:ext cx="8686800" cy="5333999"/>
          </a:xfrm>
        </p:spPr>
        <p:txBody>
          <a:bodyPr>
            <a:normAutofit fontScale="47500" lnSpcReduction="20000"/>
          </a:bodyPr>
          <a:lstStyle/>
          <a:p>
            <a:r>
              <a:rPr lang="en-US" dirty="0"/>
              <a:t>8085 has 5 interrupts priority (from </a:t>
            </a:r>
            <a:r>
              <a:rPr lang="en-US" dirty="0">
                <a:solidFill>
                  <a:srgbClr val="FF0000"/>
                </a:solidFill>
              </a:rPr>
              <a:t>lowest to highest</a:t>
            </a:r>
            <a:r>
              <a:rPr lang="en-US" dirty="0"/>
              <a:t>):</a:t>
            </a:r>
          </a:p>
          <a:p>
            <a:endParaRPr lang="en-US" b="1" dirty="0"/>
          </a:p>
          <a:p>
            <a:r>
              <a:rPr lang="en-US" b="1" dirty="0"/>
              <a:t>INTR: </a:t>
            </a:r>
            <a:r>
              <a:rPr lang="en-US" dirty="0"/>
              <a:t> (</a:t>
            </a:r>
            <a:r>
              <a:rPr lang="en-US" dirty="0" err="1"/>
              <a:t>maskable</a:t>
            </a:r>
            <a:r>
              <a:rPr lang="en-US" dirty="0"/>
              <a:t> and non-vectored interrupt). When the interrupt occurs, the processor fetches from the bus one instruction, usually one of these instructions:</a:t>
            </a:r>
          </a:p>
          <a:p>
            <a:pPr lvl="1"/>
            <a:r>
              <a:rPr lang="en-US" dirty="0"/>
              <a:t>One of the 8 RST instructions (</a:t>
            </a:r>
            <a:r>
              <a:rPr lang="en-US" dirty="0">
                <a:solidFill>
                  <a:srgbClr val="FF0000"/>
                </a:solidFill>
              </a:rPr>
              <a:t>RST0 - RST7</a:t>
            </a:r>
            <a:r>
              <a:rPr lang="en-US" dirty="0"/>
              <a:t>). The processor saves current program counter into stack and branches to memory location N * 8 (where N is a 3-bit number from 0 to 7 supplied with the RST instruction).</a:t>
            </a:r>
          </a:p>
          <a:p>
            <a:pPr lvl="1"/>
            <a:r>
              <a:rPr lang="en-US" b="1" dirty="0"/>
              <a:t>CALL: (3 byte instruction). </a:t>
            </a:r>
            <a:r>
              <a:rPr lang="en-US" dirty="0"/>
              <a:t>The processor calls the subroutine, address of which is specified in the second and third bytes of the instruction.</a:t>
            </a:r>
          </a:p>
          <a:p>
            <a:pPr lvl="4"/>
            <a:endParaRPr lang="en-US" dirty="0"/>
          </a:p>
          <a:p>
            <a:pPr lvl="4"/>
            <a:endParaRPr lang="en-US" dirty="0"/>
          </a:p>
          <a:p>
            <a:r>
              <a:rPr lang="en-US" b="1" dirty="0"/>
              <a:t>RST5.5: (</a:t>
            </a:r>
            <a:r>
              <a:rPr lang="en-US" dirty="0" err="1"/>
              <a:t>maskable</a:t>
            </a:r>
            <a:r>
              <a:rPr lang="en-US" dirty="0"/>
              <a:t> interrupt). When this interrupt is received the processor saves the contents of the PC register into stack and branches to 2CH address.</a:t>
            </a:r>
          </a:p>
          <a:p>
            <a:pPr lvl="4"/>
            <a:endParaRPr lang="en-US" dirty="0"/>
          </a:p>
          <a:p>
            <a:r>
              <a:rPr lang="en-US" dirty="0"/>
              <a:t> </a:t>
            </a:r>
            <a:r>
              <a:rPr lang="en-US" b="1" dirty="0"/>
              <a:t>RST6.5: </a:t>
            </a:r>
            <a:r>
              <a:rPr lang="en-US" dirty="0"/>
              <a:t>(</a:t>
            </a:r>
            <a:r>
              <a:rPr lang="en-US" dirty="0" err="1"/>
              <a:t>maskable</a:t>
            </a:r>
            <a:r>
              <a:rPr lang="en-US" dirty="0"/>
              <a:t> interrupt) When this interrupt is received the processor saves the contents of the PC register into stack and branches to 34H address</a:t>
            </a:r>
          </a:p>
          <a:p>
            <a:r>
              <a:rPr lang="en-US" b="1" dirty="0"/>
              <a:t>RST7.5 </a:t>
            </a:r>
            <a:r>
              <a:rPr lang="en-US" dirty="0"/>
              <a:t>(</a:t>
            </a:r>
            <a:r>
              <a:rPr lang="en-US" dirty="0" err="1"/>
              <a:t>maskable</a:t>
            </a:r>
            <a:r>
              <a:rPr lang="en-US" dirty="0"/>
              <a:t> interrupt) When this interrupt is received the processor saves the contents of the PC register into stack and branches to 3CH (hexadecimal) address</a:t>
            </a:r>
          </a:p>
          <a:p>
            <a:r>
              <a:rPr lang="en-US" dirty="0"/>
              <a:t> </a:t>
            </a:r>
            <a:r>
              <a:rPr lang="en-US" b="1" dirty="0"/>
              <a:t>TRAP</a:t>
            </a:r>
            <a:r>
              <a:rPr lang="en-US" dirty="0"/>
              <a:t>:  (non-</a:t>
            </a:r>
            <a:r>
              <a:rPr lang="en-US" dirty="0" err="1"/>
              <a:t>maskable</a:t>
            </a:r>
            <a:r>
              <a:rPr lang="en-US" dirty="0"/>
              <a:t> interrupt) When this interrupt</a:t>
            </a:r>
            <a:r>
              <a:rPr lang="en-US" b="1" dirty="0"/>
              <a:t> is </a:t>
            </a:r>
            <a:r>
              <a:rPr lang="en-US" dirty="0"/>
              <a:t>received the processor saves the contents of the PC register into stack and branches to 24H  address.</a:t>
            </a:r>
          </a:p>
          <a:p>
            <a:endParaRPr lang="en-US" dirty="0"/>
          </a:p>
          <a:p>
            <a:r>
              <a:rPr lang="en-US" dirty="0"/>
              <a:t>All </a:t>
            </a:r>
            <a:r>
              <a:rPr lang="en-US" dirty="0" err="1"/>
              <a:t>maskable</a:t>
            </a:r>
            <a:r>
              <a:rPr lang="en-US" dirty="0"/>
              <a:t> interrupts can be enabled or disabled using EI and DI instructions. RST 5.5, RST6.5 and RST7.5 interrupts can be enabled or disabled individually using SIM instruction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8085 Non-Vectored Interrupt Process</a:t>
            </a:r>
            <a:endParaRPr lang="en-US" dirty="0"/>
          </a:p>
        </p:txBody>
      </p:sp>
      <p:sp>
        <p:nvSpPr>
          <p:cNvPr id="3" name="Content Placeholder 2"/>
          <p:cNvSpPr>
            <a:spLocks noGrp="1"/>
          </p:cNvSpPr>
          <p:nvPr>
            <p:ph idx="1"/>
          </p:nvPr>
        </p:nvSpPr>
        <p:spPr>
          <a:xfrm>
            <a:off x="457200" y="1600200"/>
            <a:ext cx="8534400" cy="5257799"/>
          </a:xfrm>
        </p:spPr>
        <p:txBody>
          <a:bodyPr>
            <a:normAutofit fontScale="70000" lnSpcReduction="20000"/>
          </a:bodyPr>
          <a:lstStyle/>
          <a:p>
            <a:r>
              <a:rPr lang="en-US" dirty="0"/>
              <a:t>The interrupt process should be enabled using the EI instruction.</a:t>
            </a:r>
            <a:br>
              <a:rPr lang="en-US" dirty="0"/>
            </a:br>
            <a:endParaRPr lang="en-US" dirty="0"/>
          </a:p>
          <a:p>
            <a:r>
              <a:rPr lang="en-US" dirty="0"/>
              <a:t> The 8085 checks for an interrupt during the execution of every instruction.</a:t>
            </a:r>
          </a:p>
          <a:p>
            <a:r>
              <a:rPr lang="en-US" dirty="0"/>
              <a:t>If INTR is high, </a:t>
            </a:r>
            <a:r>
              <a:rPr lang="en-US" dirty="0">
                <a:solidFill>
                  <a:srgbClr val="FF0000"/>
                </a:solidFill>
              </a:rPr>
              <a:t>Processor completes current instruction, disables the interrupt and sends INTA (Interrupt acknowledge) signal to the device that interrupted</a:t>
            </a:r>
          </a:p>
          <a:p>
            <a:r>
              <a:rPr lang="en-US" dirty="0"/>
              <a:t> INTA allows the I/O device to send a RST instruction through data bus.</a:t>
            </a:r>
          </a:p>
          <a:p>
            <a:r>
              <a:rPr lang="en-US" dirty="0"/>
              <a:t> MP saves the memory location of the next instruction, on the stack and the program is transferred to ‘call’ location (ISR Call) specified by the RST instruction</a:t>
            </a:r>
          </a:p>
          <a:p>
            <a:r>
              <a:rPr lang="en-US" dirty="0"/>
              <a:t>Microprocessor Performs the ISR. ISR must include the ‘EI’ instruction to enable the further interrupt within the program.</a:t>
            </a:r>
            <a:br>
              <a:rPr lang="en-US" dirty="0"/>
            </a:br>
            <a:endParaRPr lang="en-US" dirty="0"/>
          </a:p>
          <a:p>
            <a:r>
              <a:rPr lang="en-US" dirty="0"/>
              <a:t>RET instruction at the end of the ISR allows the MP to retrieve the return address from the stack and the program is transferred back to where the program was interrupted.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C00000"/>
                </a:solidFill>
              </a:rPr>
              <a:t>Interrupt vectors</a:t>
            </a:r>
          </a:p>
        </p:txBody>
      </p:sp>
      <p:sp>
        <p:nvSpPr>
          <p:cNvPr id="3" name="Content Placeholder 2"/>
          <p:cNvSpPr>
            <a:spLocks noGrp="1"/>
          </p:cNvSpPr>
          <p:nvPr>
            <p:ph idx="1"/>
          </p:nvPr>
        </p:nvSpPr>
        <p:spPr>
          <a:xfrm>
            <a:off x="457200" y="1066800"/>
            <a:ext cx="8077200" cy="5059363"/>
          </a:xfrm>
        </p:spPr>
        <p:txBody>
          <a:bodyPr>
            <a:noAutofit/>
          </a:bodyPr>
          <a:lstStyle/>
          <a:p>
            <a:r>
              <a:rPr lang="en-US" sz="2200" dirty="0"/>
              <a:t>An interrupt vector is a pointer to where the ISR is stored in memory. </a:t>
            </a:r>
          </a:p>
          <a:p>
            <a:r>
              <a:rPr lang="en-US" sz="2200" dirty="0"/>
              <a:t>All interrupts (vectored or otherwise) are mapped onto a memory area called the Interrupt Vector Table(IVT). </a:t>
            </a:r>
          </a:p>
          <a:p>
            <a:r>
              <a:rPr lang="en-US" sz="2200" dirty="0"/>
              <a:t>The IVT is usually located in memory page </a:t>
            </a:r>
            <a:r>
              <a:rPr lang="en-US" sz="2200" dirty="0">
                <a:solidFill>
                  <a:srgbClr val="FF0000"/>
                </a:solidFill>
              </a:rPr>
              <a:t>00 (0000H - 00FFH). </a:t>
            </a:r>
          </a:p>
          <a:p>
            <a:r>
              <a:rPr lang="en-US" sz="2200" dirty="0"/>
              <a:t>Example: </a:t>
            </a:r>
          </a:p>
          <a:p>
            <a:pPr lvl="1"/>
            <a:r>
              <a:rPr lang="en-US" sz="1800" dirty="0">
                <a:solidFill>
                  <a:srgbClr val="FF0000"/>
                </a:solidFill>
              </a:rPr>
              <a:t>Let a device interrupts the Microprocessor using the RST 7.5 interrupt line. </a:t>
            </a:r>
          </a:p>
          <a:p>
            <a:pPr lvl="1"/>
            <a:r>
              <a:rPr lang="en-US" sz="1800" dirty="0">
                <a:solidFill>
                  <a:srgbClr val="FF0000"/>
                </a:solidFill>
              </a:rPr>
              <a:t>Because the RST 7.5 interrupt is vectored, Microprocessor knows  in which memory location it has to go using a call instruction to get the ISR address.</a:t>
            </a:r>
          </a:p>
          <a:p>
            <a:pPr lvl="1"/>
            <a:r>
              <a:rPr lang="en-US" sz="1800" dirty="0">
                <a:solidFill>
                  <a:srgbClr val="FF0000"/>
                </a:solidFill>
              </a:rPr>
              <a:t> RST7.5 is known as Call 003Ch to Microprocessor. Microprocessor goes to 003C location and will get a JMP instruction to the actual ISR address. The microprocessor will then, jump to the ISR location</a:t>
            </a:r>
          </a:p>
          <a:p>
            <a:endParaRPr lang="en-US" sz="2200" dirty="0"/>
          </a:p>
          <a:p>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C00000"/>
                </a:solidFill>
              </a:rPr>
              <a:t>Vectored Interrupt</a:t>
            </a:r>
          </a:p>
        </p:txBody>
      </p:sp>
      <p:sp>
        <p:nvSpPr>
          <p:cNvPr id="3" name="Content Placeholder 2"/>
          <p:cNvSpPr>
            <a:spLocks noGrp="1"/>
          </p:cNvSpPr>
          <p:nvPr>
            <p:ph idx="1"/>
          </p:nvPr>
        </p:nvSpPr>
        <p:spPr>
          <a:xfrm>
            <a:off x="457200" y="1066800"/>
            <a:ext cx="8458200" cy="5562599"/>
          </a:xfrm>
        </p:spPr>
        <p:txBody>
          <a:bodyPr>
            <a:normAutofit fontScale="70000" lnSpcReduction="20000"/>
          </a:bodyPr>
          <a:lstStyle/>
          <a:p>
            <a:r>
              <a:rPr lang="en-US" dirty="0"/>
              <a:t>The interrupt process should be enabled using  the EI instruction. </a:t>
            </a:r>
          </a:p>
          <a:p>
            <a:r>
              <a:rPr lang="en-US" dirty="0"/>
              <a:t>The 8085 checks for an interrupt during the execution of every instruction. </a:t>
            </a:r>
          </a:p>
          <a:p>
            <a:r>
              <a:rPr lang="en-US" dirty="0"/>
              <a:t>If there is an interrupt, and if the interrupt is  enabled using the interrupt mask, the  microprocessor will complete the executing  instruction, and reset the interrupt flip flop. </a:t>
            </a:r>
          </a:p>
          <a:p>
            <a:r>
              <a:rPr lang="en-US" dirty="0"/>
              <a:t>The microprocessor then executes a call  instruction that sends the execution to the appropriate location in the interrupt vector table. </a:t>
            </a:r>
          </a:p>
          <a:p>
            <a:r>
              <a:rPr lang="en-US" dirty="0"/>
              <a:t>When the microprocessor executes the  call instruction, it saves the address of the  next instruction on the stack. </a:t>
            </a:r>
          </a:p>
          <a:p>
            <a:r>
              <a:rPr lang="en-US" dirty="0"/>
              <a:t>The microprocessor jumps to the specific service routine. </a:t>
            </a:r>
          </a:p>
          <a:p>
            <a:r>
              <a:rPr lang="en-US" dirty="0"/>
              <a:t>The service routine must include the instruction  EI to re-enable the interrupt process. </a:t>
            </a:r>
          </a:p>
          <a:p>
            <a:r>
              <a:rPr lang="en-US" dirty="0"/>
              <a:t>At the end of the service routine, the RET instruction returns the execution to where the program was interrupted. </a:t>
            </a:r>
          </a:p>
          <a:p>
            <a:pPr>
              <a:buNone/>
            </a:pP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MANIPULATING THE MASKS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MANIPULATING THE MASKS </a:t>
            </a:r>
          </a:p>
          <a:p>
            <a:pPr lvl="1"/>
            <a:r>
              <a:rPr lang="en-US" dirty="0"/>
              <a:t>The Interrupt Enable flip flop is manipulated  using the EI/DI instructions. </a:t>
            </a:r>
          </a:p>
          <a:p>
            <a:endParaRPr lang="en-US" dirty="0"/>
          </a:p>
          <a:p>
            <a:pPr lvl="1"/>
            <a:r>
              <a:rPr lang="en-US" dirty="0"/>
              <a:t>The individual masks for RST 5.5, RST 6.5  and RST 7.5 are manipulated using the SIM  instruction. </a:t>
            </a:r>
          </a:p>
          <a:p>
            <a:endParaRPr lang="en-US" dirty="0"/>
          </a:p>
          <a:p>
            <a:pPr lvl="1"/>
            <a:r>
              <a:rPr lang="en-US" dirty="0"/>
              <a:t>The </a:t>
            </a:r>
            <a:r>
              <a:rPr lang="en-US" dirty="0">
                <a:solidFill>
                  <a:srgbClr val="FF0000"/>
                </a:solidFill>
              </a:rPr>
              <a:t>SIM instruction </a:t>
            </a:r>
            <a:r>
              <a:rPr lang="en-US" dirty="0"/>
              <a:t>takes the bit pattern in the Accumulator and applies it to the interrupt mask enabling and disabling the specific interrupts. </a:t>
            </a:r>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8077200" y="6248400"/>
            <a:ext cx="487363" cy="457200"/>
          </a:xfrm>
        </p:spPr>
        <p:txBody>
          <a:bodyPr/>
          <a:lstStyle/>
          <a:p>
            <a:fld id="{32F243EB-D13F-43D0-969B-15B9647C69B4}" type="slidenum">
              <a:rPr lang="en-US"/>
              <a:pPr/>
              <a:t>25</a:t>
            </a:fld>
            <a:endParaRPr lang="en-US">
              <a:latin typeface="Times New Roman" pitchFamily="18" charset="0"/>
            </a:endParaRPr>
          </a:p>
        </p:txBody>
      </p:sp>
      <p:sp>
        <p:nvSpPr>
          <p:cNvPr id="6" name="Rectangle 2"/>
          <p:cNvSpPr txBox="1">
            <a:spLocks noChangeArrowheads="1"/>
          </p:cNvSpPr>
          <p:nvPr/>
        </p:nvSpPr>
        <p:spPr>
          <a:xfrm>
            <a:off x="696913" y="222250"/>
            <a:ext cx="77724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0" i="0" u="none" strike="noStrike" kern="1200" cap="none" spc="0" normalizeH="0" baseline="0" noProof="0" dirty="0">
                <a:ln>
                  <a:noFill/>
                </a:ln>
                <a:solidFill>
                  <a:schemeClr val="tx1"/>
                </a:solidFill>
                <a:effectLst/>
                <a:uLnTx/>
                <a:uFillTx/>
                <a:latin typeface="+mj-lt"/>
                <a:ea typeface="+mj-ea"/>
                <a:cs typeface="Arial" charset="0"/>
              </a:rPr>
              <a:t>How SIM Interprets the Accumulator</a:t>
            </a:r>
          </a:p>
        </p:txBody>
      </p:sp>
      <p:grpSp>
        <p:nvGrpSpPr>
          <p:cNvPr id="2" name="Group 28"/>
          <p:cNvGrpSpPr>
            <a:grpSpLocks/>
          </p:cNvGrpSpPr>
          <p:nvPr/>
        </p:nvGrpSpPr>
        <p:grpSpPr bwMode="auto">
          <a:xfrm>
            <a:off x="3436938" y="1273175"/>
            <a:ext cx="2014537" cy="823913"/>
            <a:chOff x="2340" y="724"/>
            <a:chExt cx="1269" cy="519"/>
          </a:xfrm>
        </p:grpSpPr>
        <p:sp>
          <p:nvSpPr>
            <p:cNvPr id="8" name="Rectangle 3"/>
            <p:cNvSpPr>
              <a:spLocks noChangeArrowheads="1"/>
            </p:cNvSpPr>
            <p:nvPr/>
          </p:nvSpPr>
          <p:spPr bwMode="auto">
            <a:xfrm>
              <a:off x="2361" y="903"/>
              <a:ext cx="1247" cy="32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5"/>
            <p:cNvSpPr txBox="1">
              <a:spLocks noChangeArrowheads="1"/>
            </p:cNvSpPr>
            <p:nvPr/>
          </p:nvSpPr>
          <p:spPr bwMode="auto">
            <a:xfrm rot="-5400000">
              <a:off x="2256" y="968"/>
              <a:ext cx="359"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SDO</a:t>
              </a:r>
              <a:endParaRPr lang="en-US" altLang="en-US">
                <a:latin typeface="Arial" charset="0"/>
                <a:cs typeface="Arial" charset="0"/>
              </a:endParaRPr>
            </a:p>
          </p:txBody>
        </p:sp>
        <p:sp>
          <p:nvSpPr>
            <p:cNvPr id="10" name="Text Box 6"/>
            <p:cNvSpPr txBox="1">
              <a:spLocks noChangeArrowheads="1"/>
            </p:cNvSpPr>
            <p:nvPr/>
          </p:nvSpPr>
          <p:spPr bwMode="auto">
            <a:xfrm rot="-5400000">
              <a:off x="2414" y="972"/>
              <a:ext cx="347"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SDE</a:t>
              </a:r>
              <a:endParaRPr lang="en-US" altLang="en-US">
                <a:latin typeface="Arial" charset="0"/>
                <a:cs typeface="Arial" charset="0"/>
              </a:endParaRPr>
            </a:p>
          </p:txBody>
        </p:sp>
        <p:sp>
          <p:nvSpPr>
            <p:cNvPr id="11" name="Text Box 7"/>
            <p:cNvSpPr txBox="1">
              <a:spLocks noChangeArrowheads="1"/>
            </p:cNvSpPr>
            <p:nvPr/>
          </p:nvSpPr>
          <p:spPr bwMode="auto">
            <a:xfrm rot="-5400000">
              <a:off x="2576" y="975"/>
              <a:ext cx="341"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XXX</a:t>
              </a:r>
              <a:endParaRPr lang="en-US" altLang="en-US">
                <a:latin typeface="Arial" charset="0"/>
                <a:cs typeface="Arial" charset="0"/>
              </a:endParaRPr>
            </a:p>
          </p:txBody>
        </p:sp>
        <p:sp>
          <p:nvSpPr>
            <p:cNvPr id="12" name="Text Box 8"/>
            <p:cNvSpPr txBox="1">
              <a:spLocks noChangeArrowheads="1"/>
            </p:cNvSpPr>
            <p:nvPr/>
          </p:nvSpPr>
          <p:spPr bwMode="auto">
            <a:xfrm rot="-5400000">
              <a:off x="2723" y="970"/>
              <a:ext cx="352"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R7.5</a:t>
              </a:r>
              <a:endParaRPr lang="en-US" altLang="en-US">
                <a:latin typeface="Arial" charset="0"/>
                <a:cs typeface="Arial" charset="0"/>
              </a:endParaRPr>
            </a:p>
          </p:txBody>
        </p:sp>
        <p:sp>
          <p:nvSpPr>
            <p:cNvPr id="13" name="Text Box 9"/>
            <p:cNvSpPr txBox="1">
              <a:spLocks noChangeArrowheads="1"/>
            </p:cNvSpPr>
            <p:nvPr/>
          </p:nvSpPr>
          <p:spPr bwMode="auto">
            <a:xfrm rot="-5400000">
              <a:off x="2871" y="967"/>
              <a:ext cx="359"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MSE</a:t>
              </a:r>
              <a:endParaRPr lang="en-US" altLang="en-US">
                <a:latin typeface="Arial" charset="0"/>
                <a:cs typeface="Arial" charset="0"/>
              </a:endParaRPr>
            </a:p>
          </p:txBody>
        </p:sp>
        <p:sp>
          <p:nvSpPr>
            <p:cNvPr id="14" name="Text Box 10"/>
            <p:cNvSpPr txBox="1">
              <a:spLocks noChangeArrowheads="1"/>
            </p:cNvSpPr>
            <p:nvPr/>
          </p:nvSpPr>
          <p:spPr bwMode="auto">
            <a:xfrm rot="-5400000">
              <a:off x="3021" y="964"/>
              <a:ext cx="364"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M7.5</a:t>
              </a:r>
              <a:endParaRPr lang="en-US" altLang="en-US">
                <a:latin typeface="Arial" charset="0"/>
                <a:cs typeface="Arial" charset="0"/>
              </a:endParaRPr>
            </a:p>
          </p:txBody>
        </p:sp>
        <p:sp>
          <p:nvSpPr>
            <p:cNvPr id="15" name="Text Box 11"/>
            <p:cNvSpPr txBox="1">
              <a:spLocks noChangeArrowheads="1"/>
            </p:cNvSpPr>
            <p:nvPr/>
          </p:nvSpPr>
          <p:spPr bwMode="auto">
            <a:xfrm rot="-5400000">
              <a:off x="3173" y="964"/>
              <a:ext cx="364"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M6.5</a:t>
              </a:r>
              <a:endParaRPr lang="en-US" altLang="en-US">
                <a:latin typeface="Arial" charset="0"/>
                <a:cs typeface="Arial" charset="0"/>
              </a:endParaRPr>
            </a:p>
          </p:txBody>
        </p:sp>
        <p:sp>
          <p:nvSpPr>
            <p:cNvPr id="16" name="Text Box 12"/>
            <p:cNvSpPr txBox="1">
              <a:spLocks noChangeArrowheads="1"/>
            </p:cNvSpPr>
            <p:nvPr/>
          </p:nvSpPr>
          <p:spPr bwMode="auto">
            <a:xfrm rot="-5400000">
              <a:off x="3325" y="963"/>
              <a:ext cx="364" cy="192"/>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M5.5</a:t>
              </a:r>
              <a:endParaRPr lang="en-US" altLang="en-US">
                <a:latin typeface="Arial" charset="0"/>
                <a:cs typeface="Arial" charset="0"/>
              </a:endParaRPr>
            </a:p>
          </p:txBody>
        </p:sp>
        <p:sp>
          <p:nvSpPr>
            <p:cNvPr id="17" name="Line 13"/>
            <p:cNvSpPr>
              <a:spLocks noChangeShapeType="1"/>
            </p:cNvSpPr>
            <p:nvPr/>
          </p:nvSpPr>
          <p:spPr bwMode="auto">
            <a:xfrm flipV="1">
              <a:off x="2510" y="903"/>
              <a:ext cx="0" cy="322"/>
            </a:xfrm>
            <a:prstGeom prst="line">
              <a:avLst/>
            </a:prstGeom>
            <a:noFill/>
            <a:ln w="9525">
              <a:solidFill>
                <a:schemeClr val="tx1"/>
              </a:solidFill>
              <a:round/>
              <a:headEnd/>
              <a:tailEnd/>
            </a:ln>
            <a:effectLst/>
          </p:spPr>
          <p:txBody>
            <a:bodyPr wrap="none" anchor="ctr"/>
            <a:lstStyle/>
            <a:p>
              <a:endParaRPr lang="en-US"/>
            </a:p>
          </p:txBody>
        </p:sp>
        <p:sp>
          <p:nvSpPr>
            <p:cNvPr id="18" name="Line 14"/>
            <p:cNvSpPr>
              <a:spLocks noChangeShapeType="1"/>
            </p:cNvSpPr>
            <p:nvPr/>
          </p:nvSpPr>
          <p:spPr bwMode="auto">
            <a:xfrm flipV="1">
              <a:off x="2669" y="903"/>
              <a:ext cx="0" cy="322"/>
            </a:xfrm>
            <a:prstGeom prst="line">
              <a:avLst/>
            </a:prstGeom>
            <a:noFill/>
            <a:ln w="9525">
              <a:solidFill>
                <a:schemeClr val="tx1"/>
              </a:solidFill>
              <a:round/>
              <a:headEnd/>
              <a:tailEnd/>
            </a:ln>
            <a:effectLst/>
          </p:spPr>
          <p:txBody>
            <a:bodyPr wrap="none" anchor="ctr"/>
            <a:lstStyle/>
            <a:p>
              <a:endParaRPr lang="en-US"/>
            </a:p>
          </p:txBody>
        </p:sp>
        <p:sp>
          <p:nvSpPr>
            <p:cNvPr id="19" name="Line 15"/>
            <p:cNvSpPr>
              <a:spLocks noChangeShapeType="1"/>
            </p:cNvSpPr>
            <p:nvPr/>
          </p:nvSpPr>
          <p:spPr bwMode="auto">
            <a:xfrm flipV="1">
              <a:off x="2820" y="903"/>
              <a:ext cx="0" cy="322"/>
            </a:xfrm>
            <a:prstGeom prst="line">
              <a:avLst/>
            </a:prstGeom>
            <a:noFill/>
            <a:ln w="9525">
              <a:solidFill>
                <a:schemeClr val="tx1"/>
              </a:solidFill>
              <a:round/>
              <a:headEnd/>
              <a:tailEnd/>
            </a:ln>
            <a:effectLst/>
          </p:spPr>
          <p:txBody>
            <a:bodyPr wrap="none" anchor="ctr"/>
            <a:lstStyle/>
            <a:p>
              <a:endParaRPr lang="en-US"/>
            </a:p>
          </p:txBody>
        </p:sp>
        <p:sp>
          <p:nvSpPr>
            <p:cNvPr id="20" name="Line 16"/>
            <p:cNvSpPr>
              <a:spLocks noChangeShapeType="1"/>
            </p:cNvSpPr>
            <p:nvPr/>
          </p:nvSpPr>
          <p:spPr bwMode="auto">
            <a:xfrm flipV="1">
              <a:off x="2971" y="903"/>
              <a:ext cx="0" cy="322"/>
            </a:xfrm>
            <a:prstGeom prst="line">
              <a:avLst/>
            </a:prstGeom>
            <a:noFill/>
            <a:ln w="9525">
              <a:solidFill>
                <a:schemeClr val="tx1"/>
              </a:solidFill>
              <a:round/>
              <a:headEnd/>
              <a:tailEnd/>
            </a:ln>
            <a:effectLst/>
          </p:spPr>
          <p:txBody>
            <a:bodyPr wrap="none" anchor="ctr"/>
            <a:lstStyle/>
            <a:p>
              <a:endParaRPr lang="en-US"/>
            </a:p>
          </p:txBody>
        </p:sp>
        <p:sp>
          <p:nvSpPr>
            <p:cNvPr id="21" name="Line 17"/>
            <p:cNvSpPr>
              <a:spLocks noChangeShapeType="1"/>
            </p:cNvSpPr>
            <p:nvPr/>
          </p:nvSpPr>
          <p:spPr bwMode="auto">
            <a:xfrm flipV="1">
              <a:off x="3130" y="903"/>
              <a:ext cx="0" cy="322"/>
            </a:xfrm>
            <a:prstGeom prst="line">
              <a:avLst/>
            </a:prstGeom>
            <a:noFill/>
            <a:ln w="9525">
              <a:solidFill>
                <a:schemeClr val="tx1"/>
              </a:solidFill>
              <a:round/>
              <a:headEnd/>
              <a:tailEnd/>
            </a:ln>
            <a:effectLst/>
          </p:spPr>
          <p:txBody>
            <a:bodyPr wrap="none" anchor="ctr"/>
            <a:lstStyle/>
            <a:p>
              <a:endParaRPr lang="en-US"/>
            </a:p>
          </p:txBody>
        </p:sp>
        <p:sp>
          <p:nvSpPr>
            <p:cNvPr id="22" name="Line 18"/>
            <p:cNvSpPr>
              <a:spLocks noChangeShapeType="1"/>
            </p:cNvSpPr>
            <p:nvPr/>
          </p:nvSpPr>
          <p:spPr bwMode="auto">
            <a:xfrm flipV="1">
              <a:off x="3289" y="903"/>
              <a:ext cx="0" cy="322"/>
            </a:xfrm>
            <a:prstGeom prst="line">
              <a:avLst/>
            </a:prstGeom>
            <a:noFill/>
            <a:ln w="9525">
              <a:solidFill>
                <a:schemeClr val="tx1"/>
              </a:solidFill>
              <a:round/>
              <a:headEnd/>
              <a:tailEnd/>
            </a:ln>
            <a:effectLst/>
          </p:spPr>
          <p:txBody>
            <a:bodyPr wrap="none" anchor="ctr"/>
            <a:lstStyle/>
            <a:p>
              <a:endParaRPr lang="en-US"/>
            </a:p>
          </p:txBody>
        </p:sp>
        <p:sp>
          <p:nvSpPr>
            <p:cNvPr id="23" name="Line 19"/>
            <p:cNvSpPr>
              <a:spLocks noChangeShapeType="1"/>
            </p:cNvSpPr>
            <p:nvPr/>
          </p:nvSpPr>
          <p:spPr bwMode="auto">
            <a:xfrm flipV="1">
              <a:off x="3440" y="903"/>
              <a:ext cx="0" cy="322"/>
            </a:xfrm>
            <a:prstGeom prst="line">
              <a:avLst/>
            </a:prstGeom>
            <a:noFill/>
            <a:ln w="9525">
              <a:solidFill>
                <a:schemeClr val="tx1"/>
              </a:solidFill>
              <a:round/>
              <a:headEnd/>
              <a:tailEnd/>
            </a:ln>
            <a:effectLst/>
          </p:spPr>
          <p:txBody>
            <a:bodyPr wrap="none" anchor="ctr"/>
            <a:lstStyle/>
            <a:p>
              <a:endParaRPr lang="en-US"/>
            </a:p>
          </p:txBody>
        </p:sp>
        <p:sp>
          <p:nvSpPr>
            <p:cNvPr id="24" name="Text Box 20"/>
            <p:cNvSpPr txBox="1">
              <a:spLocks noChangeArrowheads="1"/>
            </p:cNvSpPr>
            <p:nvPr/>
          </p:nvSpPr>
          <p:spPr bwMode="auto">
            <a:xfrm>
              <a:off x="3440" y="724"/>
              <a:ext cx="169" cy="173"/>
            </a:xfrm>
            <a:prstGeom prst="rect">
              <a:avLst/>
            </a:prstGeom>
            <a:noFill/>
            <a:ln w="9525">
              <a:noFill/>
              <a:miter lim="800000"/>
              <a:headEnd/>
              <a:tailEnd/>
            </a:ln>
            <a:effectLst/>
          </p:spPr>
          <p:txBody>
            <a:bodyPr wrap="none">
              <a:spAutoFit/>
            </a:bodyPr>
            <a:lstStyle/>
            <a:p>
              <a:pPr algn="l" rtl="0"/>
              <a:r>
                <a:rPr lang="en-US" altLang="en-US" sz="1200">
                  <a:latin typeface="Arial" charset="0"/>
                  <a:cs typeface="Arial" charset="0"/>
                </a:rPr>
                <a:t>0</a:t>
              </a:r>
            </a:p>
          </p:txBody>
        </p:sp>
        <p:sp>
          <p:nvSpPr>
            <p:cNvPr id="25" name="Text Box 21"/>
            <p:cNvSpPr txBox="1">
              <a:spLocks noChangeArrowheads="1"/>
            </p:cNvSpPr>
            <p:nvPr/>
          </p:nvSpPr>
          <p:spPr bwMode="auto">
            <a:xfrm>
              <a:off x="3280" y="724"/>
              <a:ext cx="169" cy="173"/>
            </a:xfrm>
            <a:prstGeom prst="rect">
              <a:avLst/>
            </a:prstGeom>
            <a:noFill/>
            <a:ln w="9525">
              <a:noFill/>
              <a:miter lim="800000"/>
              <a:headEnd/>
              <a:tailEnd/>
            </a:ln>
            <a:effectLst/>
          </p:spPr>
          <p:txBody>
            <a:bodyPr wrap="none">
              <a:spAutoFit/>
            </a:bodyPr>
            <a:lstStyle/>
            <a:p>
              <a:pPr algn="l" rtl="0"/>
              <a:r>
                <a:rPr lang="en-US" altLang="en-US" sz="1200">
                  <a:latin typeface="Arial" charset="0"/>
                  <a:cs typeface="Arial" charset="0"/>
                </a:rPr>
                <a:t>1</a:t>
              </a:r>
            </a:p>
          </p:txBody>
        </p:sp>
        <p:sp>
          <p:nvSpPr>
            <p:cNvPr id="26" name="Text Box 22"/>
            <p:cNvSpPr txBox="1">
              <a:spLocks noChangeArrowheads="1"/>
            </p:cNvSpPr>
            <p:nvPr/>
          </p:nvSpPr>
          <p:spPr bwMode="auto">
            <a:xfrm>
              <a:off x="3128" y="724"/>
              <a:ext cx="169" cy="173"/>
            </a:xfrm>
            <a:prstGeom prst="rect">
              <a:avLst/>
            </a:prstGeom>
            <a:noFill/>
            <a:ln w="9525">
              <a:noFill/>
              <a:miter lim="800000"/>
              <a:headEnd/>
              <a:tailEnd/>
            </a:ln>
            <a:effectLst/>
          </p:spPr>
          <p:txBody>
            <a:bodyPr wrap="none">
              <a:spAutoFit/>
            </a:bodyPr>
            <a:lstStyle/>
            <a:p>
              <a:pPr algn="l" rtl="0"/>
              <a:r>
                <a:rPr lang="en-US" altLang="en-US" sz="1200">
                  <a:latin typeface="Arial" charset="0"/>
                  <a:cs typeface="Arial" charset="0"/>
                </a:rPr>
                <a:t>2</a:t>
              </a:r>
            </a:p>
          </p:txBody>
        </p:sp>
        <p:sp>
          <p:nvSpPr>
            <p:cNvPr id="27" name="Text Box 23"/>
            <p:cNvSpPr txBox="1">
              <a:spLocks noChangeArrowheads="1"/>
            </p:cNvSpPr>
            <p:nvPr/>
          </p:nvSpPr>
          <p:spPr bwMode="auto">
            <a:xfrm>
              <a:off x="2968" y="724"/>
              <a:ext cx="169" cy="173"/>
            </a:xfrm>
            <a:prstGeom prst="rect">
              <a:avLst/>
            </a:prstGeom>
            <a:noFill/>
            <a:ln w="9525">
              <a:noFill/>
              <a:miter lim="800000"/>
              <a:headEnd/>
              <a:tailEnd/>
            </a:ln>
            <a:effectLst/>
          </p:spPr>
          <p:txBody>
            <a:bodyPr wrap="none">
              <a:spAutoFit/>
            </a:bodyPr>
            <a:lstStyle/>
            <a:p>
              <a:pPr algn="l" rtl="0"/>
              <a:r>
                <a:rPr lang="en-US" altLang="en-US" sz="1200">
                  <a:latin typeface="Arial" charset="0"/>
                  <a:cs typeface="Arial" charset="0"/>
                </a:rPr>
                <a:t>3</a:t>
              </a:r>
            </a:p>
          </p:txBody>
        </p:sp>
        <p:sp>
          <p:nvSpPr>
            <p:cNvPr id="28" name="Text Box 24"/>
            <p:cNvSpPr txBox="1">
              <a:spLocks noChangeArrowheads="1"/>
            </p:cNvSpPr>
            <p:nvPr/>
          </p:nvSpPr>
          <p:spPr bwMode="auto">
            <a:xfrm>
              <a:off x="2808" y="724"/>
              <a:ext cx="169" cy="173"/>
            </a:xfrm>
            <a:prstGeom prst="rect">
              <a:avLst/>
            </a:prstGeom>
            <a:noFill/>
            <a:ln w="9525">
              <a:noFill/>
              <a:miter lim="800000"/>
              <a:headEnd/>
              <a:tailEnd/>
            </a:ln>
            <a:effectLst/>
          </p:spPr>
          <p:txBody>
            <a:bodyPr wrap="none">
              <a:spAutoFit/>
            </a:bodyPr>
            <a:lstStyle/>
            <a:p>
              <a:pPr algn="l" rtl="0"/>
              <a:r>
                <a:rPr lang="en-US" altLang="en-US" sz="1200">
                  <a:latin typeface="Arial" charset="0"/>
                  <a:cs typeface="Arial" charset="0"/>
                </a:rPr>
                <a:t>4</a:t>
              </a:r>
            </a:p>
          </p:txBody>
        </p:sp>
        <p:sp>
          <p:nvSpPr>
            <p:cNvPr id="29" name="Text Box 25"/>
            <p:cNvSpPr txBox="1">
              <a:spLocks noChangeArrowheads="1"/>
            </p:cNvSpPr>
            <p:nvPr/>
          </p:nvSpPr>
          <p:spPr bwMode="auto">
            <a:xfrm>
              <a:off x="2664" y="724"/>
              <a:ext cx="169" cy="173"/>
            </a:xfrm>
            <a:prstGeom prst="rect">
              <a:avLst/>
            </a:prstGeom>
            <a:noFill/>
            <a:ln w="9525">
              <a:noFill/>
              <a:miter lim="800000"/>
              <a:headEnd/>
              <a:tailEnd/>
            </a:ln>
            <a:effectLst/>
          </p:spPr>
          <p:txBody>
            <a:bodyPr wrap="none">
              <a:spAutoFit/>
            </a:bodyPr>
            <a:lstStyle/>
            <a:p>
              <a:pPr algn="l" rtl="0"/>
              <a:r>
                <a:rPr lang="en-US" altLang="en-US" sz="1200" dirty="0">
                  <a:latin typeface="Arial" charset="0"/>
                  <a:cs typeface="Arial" charset="0"/>
                </a:rPr>
                <a:t>5</a:t>
              </a:r>
            </a:p>
          </p:txBody>
        </p:sp>
        <p:sp>
          <p:nvSpPr>
            <p:cNvPr id="30" name="Text Box 26"/>
            <p:cNvSpPr txBox="1">
              <a:spLocks noChangeArrowheads="1"/>
            </p:cNvSpPr>
            <p:nvPr/>
          </p:nvSpPr>
          <p:spPr bwMode="auto">
            <a:xfrm>
              <a:off x="2512" y="724"/>
              <a:ext cx="169" cy="173"/>
            </a:xfrm>
            <a:prstGeom prst="rect">
              <a:avLst/>
            </a:prstGeom>
            <a:noFill/>
            <a:ln w="9525">
              <a:noFill/>
              <a:miter lim="800000"/>
              <a:headEnd/>
              <a:tailEnd/>
            </a:ln>
            <a:effectLst/>
          </p:spPr>
          <p:txBody>
            <a:bodyPr wrap="none">
              <a:spAutoFit/>
            </a:bodyPr>
            <a:lstStyle/>
            <a:p>
              <a:pPr algn="l" rtl="0"/>
              <a:r>
                <a:rPr lang="en-US" altLang="en-US" sz="1200">
                  <a:latin typeface="Arial" charset="0"/>
                  <a:cs typeface="Arial" charset="0"/>
                </a:rPr>
                <a:t>6</a:t>
              </a:r>
            </a:p>
          </p:txBody>
        </p:sp>
        <p:sp>
          <p:nvSpPr>
            <p:cNvPr id="31" name="Text Box 27"/>
            <p:cNvSpPr txBox="1">
              <a:spLocks noChangeArrowheads="1"/>
            </p:cNvSpPr>
            <p:nvPr/>
          </p:nvSpPr>
          <p:spPr bwMode="auto">
            <a:xfrm>
              <a:off x="2360" y="724"/>
              <a:ext cx="169" cy="173"/>
            </a:xfrm>
            <a:prstGeom prst="rect">
              <a:avLst/>
            </a:prstGeom>
            <a:noFill/>
            <a:ln w="9525">
              <a:noFill/>
              <a:miter lim="800000"/>
              <a:headEnd/>
              <a:tailEnd/>
            </a:ln>
            <a:effectLst/>
          </p:spPr>
          <p:txBody>
            <a:bodyPr wrap="none">
              <a:spAutoFit/>
            </a:bodyPr>
            <a:lstStyle/>
            <a:p>
              <a:pPr algn="l" rtl="0"/>
              <a:r>
                <a:rPr lang="en-US" altLang="en-US" sz="1200">
                  <a:latin typeface="Arial" charset="0"/>
                  <a:cs typeface="Arial" charset="0"/>
                </a:rPr>
                <a:t>7</a:t>
              </a:r>
            </a:p>
          </p:txBody>
        </p:sp>
      </p:grpSp>
      <p:sp>
        <p:nvSpPr>
          <p:cNvPr id="32" name="Line 29"/>
          <p:cNvSpPr>
            <a:spLocks noChangeShapeType="1"/>
          </p:cNvSpPr>
          <p:nvPr/>
        </p:nvSpPr>
        <p:spPr bwMode="auto">
          <a:xfrm>
            <a:off x="5316538" y="2066925"/>
            <a:ext cx="0" cy="223838"/>
          </a:xfrm>
          <a:prstGeom prst="line">
            <a:avLst/>
          </a:prstGeom>
          <a:noFill/>
          <a:ln w="9525">
            <a:solidFill>
              <a:schemeClr val="tx1"/>
            </a:solidFill>
            <a:round/>
            <a:headEnd/>
            <a:tailEnd/>
          </a:ln>
          <a:effectLst/>
        </p:spPr>
        <p:txBody>
          <a:bodyPr wrap="none" anchor="ctr"/>
          <a:lstStyle/>
          <a:p>
            <a:endParaRPr lang="en-US"/>
          </a:p>
        </p:txBody>
      </p:sp>
      <p:sp>
        <p:nvSpPr>
          <p:cNvPr id="33" name="Line 30"/>
          <p:cNvSpPr>
            <a:spLocks noChangeShapeType="1"/>
          </p:cNvSpPr>
          <p:nvPr/>
        </p:nvSpPr>
        <p:spPr bwMode="auto">
          <a:xfrm>
            <a:off x="5057775" y="2068513"/>
            <a:ext cx="0" cy="422275"/>
          </a:xfrm>
          <a:prstGeom prst="line">
            <a:avLst/>
          </a:prstGeom>
          <a:noFill/>
          <a:ln w="9525">
            <a:solidFill>
              <a:schemeClr val="tx1"/>
            </a:solidFill>
            <a:round/>
            <a:headEnd/>
            <a:tailEnd/>
          </a:ln>
          <a:effectLst/>
        </p:spPr>
        <p:txBody>
          <a:bodyPr wrap="none" anchor="ctr"/>
          <a:lstStyle/>
          <a:p>
            <a:endParaRPr lang="en-US"/>
          </a:p>
        </p:txBody>
      </p:sp>
      <p:sp>
        <p:nvSpPr>
          <p:cNvPr id="34" name="Line 31"/>
          <p:cNvSpPr>
            <a:spLocks noChangeShapeType="1"/>
          </p:cNvSpPr>
          <p:nvPr/>
        </p:nvSpPr>
        <p:spPr bwMode="auto">
          <a:xfrm>
            <a:off x="4811713" y="2070100"/>
            <a:ext cx="0" cy="647700"/>
          </a:xfrm>
          <a:prstGeom prst="line">
            <a:avLst/>
          </a:prstGeom>
          <a:noFill/>
          <a:ln w="9525">
            <a:solidFill>
              <a:schemeClr val="tx1"/>
            </a:solidFill>
            <a:round/>
            <a:headEnd/>
            <a:tailEnd/>
          </a:ln>
          <a:effectLst/>
        </p:spPr>
        <p:txBody>
          <a:bodyPr wrap="none" anchor="ctr"/>
          <a:lstStyle/>
          <a:p>
            <a:endParaRPr lang="en-US"/>
          </a:p>
        </p:txBody>
      </p:sp>
      <p:sp>
        <p:nvSpPr>
          <p:cNvPr id="35" name="Line 32"/>
          <p:cNvSpPr>
            <a:spLocks noChangeShapeType="1"/>
          </p:cNvSpPr>
          <p:nvPr/>
        </p:nvSpPr>
        <p:spPr bwMode="auto">
          <a:xfrm>
            <a:off x="4578350" y="2071688"/>
            <a:ext cx="0" cy="1406525"/>
          </a:xfrm>
          <a:prstGeom prst="line">
            <a:avLst/>
          </a:prstGeom>
          <a:noFill/>
          <a:ln w="9525">
            <a:solidFill>
              <a:schemeClr val="tx1"/>
            </a:solidFill>
            <a:round/>
            <a:headEnd/>
            <a:tailEnd/>
          </a:ln>
          <a:effectLst/>
        </p:spPr>
        <p:txBody>
          <a:bodyPr wrap="none" anchor="ctr"/>
          <a:lstStyle/>
          <a:p>
            <a:endParaRPr lang="en-US"/>
          </a:p>
        </p:txBody>
      </p:sp>
      <p:sp>
        <p:nvSpPr>
          <p:cNvPr id="36" name="Line 33"/>
          <p:cNvSpPr>
            <a:spLocks noChangeShapeType="1"/>
          </p:cNvSpPr>
          <p:nvPr/>
        </p:nvSpPr>
        <p:spPr bwMode="auto">
          <a:xfrm>
            <a:off x="4332288" y="2073275"/>
            <a:ext cx="0" cy="2874963"/>
          </a:xfrm>
          <a:prstGeom prst="line">
            <a:avLst/>
          </a:prstGeom>
          <a:noFill/>
          <a:ln w="9525">
            <a:solidFill>
              <a:schemeClr val="tx1"/>
            </a:solidFill>
            <a:round/>
            <a:headEnd/>
            <a:tailEnd/>
          </a:ln>
          <a:effectLst/>
        </p:spPr>
        <p:txBody>
          <a:bodyPr wrap="none" anchor="ctr"/>
          <a:lstStyle/>
          <a:p>
            <a:endParaRPr lang="en-US"/>
          </a:p>
        </p:txBody>
      </p:sp>
      <p:sp>
        <p:nvSpPr>
          <p:cNvPr id="37" name="Line 34"/>
          <p:cNvSpPr>
            <a:spLocks noChangeShapeType="1"/>
          </p:cNvSpPr>
          <p:nvPr/>
        </p:nvSpPr>
        <p:spPr bwMode="auto">
          <a:xfrm>
            <a:off x="4086225" y="2074863"/>
            <a:ext cx="0" cy="2863850"/>
          </a:xfrm>
          <a:prstGeom prst="line">
            <a:avLst/>
          </a:prstGeom>
          <a:noFill/>
          <a:ln w="9525">
            <a:solidFill>
              <a:schemeClr val="tx1"/>
            </a:solidFill>
            <a:round/>
            <a:headEnd/>
            <a:tailEnd/>
          </a:ln>
          <a:effectLst/>
        </p:spPr>
        <p:txBody>
          <a:bodyPr wrap="none" anchor="ctr"/>
          <a:lstStyle/>
          <a:p>
            <a:endParaRPr lang="en-US"/>
          </a:p>
        </p:txBody>
      </p:sp>
      <p:sp>
        <p:nvSpPr>
          <p:cNvPr id="38" name="Line 35"/>
          <p:cNvSpPr>
            <a:spLocks noChangeShapeType="1"/>
          </p:cNvSpPr>
          <p:nvPr/>
        </p:nvSpPr>
        <p:spPr bwMode="auto">
          <a:xfrm>
            <a:off x="3840163" y="2076450"/>
            <a:ext cx="0" cy="1381125"/>
          </a:xfrm>
          <a:prstGeom prst="line">
            <a:avLst/>
          </a:prstGeom>
          <a:noFill/>
          <a:ln w="9525">
            <a:solidFill>
              <a:schemeClr val="tx1"/>
            </a:solidFill>
            <a:round/>
            <a:headEnd/>
            <a:tailEnd/>
          </a:ln>
          <a:effectLst/>
        </p:spPr>
        <p:txBody>
          <a:bodyPr wrap="none" anchor="ctr"/>
          <a:lstStyle/>
          <a:p>
            <a:endParaRPr lang="en-US"/>
          </a:p>
        </p:txBody>
      </p:sp>
      <p:sp>
        <p:nvSpPr>
          <p:cNvPr id="39" name="Line 36"/>
          <p:cNvSpPr>
            <a:spLocks noChangeShapeType="1"/>
          </p:cNvSpPr>
          <p:nvPr/>
        </p:nvSpPr>
        <p:spPr bwMode="auto">
          <a:xfrm>
            <a:off x="3594100" y="2078038"/>
            <a:ext cx="0" cy="396875"/>
          </a:xfrm>
          <a:prstGeom prst="line">
            <a:avLst/>
          </a:prstGeom>
          <a:noFill/>
          <a:ln w="9525">
            <a:solidFill>
              <a:schemeClr val="tx1"/>
            </a:solidFill>
            <a:round/>
            <a:headEnd/>
            <a:tailEnd/>
          </a:ln>
          <a:effectLst/>
        </p:spPr>
        <p:txBody>
          <a:bodyPr wrap="none" anchor="ctr"/>
          <a:lstStyle/>
          <a:p>
            <a:endParaRPr lang="en-US"/>
          </a:p>
        </p:txBody>
      </p:sp>
      <p:sp>
        <p:nvSpPr>
          <p:cNvPr id="40" name="Line 37"/>
          <p:cNvSpPr>
            <a:spLocks noChangeShapeType="1"/>
          </p:cNvSpPr>
          <p:nvPr/>
        </p:nvSpPr>
        <p:spPr bwMode="auto">
          <a:xfrm>
            <a:off x="5316538" y="2290763"/>
            <a:ext cx="38576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 name="Line 38"/>
          <p:cNvSpPr>
            <a:spLocks noChangeShapeType="1"/>
          </p:cNvSpPr>
          <p:nvPr/>
        </p:nvSpPr>
        <p:spPr bwMode="auto">
          <a:xfrm>
            <a:off x="5059363" y="2505075"/>
            <a:ext cx="6477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2" name="Line 39"/>
          <p:cNvSpPr>
            <a:spLocks noChangeShapeType="1"/>
          </p:cNvSpPr>
          <p:nvPr/>
        </p:nvSpPr>
        <p:spPr bwMode="auto">
          <a:xfrm>
            <a:off x="4826000" y="2719388"/>
            <a:ext cx="8731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3" name="Text Box 40"/>
          <p:cNvSpPr txBox="1">
            <a:spLocks noChangeArrowheads="1"/>
          </p:cNvSpPr>
          <p:nvPr/>
        </p:nvSpPr>
        <p:spPr bwMode="auto">
          <a:xfrm>
            <a:off x="5721350" y="2085975"/>
            <a:ext cx="1258888" cy="304800"/>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RST5.5 Mask</a:t>
            </a:r>
          </a:p>
        </p:txBody>
      </p:sp>
      <p:sp>
        <p:nvSpPr>
          <p:cNvPr id="44" name="Text Box 41"/>
          <p:cNvSpPr txBox="1">
            <a:spLocks noChangeArrowheads="1"/>
          </p:cNvSpPr>
          <p:nvPr/>
        </p:nvSpPr>
        <p:spPr bwMode="auto">
          <a:xfrm>
            <a:off x="5721350" y="2339975"/>
            <a:ext cx="1258888" cy="304800"/>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RST6.5 Mask</a:t>
            </a:r>
          </a:p>
        </p:txBody>
      </p:sp>
      <p:sp>
        <p:nvSpPr>
          <p:cNvPr id="45" name="Text Box 42"/>
          <p:cNvSpPr txBox="1">
            <a:spLocks noChangeArrowheads="1"/>
          </p:cNvSpPr>
          <p:nvPr/>
        </p:nvSpPr>
        <p:spPr bwMode="auto">
          <a:xfrm>
            <a:off x="5721350" y="2581275"/>
            <a:ext cx="1309688" cy="304800"/>
          </a:xfrm>
          <a:prstGeom prst="rect">
            <a:avLst/>
          </a:prstGeom>
          <a:noFill/>
          <a:ln w="9525">
            <a:noFill/>
            <a:miter lim="800000"/>
            <a:headEnd/>
            <a:tailEnd/>
          </a:ln>
          <a:effectLst/>
        </p:spPr>
        <p:txBody>
          <a:bodyPr>
            <a:spAutoFit/>
          </a:bodyPr>
          <a:lstStyle/>
          <a:p>
            <a:pPr algn="l" rtl="0"/>
            <a:r>
              <a:rPr lang="en-US" altLang="en-US" sz="1400">
                <a:latin typeface="Arial" charset="0"/>
                <a:cs typeface="Arial" charset="0"/>
              </a:rPr>
              <a:t>RST7.5 Mask</a:t>
            </a:r>
          </a:p>
        </p:txBody>
      </p:sp>
      <p:sp>
        <p:nvSpPr>
          <p:cNvPr id="46" name="Text Box 43"/>
          <p:cNvSpPr txBox="1">
            <a:spLocks noChangeArrowheads="1"/>
          </p:cNvSpPr>
          <p:nvPr/>
        </p:nvSpPr>
        <p:spPr bwMode="auto">
          <a:xfrm>
            <a:off x="6880225" y="2049463"/>
            <a:ext cx="371475" cy="762000"/>
          </a:xfrm>
          <a:prstGeom prst="rect">
            <a:avLst/>
          </a:prstGeom>
          <a:noFill/>
          <a:ln w="9525">
            <a:noFill/>
            <a:miter lim="800000"/>
            <a:headEnd/>
            <a:tailEnd/>
          </a:ln>
          <a:effectLst/>
        </p:spPr>
        <p:txBody>
          <a:bodyPr wrap="none">
            <a:spAutoFit/>
          </a:bodyPr>
          <a:lstStyle/>
          <a:p>
            <a:pPr algn="l" rtl="0"/>
            <a:r>
              <a:rPr lang="en-US" altLang="en-US" sz="4400">
                <a:latin typeface="Arial" charset="0"/>
                <a:cs typeface="Arial" charset="0"/>
              </a:rPr>
              <a:t>}</a:t>
            </a:r>
            <a:endParaRPr lang="en-US" altLang="en-US" sz="4000">
              <a:latin typeface="Arial" charset="0"/>
              <a:cs typeface="Arial" charset="0"/>
            </a:endParaRPr>
          </a:p>
        </p:txBody>
      </p:sp>
      <p:sp>
        <p:nvSpPr>
          <p:cNvPr id="47" name="Text Box 44"/>
          <p:cNvSpPr txBox="1">
            <a:spLocks noChangeArrowheads="1"/>
          </p:cNvSpPr>
          <p:nvPr/>
        </p:nvSpPr>
        <p:spPr bwMode="auto">
          <a:xfrm>
            <a:off x="7126288" y="2222500"/>
            <a:ext cx="1160462" cy="517525"/>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0 - Available</a:t>
            </a:r>
          </a:p>
          <a:p>
            <a:pPr algn="l" rtl="0"/>
            <a:r>
              <a:rPr lang="en-US" altLang="en-US" sz="1400">
                <a:latin typeface="Arial" charset="0"/>
                <a:cs typeface="Arial" charset="0"/>
              </a:rPr>
              <a:t>1 - Masked</a:t>
            </a:r>
          </a:p>
        </p:txBody>
      </p:sp>
      <p:sp>
        <p:nvSpPr>
          <p:cNvPr id="48" name="Line 45"/>
          <p:cNvSpPr>
            <a:spLocks noChangeShapeType="1"/>
          </p:cNvSpPr>
          <p:nvPr/>
        </p:nvSpPr>
        <p:spPr bwMode="auto">
          <a:xfrm>
            <a:off x="4581525" y="3473450"/>
            <a:ext cx="108267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9" name="Text Box 46"/>
          <p:cNvSpPr txBox="1">
            <a:spLocks noChangeArrowheads="1"/>
          </p:cNvSpPr>
          <p:nvPr/>
        </p:nvSpPr>
        <p:spPr bwMode="auto">
          <a:xfrm>
            <a:off x="5746750" y="3305175"/>
            <a:ext cx="2381250" cy="942975"/>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Mask Set Enable</a:t>
            </a:r>
          </a:p>
          <a:p>
            <a:pPr algn="l" rtl="0"/>
            <a:r>
              <a:rPr lang="en-US" altLang="en-US" sz="1400">
                <a:latin typeface="Arial" charset="0"/>
                <a:cs typeface="Arial" charset="0"/>
              </a:rPr>
              <a:t>0 - Ignore bits 0-2</a:t>
            </a:r>
          </a:p>
          <a:p>
            <a:pPr algn="l" rtl="0"/>
            <a:r>
              <a:rPr lang="en-US" altLang="en-US" sz="1400">
                <a:latin typeface="Arial" charset="0"/>
                <a:cs typeface="Arial" charset="0"/>
              </a:rPr>
              <a:t>1 - Set the masks according</a:t>
            </a:r>
          </a:p>
          <a:p>
            <a:pPr algn="l" rtl="0"/>
            <a:r>
              <a:rPr lang="en-US" altLang="en-US" sz="1400">
                <a:latin typeface="Arial" charset="0"/>
                <a:cs typeface="Arial" charset="0"/>
              </a:rPr>
              <a:t>      to bits 0-2</a:t>
            </a:r>
          </a:p>
        </p:txBody>
      </p:sp>
      <p:sp>
        <p:nvSpPr>
          <p:cNvPr id="50" name="Line 47"/>
          <p:cNvSpPr>
            <a:spLocks noChangeShapeType="1"/>
          </p:cNvSpPr>
          <p:nvPr/>
        </p:nvSpPr>
        <p:spPr bwMode="auto">
          <a:xfrm>
            <a:off x="4332288" y="4943475"/>
            <a:ext cx="1319212"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1" name="Text Box 48"/>
          <p:cNvSpPr txBox="1">
            <a:spLocks noChangeArrowheads="1"/>
          </p:cNvSpPr>
          <p:nvPr/>
        </p:nvSpPr>
        <p:spPr bwMode="auto">
          <a:xfrm>
            <a:off x="5772150" y="4762500"/>
            <a:ext cx="2655888" cy="304800"/>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Force RST7.5 Flip Flop to reset</a:t>
            </a:r>
          </a:p>
        </p:txBody>
      </p:sp>
      <p:sp>
        <p:nvSpPr>
          <p:cNvPr id="52" name="Line 49"/>
          <p:cNvSpPr>
            <a:spLocks noChangeShapeType="1"/>
          </p:cNvSpPr>
          <p:nvPr/>
        </p:nvSpPr>
        <p:spPr bwMode="auto">
          <a:xfrm flipH="1">
            <a:off x="2327275" y="4943475"/>
            <a:ext cx="175577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3" name="Text Box 50"/>
          <p:cNvSpPr txBox="1">
            <a:spLocks noChangeArrowheads="1"/>
          </p:cNvSpPr>
          <p:nvPr/>
        </p:nvSpPr>
        <p:spPr bwMode="auto">
          <a:xfrm>
            <a:off x="1403350" y="4787900"/>
            <a:ext cx="923925" cy="304800"/>
          </a:xfrm>
          <a:prstGeom prst="rect">
            <a:avLst/>
          </a:prstGeom>
          <a:noFill/>
          <a:ln w="9525">
            <a:noFill/>
            <a:miter lim="800000"/>
            <a:headEnd/>
            <a:tailEnd/>
          </a:ln>
          <a:effectLst/>
        </p:spPr>
        <p:txBody>
          <a:bodyPr wrap="none">
            <a:spAutoFit/>
          </a:bodyPr>
          <a:lstStyle/>
          <a:p>
            <a:pPr rtl="0"/>
            <a:r>
              <a:rPr lang="en-US" altLang="en-US" sz="1400">
                <a:latin typeface="Arial" charset="0"/>
                <a:cs typeface="Arial" charset="0"/>
              </a:rPr>
              <a:t>Not Used</a:t>
            </a:r>
          </a:p>
        </p:txBody>
      </p:sp>
      <p:sp>
        <p:nvSpPr>
          <p:cNvPr id="54" name="Line 51"/>
          <p:cNvSpPr>
            <a:spLocks noChangeShapeType="1"/>
          </p:cNvSpPr>
          <p:nvPr/>
        </p:nvSpPr>
        <p:spPr bwMode="auto">
          <a:xfrm flipH="1">
            <a:off x="2378075" y="3460750"/>
            <a:ext cx="1455738"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5" name="Text Box 52"/>
          <p:cNvSpPr txBox="1">
            <a:spLocks noChangeArrowheads="1"/>
          </p:cNvSpPr>
          <p:nvPr/>
        </p:nvSpPr>
        <p:spPr bwMode="auto">
          <a:xfrm>
            <a:off x="685800" y="3309938"/>
            <a:ext cx="2155825" cy="730250"/>
          </a:xfrm>
          <a:prstGeom prst="rect">
            <a:avLst/>
          </a:prstGeom>
          <a:noFill/>
          <a:ln w="9525">
            <a:noFill/>
            <a:miter lim="800000"/>
            <a:headEnd/>
            <a:tailEnd/>
          </a:ln>
          <a:effectLst/>
        </p:spPr>
        <p:txBody>
          <a:bodyPr wrap="none">
            <a:spAutoFit/>
          </a:bodyPr>
          <a:lstStyle/>
          <a:p>
            <a:pPr algn="l" rtl="0"/>
            <a:r>
              <a:rPr lang="en-US" altLang="en-US" sz="1400">
                <a:latin typeface="Arial" charset="0"/>
                <a:cs typeface="Arial" charset="0"/>
              </a:rPr>
              <a:t>Enable Serial Data</a:t>
            </a:r>
          </a:p>
          <a:p>
            <a:pPr algn="l" rtl="0"/>
            <a:r>
              <a:rPr lang="en-US" altLang="en-US" sz="1400">
                <a:latin typeface="Arial" charset="0"/>
                <a:cs typeface="Arial" charset="0"/>
              </a:rPr>
              <a:t>0 - Ignore bit 7</a:t>
            </a:r>
          </a:p>
          <a:p>
            <a:pPr algn="l" rtl="0"/>
            <a:r>
              <a:rPr lang="en-US" altLang="en-US" sz="1400">
                <a:latin typeface="Arial" charset="0"/>
                <a:cs typeface="Arial" charset="0"/>
              </a:rPr>
              <a:t>1 - Send bit 7 to SOD pin</a:t>
            </a:r>
          </a:p>
        </p:txBody>
      </p:sp>
      <p:sp>
        <p:nvSpPr>
          <p:cNvPr id="56" name="Line 53"/>
          <p:cNvSpPr>
            <a:spLocks noChangeShapeType="1"/>
          </p:cNvSpPr>
          <p:nvPr/>
        </p:nvSpPr>
        <p:spPr bwMode="auto">
          <a:xfrm flipH="1">
            <a:off x="2427288" y="2476500"/>
            <a:ext cx="1169987"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7" name="Text Box 54"/>
          <p:cNvSpPr txBox="1">
            <a:spLocks noChangeArrowheads="1"/>
          </p:cNvSpPr>
          <p:nvPr/>
        </p:nvSpPr>
        <p:spPr bwMode="auto">
          <a:xfrm>
            <a:off x="885825" y="2284413"/>
            <a:ext cx="1397000" cy="304800"/>
          </a:xfrm>
          <a:prstGeom prst="rect">
            <a:avLst/>
          </a:prstGeom>
          <a:noFill/>
          <a:ln w="9525">
            <a:noFill/>
            <a:miter lim="800000"/>
            <a:headEnd/>
            <a:tailEnd/>
          </a:ln>
          <a:effectLst/>
        </p:spPr>
        <p:txBody>
          <a:bodyPr wrap="none">
            <a:spAutoFit/>
          </a:bodyPr>
          <a:lstStyle/>
          <a:p>
            <a:pPr rtl="0"/>
            <a:r>
              <a:rPr lang="en-US" altLang="en-US" sz="1400" dirty="0">
                <a:latin typeface="Arial" charset="0"/>
                <a:cs typeface="Arial" charset="0"/>
              </a:rPr>
              <a:t>Serial Data Out</a:t>
            </a:r>
          </a:p>
        </p:txBody>
      </p:sp>
      <p:sp>
        <p:nvSpPr>
          <p:cNvPr id="58" name="Rectangle 57"/>
          <p:cNvSpPr/>
          <p:nvPr/>
        </p:nvSpPr>
        <p:spPr>
          <a:xfrm>
            <a:off x="0" y="5486400"/>
            <a:ext cx="6096000" cy="923330"/>
          </a:xfrm>
          <a:prstGeom prst="rect">
            <a:avLst/>
          </a:prstGeom>
        </p:spPr>
        <p:txBody>
          <a:bodyPr wrap="square">
            <a:spAutoFit/>
          </a:bodyPr>
          <a:lstStyle/>
          <a:p>
            <a:pPr lvl="2"/>
            <a:r>
              <a:rPr lang="en-US" dirty="0"/>
              <a:t>If MSE is 1</a:t>
            </a:r>
          </a:p>
          <a:p>
            <a:pPr lvl="2"/>
            <a:r>
              <a:rPr lang="en-US" dirty="0"/>
              <a:t>If the mask bit is 0, the interrupt is </a:t>
            </a:r>
            <a:r>
              <a:rPr lang="en-US" dirty="0">
                <a:solidFill>
                  <a:schemeClr val="accent2"/>
                </a:solidFill>
              </a:rPr>
              <a:t>available</a:t>
            </a:r>
            <a:r>
              <a:rPr lang="en-US" dirty="0"/>
              <a:t>.</a:t>
            </a:r>
          </a:p>
          <a:p>
            <a:pPr lvl="2"/>
            <a:r>
              <a:rPr lang="en-US" dirty="0"/>
              <a:t>If the mask bit is 1, the interrupt is </a:t>
            </a:r>
            <a:r>
              <a:rPr lang="en-US" dirty="0">
                <a:solidFill>
                  <a:schemeClr val="accent2"/>
                </a:solidFill>
              </a:rPr>
              <a:t>masked</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435350" y="2057400"/>
            <a:ext cx="2016125" cy="822325"/>
            <a:chOff x="2339" y="724"/>
            <a:chExt cx="1270" cy="518"/>
          </a:xfrm>
        </p:grpSpPr>
        <p:sp>
          <p:nvSpPr>
            <p:cNvPr id="3" name="Rectangle 4"/>
            <p:cNvSpPr>
              <a:spLocks noChangeArrowheads="1"/>
            </p:cNvSpPr>
            <p:nvPr/>
          </p:nvSpPr>
          <p:spPr bwMode="auto">
            <a:xfrm>
              <a:off x="2361" y="903"/>
              <a:ext cx="1247" cy="32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 name="Text Box 5"/>
            <p:cNvSpPr txBox="1">
              <a:spLocks noChangeArrowheads="1"/>
            </p:cNvSpPr>
            <p:nvPr/>
          </p:nvSpPr>
          <p:spPr bwMode="auto">
            <a:xfrm rot="-5400000">
              <a:off x="2283" y="967"/>
              <a:ext cx="303" cy="192"/>
            </a:xfrm>
            <a:prstGeom prst="rect">
              <a:avLst/>
            </a:prstGeom>
            <a:noFill/>
            <a:ln w="9525">
              <a:noFill/>
              <a:miter lim="800000"/>
              <a:headEnd/>
              <a:tailEnd/>
            </a:ln>
          </p:spPr>
          <p:txBody>
            <a:bodyPr wrap="none">
              <a:spAutoFit/>
            </a:bodyPr>
            <a:lstStyle/>
            <a:p>
              <a:pPr algn="ctr" rtl="0"/>
              <a:r>
                <a:rPr lang="en-US" altLang="en-US" sz="1400">
                  <a:latin typeface="Arial" charset="0"/>
                </a:rPr>
                <a:t>SDI</a:t>
              </a:r>
              <a:endParaRPr lang="en-US" altLang="en-US">
                <a:latin typeface="Times" charset="0"/>
              </a:endParaRPr>
            </a:p>
          </p:txBody>
        </p:sp>
        <p:sp>
          <p:nvSpPr>
            <p:cNvPr id="5" name="Text Box 6"/>
            <p:cNvSpPr txBox="1">
              <a:spLocks noChangeArrowheads="1"/>
            </p:cNvSpPr>
            <p:nvPr/>
          </p:nvSpPr>
          <p:spPr bwMode="auto">
            <a:xfrm rot="-5400000">
              <a:off x="2414" y="971"/>
              <a:ext cx="346" cy="192"/>
            </a:xfrm>
            <a:prstGeom prst="rect">
              <a:avLst/>
            </a:prstGeom>
            <a:noFill/>
            <a:ln w="9525">
              <a:noFill/>
              <a:miter lim="800000"/>
              <a:headEnd/>
              <a:tailEnd/>
            </a:ln>
          </p:spPr>
          <p:txBody>
            <a:bodyPr wrap="none">
              <a:spAutoFit/>
            </a:bodyPr>
            <a:lstStyle/>
            <a:p>
              <a:pPr algn="l" rtl="0"/>
              <a:r>
                <a:rPr lang="en-US" altLang="en-US" sz="1400">
                  <a:latin typeface="Arial" charset="0"/>
                </a:rPr>
                <a:t>P7.5</a:t>
              </a:r>
              <a:endParaRPr lang="en-US" altLang="en-US">
                <a:latin typeface="Times" charset="0"/>
              </a:endParaRPr>
            </a:p>
          </p:txBody>
        </p:sp>
        <p:sp>
          <p:nvSpPr>
            <p:cNvPr id="6" name="Text Box 7"/>
            <p:cNvSpPr txBox="1">
              <a:spLocks noChangeArrowheads="1"/>
            </p:cNvSpPr>
            <p:nvPr/>
          </p:nvSpPr>
          <p:spPr bwMode="auto">
            <a:xfrm rot="-5400000">
              <a:off x="2574" y="970"/>
              <a:ext cx="346" cy="192"/>
            </a:xfrm>
            <a:prstGeom prst="rect">
              <a:avLst/>
            </a:prstGeom>
            <a:noFill/>
            <a:ln w="9525">
              <a:noFill/>
              <a:miter lim="800000"/>
              <a:headEnd/>
              <a:tailEnd/>
            </a:ln>
          </p:spPr>
          <p:txBody>
            <a:bodyPr wrap="none">
              <a:spAutoFit/>
            </a:bodyPr>
            <a:lstStyle/>
            <a:p>
              <a:pPr algn="l" rtl="0"/>
              <a:r>
                <a:rPr lang="en-US" altLang="en-US" sz="1400">
                  <a:latin typeface="Arial" charset="0"/>
                </a:rPr>
                <a:t>P6.5</a:t>
              </a:r>
              <a:endParaRPr lang="en-US" altLang="en-US">
                <a:latin typeface="Times" charset="0"/>
              </a:endParaRPr>
            </a:p>
          </p:txBody>
        </p:sp>
        <p:sp>
          <p:nvSpPr>
            <p:cNvPr id="7" name="Text Box 8"/>
            <p:cNvSpPr txBox="1">
              <a:spLocks noChangeArrowheads="1"/>
            </p:cNvSpPr>
            <p:nvPr/>
          </p:nvSpPr>
          <p:spPr bwMode="auto">
            <a:xfrm rot="-5400000">
              <a:off x="2725" y="972"/>
              <a:ext cx="346" cy="192"/>
            </a:xfrm>
            <a:prstGeom prst="rect">
              <a:avLst/>
            </a:prstGeom>
            <a:noFill/>
            <a:ln w="9525">
              <a:noFill/>
              <a:miter lim="800000"/>
              <a:headEnd/>
              <a:tailEnd/>
            </a:ln>
          </p:spPr>
          <p:txBody>
            <a:bodyPr wrap="none">
              <a:spAutoFit/>
            </a:bodyPr>
            <a:lstStyle/>
            <a:p>
              <a:pPr algn="l" rtl="0"/>
              <a:r>
                <a:rPr lang="en-US" altLang="en-US" sz="1400">
                  <a:latin typeface="Arial" charset="0"/>
                </a:rPr>
                <a:t>P5.5</a:t>
              </a:r>
              <a:endParaRPr lang="en-US" altLang="en-US">
                <a:latin typeface="Times" charset="0"/>
              </a:endParaRPr>
            </a:p>
          </p:txBody>
        </p:sp>
        <p:sp>
          <p:nvSpPr>
            <p:cNvPr id="8" name="Text Box 9"/>
            <p:cNvSpPr txBox="1">
              <a:spLocks noChangeArrowheads="1"/>
            </p:cNvSpPr>
            <p:nvPr/>
          </p:nvSpPr>
          <p:spPr bwMode="auto">
            <a:xfrm rot="-5400000">
              <a:off x="2939" y="965"/>
              <a:ext cx="222" cy="192"/>
            </a:xfrm>
            <a:prstGeom prst="rect">
              <a:avLst/>
            </a:prstGeom>
            <a:noFill/>
            <a:ln w="9525">
              <a:noFill/>
              <a:miter lim="800000"/>
              <a:headEnd/>
              <a:tailEnd/>
            </a:ln>
          </p:spPr>
          <p:txBody>
            <a:bodyPr wrap="none">
              <a:spAutoFit/>
            </a:bodyPr>
            <a:lstStyle/>
            <a:p>
              <a:pPr algn="ctr" rtl="0"/>
              <a:r>
                <a:rPr lang="en-US" altLang="en-US" sz="1400">
                  <a:latin typeface="Arial" charset="0"/>
                </a:rPr>
                <a:t>IE</a:t>
              </a:r>
              <a:endParaRPr lang="en-US" altLang="en-US">
                <a:latin typeface="Times" charset="0"/>
              </a:endParaRPr>
            </a:p>
          </p:txBody>
        </p:sp>
        <p:sp>
          <p:nvSpPr>
            <p:cNvPr id="9" name="Text Box 10"/>
            <p:cNvSpPr txBox="1">
              <a:spLocks noChangeArrowheads="1"/>
            </p:cNvSpPr>
            <p:nvPr/>
          </p:nvSpPr>
          <p:spPr bwMode="auto">
            <a:xfrm rot="-5400000">
              <a:off x="3021" y="964"/>
              <a:ext cx="364" cy="192"/>
            </a:xfrm>
            <a:prstGeom prst="rect">
              <a:avLst/>
            </a:prstGeom>
            <a:noFill/>
            <a:ln w="9525">
              <a:noFill/>
              <a:miter lim="800000"/>
              <a:headEnd/>
              <a:tailEnd/>
            </a:ln>
          </p:spPr>
          <p:txBody>
            <a:bodyPr wrap="none">
              <a:spAutoFit/>
            </a:bodyPr>
            <a:lstStyle/>
            <a:p>
              <a:pPr algn="l" rtl="0"/>
              <a:r>
                <a:rPr lang="en-US" altLang="en-US" sz="1400">
                  <a:latin typeface="Arial" charset="0"/>
                </a:rPr>
                <a:t>M7.5</a:t>
              </a:r>
              <a:endParaRPr lang="en-US" altLang="en-US">
                <a:latin typeface="Times" charset="0"/>
              </a:endParaRPr>
            </a:p>
          </p:txBody>
        </p:sp>
        <p:sp>
          <p:nvSpPr>
            <p:cNvPr id="10" name="Text Box 11"/>
            <p:cNvSpPr txBox="1">
              <a:spLocks noChangeArrowheads="1"/>
            </p:cNvSpPr>
            <p:nvPr/>
          </p:nvSpPr>
          <p:spPr bwMode="auto">
            <a:xfrm rot="-5400000">
              <a:off x="3173" y="964"/>
              <a:ext cx="364" cy="192"/>
            </a:xfrm>
            <a:prstGeom prst="rect">
              <a:avLst/>
            </a:prstGeom>
            <a:noFill/>
            <a:ln w="9525">
              <a:noFill/>
              <a:miter lim="800000"/>
              <a:headEnd/>
              <a:tailEnd/>
            </a:ln>
          </p:spPr>
          <p:txBody>
            <a:bodyPr wrap="none">
              <a:spAutoFit/>
            </a:bodyPr>
            <a:lstStyle/>
            <a:p>
              <a:pPr algn="l" rtl="0"/>
              <a:r>
                <a:rPr lang="en-US" altLang="en-US" sz="1400">
                  <a:latin typeface="Arial" charset="0"/>
                </a:rPr>
                <a:t>M6.5</a:t>
              </a:r>
              <a:endParaRPr lang="en-US" altLang="en-US">
                <a:latin typeface="Times" charset="0"/>
              </a:endParaRPr>
            </a:p>
          </p:txBody>
        </p:sp>
        <p:sp>
          <p:nvSpPr>
            <p:cNvPr id="11" name="Text Box 12"/>
            <p:cNvSpPr txBox="1">
              <a:spLocks noChangeArrowheads="1"/>
            </p:cNvSpPr>
            <p:nvPr/>
          </p:nvSpPr>
          <p:spPr bwMode="auto">
            <a:xfrm rot="-5400000">
              <a:off x="3325" y="963"/>
              <a:ext cx="364" cy="192"/>
            </a:xfrm>
            <a:prstGeom prst="rect">
              <a:avLst/>
            </a:prstGeom>
            <a:noFill/>
            <a:ln w="9525">
              <a:noFill/>
              <a:miter lim="800000"/>
              <a:headEnd/>
              <a:tailEnd/>
            </a:ln>
          </p:spPr>
          <p:txBody>
            <a:bodyPr wrap="none">
              <a:spAutoFit/>
            </a:bodyPr>
            <a:lstStyle/>
            <a:p>
              <a:pPr algn="l" rtl="0"/>
              <a:r>
                <a:rPr lang="en-US" altLang="en-US" sz="1400">
                  <a:latin typeface="Arial" charset="0"/>
                </a:rPr>
                <a:t>M5.5</a:t>
              </a:r>
              <a:endParaRPr lang="en-US" altLang="en-US">
                <a:latin typeface="Times" charset="0"/>
              </a:endParaRPr>
            </a:p>
          </p:txBody>
        </p:sp>
        <p:sp>
          <p:nvSpPr>
            <p:cNvPr id="12" name="Line 13"/>
            <p:cNvSpPr>
              <a:spLocks noChangeShapeType="1"/>
            </p:cNvSpPr>
            <p:nvPr/>
          </p:nvSpPr>
          <p:spPr bwMode="auto">
            <a:xfrm flipV="1">
              <a:off x="2510" y="903"/>
              <a:ext cx="0" cy="322"/>
            </a:xfrm>
            <a:prstGeom prst="line">
              <a:avLst/>
            </a:prstGeom>
            <a:noFill/>
            <a:ln w="9525">
              <a:solidFill>
                <a:schemeClr val="tx1"/>
              </a:solidFill>
              <a:round/>
              <a:headEnd/>
              <a:tailEnd/>
            </a:ln>
          </p:spPr>
          <p:txBody>
            <a:bodyPr wrap="none" anchor="ctr"/>
            <a:lstStyle/>
            <a:p>
              <a:endParaRPr lang="en-IN"/>
            </a:p>
          </p:txBody>
        </p:sp>
        <p:sp>
          <p:nvSpPr>
            <p:cNvPr id="13" name="Line 14"/>
            <p:cNvSpPr>
              <a:spLocks noChangeShapeType="1"/>
            </p:cNvSpPr>
            <p:nvPr/>
          </p:nvSpPr>
          <p:spPr bwMode="auto">
            <a:xfrm flipV="1">
              <a:off x="2669" y="903"/>
              <a:ext cx="0" cy="322"/>
            </a:xfrm>
            <a:prstGeom prst="line">
              <a:avLst/>
            </a:prstGeom>
            <a:noFill/>
            <a:ln w="9525">
              <a:solidFill>
                <a:schemeClr val="tx1"/>
              </a:solidFill>
              <a:round/>
              <a:headEnd/>
              <a:tailEnd/>
            </a:ln>
          </p:spPr>
          <p:txBody>
            <a:bodyPr wrap="none" anchor="ctr"/>
            <a:lstStyle/>
            <a:p>
              <a:endParaRPr lang="en-IN"/>
            </a:p>
          </p:txBody>
        </p:sp>
        <p:sp>
          <p:nvSpPr>
            <p:cNvPr id="14" name="Line 15"/>
            <p:cNvSpPr>
              <a:spLocks noChangeShapeType="1"/>
            </p:cNvSpPr>
            <p:nvPr/>
          </p:nvSpPr>
          <p:spPr bwMode="auto">
            <a:xfrm flipV="1">
              <a:off x="2820" y="903"/>
              <a:ext cx="0" cy="322"/>
            </a:xfrm>
            <a:prstGeom prst="line">
              <a:avLst/>
            </a:prstGeom>
            <a:noFill/>
            <a:ln w="9525">
              <a:solidFill>
                <a:schemeClr val="tx1"/>
              </a:solidFill>
              <a:round/>
              <a:headEnd/>
              <a:tailEnd/>
            </a:ln>
          </p:spPr>
          <p:txBody>
            <a:bodyPr wrap="none" anchor="ctr"/>
            <a:lstStyle/>
            <a:p>
              <a:endParaRPr lang="en-IN"/>
            </a:p>
          </p:txBody>
        </p:sp>
        <p:sp>
          <p:nvSpPr>
            <p:cNvPr id="15" name="Line 16"/>
            <p:cNvSpPr>
              <a:spLocks noChangeShapeType="1"/>
            </p:cNvSpPr>
            <p:nvPr/>
          </p:nvSpPr>
          <p:spPr bwMode="auto">
            <a:xfrm flipV="1">
              <a:off x="2971" y="903"/>
              <a:ext cx="0" cy="322"/>
            </a:xfrm>
            <a:prstGeom prst="line">
              <a:avLst/>
            </a:prstGeom>
            <a:noFill/>
            <a:ln w="9525">
              <a:solidFill>
                <a:schemeClr val="tx1"/>
              </a:solidFill>
              <a:round/>
              <a:headEnd/>
              <a:tailEnd/>
            </a:ln>
          </p:spPr>
          <p:txBody>
            <a:bodyPr wrap="none" anchor="ctr"/>
            <a:lstStyle/>
            <a:p>
              <a:endParaRPr lang="en-IN"/>
            </a:p>
          </p:txBody>
        </p:sp>
        <p:sp>
          <p:nvSpPr>
            <p:cNvPr id="16" name="Line 17"/>
            <p:cNvSpPr>
              <a:spLocks noChangeShapeType="1"/>
            </p:cNvSpPr>
            <p:nvPr/>
          </p:nvSpPr>
          <p:spPr bwMode="auto">
            <a:xfrm flipV="1">
              <a:off x="3130" y="903"/>
              <a:ext cx="0" cy="322"/>
            </a:xfrm>
            <a:prstGeom prst="line">
              <a:avLst/>
            </a:prstGeom>
            <a:noFill/>
            <a:ln w="9525">
              <a:solidFill>
                <a:schemeClr val="tx1"/>
              </a:solidFill>
              <a:round/>
              <a:headEnd/>
              <a:tailEnd/>
            </a:ln>
          </p:spPr>
          <p:txBody>
            <a:bodyPr wrap="none" anchor="ctr"/>
            <a:lstStyle/>
            <a:p>
              <a:endParaRPr lang="en-IN"/>
            </a:p>
          </p:txBody>
        </p:sp>
        <p:sp>
          <p:nvSpPr>
            <p:cNvPr id="17" name="Line 18"/>
            <p:cNvSpPr>
              <a:spLocks noChangeShapeType="1"/>
            </p:cNvSpPr>
            <p:nvPr/>
          </p:nvSpPr>
          <p:spPr bwMode="auto">
            <a:xfrm flipV="1">
              <a:off x="3289" y="903"/>
              <a:ext cx="0" cy="322"/>
            </a:xfrm>
            <a:prstGeom prst="line">
              <a:avLst/>
            </a:prstGeom>
            <a:noFill/>
            <a:ln w="9525">
              <a:solidFill>
                <a:schemeClr val="tx1"/>
              </a:solidFill>
              <a:round/>
              <a:headEnd/>
              <a:tailEnd/>
            </a:ln>
          </p:spPr>
          <p:txBody>
            <a:bodyPr wrap="none" anchor="ctr"/>
            <a:lstStyle/>
            <a:p>
              <a:endParaRPr lang="en-IN"/>
            </a:p>
          </p:txBody>
        </p:sp>
        <p:sp>
          <p:nvSpPr>
            <p:cNvPr id="18" name="Line 19"/>
            <p:cNvSpPr>
              <a:spLocks noChangeShapeType="1"/>
            </p:cNvSpPr>
            <p:nvPr/>
          </p:nvSpPr>
          <p:spPr bwMode="auto">
            <a:xfrm flipV="1">
              <a:off x="3440" y="903"/>
              <a:ext cx="0" cy="322"/>
            </a:xfrm>
            <a:prstGeom prst="line">
              <a:avLst/>
            </a:prstGeom>
            <a:noFill/>
            <a:ln w="9525">
              <a:solidFill>
                <a:schemeClr val="tx1"/>
              </a:solidFill>
              <a:round/>
              <a:headEnd/>
              <a:tailEnd/>
            </a:ln>
          </p:spPr>
          <p:txBody>
            <a:bodyPr wrap="none" anchor="ctr"/>
            <a:lstStyle/>
            <a:p>
              <a:endParaRPr lang="en-IN"/>
            </a:p>
          </p:txBody>
        </p:sp>
        <p:sp>
          <p:nvSpPr>
            <p:cNvPr id="19" name="Text Box 20"/>
            <p:cNvSpPr txBox="1">
              <a:spLocks noChangeArrowheads="1"/>
            </p:cNvSpPr>
            <p:nvPr/>
          </p:nvSpPr>
          <p:spPr bwMode="auto">
            <a:xfrm>
              <a:off x="3440"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0</a:t>
              </a:r>
            </a:p>
          </p:txBody>
        </p:sp>
        <p:sp>
          <p:nvSpPr>
            <p:cNvPr id="20" name="Text Box 21"/>
            <p:cNvSpPr txBox="1">
              <a:spLocks noChangeArrowheads="1"/>
            </p:cNvSpPr>
            <p:nvPr/>
          </p:nvSpPr>
          <p:spPr bwMode="auto">
            <a:xfrm>
              <a:off x="3280"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1</a:t>
              </a:r>
            </a:p>
          </p:txBody>
        </p:sp>
        <p:sp>
          <p:nvSpPr>
            <p:cNvPr id="21" name="Text Box 22"/>
            <p:cNvSpPr txBox="1">
              <a:spLocks noChangeArrowheads="1"/>
            </p:cNvSpPr>
            <p:nvPr/>
          </p:nvSpPr>
          <p:spPr bwMode="auto">
            <a:xfrm>
              <a:off x="3128"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2</a:t>
              </a:r>
            </a:p>
          </p:txBody>
        </p:sp>
        <p:sp>
          <p:nvSpPr>
            <p:cNvPr id="22" name="Text Box 23"/>
            <p:cNvSpPr txBox="1">
              <a:spLocks noChangeArrowheads="1"/>
            </p:cNvSpPr>
            <p:nvPr/>
          </p:nvSpPr>
          <p:spPr bwMode="auto">
            <a:xfrm>
              <a:off x="2968"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3</a:t>
              </a:r>
            </a:p>
          </p:txBody>
        </p:sp>
        <p:sp>
          <p:nvSpPr>
            <p:cNvPr id="23" name="Text Box 24"/>
            <p:cNvSpPr txBox="1">
              <a:spLocks noChangeArrowheads="1"/>
            </p:cNvSpPr>
            <p:nvPr/>
          </p:nvSpPr>
          <p:spPr bwMode="auto">
            <a:xfrm>
              <a:off x="2808"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4</a:t>
              </a:r>
            </a:p>
          </p:txBody>
        </p:sp>
        <p:sp>
          <p:nvSpPr>
            <p:cNvPr id="24" name="Text Box 25"/>
            <p:cNvSpPr txBox="1">
              <a:spLocks noChangeArrowheads="1"/>
            </p:cNvSpPr>
            <p:nvPr/>
          </p:nvSpPr>
          <p:spPr bwMode="auto">
            <a:xfrm>
              <a:off x="2664"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5</a:t>
              </a:r>
            </a:p>
          </p:txBody>
        </p:sp>
        <p:sp>
          <p:nvSpPr>
            <p:cNvPr id="25" name="Text Box 26"/>
            <p:cNvSpPr txBox="1">
              <a:spLocks noChangeArrowheads="1"/>
            </p:cNvSpPr>
            <p:nvPr/>
          </p:nvSpPr>
          <p:spPr bwMode="auto">
            <a:xfrm>
              <a:off x="2512"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6</a:t>
              </a:r>
            </a:p>
          </p:txBody>
        </p:sp>
        <p:sp>
          <p:nvSpPr>
            <p:cNvPr id="26" name="Text Box 27"/>
            <p:cNvSpPr txBox="1">
              <a:spLocks noChangeArrowheads="1"/>
            </p:cNvSpPr>
            <p:nvPr/>
          </p:nvSpPr>
          <p:spPr bwMode="auto">
            <a:xfrm>
              <a:off x="2360" y="724"/>
              <a:ext cx="169" cy="173"/>
            </a:xfrm>
            <a:prstGeom prst="rect">
              <a:avLst/>
            </a:prstGeom>
            <a:noFill/>
            <a:ln w="9525">
              <a:noFill/>
              <a:miter lim="800000"/>
              <a:headEnd/>
              <a:tailEnd/>
            </a:ln>
          </p:spPr>
          <p:txBody>
            <a:bodyPr wrap="none">
              <a:spAutoFit/>
            </a:bodyPr>
            <a:lstStyle/>
            <a:p>
              <a:pPr algn="l" rtl="0"/>
              <a:r>
                <a:rPr lang="en-US" altLang="en-US" sz="1200">
                  <a:latin typeface="Arial" charset="0"/>
                </a:rPr>
                <a:t>7</a:t>
              </a:r>
            </a:p>
          </p:txBody>
        </p:sp>
      </p:grpSp>
      <p:sp>
        <p:nvSpPr>
          <p:cNvPr id="27" name="Line 28"/>
          <p:cNvSpPr>
            <a:spLocks noChangeShapeType="1"/>
          </p:cNvSpPr>
          <p:nvPr/>
        </p:nvSpPr>
        <p:spPr bwMode="auto">
          <a:xfrm>
            <a:off x="5316538" y="2851150"/>
            <a:ext cx="0" cy="223838"/>
          </a:xfrm>
          <a:prstGeom prst="line">
            <a:avLst/>
          </a:prstGeom>
          <a:noFill/>
          <a:ln w="9525">
            <a:solidFill>
              <a:schemeClr val="tx1"/>
            </a:solidFill>
            <a:round/>
            <a:headEnd type="triangle" w="med" len="med"/>
            <a:tailEnd/>
          </a:ln>
        </p:spPr>
        <p:txBody>
          <a:bodyPr wrap="none" anchor="ctr"/>
          <a:lstStyle/>
          <a:p>
            <a:endParaRPr lang="en-IN"/>
          </a:p>
        </p:txBody>
      </p:sp>
      <p:sp>
        <p:nvSpPr>
          <p:cNvPr id="28" name="Line 29"/>
          <p:cNvSpPr>
            <a:spLocks noChangeShapeType="1"/>
          </p:cNvSpPr>
          <p:nvPr/>
        </p:nvSpPr>
        <p:spPr bwMode="auto">
          <a:xfrm>
            <a:off x="5057775" y="2852738"/>
            <a:ext cx="0" cy="422275"/>
          </a:xfrm>
          <a:prstGeom prst="line">
            <a:avLst/>
          </a:prstGeom>
          <a:noFill/>
          <a:ln w="9525">
            <a:solidFill>
              <a:schemeClr val="tx1"/>
            </a:solidFill>
            <a:round/>
            <a:headEnd type="triangle" w="med" len="med"/>
            <a:tailEnd/>
          </a:ln>
        </p:spPr>
        <p:txBody>
          <a:bodyPr wrap="none" anchor="ctr"/>
          <a:lstStyle/>
          <a:p>
            <a:endParaRPr lang="en-IN"/>
          </a:p>
        </p:txBody>
      </p:sp>
      <p:sp>
        <p:nvSpPr>
          <p:cNvPr id="29" name="Line 30"/>
          <p:cNvSpPr>
            <a:spLocks noChangeShapeType="1"/>
          </p:cNvSpPr>
          <p:nvPr/>
        </p:nvSpPr>
        <p:spPr bwMode="auto">
          <a:xfrm>
            <a:off x="4811713" y="2854325"/>
            <a:ext cx="0" cy="647700"/>
          </a:xfrm>
          <a:prstGeom prst="line">
            <a:avLst/>
          </a:prstGeom>
          <a:noFill/>
          <a:ln w="9525">
            <a:solidFill>
              <a:schemeClr val="tx1"/>
            </a:solidFill>
            <a:round/>
            <a:headEnd type="triangle" w="med" len="med"/>
            <a:tailEnd/>
          </a:ln>
        </p:spPr>
        <p:txBody>
          <a:bodyPr wrap="none" anchor="ctr"/>
          <a:lstStyle/>
          <a:p>
            <a:endParaRPr lang="en-IN"/>
          </a:p>
        </p:txBody>
      </p:sp>
      <p:sp>
        <p:nvSpPr>
          <p:cNvPr id="30" name="Line 31"/>
          <p:cNvSpPr>
            <a:spLocks noChangeShapeType="1"/>
          </p:cNvSpPr>
          <p:nvPr/>
        </p:nvSpPr>
        <p:spPr bwMode="auto">
          <a:xfrm>
            <a:off x="4578350" y="2855913"/>
            <a:ext cx="0" cy="1406525"/>
          </a:xfrm>
          <a:prstGeom prst="line">
            <a:avLst/>
          </a:prstGeom>
          <a:noFill/>
          <a:ln w="9525">
            <a:solidFill>
              <a:schemeClr val="tx1"/>
            </a:solidFill>
            <a:round/>
            <a:headEnd type="triangle" w="med" len="med"/>
            <a:tailEnd/>
          </a:ln>
        </p:spPr>
        <p:txBody>
          <a:bodyPr wrap="none" anchor="ctr"/>
          <a:lstStyle/>
          <a:p>
            <a:endParaRPr lang="en-IN"/>
          </a:p>
        </p:txBody>
      </p:sp>
      <p:sp>
        <p:nvSpPr>
          <p:cNvPr id="31" name="Line 35"/>
          <p:cNvSpPr>
            <a:spLocks noChangeShapeType="1"/>
          </p:cNvSpPr>
          <p:nvPr/>
        </p:nvSpPr>
        <p:spPr bwMode="auto">
          <a:xfrm>
            <a:off x="3594100" y="2862263"/>
            <a:ext cx="0" cy="396875"/>
          </a:xfrm>
          <a:prstGeom prst="line">
            <a:avLst/>
          </a:prstGeom>
          <a:noFill/>
          <a:ln w="9525">
            <a:solidFill>
              <a:schemeClr val="tx1"/>
            </a:solidFill>
            <a:round/>
            <a:headEnd type="triangle" w="med" len="med"/>
            <a:tailEnd/>
          </a:ln>
        </p:spPr>
        <p:txBody>
          <a:bodyPr wrap="none" anchor="ctr"/>
          <a:lstStyle/>
          <a:p>
            <a:endParaRPr lang="en-IN"/>
          </a:p>
        </p:txBody>
      </p:sp>
      <p:sp>
        <p:nvSpPr>
          <p:cNvPr id="32" name="Line 36"/>
          <p:cNvSpPr>
            <a:spLocks noChangeShapeType="1"/>
          </p:cNvSpPr>
          <p:nvPr/>
        </p:nvSpPr>
        <p:spPr bwMode="auto">
          <a:xfrm>
            <a:off x="5316538" y="3074988"/>
            <a:ext cx="385762" cy="0"/>
          </a:xfrm>
          <a:prstGeom prst="line">
            <a:avLst/>
          </a:prstGeom>
          <a:noFill/>
          <a:ln w="9525">
            <a:solidFill>
              <a:schemeClr val="tx1"/>
            </a:solidFill>
            <a:round/>
            <a:headEnd/>
            <a:tailEnd/>
          </a:ln>
        </p:spPr>
        <p:txBody>
          <a:bodyPr wrap="none" anchor="ctr"/>
          <a:lstStyle/>
          <a:p>
            <a:endParaRPr lang="en-IN"/>
          </a:p>
        </p:txBody>
      </p:sp>
      <p:sp>
        <p:nvSpPr>
          <p:cNvPr id="33" name="Line 37"/>
          <p:cNvSpPr>
            <a:spLocks noChangeShapeType="1"/>
          </p:cNvSpPr>
          <p:nvPr/>
        </p:nvSpPr>
        <p:spPr bwMode="auto">
          <a:xfrm>
            <a:off x="5059363" y="3289300"/>
            <a:ext cx="647700" cy="0"/>
          </a:xfrm>
          <a:prstGeom prst="line">
            <a:avLst/>
          </a:prstGeom>
          <a:noFill/>
          <a:ln w="9525">
            <a:solidFill>
              <a:schemeClr val="tx1"/>
            </a:solidFill>
            <a:round/>
            <a:headEnd/>
            <a:tailEnd/>
          </a:ln>
        </p:spPr>
        <p:txBody>
          <a:bodyPr wrap="none" anchor="ctr"/>
          <a:lstStyle/>
          <a:p>
            <a:endParaRPr lang="en-IN"/>
          </a:p>
        </p:txBody>
      </p:sp>
      <p:sp>
        <p:nvSpPr>
          <p:cNvPr id="34" name="Line 38"/>
          <p:cNvSpPr>
            <a:spLocks noChangeShapeType="1"/>
          </p:cNvSpPr>
          <p:nvPr/>
        </p:nvSpPr>
        <p:spPr bwMode="auto">
          <a:xfrm>
            <a:off x="4826000" y="3503613"/>
            <a:ext cx="873125" cy="0"/>
          </a:xfrm>
          <a:prstGeom prst="line">
            <a:avLst/>
          </a:prstGeom>
          <a:noFill/>
          <a:ln w="9525">
            <a:solidFill>
              <a:schemeClr val="tx1"/>
            </a:solidFill>
            <a:round/>
            <a:headEnd/>
            <a:tailEnd/>
          </a:ln>
        </p:spPr>
        <p:txBody>
          <a:bodyPr wrap="none" anchor="ctr"/>
          <a:lstStyle/>
          <a:p>
            <a:endParaRPr lang="en-IN"/>
          </a:p>
        </p:txBody>
      </p:sp>
      <p:sp>
        <p:nvSpPr>
          <p:cNvPr id="35" name="Text Box 39"/>
          <p:cNvSpPr txBox="1">
            <a:spLocks noChangeArrowheads="1"/>
          </p:cNvSpPr>
          <p:nvPr/>
        </p:nvSpPr>
        <p:spPr bwMode="auto">
          <a:xfrm>
            <a:off x="5721350" y="2870200"/>
            <a:ext cx="1258888" cy="304800"/>
          </a:xfrm>
          <a:prstGeom prst="rect">
            <a:avLst/>
          </a:prstGeom>
          <a:noFill/>
          <a:ln w="9525">
            <a:noFill/>
            <a:miter lim="800000"/>
            <a:headEnd/>
            <a:tailEnd/>
          </a:ln>
        </p:spPr>
        <p:txBody>
          <a:bodyPr wrap="none">
            <a:spAutoFit/>
          </a:bodyPr>
          <a:lstStyle/>
          <a:p>
            <a:pPr algn="l" rtl="0"/>
            <a:r>
              <a:rPr lang="en-US" altLang="en-US" sz="1400">
                <a:latin typeface="Arial" charset="0"/>
              </a:rPr>
              <a:t>RST5.5 Mask</a:t>
            </a:r>
          </a:p>
        </p:txBody>
      </p:sp>
      <p:sp>
        <p:nvSpPr>
          <p:cNvPr id="36" name="Text Box 40"/>
          <p:cNvSpPr txBox="1">
            <a:spLocks noChangeArrowheads="1"/>
          </p:cNvSpPr>
          <p:nvPr/>
        </p:nvSpPr>
        <p:spPr bwMode="auto">
          <a:xfrm>
            <a:off x="5721350" y="3124200"/>
            <a:ext cx="1258888" cy="304800"/>
          </a:xfrm>
          <a:prstGeom prst="rect">
            <a:avLst/>
          </a:prstGeom>
          <a:noFill/>
          <a:ln w="9525">
            <a:noFill/>
            <a:miter lim="800000"/>
            <a:headEnd/>
            <a:tailEnd/>
          </a:ln>
        </p:spPr>
        <p:txBody>
          <a:bodyPr wrap="none">
            <a:spAutoFit/>
          </a:bodyPr>
          <a:lstStyle/>
          <a:p>
            <a:pPr algn="l" rtl="0"/>
            <a:r>
              <a:rPr lang="en-US" altLang="en-US" sz="1400">
                <a:latin typeface="Arial" charset="0"/>
              </a:rPr>
              <a:t>RST6.5 Mask</a:t>
            </a:r>
          </a:p>
        </p:txBody>
      </p:sp>
      <p:sp>
        <p:nvSpPr>
          <p:cNvPr id="37" name="Text Box 41"/>
          <p:cNvSpPr txBox="1">
            <a:spLocks noChangeArrowheads="1"/>
          </p:cNvSpPr>
          <p:nvPr/>
        </p:nvSpPr>
        <p:spPr bwMode="auto">
          <a:xfrm>
            <a:off x="5721350" y="3365500"/>
            <a:ext cx="1309688" cy="304800"/>
          </a:xfrm>
          <a:prstGeom prst="rect">
            <a:avLst/>
          </a:prstGeom>
          <a:noFill/>
          <a:ln w="9525">
            <a:noFill/>
            <a:miter lim="800000"/>
            <a:headEnd/>
            <a:tailEnd/>
          </a:ln>
        </p:spPr>
        <p:txBody>
          <a:bodyPr>
            <a:spAutoFit/>
          </a:bodyPr>
          <a:lstStyle/>
          <a:p>
            <a:pPr algn="l" rtl="0"/>
            <a:r>
              <a:rPr lang="en-US" altLang="en-US" sz="1400">
                <a:latin typeface="Arial" charset="0"/>
              </a:rPr>
              <a:t>RST7.5 Mask</a:t>
            </a:r>
          </a:p>
        </p:txBody>
      </p:sp>
      <p:sp>
        <p:nvSpPr>
          <p:cNvPr id="38" name="Text Box 42"/>
          <p:cNvSpPr txBox="1">
            <a:spLocks noChangeArrowheads="1"/>
          </p:cNvSpPr>
          <p:nvPr/>
        </p:nvSpPr>
        <p:spPr bwMode="auto">
          <a:xfrm>
            <a:off x="6880225" y="2833688"/>
            <a:ext cx="371475" cy="762000"/>
          </a:xfrm>
          <a:prstGeom prst="rect">
            <a:avLst/>
          </a:prstGeom>
          <a:noFill/>
          <a:ln w="9525">
            <a:noFill/>
            <a:miter lim="800000"/>
            <a:headEnd/>
            <a:tailEnd/>
          </a:ln>
        </p:spPr>
        <p:txBody>
          <a:bodyPr wrap="none">
            <a:spAutoFit/>
          </a:bodyPr>
          <a:lstStyle/>
          <a:p>
            <a:pPr algn="l" rtl="0"/>
            <a:r>
              <a:rPr lang="en-US" altLang="en-US" sz="4400">
                <a:latin typeface="Arial" charset="0"/>
              </a:rPr>
              <a:t>}</a:t>
            </a:r>
            <a:endParaRPr lang="en-US" altLang="en-US" sz="4000">
              <a:latin typeface="Arial" charset="0"/>
            </a:endParaRPr>
          </a:p>
        </p:txBody>
      </p:sp>
      <p:sp>
        <p:nvSpPr>
          <p:cNvPr id="39" name="Text Box 43"/>
          <p:cNvSpPr txBox="1">
            <a:spLocks noChangeArrowheads="1"/>
          </p:cNvSpPr>
          <p:nvPr/>
        </p:nvSpPr>
        <p:spPr bwMode="auto">
          <a:xfrm>
            <a:off x="7126288" y="3006725"/>
            <a:ext cx="1160462" cy="517525"/>
          </a:xfrm>
          <a:prstGeom prst="rect">
            <a:avLst/>
          </a:prstGeom>
          <a:noFill/>
          <a:ln w="9525">
            <a:noFill/>
            <a:miter lim="800000"/>
            <a:headEnd/>
            <a:tailEnd/>
          </a:ln>
        </p:spPr>
        <p:txBody>
          <a:bodyPr wrap="none">
            <a:spAutoFit/>
          </a:bodyPr>
          <a:lstStyle/>
          <a:p>
            <a:pPr algn="l" rtl="0"/>
            <a:r>
              <a:rPr lang="en-US" altLang="en-US" sz="1400">
                <a:latin typeface="Arial" charset="0"/>
              </a:rPr>
              <a:t>0 - Available</a:t>
            </a:r>
          </a:p>
          <a:p>
            <a:pPr algn="l" rtl="0"/>
            <a:r>
              <a:rPr lang="en-US" altLang="en-US" sz="1400">
                <a:latin typeface="Arial" charset="0"/>
              </a:rPr>
              <a:t>1 - Masked</a:t>
            </a:r>
          </a:p>
        </p:txBody>
      </p:sp>
      <p:sp>
        <p:nvSpPr>
          <p:cNvPr id="40" name="Line 44"/>
          <p:cNvSpPr>
            <a:spLocks noChangeShapeType="1"/>
          </p:cNvSpPr>
          <p:nvPr/>
        </p:nvSpPr>
        <p:spPr bwMode="auto">
          <a:xfrm>
            <a:off x="4581525" y="4257675"/>
            <a:ext cx="1082675" cy="0"/>
          </a:xfrm>
          <a:prstGeom prst="line">
            <a:avLst/>
          </a:prstGeom>
          <a:noFill/>
          <a:ln w="9525">
            <a:solidFill>
              <a:schemeClr val="tx1"/>
            </a:solidFill>
            <a:round/>
            <a:headEnd/>
            <a:tailEnd/>
          </a:ln>
        </p:spPr>
        <p:txBody>
          <a:bodyPr wrap="none" anchor="ctr"/>
          <a:lstStyle/>
          <a:p>
            <a:endParaRPr lang="en-IN"/>
          </a:p>
        </p:txBody>
      </p:sp>
      <p:sp>
        <p:nvSpPr>
          <p:cNvPr id="41" name="Text Box 45"/>
          <p:cNvSpPr txBox="1">
            <a:spLocks noChangeArrowheads="1"/>
          </p:cNvSpPr>
          <p:nvPr/>
        </p:nvSpPr>
        <p:spPr bwMode="auto">
          <a:xfrm>
            <a:off x="5746750" y="4089400"/>
            <a:ext cx="2439988" cy="730250"/>
          </a:xfrm>
          <a:prstGeom prst="rect">
            <a:avLst/>
          </a:prstGeom>
          <a:noFill/>
          <a:ln w="9525">
            <a:noFill/>
            <a:miter lim="800000"/>
            <a:headEnd/>
            <a:tailEnd/>
          </a:ln>
        </p:spPr>
        <p:txBody>
          <a:bodyPr wrap="none">
            <a:spAutoFit/>
          </a:bodyPr>
          <a:lstStyle/>
          <a:p>
            <a:pPr algn="l" rtl="0"/>
            <a:r>
              <a:rPr lang="en-US" altLang="en-US" sz="1400">
                <a:latin typeface="Arial" charset="0"/>
              </a:rPr>
              <a:t>Interrupt Enable</a:t>
            </a:r>
          </a:p>
          <a:p>
            <a:pPr algn="l" rtl="0"/>
            <a:r>
              <a:rPr lang="en-US" altLang="en-US" sz="1400">
                <a:latin typeface="Arial" charset="0"/>
              </a:rPr>
              <a:t>Value of the Interrupt Enable</a:t>
            </a:r>
          </a:p>
          <a:p>
            <a:pPr algn="l" rtl="0"/>
            <a:r>
              <a:rPr lang="en-US" altLang="en-US" sz="1400">
                <a:latin typeface="Arial" charset="0"/>
              </a:rPr>
              <a:t>Flip Flop</a:t>
            </a:r>
          </a:p>
        </p:txBody>
      </p:sp>
      <p:sp>
        <p:nvSpPr>
          <p:cNvPr id="42" name="Line 52"/>
          <p:cNvSpPr>
            <a:spLocks noChangeShapeType="1"/>
          </p:cNvSpPr>
          <p:nvPr/>
        </p:nvSpPr>
        <p:spPr bwMode="auto">
          <a:xfrm flipH="1">
            <a:off x="2427288" y="3260725"/>
            <a:ext cx="1169987" cy="0"/>
          </a:xfrm>
          <a:prstGeom prst="line">
            <a:avLst/>
          </a:prstGeom>
          <a:noFill/>
          <a:ln w="9525">
            <a:solidFill>
              <a:schemeClr val="tx1"/>
            </a:solidFill>
            <a:round/>
            <a:headEnd/>
            <a:tailEnd/>
          </a:ln>
        </p:spPr>
        <p:txBody>
          <a:bodyPr wrap="none" anchor="ctr"/>
          <a:lstStyle/>
          <a:p>
            <a:endParaRPr lang="en-IN"/>
          </a:p>
        </p:txBody>
      </p:sp>
      <p:sp>
        <p:nvSpPr>
          <p:cNvPr id="43" name="Text Box 53"/>
          <p:cNvSpPr txBox="1">
            <a:spLocks noChangeArrowheads="1"/>
          </p:cNvSpPr>
          <p:nvPr/>
        </p:nvSpPr>
        <p:spPr bwMode="auto">
          <a:xfrm>
            <a:off x="1150938" y="3094038"/>
            <a:ext cx="1258887" cy="304800"/>
          </a:xfrm>
          <a:prstGeom prst="rect">
            <a:avLst/>
          </a:prstGeom>
          <a:noFill/>
          <a:ln w="9525">
            <a:noFill/>
            <a:miter lim="800000"/>
            <a:headEnd/>
            <a:tailEnd/>
          </a:ln>
        </p:spPr>
        <p:txBody>
          <a:bodyPr wrap="none">
            <a:spAutoFit/>
          </a:bodyPr>
          <a:lstStyle/>
          <a:p>
            <a:pPr rtl="0"/>
            <a:r>
              <a:rPr lang="en-US" altLang="en-US" sz="1400">
                <a:latin typeface="Arial" charset="0"/>
              </a:rPr>
              <a:t>Serial Data In</a:t>
            </a:r>
          </a:p>
        </p:txBody>
      </p:sp>
      <p:sp>
        <p:nvSpPr>
          <p:cNvPr id="44" name="Line 55"/>
          <p:cNvSpPr>
            <a:spLocks noChangeShapeType="1"/>
          </p:cNvSpPr>
          <p:nvPr/>
        </p:nvSpPr>
        <p:spPr bwMode="auto">
          <a:xfrm flipH="1">
            <a:off x="3835400" y="2863850"/>
            <a:ext cx="0" cy="971550"/>
          </a:xfrm>
          <a:prstGeom prst="line">
            <a:avLst/>
          </a:prstGeom>
          <a:noFill/>
          <a:ln w="9525">
            <a:solidFill>
              <a:schemeClr val="tx1"/>
            </a:solidFill>
            <a:round/>
            <a:headEnd type="triangle" w="med" len="med"/>
            <a:tailEnd/>
          </a:ln>
        </p:spPr>
        <p:txBody>
          <a:bodyPr wrap="none" anchor="ctr"/>
          <a:lstStyle/>
          <a:p>
            <a:endParaRPr lang="en-IN"/>
          </a:p>
        </p:txBody>
      </p:sp>
      <p:sp>
        <p:nvSpPr>
          <p:cNvPr id="45" name="Line 56"/>
          <p:cNvSpPr>
            <a:spLocks noChangeShapeType="1"/>
          </p:cNvSpPr>
          <p:nvPr/>
        </p:nvSpPr>
        <p:spPr bwMode="auto">
          <a:xfrm flipH="1">
            <a:off x="4094163" y="2865438"/>
            <a:ext cx="0" cy="1169987"/>
          </a:xfrm>
          <a:prstGeom prst="line">
            <a:avLst/>
          </a:prstGeom>
          <a:noFill/>
          <a:ln w="9525">
            <a:solidFill>
              <a:schemeClr val="tx1"/>
            </a:solidFill>
            <a:round/>
            <a:headEnd type="triangle" w="med" len="med"/>
            <a:tailEnd/>
          </a:ln>
        </p:spPr>
        <p:txBody>
          <a:bodyPr wrap="none" anchor="ctr"/>
          <a:lstStyle/>
          <a:p>
            <a:endParaRPr lang="en-IN"/>
          </a:p>
        </p:txBody>
      </p:sp>
      <p:sp>
        <p:nvSpPr>
          <p:cNvPr id="46" name="Line 57"/>
          <p:cNvSpPr>
            <a:spLocks noChangeShapeType="1"/>
          </p:cNvSpPr>
          <p:nvPr/>
        </p:nvSpPr>
        <p:spPr bwMode="auto">
          <a:xfrm flipH="1">
            <a:off x="4340225" y="2867025"/>
            <a:ext cx="0" cy="1395413"/>
          </a:xfrm>
          <a:prstGeom prst="line">
            <a:avLst/>
          </a:prstGeom>
          <a:noFill/>
          <a:ln w="9525">
            <a:solidFill>
              <a:schemeClr val="tx1"/>
            </a:solidFill>
            <a:round/>
            <a:headEnd type="triangle" w="med" len="med"/>
            <a:tailEnd/>
          </a:ln>
        </p:spPr>
        <p:txBody>
          <a:bodyPr wrap="none" anchor="ctr"/>
          <a:lstStyle/>
          <a:p>
            <a:endParaRPr lang="en-IN"/>
          </a:p>
        </p:txBody>
      </p:sp>
      <p:sp>
        <p:nvSpPr>
          <p:cNvPr id="47" name="Line 58"/>
          <p:cNvSpPr>
            <a:spLocks noChangeShapeType="1"/>
          </p:cNvSpPr>
          <p:nvPr/>
        </p:nvSpPr>
        <p:spPr bwMode="auto">
          <a:xfrm flipH="1">
            <a:off x="3449638" y="3835400"/>
            <a:ext cx="385762" cy="0"/>
          </a:xfrm>
          <a:prstGeom prst="line">
            <a:avLst/>
          </a:prstGeom>
          <a:noFill/>
          <a:ln w="9525">
            <a:solidFill>
              <a:schemeClr val="tx1"/>
            </a:solidFill>
            <a:round/>
            <a:headEnd/>
            <a:tailEnd/>
          </a:ln>
        </p:spPr>
        <p:txBody>
          <a:bodyPr wrap="none" anchor="ctr"/>
          <a:lstStyle/>
          <a:p>
            <a:endParaRPr lang="en-IN"/>
          </a:p>
        </p:txBody>
      </p:sp>
      <p:sp>
        <p:nvSpPr>
          <p:cNvPr id="48" name="Line 59"/>
          <p:cNvSpPr>
            <a:spLocks noChangeShapeType="1"/>
          </p:cNvSpPr>
          <p:nvPr/>
        </p:nvSpPr>
        <p:spPr bwMode="auto">
          <a:xfrm flipH="1">
            <a:off x="3444875" y="4049713"/>
            <a:ext cx="647700" cy="0"/>
          </a:xfrm>
          <a:prstGeom prst="line">
            <a:avLst/>
          </a:prstGeom>
          <a:noFill/>
          <a:ln w="9525">
            <a:solidFill>
              <a:schemeClr val="tx1"/>
            </a:solidFill>
            <a:round/>
            <a:headEnd/>
            <a:tailEnd/>
          </a:ln>
        </p:spPr>
        <p:txBody>
          <a:bodyPr wrap="none" anchor="ctr"/>
          <a:lstStyle/>
          <a:p>
            <a:endParaRPr lang="en-IN"/>
          </a:p>
        </p:txBody>
      </p:sp>
      <p:sp>
        <p:nvSpPr>
          <p:cNvPr id="49" name="Line 60"/>
          <p:cNvSpPr>
            <a:spLocks noChangeShapeType="1"/>
          </p:cNvSpPr>
          <p:nvPr/>
        </p:nvSpPr>
        <p:spPr bwMode="auto">
          <a:xfrm flipH="1">
            <a:off x="3452813" y="4264025"/>
            <a:ext cx="873125" cy="0"/>
          </a:xfrm>
          <a:prstGeom prst="line">
            <a:avLst/>
          </a:prstGeom>
          <a:noFill/>
          <a:ln w="9525">
            <a:solidFill>
              <a:schemeClr val="tx1"/>
            </a:solidFill>
            <a:round/>
            <a:headEnd/>
            <a:tailEnd/>
          </a:ln>
        </p:spPr>
        <p:txBody>
          <a:bodyPr wrap="none" anchor="ctr"/>
          <a:lstStyle/>
          <a:p>
            <a:endParaRPr lang="en-IN"/>
          </a:p>
        </p:txBody>
      </p:sp>
      <p:sp>
        <p:nvSpPr>
          <p:cNvPr id="50" name="Text Box 61"/>
          <p:cNvSpPr txBox="1">
            <a:spLocks noChangeArrowheads="1"/>
          </p:cNvSpPr>
          <p:nvPr/>
        </p:nvSpPr>
        <p:spPr bwMode="auto">
          <a:xfrm>
            <a:off x="1130300" y="3670300"/>
            <a:ext cx="2193925" cy="304800"/>
          </a:xfrm>
          <a:prstGeom prst="rect">
            <a:avLst/>
          </a:prstGeom>
          <a:noFill/>
          <a:ln w="9525">
            <a:noFill/>
            <a:miter lim="800000"/>
            <a:headEnd/>
            <a:tailEnd/>
          </a:ln>
        </p:spPr>
        <p:txBody>
          <a:bodyPr wrap="none">
            <a:spAutoFit/>
          </a:bodyPr>
          <a:lstStyle/>
          <a:p>
            <a:pPr algn="l" rtl="0"/>
            <a:r>
              <a:rPr lang="en-US" altLang="en-US" sz="1400">
                <a:latin typeface="Arial" charset="0"/>
              </a:rPr>
              <a:t>RST5.5 Interrupt Pending</a:t>
            </a:r>
          </a:p>
        </p:txBody>
      </p:sp>
      <p:sp>
        <p:nvSpPr>
          <p:cNvPr id="51" name="Text Box 62"/>
          <p:cNvSpPr txBox="1">
            <a:spLocks noChangeArrowheads="1"/>
          </p:cNvSpPr>
          <p:nvPr/>
        </p:nvSpPr>
        <p:spPr bwMode="auto">
          <a:xfrm>
            <a:off x="1130300" y="3924300"/>
            <a:ext cx="2193925" cy="304800"/>
          </a:xfrm>
          <a:prstGeom prst="rect">
            <a:avLst/>
          </a:prstGeom>
          <a:noFill/>
          <a:ln w="9525">
            <a:noFill/>
            <a:miter lim="800000"/>
            <a:headEnd/>
            <a:tailEnd/>
          </a:ln>
        </p:spPr>
        <p:txBody>
          <a:bodyPr wrap="none">
            <a:spAutoFit/>
          </a:bodyPr>
          <a:lstStyle/>
          <a:p>
            <a:pPr algn="l" rtl="0"/>
            <a:r>
              <a:rPr lang="en-US" altLang="en-US" sz="1400">
                <a:latin typeface="Arial" charset="0"/>
              </a:rPr>
              <a:t>RST6.5 Interrupt Pending</a:t>
            </a:r>
          </a:p>
        </p:txBody>
      </p:sp>
      <p:sp>
        <p:nvSpPr>
          <p:cNvPr id="52" name="Text Box 63"/>
          <p:cNvSpPr txBox="1">
            <a:spLocks noChangeArrowheads="1"/>
          </p:cNvSpPr>
          <p:nvPr/>
        </p:nvSpPr>
        <p:spPr bwMode="auto">
          <a:xfrm>
            <a:off x="1130300" y="4165600"/>
            <a:ext cx="2355850" cy="304800"/>
          </a:xfrm>
          <a:prstGeom prst="rect">
            <a:avLst/>
          </a:prstGeom>
          <a:noFill/>
          <a:ln w="9525">
            <a:noFill/>
            <a:miter lim="800000"/>
            <a:headEnd/>
            <a:tailEnd/>
          </a:ln>
        </p:spPr>
        <p:txBody>
          <a:bodyPr>
            <a:spAutoFit/>
          </a:bodyPr>
          <a:lstStyle/>
          <a:p>
            <a:pPr algn="l" rtl="0"/>
            <a:r>
              <a:rPr lang="en-US" altLang="en-US" sz="1400">
                <a:latin typeface="Arial" charset="0"/>
              </a:rPr>
              <a:t>RST7.5 Interrupt Pending</a:t>
            </a:r>
          </a:p>
        </p:txBody>
      </p:sp>
      <p:sp>
        <p:nvSpPr>
          <p:cNvPr id="53" name="Rectangle 2"/>
          <p:cNvSpPr txBox="1">
            <a:spLocks noChangeArrowheads="1"/>
          </p:cNvSpPr>
          <p:nvPr/>
        </p:nvSpPr>
        <p:spPr>
          <a:xfrm>
            <a:off x="696913" y="222250"/>
            <a:ext cx="77724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mj-lt"/>
                <a:ea typeface="+mj-ea"/>
                <a:cs typeface="+mj-cs"/>
              </a:rPr>
              <a:t>How RIM sets the Accumulator’s different bits</a:t>
            </a:r>
            <a:endParaRPr kumimoji="0" lang="en-US" altLang="en-US" sz="4400" b="0"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68"/>
          <p:cNvSpPr>
            <a:spLocks noGrp="1"/>
          </p:cNvSpPr>
          <p:nvPr>
            <p:ph type="sldNum" sz="quarter" idx="10"/>
          </p:nvPr>
        </p:nvSpPr>
        <p:spPr/>
        <p:txBody>
          <a:bodyPr/>
          <a:lstStyle/>
          <a:p>
            <a:fld id="{C4C93C21-0E54-4567-859D-C199A0A81142}" type="slidenum">
              <a:rPr lang="en-US"/>
              <a:pPr/>
              <a:t>27</a:t>
            </a:fld>
            <a:endParaRPr lang="en-US">
              <a:latin typeface="Times New Roman" pitchFamily="18" charset="0"/>
            </a:endParaRPr>
          </a:p>
        </p:txBody>
      </p:sp>
      <p:sp>
        <p:nvSpPr>
          <p:cNvPr id="112642" name="Rectangle 2"/>
          <p:cNvSpPr>
            <a:spLocks noGrp="1" noChangeArrowheads="1"/>
          </p:cNvSpPr>
          <p:nvPr>
            <p:ph type="title"/>
          </p:nvPr>
        </p:nvSpPr>
        <p:spPr/>
        <p:txBody>
          <a:bodyPr>
            <a:normAutofit fontScale="90000"/>
          </a:bodyPr>
          <a:lstStyle/>
          <a:p>
            <a:r>
              <a:rPr lang="en-US" altLang="en-US"/>
              <a:t>Determining the Current Mask Settings</a:t>
            </a:r>
          </a:p>
        </p:txBody>
      </p:sp>
      <p:sp>
        <p:nvSpPr>
          <p:cNvPr id="112643" name="Rectangle 3"/>
          <p:cNvSpPr>
            <a:spLocks noGrp="1" noChangeArrowheads="1"/>
          </p:cNvSpPr>
          <p:nvPr>
            <p:ph type="body" idx="1"/>
          </p:nvPr>
        </p:nvSpPr>
        <p:spPr/>
        <p:txBody>
          <a:bodyPr>
            <a:normAutofit/>
          </a:bodyPr>
          <a:lstStyle/>
          <a:p>
            <a:r>
              <a:rPr lang="en-US" sz="1600" dirty="0"/>
              <a:t>RIM instruction: Read Interrupt Mask </a:t>
            </a:r>
          </a:p>
          <a:p>
            <a:pPr lvl="1"/>
            <a:r>
              <a:rPr lang="en-US" sz="1600" dirty="0"/>
              <a:t>Load the </a:t>
            </a:r>
            <a:r>
              <a:rPr lang="en-US" sz="1600" dirty="0">
                <a:solidFill>
                  <a:srgbClr val="990000"/>
                </a:solidFill>
              </a:rPr>
              <a:t>accumulator</a:t>
            </a:r>
            <a:r>
              <a:rPr lang="en-US" sz="1600" dirty="0"/>
              <a:t> with an 8-bit pattern showing the status of each interrupt pin and mask.</a:t>
            </a:r>
            <a:endParaRPr lang="en-US" altLang="en-US" sz="1600" dirty="0"/>
          </a:p>
        </p:txBody>
      </p:sp>
      <p:sp>
        <p:nvSpPr>
          <p:cNvPr id="112644" name="Rectangle 4"/>
          <p:cNvSpPr>
            <a:spLocks noChangeArrowheads="1"/>
          </p:cNvSpPr>
          <p:nvPr/>
        </p:nvSpPr>
        <p:spPr bwMode="auto">
          <a:xfrm>
            <a:off x="6656388" y="5546725"/>
            <a:ext cx="1219200" cy="4492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a:r>
              <a:rPr lang="en-US" altLang="en-US" sz="1200">
                <a:latin typeface="Arial" pitchFamily="34" charset="0"/>
              </a:rPr>
              <a:t>Interrupt Enable</a:t>
            </a:r>
          </a:p>
          <a:p>
            <a:pPr algn="ctr" rtl="0"/>
            <a:r>
              <a:rPr lang="en-US" altLang="en-US" sz="1200">
                <a:latin typeface="Arial" pitchFamily="34" charset="0"/>
              </a:rPr>
              <a:t>Flip Flop</a:t>
            </a:r>
          </a:p>
        </p:txBody>
      </p:sp>
      <p:sp>
        <p:nvSpPr>
          <p:cNvPr id="112662" name="Line 22"/>
          <p:cNvSpPr>
            <a:spLocks noChangeShapeType="1"/>
          </p:cNvSpPr>
          <p:nvPr/>
        </p:nvSpPr>
        <p:spPr bwMode="auto">
          <a:xfrm>
            <a:off x="5191125" y="4084638"/>
            <a:ext cx="2678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3" name="Line 23"/>
          <p:cNvSpPr>
            <a:spLocks noChangeShapeType="1"/>
          </p:cNvSpPr>
          <p:nvPr/>
        </p:nvSpPr>
        <p:spPr bwMode="auto">
          <a:xfrm>
            <a:off x="5167313" y="3009900"/>
            <a:ext cx="2778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4" name="Line 24"/>
          <p:cNvSpPr>
            <a:spLocks noChangeShapeType="1"/>
          </p:cNvSpPr>
          <p:nvPr/>
        </p:nvSpPr>
        <p:spPr bwMode="auto">
          <a:xfrm>
            <a:off x="5210175" y="5010150"/>
            <a:ext cx="2665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0" name="Line 30"/>
          <p:cNvSpPr>
            <a:spLocks noChangeShapeType="1"/>
          </p:cNvSpPr>
          <p:nvPr/>
        </p:nvSpPr>
        <p:spPr bwMode="auto">
          <a:xfrm>
            <a:off x="6173788" y="3111500"/>
            <a:ext cx="1668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1" name="Line 31"/>
          <p:cNvSpPr>
            <a:spLocks noChangeShapeType="1"/>
          </p:cNvSpPr>
          <p:nvPr/>
        </p:nvSpPr>
        <p:spPr bwMode="auto">
          <a:xfrm>
            <a:off x="6178550" y="5135563"/>
            <a:ext cx="1668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2" name="Line 32"/>
          <p:cNvSpPr>
            <a:spLocks noChangeShapeType="1"/>
          </p:cNvSpPr>
          <p:nvPr/>
        </p:nvSpPr>
        <p:spPr bwMode="auto">
          <a:xfrm>
            <a:off x="6186488" y="4192588"/>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0" name="Rectangle 40"/>
          <p:cNvSpPr>
            <a:spLocks noChangeArrowheads="1"/>
          </p:cNvSpPr>
          <p:nvPr/>
        </p:nvSpPr>
        <p:spPr bwMode="auto">
          <a:xfrm>
            <a:off x="5986463" y="5319713"/>
            <a:ext cx="398462" cy="3476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1" name="Rectangle 41"/>
          <p:cNvSpPr>
            <a:spLocks noChangeArrowheads="1"/>
          </p:cNvSpPr>
          <p:nvPr/>
        </p:nvSpPr>
        <p:spPr bwMode="auto">
          <a:xfrm>
            <a:off x="5986463" y="4387850"/>
            <a:ext cx="398462" cy="34766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2" name="Rectangle 42"/>
          <p:cNvSpPr>
            <a:spLocks noChangeArrowheads="1"/>
          </p:cNvSpPr>
          <p:nvPr/>
        </p:nvSpPr>
        <p:spPr bwMode="auto">
          <a:xfrm>
            <a:off x="5973763" y="3303588"/>
            <a:ext cx="398462" cy="3476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3" name="Line 43"/>
          <p:cNvSpPr>
            <a:spLocks noChangeShapeType="1"/>
          </p:cNvSpPr>
          <p:nvPr/>
        </p:nvSpPr>
        <p:spPr bwMode="auto">
          <a:xfrm flipV="1">
            <a:off x="6184900" y="5132388"/>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4" name="Line 44"/>
          <p:cNvSpPr>
            <a:spLocks noChangeShapeType="1"/>
          </p:cNvSpPr>
          <p:nvPr/>
        </p:nvSpPr>
        <p:spPr bwMode="auto">
          <a:xfrm flipV="1">
            <a:off x="6186488" y="4200525"/>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5" name="Line 45"/>
          <p:cNvSpPr>
            <a:spLocks noChangeShapeType="1"/>
          </p:cNvSpPr>
          <p:nvPr/>
        </p:nvSpPr>
        <p:spPr bwMode="auto">
          <a:xfrm flipV="1">
            <a:off x="6172200" y="3116263"/>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7" name="Text Box 47"/>
          <p:cNvSpPr txBox="1">
            <a:spLocks noChangeArrowheads="1"/>
          </p:cNvSpPr>
          <p:nvPr/>
        </p:nvSpPr>
        <p:spPr bwMode="auto">
          <a:xfrm>
            <a:off x="4211638" y="4856163"/>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RST 5.5</a:t>
            </a:r>
          </a:p>
        </p:txBody>
      </p:sp>
      <p:sp>
        <p:nvSpPr>
          <p:cNvPr id="112688" name="Text Box 48"/>
          <p:cNvSpPr txBox="1">
            <a:spLocks noChangeArrowheads="1"/>
          </p:cNvSpPr>
          <p:nvPr/>
        </p:nvSpPr>
        <p:spPr bwMode="auto">
          <a:xfrm>
            <a:off x="4211638" y="3925888"/>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RST 6.5</a:t>
            </a:r>
          </a:p>
        </p:txBody>
      </p:sp>
      <p:sp>
        <p:nvSpPr>
          <p:cNvPr id="112689" name="Text Box 49"/>
          <p:cNvSpPr txBox="1">
            <a:spLocks noChangeArrowheads="1"/>
          </p:cNvSpPr>
          <p:nvPr/>
        </p:nvSpPr>
        <p:spPr bwMode="auto">
          <a:xfrm>
            <a:off x="4211638" y="2887663"/>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RST 7.5</a:t>
            </a:r>
          </a:p>
        </p:txBody>
      </p:sp>
      <p:sp>
        <p:nvSpPr>
          <p:cNvPr id="112690" name="Text Box 50"/>
          <p:cNvSpPr txBox="1">
            <a:spLocks noChangeArrowheads="1"/>
          </p:cNvSpPr>
          <p:nvPr/>
        </p:nvSpPr>
        <p:spPr bwMode="auto">
          <a:xfrm>
            <a:off x="6348413" y="5233988"/>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M 5.5</a:t>
            </a:r>
          </a:p>
        </p:txBody>
      </p:sp>
      <p:sp>
        <p:nvSpPr>
          <p:cNvPr id="112691" name="Text Box 51"/>
          <p:cNvSpPr txBox="1">
            <a:spLocks noChangeArrowheads="1"/>
          </p:cNvSpPr>
          <p:nvPr/>
        </p:nvSpPr>
        <p:spPr bwMode="auto">
          <a:xfrm>
            <a:off x="6346825" y="4316413"/>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M 6.5</a:t>
            </a:r>
          </a:p>
        </p:txBody>
      </p:sp>
      <p:sp>
        <p:nvSpPr>
          <p:cNvPr id="112692" name="Text Box 52"/>
          <p:cNvSpPr txBox="1">
            <a:spLocks noChangeArrowheads="1"/>
          </p:cNvSpPr>
          <p:nvPr/>
        </p:nvSpPr>
        <p:spPr bwMode="auto">
          <a:xfrm>
            <a:off x="6346825" y="3219450"/>
            <a:ext cx="565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M 7.5</a:t>
            </a:r>
          </a:p>
        </p:txBody>
      </p:sp>
      <p:sp>
        <p:nvSpPr>
          <p:cNvPr id="112701" name="Rectangle 61"/>
          <p:cNvSpPr>
            <a:spLocks noChangeArrowheads="1"/>
          </p:cNvSpPr>
          <p:nvPr/>
        </p:nvSpPr>
        <p:spPr bwMode="auto">
          <a:xfrm>
            <a:off x="5462588" y="2832100"/>
            <a:ext cx="436562" cy="37465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2" name="Text Box 62"/>
          <p:cNvSpPr txBox="1">
            <a:spLocks noChangeArrowheads="1"/>
          </p:cNvSpPr>
          <p:nvPr/>
        </p:nvSpPr>
        <p:spPr bwMode="auto">
          <a:xfrm>
            <a:off x="5888038" y="2719388"/>
            <a:ext cx="1474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RST7.5 Memory</a:t>
            </a:r>
          </a:p>
        </p:txBody>
      </p:sp>
      <p:sp>
        <p:nvSpPr>
          <p:cNvPr id="112703" name="Line 63"/>
          <p:cNvSpPr>
            <a:spLocks noChangeShapeType="1"/>
          </p:cNvSpPr>
          <p:nvPr/>
        </p:nvSpPr>
        <p:spPr bwMode="auto">
          <a:xfrm>
            <a:off x="5897563" y="3013075"/>
            <a:ext cx="195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2729" name="Group 89"/>
          <p:cNvGrpSpPr>
            <a:grpSpLocks/>
          </p:cNvGrpSpPr>
          <p:nvPr/>
        </p:nvGrpSpPr>
        <p:grpSpPr bwMode="auto">
          <a:xfrm>
            <a:off x="1077913" y="3516313"/>
            <a:ext cx="2016125" cy="822325"/>
            <a:chOff x="846" y="2215"/>
            <a:chExt cx="1270" cy="518"/>
          </a:xfrm>
        </p:grpSpPr>
        <p:sp>
          <p:nvSpPr>
            <p:cNvPr id="112705" name="Rectangle 65"/>
            <p:cNvSpPr>
              <a:spLocks noChangeArrowheads="1"/>
            </p:cNvSpPr>
            <p:nvPr/>
          </p:nvSpPr>
          <p:spPr bwMode="auto">
            <a:xfrm>
              <a:off x="868" y="2394"/>
              <a:ext cx="1247" cy="32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6" name="Text Box 66"/>
            <p:cNvSpPr txBox="1">
              <a:spLocks noChangeArrowheads="1"/>
            </p:cNvSpPr>
            <p:nvPr/>
          </p:nvSpPr>
          <p:spPr bwMode="auto">
            <a:xfrm rot="-5400000">
              <a:off x="759" y="2454"/>
              <a:ext cx="3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r>
                <a:rPr lang="en-US" altLang="en-US" sz="1400">
                  <a:latin typeface="Arial" pitchFamily="34" charset="0"/>
                </a:rPr>
                <a:t>SDI</a:t>
              </a:r>
              <a:endParaRPr lang="en-US" altLang="en-US">
                <a:latin typeface="Times" pitchFamily="18" charset="0"/>
              </a:endParaRPr>
            </a:p>
          </p:txBody>
        </p:sp>
        <p:sp>
          <p:nvSpPr>
            <p:cNvPr id="112707" name="Text Box 67"/>
            <p:cNvSpPr txBox="1">
              <a:spLocks noChangeArrowheads="1"/>
            </p:cNvSpPr>
            <p:nvPr/>
          </p:nvSpPr>
          <p:spPr bwMode="auto">
            <a:xfrm rot="-5400000">
              <a:off x="921" y="2462"/>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P7.5</a:t>
              </a:r>
              <a:endParaRPr lang="en-US" altLang="en-US">
                <a:latin typeface="Times" pitchFamily="18" charset="0"/>
              </a:endParaRPr>
            </a:p>
          </p:txBody>
        </p:sp>
        <p:sp>
          <p:nvSpPr>
            <p:cNvPr id="112708" name="Text Box 68"/>
            <p:cNvSpPr txBox="1">
              <a:spLocks noChangeArrowheads="1"/>
            </p:cNvSpPr>
            <p:nvPr/>
          </p:nvSpPr>
          <p:spPr bwMode="auto">
            <a:xfrm rot="-5400000">
              <a:off x="1080" y="2462"/>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P6.5</a:t>
              </a:r>
              <a:endParaRPr lang="en-US" altLang="en-US">
                <a:latin typeface="Times" pitchFamily="18" charset="0"/>
              </a:endParaRPr>
            </a:p>
          </p:txBody>
        </p:sp>
        <p:sp>
          <p:nvSpPr>
            <p:cNvPr id="112709" name="Text Box 69"/>
            <p:cNvSpPr txBox="1">
              <a:spLocks noChangeArrowheads="1"/>
            </p:cNvSpPr>
            <p:nvPr/>
          </p:nvSpPr>
          <p:spPr bwMode="auto">
            <a:xfrm rot="-5400000">
              <a:off x="1232" y="2463"/>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P5.5</a:t>
              </a:r>
              <a:endParaRPr lang="en-US" altLang="en-US">
                <a:latin typeface="Times" pitchFamily="18" charset="0"/>
              </a:endParaRPr>
            </a:p>
          </p:txBody>
        </p:sp>
        <p:sp>
          <p:nvSpPr>
            <p:cNvPr id="112710" name="Text Box 70"/>
            <p:cNvSpPr txBox="1">
              <a:spLocks noChangeArrowheads="1"/>
            </p:cNvSpPr>
            <p:nvPr/>
          </p:nvSpPr>
          <p:spPr bwMode="auto">
            <a:xfrm rot="-5400000">
              <a:off x="1379" y="2459"/>
              <a:ext cx="3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r>
                <a:rPr lang="en-US" altLang="en-US" sz="1400">
                  <a:latin typeface="Arial" pitchFamily="34" charset="0"/>
                </a:rPr>
                <a:t>IE</a:t>
              </a:r>
              <a:endParaRPr lang="en-US" altLang="en-US">
                <a:latin typeface="Times" pitchFamily="18" charset="0"/>
              </a:endParaRPr>
            </a:p>
          </p:txBody>
        </p:sp>
        <p:sp>
          <p:nvSpPr>
            <p:cNvPr id="112711" name="Text Box 71"/>
            <p:cNvSpPr txBox="1">
              <a:spLocks noChangeArrowheads="1"/>
            </p:cNvSpPr>
            <p:nvPr/>
          </p:nvSpPr>
          <p:spPr bwMode="auto">
            <a:xfrm rot="-5400000">
              <a:off x="1528" y="2455"/>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M7.5</a:t>
              </a:r>
              <a:endParaRPr lang="en-US" altLang="en-US">
                <a:latin typeface="Times" pitchFamily="18" charset="0"/>
              </a:endParaRPr>
            </a:p>
          </p:txBody>
        </p:sp>
        <p:sp>
          <p:nvSpPr>
            <p:cNvPr id="112712" name="Text Box 72"/>
            <p:cNvSpPr txBox="1">
              <a:spLocks noChangeArrowheads="1"/>
            </p:cNvSpPr>
            <p:nvPr/>
          </p:nvSpPr>
          <p:spPr bwMode="auto">
            <a:xfrm rot="-5400000">
              <a:off x="1680" y="2455"/>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M6.5</a:t>
              </a:r>
              <a:endParaRPr lang="en-US" altLang="en-US">
                <a:latin typeface="Times" pitchFamily="18" charset="0"/>
              </a:endParaRPr>
            </a:p>
          </p:txBody>
        </p:sp>
        <p:sp>
          <p:nvSpPr>
            <p:cNvPr id="112713" name="Text Box 73"/>
            <p:cNvSpPr txBox="1">
              <a:spLocks noChangeArrowheads="1"/>
            </p:cNvSpPr>
            <p:nvPr/>
          </p:nvSpPr>
          <p:spPr bwMode="auto">
            <a:xfrm rot="-5400000">
              <a:off x="1832" y="2454"/>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400">
                  <a:latin typeface="Arial" pitchFamily="34" charset="0"/>
                </a:rPr>
                <a:t>M5.5</a:t>
              </a:r>
              <a:endParaRPr lang="en-US" altLang="en-US">
                <a:latin typeface="Times" pitchFamily="18" charset="0"/>
              </a:endParaRPr>
            </a:p>
          </p:txBody>
        </p:sp>
        <p:sp>
          <p:nvSpPr>
            <p:cNvPr id="112714" name="Line 74"/>
            <p:cNvSpPr>
              <a:spLocks noChangeShapeType="1"/>
            </p:cNvSpPr>
            <p:nvPr/>
          </p:nvSpPr>
          <p:spPr bwMode="auto">
            <a:xfrm flipV="1">
              <a:off x="1017" y="2394"/>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5" name="Line 75"/>
            <p:cNvSpPr>
              <a:spLocks noChangeShapeType="1"/>
            </p:cNvSpPr>
            <p:nvPr/>
          </p:nvSpPr>
          <p:spPr bwMode="auto">
            <a:xfrm flipV="1">
              <a:off x="1176" y="2394"/>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6" name="Line 76"/>
            <p:cNvSpPr>
              <a:spLocks noChangeShapeType="1"/>
            </p:cNvSpPr>
            <p:nvPr/>
          </p:nvSpPr>
          <p:spPr bwMode="auto">
            <a:xfrm flipV="1">
              <a:off x="1327" y="2394"/>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7" name="Line 77"/>
            <p:cNvSpPr>
              <a:spLocks noChangeShapeType="1"/>
            </p:cNvSpPr>
            <p:nvPr/>
          </p:nvSpPr>
          <p:spPr bwMode="auto">
            <a:xfrm flipV="1">
              <a:off x="1478" y="2394"/>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8" name="Line 78"/>
            <p:cNvSpPr>
              <a:spLocks noChangeShapeType="1"/>
            </p:cNvSpPr>
            <p:nvPr/>
          </p:nvSpPr>
          <p:spPr bwMode="auto">
            <a:xfrm flipV="1">
              <a:off x="1637" y="2394"/>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9" name="Line 79"/>
            <p:cNvSpPr>
              <a:spLocks noChangeShapeType="1"/>
            </p:cNvSpPr>
            <p:nvPr/>
          </p:nvSpPr>
          <p:spPr bwMode="auto">
            <a:xfrm flipV="1">
              <a:off x="1796" y="2394"/>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0" name="Line 80"/>
            <p:cNvSpPr>
              <a:spLocks noChangeShapeType="1"/>
            </p:cNvSpPr>
            <p:nvPr/>
          </p:nvSpPr>
          <p:spPr bwMode="auto">
            <a:xfrm flipV="1">
              <a:off x="1947" y="2394"/>
              <a:ext cx="0"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1" name="Text Box 81"/>
            <p:cNvSpPr txBox="1">
              <a:spLocks noChangeArrowheads="1"/>
            </p:cNvSpPr>
            <p:nvPr/>
          </p:nvSpPr>
          <p:spPr bwMode="auto">
            <a:xfrm>
              <a:off x="1947"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0</a:t>
              </a:r>
            </a:p>
          </p:txBody>
        </p:sp>
        <p:sp>
          <p:nvSpPr>
            <p:cNvPr id="112722" name="Text Box 82"/>
            <p:cNvSpPr txBox="1">
              <a:spLocks noChangeArrowheads="1"/>
            </p:cNvSpPr>
            <p:nvPr/>
          </p:nvSpPr>
          <p:spPr bwMode="auto">
            <a:xfrm>
              <a:off x="1787"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1</a:t>
              </a:r>
            </a:p>
          </p:txBody>
        </p:sp>
        <p:sp>
          <p:nvSpPr>
            <p:cNvPr id="112723" name="Text Box 83"/>
            <p:cNvSpPr txBox="1">
              <a:spLocks noChangeArrowheads="1"/>
            </p:cNvSpPr>
            <p:nvPr/>
          </p:nvSpPr>
          <p:spPr bwMode="auto">
            <a:xfrm>
              <a:off x="1635"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2</a:t>
              </a:r>
            </a:p>
          </p:txBody>
        </p:sp>
        <p:sp>
          <p:nvSpPr>
            <p:cNvPr id="112724" name="Text Box 84"/>
            <p:cNvSpPr txBox="1">
              <a:spLocks noChangeArrowheads="1"/>
            </p:cNvSpPr>
            <p:nvPr/>
          </p:nvSpPr>
          <p:spPr bwMode="auto">
            <a:xfrm>
              <a:off x="1475"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3</a:t>
              </a:r>
            </a:p>
          </p:txBody>
        </p:sp>
        <p:sp>
          <p:nvSpPr>
            <p:cNvPr id="112725" name="Text Box 85"/>
            <p:cNvSpPr txBox="1">
              <a:spLocks noChangeArrowheads="1"/>
            </p:cNvSpPr>
            <p:nvPr/>
          </p:nvSpPr>
          <p:spPr bwMode="auto">
            <a:xfrm>
              <a:off x="1315"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4</a:t>
              </a:r>
            </a:p>
          </p:txBody>
        </p:sp>
        <p:sp>
          <p:nvSpPr>
            <p:cNvPr id="112726" name="Text Box 86"/>
            <p:cNvSpPr txBox="1">
              <a:spLocks noChangeArrowheads="1"/>
            </p:cNvSpPr>
            <p:nvPr/>
          </p:nvSpPr>
          <p:spPr bwMode="auto">
            <a:xfrm>
              <a:off x="1171"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5</a:t>
              </a:r>
            </a:p>
          </p:txBody>
        </p:sp>
        <p:sp>
          <p:nvSpPr>
            <p:cNvPr id="112727" name="Text Box 87"/>
            <p:cNvSpPr txBox="1">
              <a:spLocks noChangeArrowheads="1"/>
            </p:cNvSpPr>
            <p:nvPr/>
          </p:nvSpPr>
          <p:spPr bwMode="auto">
            <a:xfrm>
              <a:off x="1019"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6</a:t>
              </a:r>
            </a:p>
          </p:txBody>
        </p:sp>
        <p:sp>
          <p:nvSpPr>
            <p:cNvPr id="112728" name="Text Box 88"/>
            <p:cNvSpPr txBox="1">
              <a:spLocks noChangeArrowheads="1"/>
            </p:cNvSpPr>
            <p:nvPr/>
          </p:nvSpPr>
          <p:spPr bwMode="auto">
            <a:xfrm>
              <a:off x="867" y="2215"/>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1200">
                  <a:latin typeface="Arial" pitchFamily="34" charset="0"/>
                </a:rPr>
                <a:t>7</a:t>
              </a:r>
            </a:p>
          </p:txBody>
        </p:sp>
      </p:grpSp>
      <p:sp>
        <p:nvSpPr>
          <p:cNvPr id="112736" name="Line 96"/>
          <p:cNvSpPr>
            <a:spLocks noChangeShapeType="1"/>
          </p:cNvSpPr>
          <p:nvPr/>
        </p:nvSpPr>
        <p:spPr bwMode="auto">
          <a:xfrm flipH="1">
            <a:off x="2947988" y="5478463"/>
            <a:ext cx="316230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7" name="Line 97"/>
          <p:cNvSpPr>
            <a:spLocks noChangeShapeType="1"/>
          </p:cNvSpPr>
          <p:nvPr/>
        </p:nvSpPr>
        <p:spPr bwMode="auto">
          <a:xfrm flipV="1">
            <a:off x="2947988" y="4270375"/>
            <a:ext cx="0" cy="1208088"/>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8" name="Line 98"/>
          <p:cNvSpPr>
            <a:spLocks noChangeShapeType="1"/>
          </p:cNvSpPr>
          <p:nvPr/>
        </p:nvSpPr>
        <p:spPr bwMode="auto">
          <a:xfrm flipH="1">
            <a:off x="2698750" y="4557713"/>
            <a:ext cx="3486150"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9" name="Line 99"/>
          <p:cNvSpPr>
            <a:spLocks noChangeShapeType="1"/>
          </p:cNvSpPr>
          <p:nvPr/>
        </p:nvSpPr>
        <p:spPr bwMode="auto">
          <a:xfrm flipV="1">
            <a:off x="2698750" y="4171950"/>
            <a:ext cx="0" cy="385763"/>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0" name="Line 100"/>
          <p:cNvSpPr>
            <a:spLocks noChangeShapeType="1"/>
          </p:cNvSpPr>
          <p:nvPr/>
        </p:nvSpPr>
        <p:spPr bwMode="auto">
          <a:xfrm flipH="1">
            <a:off x="2212975" y="5827713"/>
            <a:ext cx="4545013" cy="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1" name="Line 101"/>
          <p:cNvSpPr>
            <a:spLocks noChangeShapeType="1"/>
          </p:cNvSpPr>
          <p:nvPr/>
        </p:nvSpPr>
        <p:spPr bwMode="auto">
          <a:xfrm flipV="1">
            <a:off x="2212975" y="4208463"/>
            <a:ext cx="0" cy="1619250"/>
          </a:xfrm>
          <a:prstGeom prst="line">
            <a:avLst/>
          </a:prstGeom>
          <a:noFill/>
          <a:ln w="2857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2" name="Line 102"/>
          <p:cNvSpPr>
            <a:spLocks noChangeShapeType="1"/>
          </p:cNvSpPr>
          <p:nvPr/>
        </p:nvSpPr>
        <p:spPr bwMode="auto">
          <a:xfrm flipH="1">
            <a:off x="2474913" y="3471863"/>
            <a:ext cx="3684587"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3" name="Line 103"/>
          <p:cNvSpPr>
            <a:spLocks noChangeShapeType="1"/>
          </p:cNvSpPr>
          <p:nvPr/>
        </p:nvSpPr>
        <p:spPr bwMode="auto">
          <a:xfrm>
            <a:off x="2474913" y="3471863"/>
            <a:ext cx="0" cy="423862"/>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4" name="Line 104"/>
          <p:cNvSpPr>
            <a:spLocks noChangeShapeType="1"/>
          </p:cNvSpPr>
          <p:nvPr/>
        </p:nvSpPr>
        <p:spPr bwMode="auto">
          <a:xfrm flipH="1">
            <a:off x="1477963" y="2900363"/>
            <a:ext cx="420846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5" name="Line 105"/>
          <p:cNvSpPr>
            <a:spLocks noChangeShapeType="1"/>
          </p:cNvSpPr>
          <p:nvPr/>
        </p:nvSpPr>
        <p:spPr bwMode="auto">
          <a:xfrm>
            <a:off x="1477963" y="2901950"/>
            <a:ext cx="0" cy="995363"/>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6" name="Line 106"/>
          <p:cNvSpPr>
            <a:spLocks noChangeShapeType="1"/>
          </p:cNvSpPr>
          <p:nvPr/>
        </p:nvSpPr>
        <p:spPr bwMode="auto">
          <a:xfrm flipH="1" flipV="1">
            <a:off x="1727200" y="3349625"/>
            <a:ext cx="3635375" cy="15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7" name="Line 107"/>
          <p:cNvSpPr>
            <a:spLocks noChangeShapeType="1"/>
          </p:cNvSpPr>
          <p:nvPr/>
        </p:nvSpPr>
        <p:spPr bwMode="auto">
          <a:xfrm>
            <a:off x="1727200" y="3349625"/>
            <a:ext cx="0" cy="5476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8" name="Line 108"/>
          <p:cNvSpPr>
            <a:spLocks noChangeShapeType="1"/>
          </p:cNvSpPr>
          <p:nvPr/>
        </p:nvSpPr>
        <p:spPr bwMode="auto">
          <a:xfrm flipH="1">
            <a:off x="1951038" y="4789488"/>
            <a:ext cx="343693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9" name="Line 109"/>
          <p:cNvSpPr>
            <a:spLocks noChangeShapeType="1"/>
          </p:cNvSpPr>
          <p:nvPr/>
        </p:nvSpPr>
        <p:spPr bwMode="auto">
          <a:xfrm flipV="1">
            <a:off x="1951038" y="4270375"/>
            <a:ext cx="0" cy="5111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0" name="Line 110"/>
          <p:cNvSpPr>
            <a:spLocks noChangeShapeType="1"/>
          </p:cNvSpPr>
          <p:nvPr/>
        </p:nvSpPr>
        <p:spPr bwMode="auto">
          <a:xfrm>
            <a:off x="5391150" y="4794250"/>
            <a:ext cx="0" cy="2111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1" name="Line 111"/>
          <p:cNvSpPr>
            <a:spLocks noChangeShapeType="1"/>
          </p:cNvSpPr>
          <p:nvPr/>
        </p:nvSpPr>
        <p:spPr bwMode="auto">
          <a:xfrm>
            <a:off x="5362575" y="3349625"/>
            <a:ext cx="0" cy="73501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2" name="Oval 112"/>
          <p:cNvSpPr>
            <a:spLocks noChangeArrowheads="1"/>
          </p:cNvSpPr>
          <p:nvPr/>
        </p:nvSpPr>
        <p:spPr bwMode="auto">
          <a:xfrm>
            <a:off x="5313363" y="4046538"/>
            <a:ext cx="74612" cy="7461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3" name="Oval 113"/>
          <p:cNvSpPr>
            <a:spLocks noChangeArrowheads="1"/>
          </p:cNvSpPr>
          <p:nvPr/>
        </p:nvSpPr>
        <p:spPr bwMode="auto">
          <a:xfrm>
            <a:off x="5341938" y="4970463"/>
            <a:ext cx="74612" cy="7461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9308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a:solidFill>
                  <a:srgbClr val="C00000"/>
                </a:solidFill>
              </a:rPr>
              <a:t>What is Memory Mapped I/O?</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a:t>Instead of having special methods for accessing the values to be read or written, just get them from memory or put them into memory.</a:t>
            </a:r>
          </a:p>
          <a:p>
            <a:pPr fontAlgn="auto">
              <a:spcAft>
                <a:spcPts val="0"/>
              </a:spcAft>
              <a:buFont typeface="Arial" pitchFamily="34" charset="0"/>
              <a:buChar char="•"/>
              <a:defRPr/>
            </a:pPr>
            <a:r>
              <a:rPr lang="en-US" dirty="0"/>
              <a:t>The device is connected directly to certain main memory locations. </a:t>
            </a:r>
          </a:p>
          <a:p>
            <a:pPr fontAlgn="auto">
              <a:spcAft>
                <a:spcPts val="0"/>
              </a:spcAft>
              <a:buFont typeface="Arial" pitchFamily="34" charset="0"/>
              <a:buChar char="•"/>
              <a:defRPr/>
            </a:pPr>
            <a:r>
              <a:rPr lang="en-US" dirty="0"/>
              <a:t>Two types of information to/from the device</a:t>
            </a:r>
          </a:p>
          <a:p>
            <a:pPr lvl="1" fontAlgn="auto">
              <a:spcAft>
                <a:spcPts val="0"/>
              </a:spcAft>
              <a:buFont typeface="Arial" pitchFamily="34" charset="0"/>
              <a:buChar char="–"/>
              <a:defRPr/>
            </a:pPr>
            <a:r>
              <a:rPr lang="en-US" dirty="0"/>
              <a:t>Status</a:t>
            </a:r>
          </a:p>
          <a:p>
            <a:pPr lvl="1" fontAlgn="auto">
              <a:spcAft>
                <a:spcPts val="0"/>
              </a:spcAft>
              <a:buFont typeface="Arial" pitchFamily="34" charset="0"/>
              <a:buChar char="–"/>
              <a:defRPr/>
            </a:pPr>
            <a:r>
              <a:rPr lang="en-US" dirty="0"/>
              <a:t>Value read/write</a:t>
            </a:r>
          </a:p>
        </p:txBody>
      </p:sp>
    </p:spTree>
    <p:extLst>
      <p:ext uri="{BB962C8B-B14F-4D97-AF65-F5344CB8AC3E}">
        <p14:creationId xmlns:p14="http://schemas.microsoft.com/office/powerpoint/2010/main" val="2017040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solidFill>
                  <a:srgbClr val="C00000"/>
                </a:solidFill>
              </a:rPr>
              <a:t>Memory Mapped I/O</a:t>
            </a:r>
          </a:p>
        </p:txBody>
      </p:sp>
      <p:sp>
        <p:nvSpPr>
          <p:cNvPr id="4130"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097" name="Group 1"/>
          <p:cNvGrpSpPr>
            <a:grpSpLocks noChangeAspect="1"/>
          </p:cNvGrpSpPr>
          <p:nvPr/>
        </p:nvGrpSpPr>
        <p:grpSpPr bwMode="auto">
          <a:xfrm>
            <a:off x="1743044" y="1657337"/>
            <a:ext cx="5713694" cy="4404306"/>
            <a:chOff x="2526" y="5592"/>
            <a:chExt cx="9600" cy="7611"/>
          </a:xfrm>
        </p:grpSpPr>
        <p:sp>
          <p:nvSpPr>
            <p:cNvPr id="4129" name="AutoShape 33"/>
            <p:cNvSpPr>
              <a:spLocks noChangeAspect="1" noChangeArrowheads="1" noTextEdit="1"/>
            </p:cNvSpPr>
            <p:nvPr/>
          </p:nvSpPr>
          <p:spPr bwMode="auto">
            <a:xfrm>
              <a:off x="2526" y="5592"/>
              <a:ext cx="9600" cy="7611"/>
            </a:xfrm>
            <a:prstGeom prst="rect">
              <a:avLst/>
            </a:prstGeom>
            <a:noFill/>
          </p:spPr>
          <p:txBody>
            <a:bodyPr vert="horz" wrap="square" lIns="91440" tIns="45720" rIns="91440" bIns="45720" numCol="1" anchor="t" anchorCtr="0" compatLnSpc="1">
              <a:prstTxWarp prst="textNoShape">
                <a:avLst/>
              </a:prstTxWarp>
            </a:bodyPr>
            <a:lstStyle/>
            <a:p>
              <a:endParaRPr lang="en-US" sz="3600"/>
            </a:p>
          </p:txBody>
        </p:sp>
        <p:sp>
          <p:nvSpPr>
            <p:cNvPr id="4128" name="Oval 32"/>
            <p:cNvSpPr>
              <a:spLocks noChangeAspect="1" noChangeArrowheads="1"/>
            </p:cNvSpPr>
            <p:nvPr/>
          </p:nvSpPr>
          <p:spPr bwMode="auto">
            <a:xfrm>
              <a:off x="5647" y="5592"/>
              <a:ext cx="1800" cy="1852"/>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127" name="Text Box 31"/>
            <p:cNvSpPr txBox="1">
              <a:spLocks noChangeArrowheads="1"/>
            </p:cNvSpPr>
            <p:nvPr/>
          </p:nvSpPr>
          <p:spPr bwMode="auto">
            <a:xfrm>
              <a:off x="6129" y="6291"/>
              <a:ext cx="799"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CPU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26" name="Rectangle 30"/>
            <p:cNvSpPr>
              <a:spLocks noChangeArrowheads="1"/>
            </p:cNvSpPr>
            <p:nvPr/>
          </p:nvSpPr>
          <p:spPr bwMode="auto">
            <a:xfrm>
              <a:off x="9005" y="9571"/>
              <a:ext cx="3000" cy="988"/>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125" name="Text Box 29"/>
            <p:cNvSpPr txBox="1">
              <a:spLocks noChangeArrowheads="1"/>
            </p:cNvSpPr>
            <p:nvPr/>
          </p:nvSpPr>
          <p:spPr bwMode="auto">
            <a:xfrm>
              <a:off x="9662" y="9820"/>
              <a:ext cx="1808"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Main memory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24" name="Line 28"/>
            <p:cNvSpPr>
              <a:spLocks noChangeShapeType="1"/>
            </p:cNvSpPr>
            <p:nvPr/>
          </p:nvSpPr>
          <p:spPr bwMode="auto">
            <a:xfrm>
              <a:off x="2526" y="8091"/>
              <a:ext cx="960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4123" name="Line 27"/>
            <p:cNvSpPr>
              <a:spLocks noChangeShapeType="1"/>
            </p:cNvSpPr>
            <p:nvPr/>
          </p:nvSpPr>
          <p:spPr bwMode="auto">
            <a:xfrm>
              <a:off x="2526" y="8832"/>
              <a:ext cx="9600" cy="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4122" name="Line 26"/>
            <p:cNvSpPr>
              <a:spLocks noChangeShapeType="1"/>
            </p:cNvSpPr>
            <p:nvPr/>
          </p:nvSpPr>
          <p:spPr bwMode="auto">
            <a:xfrm>
              <a:off x="6116" y="7360"/>
              <a:ext cx="0" cy="724"/>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121" name="Line 25"/>
            <p:cNvSpPr>
              <a:spLocks noChangeShapeType="1"/>
            </p:cNvSpPr>
            <p:nvPr/>
          </p:nvSpPr>
          <p:spPr bwMode="auto">
            <a:xfrm>
              <a:off x="9726" y="8091"/>
              <a:ext cx="0" cy="14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120" name="Line 24"/>
            <p:cNvSpPr>
              <a:spLocks noChangeShapeType="1"/>
            </p:cNvSpPr>
            <p:nvPr/>
          </p:nvSpPr>
          <p:spPr bwMode="auto">
            <a:xfrm>
              <a:off x="10926" y="8832"/>
              <a:ext cx="0" cy="739"/>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119" name="Text Box 23"/>
            <p:cNvSpPr txBox="1">
              <a:spLocks noChangeArrowheads="1"/>
            </p:cNvSpPr>
            <p:nvPr/>
          </p:nvSpPr>
          <p:spPr bwMode="auto">
            <a:xfrm>
              <a:off x="2645" y="7426"/>
              <a:ext cx="1431" cy="412"/>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Address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18" name="Text Box 22"/>
            <p:cNvSpPr txBox="1">
              <a:spLocks noChangeArrowheads="1"/>
            </p:cNvSpPr>
            <p:nvPr/>
          </p:nvSpPr>
          <p:spPr bwMode="auto">
            <a:xfrm>
              <a:off x="2649" y="8292"/>
              <a:ext cx="1134" cy="412"/>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Data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17" name="Line 21"/>
            <p:cNvSpPr>
              <a:spLocks noChangeShapeType="1"/>
            </p:cNvSpPr>
            <p:nvPr/>
          </p:nvSpPr>
          <p:spPr bwMode="auto">
            <a:xfrm>
              <a:off x="7205" y="7141"/>
              <a:ext cx="0" cy="1691"/>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116" name="Rectangle 20"/>
            <p:cNvSpPr>
              <a:spLocks noChangeArrowheads="1"/>
            </p:cNvSpPr>
            <p:nvPr/>
          </p:nvSpPr>
          <p:spPr bwMode="auto">
            <a:xfrm>
              <a:off x="2526" y="9414"/>
              <a:ext cx="5967" cy="3789"/>
            </a:xfrm>
            <a:prstGeom prst="rect">
              <a:avLst/>
            </a:prstGeom>
            <a:solidFill>
              <a:srgbClr val="DDDDDD"/>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115" name="Text Box 19"/>
            <p:cNvSpPr txBox="1">
              <a:spLocks noChangeArrowheads="1"/>
            </p:cNvSpPr>
            <p:nvPr/>
          </p:nvSpPr>
          <p:spPr bwMode="auto">
            <a:xfrm>
              <a:off x="6166" y="10271"/>
              <a:ext cx="2160" cy="699"/>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Data register</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(address = 5000)</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14" name="Rectangle 18"/>
            <p:cNvSpPr>
              <a:spLocks noChangeArrowheads="1"/>
            </p:cNvSpPr>
            <p:nvPr/>
          </p:nvSpPr>
          <p:spPr bwMode="auto">
            <a:xfrm>
              <a:off x="2997" y="10066"/>
              <a:ext cx="3000" cy="73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113" name="Rectangle 17"/>
            <p:cNvSpPr>
              <a:spLocks noChangeArrowheads="1"/>
            </p:cNvSpPr>
            <p:nvPr/>
          </p:nvSpPr>
          <p:spPr bwMode="auto">
            <a:xfrm>
              <a:off x="2997" y="11523"/>
              <a:ext cx="3000" cy="600"/>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112" name="Text Box 16"/>
            <p:cNvSpPr txBox="1">
              <a:spLocks noChangeArrowheads="1"/>
            </p:cNvSpPr>
            <p:nvPr/>
          </p:nvSpPr>
          <p:spPr bwMode="auto">
            <a:xfrm>
              <a:off x="3012" y="11626"/>
              <a:ext cx="1068"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Ready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11" name="Line 15"/>
            <p:cNvSpPr>
              <a:spLocks noChangeShapeType="1"/>
            </p:cNvSpPr>
            <p:nvPr/>
          </p:nvSpPr>
          <p:spPr bwMode="auto">
            <a:xfrm>
              <a:off x="4091" y="11523"/>
              <a:ext cx="0" cy="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4110" name="Text Box 14"/>
            <p:cNvSpPr txBox="1">
              <a:spLocks noChangeArrowheads="1"/>
            </p:cNvSpPr>
            <p:nvPr/>
          </p:nvSpPr>
          <p:spPr bwMode="auto">
            <a:xfrm>
              <a:off x="5709" y="9687"/>
              <a:ext cx="436"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0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9" name="Text Box 13"/>
            <p:cNvSpPr txBox="1">
              <a:spLocks noChangeArrowheads="1"/>
            </p:cNvSpPr>
            <p:nvPr/>
          </p:nvSpPr>
          <p:spPr bwMode="auto">
            <a:xfrm>
              <a:off x="2926" y="9687"/>
              <a:ext cx="436"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7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8" name="Text Box 12"/>
            <p:cNvSpPr txBox="1">
              <a:spLocks noChangeArrowheads="1"/>
            </p:cNvSpPr>
            <p:nvPr/>
          </p:nvSpPr>
          <p:spPr bwMode="auto">
            <a:xfrm>
              <a:off x="4124" y="11626"/>
              <a:ext cx="577"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IF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7" name="Text Box 11"/>
            <p:cNvSpPr txBox="1">
              <a:spLocks noChangeArrowheads="1"/>
            </p:cNvSpPr>
            <p:nvPr/>
          </p:nvSpPr>
          <p:spPr bwMode="auto">
            <a:xfrm>
              <a:off x="5424" y="11626"/>
              <a:ext cx="592"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IE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6" name="Line 10"/>
            <p:cNvSpPr>
              <a:spLocks noChangeShapeType="1"/>
            </p:cNvSpPr>
            <p:nvPr/>
          </p:nvSpPr>
          <p:spPr bwMode="auto">
            <a:xfrm>
              <a:off x="5424" y="11523"/>
              <a:ext cx="0" cy="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4105" name="Line 9"/>
            <p:cNvSpPr>
              <a:spLocks noChangeShapeType="1"/>
            </p:cNvSpPr>
            <p:nvPr/>
          </p:nvSpPr>
          <p:spPr bwMode="auto">
            <a:xfrm>
              <a:off x="4701" y="11523"/>
              <a:ext cx="0" cy="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4104" name="Text Box 8"/>
            <p:cNvSpPr txBox="1">
              <a:spLocks noChangeArrowheads="1"/>
            </p:cNvSpPr>
            <p:nvPr/>
          </p:nvSpPr>
          <p:spPr bwMode="auto">
            <a:xfrm>
              <a:off x="4758" y="11626"/>
              <a:ext cx="604"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3" name="Text Box 7"/>
            <p:cNvSpPr txBox="1">
              <a:spLocks noChangeArrowheads="1"/>
            </p:cNvSpPr>
            <p:nvPr/>
          </p:nvSpPr>
          <p:spPr bwMode="auto">
            <a:xfrm>
              <a:off x="5709" y="11127"/>
              <a:ext cx="436"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0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2" name="Text Box 6"/>
            <p:cNvSpPr txBox="1">
              <a:spLocks noChangeArrowheads="1"/>
            </p:cNvSpPr>
            <p:nvPr/>
          </p:nvSpPr>
          <p:spPr bwMode="auto">
            <a:xfrm>
              <a:off x="2926" y="11127"/>
              <a:ext cx="436"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7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1" name="Text Box 5"/>
            <p:cNvSpPr txBox="1">
              <a:spLocks noChangeArrowheads="1"/>
            </p:cNvSpPr>
            <p:nvPr/>
          </p:nvSpPr>
          <p:spPr bwMode="auto">
            <a:xfrm>
              <a:off x="4418" y="12552"/>
              <a:ext cx="2581" cy="411"/>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Keyboard controller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100" name="Text Box 4"/>
            <p:cNvSpPr txBox="1">
              <a:spLocks noChangeArrowheads="1"/>
            </p:cNvSpPr>
            <p:nvPr/>
          </p:nvSpPr>
          <p:spPr bwMode="auto">
            <a:xfrm>
              <a:off x="6145" y="11626"/>
              <a:ext cx="2198" cy="698"/>
            </a:xfrm>
            <a:prstGeom prst="rect">
              <a:avLst/>
            </a:prstGeom>
            <a:noFill/>
            <a:ln w="9525">
              <a:noFill/>
              <a:miter lim="800000"/>
              <a:headEnd/>
              <a:tailEnd/>
            </a:ln>
          </p:spPr>
          <p:txBody>
            <a:bodyPr vert="horz" wrap="square" lIns="45950" tIns="22974" rIns="45950" bIns="22974"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Status register</a:t>
              </a:r>
              <a:endParaRPr kumimoji="0" lang="en-US" sz="105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Times New Roman" pitchFamily="18" charset="0"/>
                  <a:cs typeface="Arial" pitchFamily="34" charset="0"/>
                </a:rPr>
                <a:t>(address = 5002)  </a:t>
              </a:r>
              <a:endParaRPr kumimoji="0" lang="en-US" sz="3600" b="0" i="0" u="none" strike="noStrike" cap="none" normalizeH="0" baseline="0">
                <a:ln>
                  <a:noFill/>
                </a:ln>
                <a:solidFill>
                  <a:schemeClr val="tx1"/>
                </a:solidFill>
                <a:effectLst/>
                <a:latin typeface="Arial" pitchFamily="34" charset="0"/>
                <a:cs typeface="Arial" pitchFamily="34" charset="0"/>
              </a:endParaRPr>
            </a:p>
          </p:txBody>
        </p:sp>
        <p:sp>
          <p:nvSpPr>
            <p:cNvPr id="4099" name="Line 3"/>
            <p:cNvSpPr>
              <a:spLocks noChangeShapeType="1"/>
            </p:cNvSpPr>
            <p:nvPr/>
          </p:nvSpPr>
          <p:spPr bwMode="auto">
            <a:xfrm>
              <a:off x="4076" y="8084"/>
              <a:ext cx="0" cy="133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098" name="Line 2"/>
            <p:cNvSpPr>
              <a:spLocks noChangeShapeType="1"/>
            </p:cNvSpPr>
            <p:nvPr/>
          </p:nvSpPr>
          <p:spPr bwMode="auto">
            <a:xfrm>
              <a:off x="6166" y="8832"/>
              <a:ext cx="0" cy="582"/>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3600"/>
            </a:p>
          </p:txBody>
        </p:sp>
      </p:grpSp>
    </p:spTree>
    <p:extLst>
      <p:ext uri="{BB962C8B-B14F-4D97-AF65-F5344CB8AC3E}">
        <p14:creationId xmlns:p14="http://schemas.microsoft.com/office/powerpoint/2010/main" val="207166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05930"/>
            <a:ext cx="8229600" cy="1618270"/>
          </a:xfrm>
        </p:spPr>
        <p:txBody>
          <a:bodyPr>
            <a:normAutofit fontScale="90000"/>
          </a:bodyPr>
          <a:lstStyle/>
          <a:p>
            <a:r>
              <a:rPr b="1" dirty="0">
                <a:solidFill>
                  <a:srgbClr val="C00000"/>
                </a:solidFill>
              </a:rPr>
              <a:t>8085 Architecture  &amp; </a:t>
            </a:r>
            <a:br>
              <a:rPr b="1" dirty="0">
                <a:solidFill>
                  <a:srgbClr val="C00000"/>
                </a:solidFill>
              </a:rPr>
            </a:br>
            <a:r>
              <a:rPr b="1" dirty="0">
                <a:solidFill>
                  <a:srgbClr val="C00000"/>
                </a:solidFill>
              </a:rPr>
              <a:t>Its Assembly language programming </a:t>
            </a:r>
            <a:endParaRPr lang="en-US" b="1" dirty="0">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Mother Board</a:t>
            </a:r>
          </a:p>
        </p:txBody>
      </p:sp>
      <p:pic>
        <p:nvPicPr>
          <p:cNvPr id="25601" name="Picture 1" descr="ASRock_K7VT4A_Pro_Mainboard_Labeled_English"/>
          <p:cNvPicPr>
            <a:picLocks noChangeAspect="1" noChangeArrowheads="1"/>
          </p:cNvPicPr>
          <p:nvPr/>
        </p:nvPicPr>
        <p:blipFill>
          <a:blip r:embed="rId2"/>
          <a:srcRect/>
          <a:stretch>
            <a:fillRect/>
          </a:stretch>
        </p:blipFill>
        <p:spPr bwMode="auto">
          <a:xfrm>
            <a:off x="859971" y="1624465"/>
            <a:ext cx="7482207" cy="4711019"/>
          </a:xfrm>
          <a:prstGeom prst="rect">
            <a:avLst/>
          </a:prstGeom>
          <a:noFill/>
          <a:ln w="9525">
            <a:noFill/>
            <a:miter lim="800000"/>
            <a:headEnd/>
            <a:tailEnd/>
          </a:ln>
        </p:spPr>
      </p:pic>
    </p:spTree>
    <p:extLst>
      <p:ext uri="{BB962C8B-B14F-4D97-AF65-F5344CB8AC3E}">
        <p14:creationId xmlns:p14="http://schemas.microsoft.com/office/powerpoint/2010/main" val="327672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C00000"/>
                </a:solidFill>
              </a:rPr>
              <a:t>comparison</a:t>
            </a: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85E6815B-E59C-4D87-B1F6-ECBDD22AF1DC}" type="slidenum">
              <a:rPr lang="en-US" smtClean="0"/>
              <a:pPr/>
              <a:t>31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03392425"/>
              </p:ext>
            </p:extLst>
          </p:nvPr>
        </p:nvGraphicFramePr>
        <p:xfrm>
          <a:off x="685800" y="990600"/>
          <a:ext cx="7696200" cy="3048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ctr"/>
                      <a:r>
                        <a:rPr lang="en-US" sz="1400" dirty="0">
                          <a:solidFill>
                            <a:srgbClr val="FF0000"/>
                          </a:solidFill>
                        </a:rPr>
                        <a:t>Memory mapping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rPr>
                        <a:t>I/O mapping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416520743"/>
              </p:ext>
            </p:extLst>
          </p:nvPr>
        </p:nvGraphicFramePr>
        <p:xfrm>
          <a:off x="685800" y="1295400"/>
          <a:ext cx="7696200" cy="5181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2060"/>
                          </a:solidFill>
                        </a:rPr>
                        <a:t>16/20 bit address are provided</a:t>
                      </a:r>
                      <a:r>
                        <a:rPr lang="en-US" sz="1400" baseline="0" dirty="0">
                          <a:solidFill>
                            <a:srgbClr val="002060"/>
                          </a:solidFill>
                        </a:rPr>
                        <a:t> for I/O devices</a:t>
                      </a:r>
                      <a:endParaRPr lang="en-US" sz="1400" baseline="-25000" dirty="0">
                        <a:solidFill>
                          <a:srgbClr val="002060"/>
                        </a:solidFill>
                      </a:endParaRPr>
                    </a:p>
                    <a:p>
                      <a:pPr algn="l"/>
                      <a:endParaRPr lang="en-US" sz="1400" baseline="-250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rPr>
                        <a:t>8-bit or 16-bit addresses are provided for I/O devices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780129349"/>
              </p:ext>
            </p:extLst>
          </p:nvPr>
        </p:nvGraphicFramePr>
        <p:xfrm>
          <a:off x="685800" y="2008496"/>
          <a:ext cx="7696200" cy="94488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70C0"/>
                          </a:solidFill>
                        </a:rPr>
                        <a:t>The I/O ports or</a:t>
                      </a:r>
                      <a:r>
                        <a:rPr lang="en-US" sz="1400" baseline="0" dirty="0">
                          <a:solidFill>
                            <a:srgbClr val="0070C0"/>
                          </a:solidFill>
                        </a:rPr>
                        <a:t> peripherals can be treated like memory locations and so all instructions related to memory can be used for data transmission between I/O device and processor</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a:solidFill>
                            <a:srgbClr val="0070C0"/>
                          </a:solidFill>
                        </a:rPr>
                        <a:t>Only IN and OUT instructions can be used for data</a:t>
                      </a:r>
                      <a:r>
                        <a:rPr lang="en-US" sz="1400" baseline="0" dirty="0">
                          <a:solidFill>
                            <a:srgbClr val="0070C0"/>
                          </a:solidFill>
                        </a:rPr>
                        <a:t> transfer between I/O device and processor</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997097674"/>
              </p:ext>
            </p:extLst>
          </p:nvPr>
        </p:nvGraphicFramePr>
        <p:xfrm>
          <a:off x="685800" y="3444240"/>
          <a:ext cx="7696200" cy="5181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2060"/>
                          </a:solidFill>
                        </a:rPr>
                        <a:t>Data can be</a:t>
                      </a:r>
                      <a:r>
                        <a:rPr lang="en-US" sz="1400" baseline="0" dirty="0">
                          <a:solidFill>
                            <a:srgbClr val="002060"/>
                          </a:solidFill>
                        </a:rPr>
                        <a:t> moved from any register to ports and vice versa</a:t>
                      </a:r>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rPr>
                        <a:t>Data transfer takes place only between accumulator and</a:t>
                      </a:r>
                      <a:r>
                        <a:rPr lang="en-US" sz="1400" baseline="0" dirty="0">
                          <a:solidFill>
                            <a:srgbClr val="002060"/>
                          </a:solidFill>
                        </a:rPr>
                        <a:t> ports</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858110365"/>
              </p:ext>
            </p:extLst>
          </p:nvPr>
        </p:nvGraphicFramePr>
        <p:xfrm>
          <a:off x="685800" y="4006528"/>
          <a:ext cx="7696200" cy="13716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a:solidFill>
                            <a:srgbClr val="0070C0"/>
                          </a:solidFill>
                        </a:rPr>
                        <a:t>When memory mapping is used for I/O devices, full memory address space cannot be used for addressing memory. </a:t>
                      </a:r>
                    </a:p>
                    <a:p>
                      <a:pPr algn="l"/>
                      <a:endParaRPr lang="en-US" sz="1400" dirty="0">
                        <a:solidFill>
                          <a:srgbClr val="0070C0"/>
                        </a:solidFill>
                        <a:sym typeface="Symbol"/>
                      </a:endParaRPr>
                    </a:p>
                    <a:p>
                      <a:pPr algn="l"/>
                      <a:r>
                        <a:rPr lang="en-US" sz="1400" dirty="0">
                          <a:solidFill>
                            <a:srgbClr val="0070C0"/>
                          </a:solidFill>
                          <a:sym typeface="Symbol"/>
                        </a:rPr>
                        <a:t> Useful only for small systems where memory requirement is</a:t>
                      </a:r>
                      <a:r>
                        <a:rPr lang="en-US" sz="1400" baseline="0" dirty="0">
                          <a:solidFill>
                            <a:srgbClr val="0070C0"/>
                          </a:solidFill>
                          <a:sym typeface="Symbol"/>
                        </a:rPr>
                        <a:t> less</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a:solidFill>
                            <a:srgbClr val="0070C0"/>
                          </a:solidFill>
                        </a:rPr>
                        <a:t>Full memory space</a:t>
                      </a:r>
                      <a:r>
                        <a:rPr lang="en-US" sz="1400" baseline="0" dirty="0">
                          <a:solidFill>
                            <a:srgbClr val="0070C0"/>
                          </a:solidFill>
                        </a:rPr>
                        <a:t> can be used for addressing memory.</a:t>
                      </a:r>
                    </a:p>
                    <a:p>
                      <a:pPr algn="l"/>
                      <a:endParaRPr lang="en-US" sz="1400" dirty="0">
                        <a:solidFill>
                          <a:srgbClr val="0070C0"/>
                        </a:solidFill>
                        <a:sym typeface="Symbol"/>
                      </a:endParaRPr>
                    </a:p>
                    <a:p>
                      <a:pPr algn="l"/>
                      <a:r>
                        <a:rPr lang="en-US" sz="1400" dirty="0">
                          <a:solidFill>
                            <a:srgbClr val="0070C0"/>
                          </a:solidFill>
                          <a:sym typeface="Symbol"/>
                        </a:rPr>
                        <a:t> Suitable for systems</a:t>
                      </a:r>
                      <a:r>
                        <a:rPr lang="en-US" sz="1400" baseline="0" dirty="0">
                          <a:solidFill>
                            <a:srgbClr val="0070C0"/>
                          </a:solidFill>
                          <a:sym typeface="Symbol"/>
                        </a:rPr>
                        <a:t> which require large memory capacity</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908935448"/>
                  </p:ext>
                </p:extLst>
              </p:nvPr>
            </p:nvGraphicFramePr>
            <p:xfrm>
              <a:off x="685800" y="5587859"/>
              <a:ext cx="7696200" cy="945325"/>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b="1" dirty="0">
                              <a:solidFill>
                                <a:srgbClr val="002060"/>
                              </a:solidFill>
                            </a:rPr>
                            <a:t>For accessing the memory mapped devices, the processor executes memory read or write cycle.</a:t>
                          </a:r>
                        </a:p>
                        <a:p>
                          <a:pPr algn="l"/>
                          <a:endParaRPr lang="en-US" sz="1400" b="1" i="1" dirty="0">
                            <a:solidFill>
                              <a:srgbClr val="002060"/>
                            </a:solidFill>
                            <a:latin typeface="Cambria Math"/>
                          </a:endParaRPr>
                        </a:p>
                        <a:p>
                          <a:pPr algn="l"/>
                          <a:r>
                            <a:rPr lang="en-US" sz="1400" b="1" dirty="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a:solidFill>
                                <a:srgbClr val="002060"/>
                              </a:solidFill>
                            </a:rPr>
                            <a:t> is asserted high</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1" dirty="0">
                              <a:solidFill>
                                <a:srgbClr val="002060"/>
                              </a:solidFill>
                            </a:rPr>
                            <a:t>For accessing the I/O mapped devices, the processor executes I/O read or write cycle.</a:t>
                          </a:r>
                        </a:p>
                        <a:p>
                          <a:pPr algn="l"/>
                          <a:endParaRPr lang="en-US" sz="1400" b="1" i="1" dirty="0">
                            <a:solidFill>
                              <a:srgbClr val="002060"/>
                            </a:solidFill>
                            <a:latin typeface="Cambria Math"/>
                          </a:endParaRPr>
                        </a:p>
                        <a:p>
                          <a:pPr algn="l"/>
                          <a:r>
                            <a:rPr lang="en-US" sz="1400" b="1" dirty="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a:solidFill>
                                <a:srgbClr val="002060"/>
                              </a:solidFill>
                            </a:rPr>
                            <a:t> is asserted low</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xmlns="" xmlns:a14="http://schemas.microsoft.com/office/drawing/2010/main" val="771043857"/>
                  </p:ext>
                </p:extLst>
              </p:nvPr>
            </p:nvGraphicFramePr>
            <p:xfrm>
              <a:off x="685800" y="5587859"/>
              <a:ext cx="7696200" cy="1158685"/>
            </p:xfrm>
            <a:graphic>
              <a:graphicData uri="http://schemas.openxmlformats.org/drawingml/2006/table">
                <a:tbl>
                  <a:tblPr firstRow="1" bandRow="1">
                    <a:tableStyleId>{5C22544A-7EE6-4342-B048-85BDC9FD1C3A}</a:tableStyleId>
                  </a:tblPr>
                  <a:tblGrid>
                    <a:gridCol w="3810000"/>
                    <a:gridCol w="3886200"/>
                  </a:tblGrid>
                  <a:tr h="1158685">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160" t="-526" r="-101920" b="-526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98273" t="-526" b="-5263"/>
                          </a:stretch>
                        </a:blipFill>
                      </a:tcPr>
                    </a:tc>
                  </a:tr>
                </a:tbl>
              </a:graphicData>
            </a:graphic>
          </p:graphicFrame>
        </mc:Fallback>
      </mc:AlternateContent>
    </p:spTree>
    <p:extLst>
      <p:ext uri="{BB962C8B-B14F-4D97-AF65-F5344CB8AC3E}">
        <p14:creationId xmlns:p14="http://schemas.microsoft.com/office/powerpoint/2010/main" val="5504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98575" y="127000"/>
            <a:ext cx="7620000" cy="576263"/>
          </a:xfrm>
        </p:spPr>
        <p:txBody>
          <a:bodyPr>
            <a:normAutofit fontScale="90000"/>
          </a:bodyPr>
          <a:lstStyle/>
          <a:p>
            <a:pPr eaLnBrk="1" hangingPunct="1"/>
            <a:r>
              <a:rPr lang="en-US" altLang="en-US" sz="2800" dirty="0"/>
              <a:t>IO Mapped IO Device I/O Port Locations on PCs (partial)</a:t>
            </a:r>
          </a:p>
        </p:txBody>
      </p:sp>
      <p:pic>
        <p:nvPicPr>
          <p:cNvPr id="102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1228725"/>
            <a:ext cx="6559550" cy="413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35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Instruction format</a:t>
            </a:r>
            <a:endParaRPr lang="en-IN"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marL="342900" lvl="1" indent="-342900">
              <a:buFont typeface="Arial" pitchFamily="34" charset="0"/>
              <a:buChar char="•"/>
            </a:pPr>
            <a:r>
              <a:rPr lang="en-US" dirty="0"/>
              <a:t>Based on word </a:t>
            </a:r>
            <a:r>
              <a:rPr lang="en-US" sz="1800" dirty="0"/>
              <a:t>size</a:t>
            </a:r>
            <a:r>
              <a:rPr lang="en-US" sz="1800" dirty="0">
                <a:solidFill>
                  <a:srgbClr val="FF0000"/>
                </a:solidFill>
              </a:rPr>
              <a:t>(8-bit processor so byte is same as word)</a:t>
            </a:r>
          </a:p>
          <a:p>
            <a:pPr lvl="1"/>
            <a:r>
              <a:rPr lang="en-US" dirty="0">
                <a:solidFill>
                  <a:srgbClr val="0070C0"/>
                </a:solidFill>
              </a:rPr>
              <a:t>One byte instruction</a:t>
            </a:r>
          </a:p>
          <a:p>
            <a:pPr lvl="1"/>
            <a:r>
              <a:rPr lang="en-US" dirty="0"/>
              <a:t>Ex.:  </a:t>
            </a:r>
            <a:r>
              <a:rPr lang="en-US" dirty="0" err="1"/>
              <a:t>Mov</a:t>
            </a:r>
            <a:r>
              <a:rPr lang="en-US" dirty="0"/>
              <a:t> </a:t>
            </a:r>
            <a:r>
              <a:rPr lang="en-US" dirty="0" err="1"/>
              <a:t>rd,rs</a:t>
            </a:r>
            <a:endParaRPr lang="en-US" dirty="0"/>
          </a:p>
          <a:p>
            <a:pPr lvl="2"/>
            <a:r>
              <a:rPr lang="en-US" dirty="0"/>
              <a:t>Binary code: </a:t>
            </a:r>
            <a:r>
              <a:rPr lang="en-US" dirty="0">
                <a:solidFill>
                  <a:srgbClr val="FF0000"/>
                </a:solidFill>
              </a:rPr>
              <a:t>01 </a:t>
            </a:r>
            <a:r>
              <a:rPr lang="en-US" dirty="0" err="1">
                <a:solidFill>
                  <a:srgbClr val="FF0000"/>
                </a:solidFill>
              </a:rPr>
              <a:t>ddd</a:t>
            </a:r>
            <a:r>
              <a:rPr lang="en-US" dirty="0">
                <a:solidFill>
                  <a:srgbClr val="FF0000"/>
                </a:solidFill>
              </a:rPr>
              <a:t> </a:t>
            </a:r>
            <a:r>
              <a:rPr lang="en-US" dirty="0" err="1">
                <a:solidFill>
                  <a:srgbClr val="FF0000"/>
                </a:solidFill>
              </a:rPr>
              <a:t>sss</a:t>
            </a:r>
            <a:endParaRPr lang="en-US" dirty="0">
              <a:solidFill>
                <a:srgbClr val="FF0000"/>
              </a:solidFill>
            </a:endParaRPr>
          </a:p>
          <a:p>
            <a:pPr lvl="2"/>
            <a:r>
              <a:rPr lang="en-US" dirty="0" err="1">
                <a:solidFill>
                  <a:srgbClr val="FF0000"/>
                </a:solidFill>
              </a:rPr>
              <a:t>Mov</a:t>
            </a:r>
            <a:r>
              <a:rPr lang="en-US" dirty="0">
                <a:solidFill>
                  <a:srgbClr val="FF0000"/>
                </a:solidFill>
              </a:rPr>
              <a:t> A,B: 			01 111 000 = 78h</a:t>
            </a:r>
            <a:endParaRPr lang="en-IN" dirty="0">
              <a:solidFill>
                <a:srgbClr val="FF0000"/>
              </a:solidFill>
            </a:endParaRPr>
          </a:p>
          <a:p>
            <a:pPr lvl="1"/>
            <a:r>
              <a:rPr lang="en-US" dirty="0">
                <a:solidFill>
                  <a:srgbClr val="0070C0"/>
                </a:solidFill>
              </a:rPr>
              <a:t>Two byte instruction</a:t>
            </a:r>
          </a:p>
          <a:p>
            <a:pPr lvl="1"/>
            <a:r>
              <a:rPr lang="en-US" dirty="0"/>
              <a:t>Ex.: </a:t>
            </a:r>
            <a:r>
              <a:rPr lang="en-US" dirty="0" err="1"/>
              <a:t>mvi</a:t>
            </a:r>
            <a:r>
              <a:rPr lang="en-US" dirty="0"/>
              <a:t> A, data</a:t>
            </a:r>
          </a:p>
          <a:p>
            <a:pPr lvl="2"/>
            <a:r>
              <a:rPr lang="en-US" dirty="0"/>
              <a:t>Binary code: 0011 1110 data</a:t>
            </a:r>
          </a:p>
          <a:p>
            <a:pPr lvl="2"/>
            <a:r>
              <a:rPr lang="en-US" dirty="0" err="1">
                <a:solidFill>
                  <a:srgbClr val="FF0000"/>
                </a:solidFill>
              </a:rPr>
              <a:t>Mvi</a:t>
            </a:r>
            <a:r>
              <a:rPr lang="en-US" dirty="0">
                <a:solidFill>
                  <a:srgbClr val="FF0000"/>
                </a:solidFill>
              </a:rPr>
              <a:t> A, 30: 			3E 30h</a:t>
            </a:r>
          </a:p>
          <a:p>
            <a:pPr lvl="1"/>
            <a:r>
              <a:rPr lang="en-US" dirty="0">
                <a:solidFill>
                  <a:srgbClr val="0070C0"/>
                </a:solidFill>
              </a:rPr>
              <a:t>Three byte instruction</a:t>
            </a:r>
          </a:p>
          <a:p>
            <a:pPr lvl="1"/>
            <a:r>
              <a:rPr lang="en-US" dirty="0"/>
              <a:t>Ex.: </a:t>
            </a:r>
            <a:r>
              <a:rPr lang="en-US" dirty="0" err="1"/>
              <a:t>Lxi</a:t>
            </a:r>
            <a:r>
              <a:rPr lang="en-US" dirty="0"/>
              <a:t> </a:t>
            </a:r>
            <a:r>
              <a:rPr lang="en-US" dirty="0" err="1"/>
              <a:t>rp,data_address</a:t>
            </a:r>
            <a:r>
              <a:rPr lang="en-US" dirty="0"/>
              <a:t>  //</a:t>
            </a:r>
            <a:r>
              <a:rPr lang="en-US" dirty="0" err="1"/>
              <a:t>rp</a:t>
            </a:r>
            <a:r>
              <a:rPr lang="en-US" dirty="0"/>
              <a:t>: register pair</a:t>
            </a:r>
          </a:p>
          <a:p>
            <a:pPr lvl="1"/>
            <a:r>
              <a:rPr lang="en-US" dirty="0"/>
              <a:t>Binary code: 21 </a:t>
            </a:r>
            <a:r>
              <a:rPr lang="en-US" dirty="0" err="1"/>
              <a:t>lower_byte</a:t>
            </a:r>
            <a:r>
              <a:rPr lang="en-US" dirty="0"/>
              <a:t> upper byte address</a:t>
            </a:r>
          </a:p>
          <a:p>
            <a:pPr lvl="1"/>
            <a:r>
              <a:rPr lang="en-US" dirty="0" err="1">
                <a:solidFill>
                  <a:srgbClr val="FF0000"/>
                </a:solidFill>
              </a:rPr>
              <a:t>Lxi</a:t>
            </a:r>
            <a:r>
              <a:rPr lang="en-US" dirty="0">
                <a:solidFill>
                  <a:srgbClr val="FF0000"/>
                </a:solidFill>
              </a:rPr>
              <a:t> H, 2236:		 	21 36 22 h</a:t>
            </a:r>
          </a:p>
        </p:txBody>
      </p:sp>
    </p:spTree>
    <p:extLst>
      <p:ext uri="{BB962C8B-B14F-4D97-AF65-F5344CB8AC3E}">
        <p14:creationId xmlns:p14="http://schemas.microsoft.com/office/powerpoint/2010/main" val="408802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MACHINE CYCLE</a:t>
            </a:r>
          </a:p>
        </p:txBody>
      </p:sp>
      <p:sp>
        <p:nvSpPr>
          <p:cNvPr id="6" name="Content Placeholder 5"/>
          <p:cNvSpPr>
            <a:spLocks noGrp="1"/>
          </p:cNvSpPr>
          <p:nvPr>
            <p:ph idx="1"/>
          </p:nvPr>
        </p:nvSpPr>
        <p:spPr>
          <a:xfrm>
            <a:off x="228600" y="1646238"/>
            <a:ext cx="8763000" cy="1858962"/>
          </a:xfrm>
        </p:spPr>
        <p:txBody>
          <a:bodyPr>
            <a:normAutofit fontScale="85000" lnSpcReduction="10000"/>
          </a:bodyPr>
          <a:lstStyle/>
          <a:p>
            <a:pPr fontAlgn="auto">
              <a:spcBef>
                <a:spcPts val="0"/>
              </a:spcBef>
              <a:spcAft>
                <a:spcPct val="30000"/>
              </a:spcAft>
              <a:buFont typeface="Wingdings 2"/>
              <a:buChar char=""/>
              <a:defRPr/>
            </a:pPr>
            <a:r>
              <a:rPr lang="en-US" dirty="0"/>
              <a:t>The 8085 CPU can perform  </a:t>
            </a:r>
            <a:r>
              <a:rPr lang="en-US" i="1" dirty="0">
                <a:solidFill>
                  <a:srgbClr val="FFC000"/>
                </a:solidFill>
              </a:rPr>
              <a:t>seven</a:t>
            </a:r>
            <a:r>
              <a:rPr lang="en-US" i="1" dirty="0">
                <a:solidFill>
                  <a:srgbClr val="FFFFFF"/>
                </a:solidFill>
              </a:rPr>
              <a:t>  </a:t>
            </a:r>
            <a:r>
              <a:rPr lang="en-US" dirty="0"/>
              <a:t>basic machine operations. All but the bus-idle cycle involve the transfer of data between the CPU and a peripheral device. </a:t>
            </a:r>
          </a:p>
          <a:p>
            <a:pPr fontAlgn="auto">
              <a:spcBef>
                <a:spcPts val="0"/>
              </a:spcBef>
              <a:spcAft>
                <a:spcPts val="0"/>
              </a:spcAft>
              <a:buFont typeface="Wingdings 2"/>
              <a:buChar char=""/>
              <a:defRPr/>
            </a:pPr>
            <a:r>
              <a:rPr lang="en-US" dirty="0"/>
              <a:t>The seven machine cycles are :</a:t>
            </a:r>
          </a:p>
        </p:txBody>
      </p:sp>
      <p:sp>
        <p:nvSpPr>
          <p:cNvPr id="13316" name="Content Placeholder 5"/>
          <p:cNvSpPr txBox="1">
            <a:spLocks/>
          </p:cNvSpPr>
          <p:nvPr/>
        </p:nvSpPr>
        <p:spPr bwMode="auto">
          <a:xfrm>
            <a:off x="457200" y="3398838"/>
            <a:ext cx="8686800" cy="639762"/>
          </a:xfrm>
          <a:prstGeom prst="rect">
            <a:avLst/>
          </a:prstGeom>
          <a:noFill/>
          <a:ln w="9525">
            <a:noFill/>
            <a:miter lim="800000"/>
            <a:headEnd/>
            <a:tailEnd/>
          </a:ln>
        </p:spPr>
        <p:txBody>
          <a:bodyPr/>
          <a:lstStyle/>
          <a:p>
            <a:pPr>
              <a:buFont typeface="Arial" pitchFamily="34" charset="0"/>
              <a:buChar char="•"/>
            </a:pPr>
            <a:r>
              <a:rPr lang="en-US" sz="2000">
                <a:solidFill>
                  <a:srgbClr val="002060"/>
                </a:solidFill>
                <a:latin typeface="Rockwell" pitchFamily="18" charset="0"/>
              </a:rPr>
              <a:t>Opcode Fetch</a:t>
            </a:r>
            <a:r>
              <a:rPr lang="en-US" sz="2000">
                <a:solidFill>
                  <a:srgbClr val="FFFFFF"/>
                </a:solidFill>
                <a:latin typeface="Rockwell" pitchFamily="18" charset="0"/>
              </a:rPr>
              <a:t>	     </a:t>
            </a:r>
            <a:r>
              <a:rPr lang="en-US" sz="2000">
                <a:latin typeface="Rockwell" pitchFamily="18" charset="0"/>
              </a:rPr>
              <a:t>fetch the opcode of an instruction from memory</a:t>
            </a:r>
            <a:endParaRPr lang="en-US" sz="2000">
              <a:solidFill>
                <a:srgbClr val="FFFFFF"/>
              </a:solidFill>
              <a:latin typeface="Rockwell" pitchFamily="18" charset="0"/>
            </a:endParaRPr>
          </a:p>
        </p:txBody>
      </p:sp>
      <p:sp>
        <p:nvSpPr>
          <p:cNvPr id="13317" name="Content Placeholder 5"/>
          <p:cNvSpPr txBox="1">
            <a:spLocks/>
          </p:cNvSpPr>
          <p:nvPr/>
        </p:nvSpPr>
        <p:spPr bwMode="auto">
          <a:xfrm>
            <a:off x="457200" y="3810000"/>
            <a:ext cx="8686800" cy="639763"/>
          </a:xfrm>
          <a:prstGeom prst="rect">
            <a:avLst/>
          </a:prstGeom>
          <a:noFill/>
          <a:ln w="9525">
            <a:noFill/>
            <a:miter lim="800000"/>
            <a:headEnd/>
            <a:tailEnd/>
          </a:ln>
        </p:spPr>
        <p:txBody>
          <a:bodyPr/>
          <a:lstStyle/>
          <a:p>
            <a:pPr>
              <a:buFont typeface="Arial" pitchFamily="34" charset="0"/>
              <a:buChar char="•"/>
            </a:pPr>
            <a:r>
              <a:rPr lang="en-US" sz="2000">
                <a:solidFill>
                  <a:srgbClr val="002060"/>
                </a:solidFill>
                <a:latin typeface="Rockwell" pitchFamily="18" charset="0"/>
              </a:rPr>
              <a:t>Memory Read</a:t>
            </a:r>
            <a:r>
              <a:rPr lang="en-US" sz="2000">
                <a:solidFill>
                  <a:srgbClr val="FFFFFF"/>
                </a:solidFill>
                <a:latin typeface="Rockwell" pitchFamily="18" charset="0"/>
              </a:rPr>
              <a:t>	     </a:t>
            </a:r>
            <a:r>
              <a:rPr lang="en-US" sz="2000">
                <a:latin typeface="Rockwell" pitchFamily="18" charset="0"/>
              </a:rPr>
              <a:t>read data stored at an addressed memory location</a:t>
            </a:r>
            <a:endParaRPr lang="en-US" sz="2000">
              <a:solidFill>
                <a:srgbClr val="FFFFFF"/>
              </a:solidFill>
              <a:latin typeface="Rockwell" pitchFamily="18" charset="0"/>
            </a:endParaRPr>
          </a:p>
          <a:p>
            <a:pPr>
              <a:buFont typeface="Arial" pitchFamily="34" charset="0"/>
              <a:buChar char="•"/>
            </a:pPr>
            <a:endParaRPr lang="en-US" sz="2000">
              <a:solidFill>
                <a:srgbClr val="FFFFFF"/>
              </a:solidFill>
              <a:latin typeface="Rockwell" pitchFamily="18" charset="0"/>
            </a:endParaRPr>
          </a:p>
        </p:txBody>
      </p:sp>
      <p:sp>
        <p:nvSpPr>
          <p:cNvPr id="13318" name="Content Placeholder 5"/>
          <p:cNvSpPr txBox="1">
            <a:spLocks/>
          </p:cNvSpPr>
          <p:nvPr/>
        </p:nvSpPr>
        <p:spPr bwMode="auto">
          <a:xfrm>
            <a:off x="457200" y="4206875"/>
            <a:ext cx="8686800" cy="639763"/>
          </a:xfrm>
          <a:prstGeom prst="rect">
            <a:avLst/>
          </a:prstGeom>
          <a:noFill/>
          <a:ln w="9525">
            <a:noFill/>
            <a:miter lim="800000"/>
            <a:headEnd/>
            <a:tailEnd/>
          </a:ln>
        </p:spPr>
        <p:txBody>
          <a:bodyPr/>
          <a:lstStyle/>
          <a:p>
            <a:pPr>
              <a:buFont typeface="Arial" pitchFamily="34" charset="0"/>
              <a:buChar char="•"/>
            </a:pPr>
            <a:r>
              <a:rPr lang="en-US" sz="2000">
                <a:solidFill>
                  <a:srgbClr val="002060"/>
                </a:solidFill>
                <a:latin typeface="Rockwell" pitchFamily="18" charset="0"/>
              </a:rPr>
              <a:t>Memory Write</a:t>
            </a:r>
            <a:r>
              <a:rPr lang="en-US" sz="2000">
                <a:solidFill>
                  <a:srgbClr val="FFFFFF"/>
                </a:solidFill>
                <a:latin typeface="Rockwell" pitchFamily="18" charset="0"/>
              </a:rPr>
              <a:t>	     </a:t>
            </a:r>
            <a:r>
              <a:rPr lang="en-US" sz="2000">
                <a:latin typeface="Rockwell" pitchFamily="18" charset="0"/>
              </a:rPr>
              <a:t>write data to an addressed memory location</a:t>
            </a:r>
            <a:endParaRPr lang="en-US" sz="2000">
              <a:solidFill>
                <a:srgbClr val="FFFFFF"/>
              </a:solidFill>
              <a:latin typeface="Rockwell" pitchFamily="18" charset="0"/>
            </a:endParaRPr>
          </a:p>
        </p:txBody>
      </p:sp>
      <p:sp>
        <p:nvSpPr>
          <p:cNvPr id="13319" name="Content Placeholder 5"/>
          <p:cNvSpPr txBox="1">
            <a:spLocks/>
          </p:cNvSpPr>
          <p:nvPr/>
        </p:nvSpPr>
        <p:spPr bwMode="auto">
          <a:xfrm>
            <a:off x="457200" y="4618038"/>
            <a:ext cx="8686800" cy="639762"/>
          </a:xfrm>
          <a:prstGeom prst="rect">
            <a:avLst/>
          </a:prstGeom>
          <a:noFill/>
          <a:ln w="9525">
            <a:noFill/>
            <a:miter lim="800000"/>
            <a:headEnd/>
            <a:tailEnd/>
          </a:ln>
        </p:spPr>
        <p:txBody>
          <a:bodyPr/>
          <a:lstStyle/>
          <a:p>
            <a:pPr>
              <a:buFont typeface="Arial" pitchFamily="34" charset="0"/>
              <a:buChar char="•"/>
            </a:pPr>
            <a:r>
              <a:rPr lang="en-US" sz="2000">
                <a:solidFill>
                  <a:srgbClr val="002060"/>
                </a:solidFill>
                <a:latin typeface="Rockwell" pitchFamily="18" charset="0"/>
              </a:rPr>
              <a:t>IO Read</a:t>
            </a:r>
            <a:r>
              <a:rPr lang="en-US" sz="2000">
                <a:solidFill>
                  <a:srgbClr val="FFFFFF"/>
                </a:solidFill>
                <a:latin typeface="Rockwell" pitchFamily="18" charset="0"/>
              </a:rPr>
              <a:t>	     </a:t>
            </a:r>
            <a:r>
              <a:rPr lang="en-US" sz="2000">
                <a:latin typeface="Rockwell" pitchFamily="18" charset="0"/>
              </a:rPr>
              <a:t>read data from an addressed input device</a:t>
            </a:r>
            <a:endParaRPr lang="en-US" sz="2000">
              <a:solidFill>
                <a:srgbClr val="FFFFFF"/>
              </a:solidFill>
              <a:latin typeface="Rockwell" pitchFamily="18" charset="0"/>
            </a:endParaRPr>
          </a:p>
        </p:txBody>
      </p:sp>
      <p:sp>
        <p:nvSpPr>
          <p:cNvPr id="13320" name="Content Placeholder 5"/>
          <p:cNvSpPr txBox="1">
            <a:spLocks/>
          </p:cNvSpPr>
          <p:nvPr/>
        </p:nvSpPr>
        <p:spPr bwMode="auto">
          <a:xfrm>
            <a:off x="457200" y="4953000"/>
            <a:ext cx="8686800" cy="639763"/>
          </a:xfrm>
          <a:prstGeom prst="rect">
            <a:avLst/>
          </a:prstGeom>
          <a:noFill/>
          <a:ln w="9525">
            <a:noFill/>
            <a:miter lim="800000"/>
            <a:headEnd/>
            <a:tailEnd/>
          </a:ln>
        </p:spPr>
        <p:txBody>
          <a:bodyPr/>
          <a:lstStyle/>
          <a:p>
            <a:pPr>
              <a:buFont typeface="Arial" pitchFamily="34" charset="0"/>
              <a:buChar char="•"/>
            </a:pPr>
            <a:r>
              <a:rPr lang="en-US" sz="2000">
                <a:solidFill>
                  <a:srgbClr val="002060"/>
                </a:solidFill>
                <a:latin typeface="Rockwell" pitchFamily="18" charset="0"/>
              </a:rPr>
              <a:t>IO Write</a:t>
            </a:r>
            <a:r>
              <a:rPr lang="en-US" sz="2000">
                <a:solidFill>
                  <a:srgbClr val="FFFFFF"/>
                </a:solidFill>
                <a:latin typeface="Rockwell" pitchFamily="18" charset="0"/>
              </a:rPr>
              <a:t>	     </a:t>
            </a:r>
            <a:r>
              <a:rPr lang="en-US" sz="2000">
                <a:latin typeface="Rockwell" pitchFamily="18" charset="0"/>
              </a:rPr>
              <a:t>write data to an addressed output device</a:t>
            </a:r>
            <a:endParaRPr lang="en-US" sz="2000">
              <a:solidFill>
                <a:srgbClr val="FFFFFF"/>
              </a:solidFill>
              <a:latin typeface="Rockwell" pitchFamily="18" charset="0"/>
            </a:endParaRPr>
          </a:p>
        </p:txBody>
      </p:sp>
      <p:sp>
        <p:nvSpPr>
          <p:cNvPr id="13321" name="Content Placeholder 5"/>
          <p:cNvSpPr txBox="1">
            <a:spLocks/>
          </p:cNvSpPr>
          <p:nvPr/>
        </p:nvSpPr>
        <p:spPr bwMode="auto">
          <a:xfrm>
            <a:off x="457200" y="5364163"/>
            <a:ext cx="8686800" cy="639762"/>
          </a:xfrm>
          <a:prstGeom prst="rect">
            <a:avLst/>
          </a:prstGeom>
          <a:noFill/>
          <a:ln w="9525">
            <a:noFill/>
            <a:miter lim="800000"/>
            <a:headEnd/>
            <a:tailEnd/>
          </a:ln>
        </p:spPr>
        <p:txBody>
          <a:bodyPr/>
          <a:lstStyle/>
          <a:p>
            <a:pPr>
              <a:buFont typeface="Arial" pitchFamily="34" charset="0"/>
              <a:buChar char="•"/>
            </a:pPr>
            <a:r>
              <a:rPr lang="en-US" sz="2000">
                <a:solidFill>
                  <a:srgbClr val="002060"/>
                </a:solidFill>
                <a:latin typeface="Rockwell" pitchFamily="18" charset="0"/>
              </a:rPr>
              <a:t>Interrupt Ack</a:t>
            </a:r>
            <a:r>
              <a:rPr lang="en-US" sz="2000">
                <a:solidFill>
                  <a:srgbClr val="FFFFFF"/>
                </a:solidFill>
                <a:latin typeface="Rockwell" pitchFamily="18" charset="0"/>
              </a:rPr>
              <a:t>	     </a:t>
            </a:r>
            <a:r>
              <a:rPr lang="en-US" sz="2000">
                <a:latin typeface="Rockwell" pitchFamily="18" charset="0"/>
              </a:rPr>
              <a:t>acknowledge an interrupt request </a:t>
            </a:r>
            <a:endParaRPr lang="en-US" sz="2000">
              <a:solidFill>
                <a:srgbClr val="FFFFFF"/>
              </a:solidFill>
              <a:latin typeface="Rockwell" pitchFamily="18" charset="0"/>
            </a:endParaRPr>
          </a:p>
        </p:txBody>
      </p:sp>
      <p:sp>
        <p:nvSpPr>
          <p:cNvPr id="13322" name="Content Placeholder 5"/>
          <p:cNvSpPr txBox="1">
            <a:spLocks/>
          </p:cNvSpPr>
          <p:nvPr/>
        </p:nvSpPr>
        <p:spPr bwMode="auto">
          <a:xfrm>
            <a:off x="457200" y="5761038"/>
            <a:ext cx="8686800" cy="639762"/>
          </a:xfrm>
          <a:prstGeom prst="rect">
            <a:avLst/>
          </a:prstGeom>
          <a:noFill/>
          <a:ln w="9525">
            <a:noFill/>
            <a:miter lim="800000"/>
            <a:headEnd/>
            <a:tailEnd/>
          </a:ln>
        </p:spPr>
        <p:txBody>
          <a:bodyPr/>
          <a:lstStyle/>
          <a:p>
            <a:pPr>
              <a:buFont typeface="Arial" pitchFamily="34" charset="0"/>
              <a:buChar char="•"/>
            </a:pPr>
            <a:r>
              <a:rPr lang="en-US" sz="2000">
                <a:solidFill>
                  <a:srgbClr val="002060"/>
                </a:solidFill>
                <a:latin typeface="Rockwell" pitchFamily="18" charset="0"/>
              </a:rPr>
              <a:t>Bus Idle</a:t>
            </a:r>
            <a:r>
              <a:rPr lang="en-US" sz="2000">
                <a:solidFill>
                  <a:srgbClr val="FFFFFF"/>
                </a:solidFill>
                <a:latin typeface="Rockwell" pitchFamily="18" charset="0"/>
              </a:rPr>
              <a:t>	     </a:t>
            </a:r>
            <a:r>
              <a:rPr lang="en-US" sz="2000">
                <a:latin typeface="Rockwell" pitchFamily="18" charset="0"/>
              </a:rPr>
              <a:t>no bus operation </a:t>
            </a:r>
            <a:endParaRPr lang="en-US" sz="2000">
              <a:solidFill>
                <a:srgbClr val="FFFFFF"/>
              </a:solidFill>
              <a:latin typeface="Rockwell"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MACHINE CYCLE</a:t>
            </a:r>
          </a:p>
        </p:txBody>
      </p:sp>
      <p:sp>
        <p:nvSpPr>
          <p:cNvPr id="14339" name="Content Placeholder 5"/>
          <p:cNvSpPr>
            <a:spLocks noGrp="1"/>
          </p:cNvSpPr>
          <p:nvPr>
            <p:ph idx="1"/>
          </p:nvPr>
        </p:nvSpPr>
        <p:spPr>
          <a:xfrm>
            <a:off x="228600" y="1646238"/>
            <a:ext cx="8763000" cy="5059362"/>
          </a:xfrm>
        </p:spPr>
        <p:txBody>
          <a:bodyPr/>
          <a:lstStyle/>
          <a:p>
            <a:pPr>
              <a:spcAft>
                <a:spcPct val="30000"/>
              </a:spcAft>
            </a:pPr>
            <a:r>
              <a:rPr lang="en-US"/>
              <a:t>Example instruction: STA addr</a:t>
            </a:r>
          </a:p>
        </p:txBody>
      </p:sp>
      <p:pic>
        <p:nvPicPr>
          <p:cNvPr id="14340" name="Picture 4" descr="E:\Mystuff\My Documents\ppt_figs_270\Fig3_1.jpg"/>
          <p:cNvPicPr>
            <a:picLocks noChangeAspect="1" noChangeArrowheads="1"/>
          </p:cNvPicPr>
          <p:nvPr/>
        </p:nvPicPr>
        <p:blipFill>
          <a:blip r:embed="rId2"/>
          <a:srcRect/>
          <a:stretch>
            <a:fillRect/>
          </a:stretch>
        </p:blipFill>
        <p:spPr bwMode="auto">
          <a:xfrm>
            <a:off x="381000" y="2322513"/>
            <a:ext cx="8305800" cy="430688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0070C0"/>
                </a:solidFill>
              </a:rPr>
              <a:t>T-STATE</a:t>
            </a:r>
          </a:p>
        </p:txBody>
      </p:sp>
      <p:sp>
        <p:nvSpPr>
          <p:cNvPr id="6" name="Content Placeholder 5"/>
          <p:cNvSpPr>
            <a:spLocks noGrp="1"/>
          </p:cNvSpPr>
          <p:nvPr>
            <p:ph idx="1"/>
          </p:nvPr>
        </p:nvSpPr>
        <p:spPr>
          <a:xfrm>
            <a:off x="228600" y="1646238"/>
            <a:ext cx="8763000" cy="1401762"/>
          </a:xfrm>
        </p:spPr>
        <p:txBody>
          <a:bodyPr>
            <a:normAutofit fontScale="92500" lnSpcReduction="10000"/>
          </a:bodyPr>
          <a:lstStyle/>
          <a:p>
            <a:pPr fontAlgn="auto">
              <a:spcBef>
                <a:spcPts val="0"/>
              </a:spcBef>
              <a:spcAft>
                <a:spcPts val="0"/>
              </a:spcAft>
              <a:buFont typeface="Wingdings 2"/>
              <a:buChar char=""/>
              <a:defRPr/>
            </a:pPr>
            <a:r>
              <a:rPr lang="en-US" dirty="0"/>
              <a:t>The operation of the 8085 can be described with respect to its </a:t>
            </a:r>
            <a:r>
              <a:rPr lang="en-US" dirty="0">
                <a:solidFill>
                  <a:srgbClr val="FFC000"/>
                </a:solidFill>
              </a:rPr>
              <a:t>state diagram </a:t>
            </a:r>
            <a:r>
              <a:rPr lang="en-US" dirty="0"/>
              <a:t>( it is a synchronous state machine )</a:t>
            </a:r>
          </a:p>
        </p:txBody>
      </p:sp>
      <p:pic>
        <p:nvPicPr>
          <p:cNvPr id="21508" name="Picture 4" descr="E:\Mystuff\My Documents\ppt_figs_270\Fig3_2.jpg"/>
          <p:cNvPicPr>
            <a:picLocks noChangeAspect="1" noChangeArrowheads="1"/>
          </p:cNvPicPr>
          <p:nvPr/>
        </p:nvPicPr>
        <p:blipFill>
          <a:blip r:embed="rId2"/>
          <a:srcRect/>
          <a:stretch>
            <a:fillRect/>
          </a:stretch>
        </p:blipFill>
        <p:spPr bwMode="auto">
          <a:xfrm>
            <a:off x="1752600" y="3124200"/>
            <a:ext cx="5737225" cy="34686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MACHINE CYCLE</a:t>
            </a:r>
          </a:p>
        </p:txBody>
      </p:sp>
      <p:sp>
        <p:nvSpPr>
          <p:cNvPr id="15363" name="Content Placeholder 5"/>
          <p:cNvSpPr>
            <a:spLocks noGrp="1"/>
          </p:cNvSpPr>
          <p:nvPr>
            <p:ph idx="1"/>
          </p:nvPr>
        </p:nvSpPr>
        <p:spPr>
          <a:xfrm>
            <a:off x="228600" y="1646238"/>
            <a:ext cx="8763000" cy="5059362"/>
          </a:xfrm>
        </p:spPr>
        <p:txBody>
          <a:bodyPr/>
          <a:lstStyle/>
          <a:p>
            <a:pPr>
              <a:spcAft>
                <a:spcPct val="30000"/>
              </a:spcAft>
            </a:pPr>
            <a:r>
              <a:rPr lang="en-US"/>
              <a:t>Opcode Fetch</a:t>
            </a:r>
          </a:p>
          <a:p>
            <a:pPr lvl="1">
              <a:spcAft>
                <a:spcPct val="30000"/>
              </a:spcAft>
            </a:pPr>
            <a:r>
              <a:rPr lang="en-US"/>
              <a:t>The </a:t>
            </a:r>
            <a:r>
              <a:rPr lang="en-US">
                <a:solidFill>
                  <a:srgbClr val="FFC000"/>
                </a:solidFill>
              </a:rPr>
              <a:t>first</a:t>
            </a:r>
            <a:r>
              <a:rPr lang="en-US"/>
              <a:t> operation in every instruction</a:t>
            </a:r>
          </a:p>
          <a:p>
            <a:pPr lvl="1">
              <a:spcAft>
                <a:spcPct val="30000"/>
              </a:spcAft>
            </a:pPr>
            <a:r>
              <a:rPr lang="en-US"/>
              <a:t>Retrieves the opcode of the instruction that is being executed</a:t>
            </a:r>
          </a:p>
          <a:p>
            <a:pPr lvl="1">
              <a:spcAft>
                <a:spcPct val="30000"/>
              </a:spcAft>
            </a:pPr>
            <a:r>
              <a:rPr lang="en-US"/>
              <a:t>Usually composed </a:t>
            </a:r>
            <a:r>
              <a:rPr lang="en-US">
                <a:solidFill>
                  <a:srgbClr val="FFC000"/>
                </a:solidFill>
              </a:rPr>
              <a:t>4</a:t>
            </a:r>
            <a:r>
              <a:rPr lang="en-US"/>
              <a:t> clock cycles (T-state) </a:t>
            </a:r>
          </a:p>
          <a:p>
            <a:pPr lvl="1">
              <a:spcAft>
                <a:spcPct val="30000"/>
              </a:spcAft>
            </a:pPr>
            <a:r>
              <a:rPr lang="en-US"/>
              <a:t>Some instruction required </a:t>
            </a:r>
            <a:r>
              <a:rPr lang="en-US">
                <a:solidFill>
                  <a:srgbClr val="FFC000"/>
                </a:solidFill>
              </a:rPr>
              <a:t>6</a:t>
            </a:r>
            <a:r>
              <a:rPr lang="en-US"/>
              <a:t> T-state (CALL, INX, DCX)</a:t>
            </a:r>
          </a:p>
          <a:p>
            <a:pPr lvl="1">
              <a:spcAft>
                <a:spcPct val="30000"/>
              </a:spcAft>
            </a:pPr>
            <a:r>
              <a:rPr lang="en-US"/>
              <a:t>IO/M signal is low (indicating a memory operation)</a:t>
            </a:r>
          </a:p>
        </p:txBody>
      </p:sp>
      <p:cxnSp>
        <p:nvCxnSpPr>
          <p:cNvPr id="12" name="Straight Connector 11"/>
          <p:cNvCxnSpPr/>
          <p:nvPr/>
        </p:nvCxnSpPr>
        <p:spPr>
          <a:xfrm>
            <a:off x="1473200" y="5459413"/>
            <a:ext cx="304800" cy="158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MACHINE CYCLE</a:t>
            </a:r>
          </a:p>
        </p:txBody>
      </p:sp>
      <p:sp>
        <p:nvSpPr>
          <p:cNvPr id="6" name="Content Placeholder 5"/>
          <p:cNvSpPr>
            <a:spLocks noGrp="1"/>
          </p:cNvSpPr>
          <p:nvPr>
            <p:ph idx="1"/>
          </p:nvPr>
        </p:nvSpPr>
        <p:spPr>
          <a:xfrm>
            <a:off x="228600" y="1646238"/>
            <a:ext cx="8763000" cy="5059362"/>
          </a:xfrm>
        </p:spPr>
        <p:txBody>
          <a:bodyPr>
            <a:normAutofit fontScale="92500" lnSpcReduction="20000"/>
          </a:bodyPr>
          <a:lstStyle/>
          <a:p>
            <a:pPr fontAlgn="auto">
              <a:spcBef>
                <a:spcPts val="0"/>
              </a:spcBef>
              <a:spcAft>
                <a:spcPct val="30000"/>
              </a:spcAft>
              <a:buFont typeface="Wingdings 2"/>
              <a:buChar char=""/>
              <a:defRPr/>
            </a:pPr>
            <a:r>
              <a:rPr lang="en-US" dirty="0"/>
              <a:t>Memory Read</a:t>
            </a:r>
          </a:p>
          <a:p>
            <a:pPr marL="640080" lvl="1" fontAlgn="auto">
              <a:spcAft>
                <a:spcPct val="30000"/>
              </a:spcAft>
              <a:defRPr/>
            </a:pPr>
            <a:r>
              <a:rPr lang="en-US" dirty="0"/>
              <a:t>Machine cycle during which memory is </a:t>
            </a:r>
            <a:r>
              <a:rPr lang="en-US" dirty="0">
                <a:solidFill>
                  <a:srgbClr val="FFC000"/>
                </a:solidFill>
              </a:rPr>
              <a:t>read</a:t>
            </a:r>
          </a:p>
          <a:p>
            <a:pPr marL="640080" lvl="1" fontAlgn="auto">
              <a:spcAft>
                <a:spcPct val="30000"/>
              </a:spcAft>
              <a:defRPr/>
            </a:pPr>
            <a:r>
              <a:rPr lang="en-US" dirty="0"/>
              <a:t>Composed </a:t>
            </a:r>
            <a:r>
              <a:rPr lang="en-US" dirty="0">
                <a:solidFill>
                  <a:srgbClr val="FFC000"/>
                </a:solidFill>
              </a:rPr>
              <a:t>3</a:t>
            </a:r>
            <a:r>
              <a:rPr lang="en-US" dirty="0"/>
              <a:t> clock cycles</a:t>
            </a:r>
          </a:p>
          <a:p>
            <a:pPr marL="640080" lvl="1" fontAlgn="auto">
              <a:spcAft>
                <a:spcPct val="30000"/>
              </a:spcAft>
              <a:defRPr/>
            </a:pPr>
            <a:r>
              <a:rPr lang="en-US" dirty="0"/>
              <a:t>IO/M signal is low (indicating a memory operation)</a:t>
            </a:r>
          </a:p>
          <a:p>
            <a:pPr fontAlgn="auto">
              <a:spcBef>
                <a:spcPts val="0"/>
              </a:spcBef>
              <a:spcAft>
                <a:spcPct val="30000"/>
              </a:spcAft>
              <a:buFont typeface="Wingdings 2"/>
              <a:buChar char=""/>
              <a:defRPr/>
            </a:pPr>
            <a:r>
              <a:rPr lang="en-US" dirty="0"/>
              <a:t>Memory Write</a:t>
            </a:r>
          </a:p>
          <a:p>
            <a:pPr marL="640080" lvl="1" fontAlgn="auto">
              <a:spcAft>
                <a:spcPct val="30000"/>
              </a:spcAft>
              <a:defRPr/>
            </a:pPr>
            <a:r>
              <a:rPr lang="en-US" dirty="0"/>
              <a:t>This machine cycle is used when the 8085 needs to send data out from the accumulator or a specific register and then </a:t>
            </a:r>
            <a:r>
              <a:rPr lang="en-US" dirty="0">
                <a:solidFill>
                  <a:srgbClr val="FFC000"/>
                </a:solidFill>
              </a:rPr>
              <a:t>write</a:t>
            </a:r>
            <a:r>
              <a:rPr lang="en-US" dirty="0"/>
              <a:t> it into memory</a:t>
            </a:r>
          </a:p>
          <a:p>
            <a:pPr marL="640080" lvl="1" fontAlgn="auto">
              <a:spcAft>
                <a:spcPct val="30000"/>
              </a:spcAft>
              <a:defRPr/>
            </a:pPr>
            <a:r>
              <a:rPr lang="en-US" dirty="0"/>
              <a:t>Composed </a:t>
            </a:r>
            <a:r>
              <a:rPr lang="en-US" dirty="0">
                <a:solidFill>
                  <a:srgbClr val="FFC000"/>
                </a:solidFill>
              </a:rPr>
              <a:t>3</a:t>
            </a:r>
            <a:r>
              <a:rPr lang="en-US" dirty="0"/>
              <a:t> clock cycles</a:t>
            </a:r>
          </a:p>
          <a:p>
            <a:pPr marL="640080" lvl="1" fontAlgn="auto">
              <a:spcAft>
                <a:spcPct val="30000"/>
              </a:spcAft>
              <a:defRPr/>
            </a:pPr>
            <a:r>
              <a:rPr lang="en-US" dirty="0"/>
              <a:t>IO/M signal is low (indicating a memory operation)</a:t>
            </a:r>
          </a:p>
          <a:p>
            <a:pPr marL="640080" lvl="1" fontAlgn="auto">
              <a:spcAft>
                <a:spcPct val="30000"/>
              </a:spcAft>
              <a:defRPr/>
            </a:pPr>
            <a:endParaRPr lang="en-US" dirty="0"/>
          </a:p>
        </p:txBody>
      </p:sp>
      <p:cxnSp>
        <p:nvCxnSpPr>
          <p:cNvPr id="4" name="Straight Connector 3"/>
          <p:cNvCxnSpPr/>
          <p:nvPr/>
        </p:nvCxnSpPr>
        <p:spPr>
          <a:xfrm>
            <a:off x="1447800" y="3276600"/>
            <a:ext cx="3048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5943600"/>
            <a:ext cx="3048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MACHINE CYCLE</a:t>
            </a:r>
          </a:p>
        </p:txBody>
      </p:sp>
      <p:sp>
        <p:nvSpPr>
          <p:cNvPr id="6" name="Content Placeholder 5"/>
          <p:cNvSpPr>
            <a:spLocks noGrp="1"/>
          </p:cNvSpPr>
          <p:nvPr>
            <p:ph idx="1"/>
          </p:nvPr>
        </p:nvSpPr>
        <p:spPr>
          <a:xfrm>
            <a:off x="228600" y="1646238"/>
            <a:ext cx="8763000" cy="5059362"/>
          </a:xfrm>
        </p:spPr>
        <p:txBody>
          <a:bodyPr>
            <a:normAutofit fontScale="77500" lnSpcReduction="20000"/>
          </a:bodyPr>
          <a:lstStyle/>
          <a:p>
            <a:pPr fontAlgn="auto">
              <a:spcBef>
                <a:spcPts val="0"/>
              </a:spcBef>
              <a:spcAft>
                <a:spcPct val="30000"/>
              </a:spcAft>
              <a:buFont typeface="Wingdings 2"/>
              <a:buChar char=""/>
              <a:defRPr/>
            </a:pPr>
            <a:r>
              <a:rPr lang="en-US" dirty="0"/>
              <a:t>I/O Read</a:t>
            </a:r>
          </a:p>
          <a:p>
            <a:pPr marL="640080" lvl="1" fontAlgn="auto">
              <a:spcAft>
                <a:spcPct val="30000"/>
              </a:spcAft>
              <a:defRPr/>
            </a:pPr>
            <a:r>
              <a:rPr lang="en-US" dirty="0"/>
              <a:t>Indicates that data is being </a:t>
            </a:r>
            <a:r>
              <a:rPr lang="en-US" dirty="0">
                <a:solidFill>
                  <a:srgbClr val="FFC000"/>
                </a:solidFill>
              </a:rPr>
              <a:t>read</a:t>
            </a:r>
            <a:r>
              <a:rPr lang="en-US" dirty="0"/>
              <a:t> from an I/O device</a:t>
            </a:r>
          </a:p>
          <a:p>
            <a:pPr marL="640080" lvl="1" fontAlgn="auto">
              <a:spcAft>
                <a:spcPct val="30000"/>
              </a:spcAft>
              <a:defRPr/>
            </a:pPr>
            <a:r>
              <a:rPr lang="en-US" dirty="0"/>
              <a:t>Occurs when IN instruction is executed</a:t>
            </a:r>
          </a:p>
          <a:p>
            <a:pPr marL="640080" lvl="1" fontAlgn="auto">
              <a:spcAft>
                <a:spcPct val="30000"/>
              </a:spcAft>
              <a:defRPr/>
            </a:pPr>
            <a:r>
              <a:rPr lang="en-US" dirty="0"/>
              <a:t>Composed </a:t>
            </a:r>
            <a:r>
              <a:rPr lang="en-US" dirty="0">
                <a:solidFill>
                  <a:srgbClr val="FFC000"/>
                </a:solidFill>
              </a:rPr>
              <a:t>3</a:t>
            </a:r>
            <a:r>
              <a:rPr lang="en-US" dirty="0"/>
              <a:t> clock cycles</a:t>
            </a:r>
          </a:p>
          <a:p>
            <a:pPr marL="640080" lvl="1" fontAlgn="auto">
              <a:spcAft>
                <a:spcPct val="30000"/>
              </a:spcAft>
              <a:defRPr/>
            </a:pPr>
            <a:r>
              <a:rPr lang="en-US" dirty="0"/>
              <a:t>IO/M signal is high (indicating an I/O operation)</a:t>
            </a:r>
          </a:p>
          <a:p>
            <a:pPr fontAlgn="auto">
              <a:spcBef>
                <a:spcPts val="0"/>
              </a:spcBef>
              <a:spcAft>
                <a:spcPct val="30000"/>
              </a:spcAft>
              <a:buFont typeface="Wingdings 2"/>
              <a:buChar char=""/>
              <a:defRPr/>
            </a:pPr>
            <a:r>
              <a:rPr lang="en-US" dirty="0"/>
              <a:t>I/O Write</a:t>
            </a:r>
          </a:p>
          <a:p>
            <a:pPr marL="640080" lvl="1" fontAlgn="auto">
              <a:spcAft>
                <a:spcPct val="30000"/>
              </a:spcAft>
              <a:defRPr/>
            </a:pPr>
            <a:r>
              <a:rPr lang="en-US" dirty="0"/>
              <a:t>This machine cycle is used to write data out from accumulator in the microprocessor to the I/O device specified by the port address</a:t>
            </a:r>
          </a:p>
          <a:p>
            <a:pPr marL="640080" lvl="1" fontAlgn="auto">
              <a:spcAft>
                <a:spcPct val="30000"/>
              </a:spcAft>
              <a:defRPr/>
            </a:pPr>
            <a:r>
              <a:rPr lang="en-US" dirty="0"/>
              <a:t>Occurs when OUT instruction is executed</a:t>
            </a:r>
          </a:p>
          <a:p>
            <a:pPr marL="640080" lvl="1" fontAlgn="auto">
              <a:spcAft>
                <a:spcPct val="30000"/>
              </a:spcAft>
              <a:defRPr/>
            </a:pPr>
            <a:r>
              <a:rPr lang="en-US" dirty="0"/>
              <a:t>Composed </a:t>
            </a:r>
            <a:r>
              <a:rPr lang="en-US" dirty="0">
                <a:solidFill>
                  <a:srgbClr val="FFC000"/>
                </a:solidFill>
              </a:rPr>
              <a:t>3</a:t>
            </a:r>
            <a:r>
              <a:rPr lang="en-US" dirty="0"/>
              <a:t> clock cycles</a:t>
            </a:r>
          </a:p>
          <a:p>
            <a:pPr marL="640080" lvl="1" fontAlgn="auto">
              <a:spcAft>
                <a:spcPct val="30000"/>
              </a:spcAft>
              <a:defRPr/>
            </a:pPr>
            <a:r>
              <a:rPr lang="en-US" dirty="0"/>
              <a:t>IO/M signal is high (indicating an I/O operation)</a:t>
            </a:r>
          </a:p>
        </p:txBody>
      </p:sp>
      <p:cxnSp>
        <p:nvCxnSpPr>
          <p:cNvPr id="4" name="Straight Connector 3"/>
          <p:cNvCxnSpPr/>
          <p:nvPr/>
        </p:nvCxnSpPr>
        <p:spPr>
          <a:xfrm>
            <a:off x="1371600" y="3429000"/>
            <a:ext cx="3048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371600" y="5867400"/>
            <a:ext cx="3048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rPr>
              <a:t>Outline</a:t>
            </a:r>
          </a:p>
        </p:txBody>
      </p:sp>
      <p:sp>
        <p:nvSpPr>
          <p:cNvPr id="3" name="Content Placeholder 2"/>
          <p:cNvSpPr>
            <a:spLocks noGrp="1"/>
          </p:cNvSpPr>
          <p:nvPr>
            <p:ph idx="1"/>
          </p:nvPr>
        </p:nvSpPr>
        <p:spPr>
          <a:xfrm>
            <a:off x="457200" y="1295400"/>
            <a:ext cx="8229600" cy="4830763"/>
          </a:xfrm>
        </p:spPr>
        <p:txBody>
          <a:bodyPr/>
          <a:lstStyle/>
          <a:p>
            <a:r>
              <a:rPr lang="en-US" dirty="0"/>
              <a:t>8085 Era and Features</a:t>
            </a:r>
          </a:p>
          <a:p>
            <a:r>
              <a:rPr lang="en-US" dirty="0"/>
              <a:t>8085 </a:t>
            </a:r>
          </a:p>
          <a:p>
            <a:pPr lvl="1"/>
            <a:r>
              <a:rPr lang="en-US" dirty="0"/>
              <a:t>Block diagram (Data Path)</a:t>
            </a:r>
          </a:p>
          <a:p>
            <a:pPr lvl="1"/>
            <a:r>
              <a:rPr lang="en-US" dirty="0"/>
              <a:t>Bus Structure</a:t>
            </a:r>
          </a:p>
          <a:p>
            <a:pPr lvl="1"/>
            <a:r>
              <a:rPr lang="en-US" dirty="0"/>
              <a:t>Register Structure</a:t>
            </a:r>
          </a:p>
          <a:p>
            <a:r>
              <a:rPr lang="en-US" dirty="0"/>
              <a:t>Instruction Set of 8085</a:t>
            </a:r>
          </a:p>
          <a:p>
            <a:r>
              <a:rPr lang="en-US" dirty="0"/>
              <a:t>Sample program of 8085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MACHINE CYCLE</a:t>
            </a:r>
          </a:p>
        </p:txBody>
      </p:sp>
      <p:sp>
        <p:nvSpPr>
          <p:cNvPr id="18435" name="Content Placeholder 5"/>
          <p:cNvSpPr>
            <a:spLocks noGrp="1"/>
          </p:cNvSpPr>
          <p:nvPr>
            <p:ph idx="1"/>
          </p:nvPr>
        </p:nvSpPr>
        <p:spPr>
          <a:xfrm>
            <a:off x="228600" y="1646238"/>
            <a:ext cx="8763000" cy="5059362"/>
          </a:xfrm>
        </p:spPr>
        <p:txBody>
          <a:bodyPr/>
          <a:lstStyle/>
          <a:p>
            <a:pPr>
              <a:spcAft>
                <a:spcPct val="30000"/>
              </a:spcAft>
            </a:pPr>
            <a:r>
              <a:rPr lang="en-US"/>
              <a:t>Interrupt Acknowledge</a:t>
            </a:r>
          </a:p>
          <a:p>
            <a:pPr lvl="1">
              <a:spcAft>
                <a:spcPct val="30000"/>
              </a:spcAft>
            </a:pPr>
            <a:r>
              <a:rPr lang="en-US"/>
              <a:t>Special machine cycle that is used to place of the opcode fetch cycle in the RST (restart) instruction.</a:t>
            </a:r>
          </a:p>
          <a:p>
            <a:pPr lvl="1">
              <a:spcAft>
                <a:spcPct val="30000"/>
              </a:spcAft>
            </a:pPr>
            <a:r>
              <a:rPr lang="en-US"/>
              <a:t>Similar to opcode fecth instruction except that it send out INTA signal instead of RD signal and IO/M signal is High</a:t>
            </a:r>
          </a:p>
          <a:p>
            <a:pPr lvl="1">
              <a:spcAft>
                <a:spcPct val="30000"/>
              </a:spcAft>
            </a:pPr>
            <a:r>
              <a:rPr lang="en-US"/>
              <a:t>Composed </a:t>
            </a:r>
            <a:r>
              <a:rPr lang="en-US">
                <a:solidFill>
                  <a:srgbClr val="FFC000"/>
                </a:solidFill>
              </a:rPr>
              <a:t>6</a:t>
            </a:r>
            <a:r>
              <a:rPr lang="en-US"/>
              <a:t> clock cycle</a:t>
            </a:r>
          </a:p>
        </p:txBody>
      </p:sp>
      <p:cxnSp>
        <p:nvCxnSpPr>
          <p:cNvPr id="12" name="Straight Connector 11"/>
          <p:cNvCxnSpPr/>
          <p:nvPr/>
        </p:nvCxnSpPr>
        <p:spPr>
          <a:xfrm>
            <a:off x="1600200" y="3962400"/>
            <a:ext cx="6858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00600" y="3962400"/>
            <a:ext cx="457200" cy="158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91400" y="3962400"/>
            <a:ext cx="304800" cy="158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T-STATE</a:t>
            </a:r>
          </a:p>
        </p:txBody>
      </p:sp>
      <p:sp>
        <p:nvSpPr>
          <p:cNvPr id="24579" name="Content Placeholder 5"/>
          <p:cNvSpPr>
            <a:spLocks noGrp="1"/>
          </p:cNvSpPr>
          <p:nvPr>
            <p:ph idx="1"/>
          </p:nvPr>
        </p:nvSpPr>
        <p:spPr>
          <a:xfrm>
            <a:off x="228600" y="1646238"/>
            <a:ext cx="8763000" cy="4983162"/>
          </a:xfrm>
        </p:spPr>
        <p:txBody>
          <a:bodyPr/>
          <a:lstStyle/>
          <a:p>
            <a:pPr>
              <a:spcAft>
                <a:spcPct val="40000"/>
              </a:spcAft>
            </a:pPr>
            <a:r>
              <a:rPr lang="en-US" dirty="0"/>
              <a:t>Key to timing diagram</a:t>
            </a:r>
          </a:p>
        </p:txBody>
      </p:sp>
      <p:pic>
        <p:nvPicPr>
          <p:cNvPr id="24580" name="Picture 5" descr="E:\Mystuff\My Documents\ppt_figs_270\Fig3_4.jpg"/>
          <p:cNvPicPr>
            <a:picLocks noChangeAspect="1" noChangeArrowheads="1"/>
          </p:cNvPicPr>
          <p:nvPr/>
        </p:nvPicPr>
        <p:blipFill>
          <a:blip r:embed="rId2"/>
          <a:srcRect/>
          <a:stretch>
            <a:fillRect/>
          </a:stretch>
        </p:blipFill>
        <p:spPr bwMode="auto">
          <a:xfrm>
            <a:off x="609600" y="2254250"/>
            <a:ext cx="1196975" cy="4187825"/>
          </a:xfrm>
          <a:prstGeom prst="rect">
            <a:avLst/>
          </a:prstGeom>
          <a:noFill/>
          <a:ln w="9525">
            <a:noFill/>
            <a:miter lim="800000"/>
            <a:headEnd/>
            <a:tailEnd/>
          </a:ln>
        </p:spPr>
      </p:pic>
      <p:sp>
        <p:nvSpPr>
          <p:cNvPr id="24581" name="Text Box 7"/>
          <p:cNvSpPr txBox="1">
            <a:spLocks noChangeArrowheads="1"/>
          </p:cNvSpPr>
          <p:nvPr/>
        </p:nvSpPr>
        <p:spPr bwMode="auto">
          <a:xfrm>
            <a:off x="1981200" y="2330450"/>
            <a:ext cx="6553200" cy="641350"/>
          </a:xfrm>
          <a:prstGeom prst="rect">
            <a:avLst/>
          </a:prstGeom>
          <a:noFill/>
          <a:ln w="9525">
            <a:noFill/>
            <a:miter lim="800000"/>
            <a:headEnd/>
            <a:tailEnd/>
          </a:ln>
        </p:spPr>
        <p:txBody>
          <a:bodyPr>
            <a:spAutoFit/>
          </a:bodyPr>
          <a:lstStyle/>
          <a:p>
            <a:r>
              <a:rPr lang="en-US">
                <a:latin typeface="Rockwell" pitchFamily="18" charset="0"/>
              </a:rPr>
              <a:t>Indicates a bus. Whilst the lines remain parallel the </a:t>
            </a:r>
          </a:p>
          <a:p>
            <a:r>
              <a:rPr lang="en-US">
                <a:latin typeface="Rockwell" pitchFamily="18" charset="0"/>
              </a:rPr>
              <a:t>individual bits of the bus remain unchanged.</a:t>
            </a:r>
            <a:endParaRPr lang="en-US" sz="2000">
              <a:latin typeface="Rockwell" pitchFamily="18" charset="0"/>
            </a:endParaRPr>
          </a:p>
        </p:txBody>
      </p:sp>
      <p:sp>
        <p:nvSpPr>
          <p:cNvPr id="24582" name="Text Box 8"/>
          <p:cNvSpPr txBox="1">
            <a:spLocks noChangeArrowheads="1"/>
          </p:cNvSpPr>
          <p:nvPr/>
        </p:nvSpPr>
        <p:spPr bwMode="auto">
          <a:xfrm>
            <a:off x="1981200" y="3900488"/>
            <a:ext cx="5967413" cy="366712"/>
          </a:xfrm>
          <a:prstGeom prst="rect">
            <a:avLst/>
          </a:prstGeom>
          <a:noFill/>
          <a:ln w="9525">
            <a:noFill/>
            <a:miter lim="800000"/>
            <a:headEnd/>
            <a:tailEnd/>
          </a:ln>
        </p:spPr>
        <p:txBody>
          <a:bodyPr>
            <a:spAutoFit/>
          </a:bodyPr>
          <a:lstStyle/>
          <a:p>
            <a:r>
              <a:rPr lang="en-US" dirty="0">
                <a:latin typeface="Rockwell" pitchFamily="18" charset="0"/>
              </a:rPr>
              <a:t>Indicates a  </a:t>
            </a:r>
            <a:r>
              <a:rPr lang="en-US" dirty="0">
                <a:solidFill>
                  <a:srgbClr val="FFC000"/>
                </a:solidFill>
                <a:latin typeface="Rockwell" pitchFamily="18" charset="0"/>
              </a:rPr>
              <a:t>0 </a:t>
            </a:r>
            <a:r>
              <a:rPr lang="en-US" dirty="0">
                <a:solidFill>
                  <a:srgbClr val="FFC000"/>
                </a:solidFill>
                <a:latin typeface="Rockwell" pitchFamily="18" charset="0"/>
                <a:sym typeface="Monotype Sorts"/>
              </a:rPr>
              <a:t>-&gt; 1  </a:t>
            </a:r>
            <a:r>
              <a:rPr lang="en-US" dirty="0">
                <a:latin typeface="Rockwell" pitchFamily="18" charset="0"/>
                <a:sym typeface="Monotype Sorts"/>
              </a:rPr>
              <a:t>transition of a digital signal</a:t>
            </a:r>
            <a:endParaRPr lang="en-US" sz="2000" dirty="0">
              <a:latin typeface="Rockwell" pitchFamily="18" charset="0"/>
            </a:endParaRPr>
          </a:p>
        </p:txBody>
      </p:sp>
      <p:sp>
        <p:nvSpPr>
          <p:cNvPr id="24583" name="Text Box 9"/>
          <p:cNvSpPr txBox="1">
            <a:spLocks noChangeArrowheads="1"/>
          </p:cNvSpPr>
          <p:nvPr/>
        </p:nvSpPr>
        <p:spPr bwMode="auto">
          <a:xfrm>
            <a:off x="1981200" y="5195888"/>
            <a:ext cx="6477000" cy="366712"/>
          </a:xfrm>
          <a:prstGeom prst="rect">
            <a:avLst/>
          </a:prstGeom>
          <a:noFill/>
          <a:ln w="9525">
            <a:noFill/>
            <a:miter lim="800000"/>
            <a:headEnd/>
            <a:tailEnd/>
          </a:ln>
        </p:spPr>
        <p:txBody>
          <a:bodyPr>
            <a:spAutoFit/>
          </a:bodyPr>
          <a:lstStyle/>
          <a:p>
            <a:r>
              <a:rPr lang="en-US">
                <a:latin typeface="Rockwell" pitchFamily="18" charset="0"/>
              </a:rPr>
              <a:t>Indicates a bus or a bit being in the Hi-Z state ( tri-state )</a:t>
            </a:r>
            <a:endParaRPr lang="en-US" sz="2000">
              <a:latin typeface="Rockwell" pitchFamily="18" charset="0"/>
            </a:endParaRPr>
          </a:p>
        </p:txBody>
      </p:sp>
      <p:sp>
        <p:nvSpPr>
          <p:cNvPr id="24584" name="Text Box 10"/>
          <p:cNvSpPr txBox="1">
            <a:spLocks noChangeArrowheads="1"/>
          </p:cNvSpPr>
          <p:nvPr/>
        </p:nvSpPr>
        <p:spPr bwMode="auto">
          <a:xfrm>
            <a:off x="1981200" y="3048000"/>
            <a:ext cx="6705600" cy="641350"/>
          </a:xfrm>
          <a:prstGeom prst="rect">
            <a:avLst/>
          </a:prstGeom>
          <a:noFill/>
          <a:ln w="9525">
            <a:noFill/>
            <a:miter lim="800000"/>
            <a:headEnd/>
            <a:tailEnd/>
          </a:ln>
        </p:spPr>
        <p:txBody>
          <a:bodyPr>
            <a:spAutoFit/>
          </a:bodyPr>
          <a:lstStyle/>
          <a:p>
            <a:r>
              <a:rPr lang="en-US">
                <a:latin typeface="Rockwell" pitchFamily="18" charset="0"/>
              </a:rPr>
              <a:t>Indicates a bus. Where the lines cross indicates a possible change in logic level of one or more bits of the bus.</a:t>
            </a:r>
            <a:endParaRPr lang="en-US" sz="2000">
              <a:latin typeface="Rockwell" pitchFamily="18" charset="0"/>
            </a:endParaRPr>
          </a:p>
        </p:txBody>
      </p:sp>
      <p:sp>
        <p:nvSpPr>
          <p:cNvPr id="24585" name="Text Box 11"/>
          <p:cNvSpPr txBox="1">
            <a:spLocks noChangeArrowheads="1"/>
          </p:cNvSpPr>
          <p:nvPr/>
        </p:nvSpPr>
        <p:spPr bwMode="auto">
          <a:xfrm>
            <a:off x="1981200" y="4495800"/>
            <a:ext cx="5967413" cy="366713"/>
          </a:xfrm>
          <a:prstGeom prst="rect">
            <a:avLst/>
          </a:prstGeom>
          <a:noFill/>
          <a:ln w="9525">
            <a:noFill/>
            <a:miter lim="800000"/>
            <a:headEnd/>
            <a:tailEnd/>
          </a:ln>
        </p:spPr>
        <p:txBody>
          <a:bodyPr>
            <a:spAutoFit/>
          </a:bodyPr>
          <a:lstStyle/>
          <a:p>
            <a:r>
              <a:rPr lang="en-US" dirty="0">
                <a:latin typeface="Rockwell" pitchFamily="18" charset="0"/>
              </a:rPr>
              <a:t>Indicates a  </a:t>
            </a:r>
            <a:r>
              <a:rPr lang="en-US" dirty="0">
                <a:solidFill>
                  <a:srgbClr val="FFC000"/>
                </a:solidFill>
                <a:latin typeface="Rockwell" pitchFamily="18" charset="0"/>
              </a:rPr>
              <a:t>1 </a:t>
            </a:r>
            <a:r>
              <a:rPr lang="en-US" dirty="0">
                <a:solidFill>
                  <a:srgbClr val="FFC000"/>
                </a:solidFill>
                <a:latin typeface="Rockwell" pitchFamily="18" charset="0"/>
                <a:sym typeface="Monotype Sorts"/>
              </a:rPr>
              <a:t>-&gt; 0  </a:t>
            </a:r>
            <a:r>
              <a:rPr lang="en-US" dirty="0">
                <a:latin typeface="Rockwell" pitchFamily="18" charset="0"/>
                <a:sym typeface="Monotype Sorts"/>
              </a:rPr>
              <a:t>transition of a digital signal</a:t>
            </a:r>
            <a:endParaRPr lang="en-US" sz="2000" dirty="0">
              <a:latin typeface="Rockwell" pitchFamily="18" charset="0"/>
            </a:endParaRPr>
          </a:p>
        </p:txBody>
      </p:sp>
      <p:sp>
        <p:nvSpPr>
          <p:cNvPr id="24586" name="Text Box 12"/>
          <p:cNvSpPr txBox="1">
            <a:spLocks noChangeArrowheads="1"/>
          </p:cNvSpPr>
          <p:nvPr/>
        </p:nvSpPr>
        <p:spPr bwMode="auto">
          <a:xfrm>
            <a:off x="1981200" y="5715000"/>
            <a:ext cx="6629400" cy="641350"/>
          </a:xfrm>
          <a:prstGeom prst="rect">
            <a:avLst/>
          </a:prstGeom>
          <a:noFill/>
          <a:ln w="9525">
            <a:noFill/>
            <a:miter lim="800000"/>
            <a:headEnd/>
            <a:tailEnd/>
          </a:ln>
        </p:spPr>
        <p:txBody>
          <a:bodyPr>
            <a:spAutoFit/>
          </a:bodyPr>
          <a:lstStyle/>
          <a:p>
            <a:r>
              <a:rPr lang="en-US">
                <a:latin typeface="Rockwell" pitchFamily="18" charset="0"/>
              </a:rPr>
              <a:t>The tail of the arrow indicates the </a:t>
            </a:r>
            <a:r>
              <a:rPr lang="en-US">
                <a:solidFill>
                  <a:srgbClr val="FFC000"/>
                </a:solidFill>
                <a:latin typeface="Rockwell" pitchFamily="18" charset="0"/>
              </a:rPr>
              <a:t>cause</a:t>
            </a:r>
            <a:r>
              <a:rPr lang="en-US">
                <a:solidFill>
                  <a:srgbClr val="FFFFFF"/>
                </a:solidFill>
                <a:latin typeface="Rockwell" pitchFamily="18" charset="0"/>
              </a:rPr>
              <a:t> </a:t>
            </a:r>
            <a:r>
              <a:rPr lang="en-US">
                <a:latin typeface="Rockwell" pitchFamily="18" charset="0"/>
              </a:rPr>
              <a:t>of a signal change.</a:t>
            </a:r>
          </a:p>
          <a:p>
            <a:r>
              <a:rPr lang="en-US">
                <a:latin typeface="Rockwell" pitchFamily="18" charset="0"/>
              </a:rPr>
              <a:t>The head of the arrow indicates the affected signal.</a:t>
            </a:r>
            <a:endParaRPr lang="en-US" sz="2000">
              <a:latin typeface="Rockwell"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err="1">
                <a:solidFill>
                  <a:srgbClr val="C00000"/>
                </a:solidFill>
              </a:rPr>
              <a:t>Opcode</a:t>
            </a:r>
            <a:r>
              <a:rPr lang="en-US" dirty="0">
                <a:solidFill>
                  <a:srgbClr val="C00000"/>
                </a:solidFill>
              </a:rPr>
              <a:t> Fetch</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7029043" cy="5292335"/>
          </a:xfrm>
        </p:spPr>
      </p:pic>
    </p:spTree>
    <p:extLst>
      <p:ext uri="{BB962C8B-B14F-4D97-AF65-F5344CB8AC3E}">
        <p14:creationId xmlns:p14="http://schemas.microsoft.com/office/powerpoint/2010/main" val="295404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pPr marL="54864" indent="0" fontAlgn="auto">
              <a:spcAft>
                <a:spcPts val="0"/>
              </a:spcAft>
              <a:defRPr/>
            </a:pPr>
            <a:r>
              <a:rPr lang="en-US" dirty="0">
                <a:solidFill>
                  <a:srgbClr val="C00000"/>
                </a:solidFill>
              </a:rPr>
              <a:t>MVI</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7486649" cy="5715000"/>
          </a:xfrm>
        </p:spPr>
      </p:pic>
    </p:spTree>
    <p:extLst>
      <p:ext uri="{BB962C8B-B14F-4D97-AF65-F5344CB8AC3E}">
        <p14:creationId xmlns:p14="http://schemas.microsoft.com/office/powerpoint/2010/main" val="1066155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508464"/>
          </a:xfrm>
        </p:spPr>
        <p:txBody>
          <a:bodyPr>
            <a:noAutofit/>
          </a:bodyPr>
          <a:lstStyle/>
          <a:p>
            <a:r>
              <a:rPr lang="en-US" b="1" u="sng" dirty="0">
                <a:solidFill>
                  <a:srgbClr val="C00000"/>
                </a:solidFill>
              </a:rPr>
              <a:t>STA 526A</a:t>
            </a:r>
            <a:br>
              <a:rPr lang="en-US" b="1" u="sng" dirty="0">
                <a:solidFill>
                  <a:srgbClr val="C00000"/>
                </a:solidFill>
              </a:rPr>
            </a:br>
            <a:r>
              <a:rPr lang="en-US" sz="1800" b="1" u="sng" dirty="0">
                <a:solidFill>
                  <a:srgbClr val="C00000"/>
                </a:solidFill>
              </a:rPr>
              <a:t>(32, 6A, 52 ( ACC-C7)</a:t>
            </a:r>
          </a:p>
        </p:txBody>
      </p:sp>
      <p:pic>
        <p:nvPicPr>
          <p:cNvPr id="5" name="Content Placeholder 4" descr="Timing-Diagram-Pic7-pic43.png"/>
          <p:cNvPicPr>
            <a:picLocks noGrp="1" noChangeAspect="1"/>
          </p:cNvPicPr>
          <p:nvPr>
            <p:ph idx="1"/>
          </p:nvPr>
        </p:nvPicPr>
        <p:blipFill>
          <a:blip r:embed="rId2"/>
          <a:stretch>
            <a:fillRect/>
          </a:stretch>
        </p:blipFill>
        <p:spPr>
          <a:xfrm>
            <a:off x="0" y="1114515"/>
            <a:ext cx="9143999" cy="5591085"/>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610600" cy="1143000"/>
          </a:xfrm>
        </p:spPr>
        <p:txBody>
          <a:bodyPr>
            <a:noAutofit/>
          </a:bodyPr>
          <a:lstStyle/>
          <a:p>
            <a:r>
              <a:rPr lang="en-US" b="1" u="sng" dirty="0">
                <a:solidFill>
                  <a:srgbClr val="C00000"/>
                </a:solidFill>
              </a:rPr>
              <a:t>Wait-State</a:t>
            </a:r>
          </a:p>
        </p:txBody>
      </p:sp>
      <p:sp>
        <p:nvSpPr>
          <p:cNvPr id="36867" name="Content Placeholder 5"/>
          <p:cNvSpPr>
            <a:spLocks noGrp="1"/>
          </p:cNvSpPr>
          <p:nvPr>
            <p:ph idx="1"/>
          </p:nvPr>
        </p:nvSpPr>
        <p:spPr>
          <a:xfrm>
            <a:off x="228600" y="1524000"/>
            <a:ext cx="8763000" cy="5211763"/>
          </a:xfrm>
        </p:spPr>
        <p:txBody>
          <a:bodyPr/>
          <a:lstStyle/>
          <a:p>
            <a:pPr>
              <a:buFont typeface="Wingdings 2" pitchFamily="18" charset="2"/>
              <a:buNone/>
            </a:pPr>
            <a:endParaRPr lang="en-US" b="1" u="sng" dirty="0">
              <a:solidFill>
                <a:srgbClr val="C00000"/>
              </a:solidFill>
            </a:endParaRPr>
          </a:p>
        </p:txBody>
      </p:sp>
      <p:pic>
        <p:nvPicPr>
          <p:cNvPr id="36868" name="Picture 4" descr="E:\Mystuff\My Documents\ppt_figs_270\Fig3_6.jpg"/>
          <p:cNvPicPr>
            <a:picLocks noChangeAspect="1" noChangeArrowheads="1"/>
          </p:cNvPicPr>
          <p:nvPr/>
        </p:nvPicPr>
        <p:blipFill>
          <a:blip r:embed="rId2"/>
          <a:srcRect/>
          <a:stretch>
            <a:fillRect/>
          </a:stretch>
        </p:blipFill>
        <p:spPr bwMode="auto">
          <a:xfrm>
            <a:off x="533400" y="2209800"/>
            <a:ext cx="7848600" cy="43148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Instruction Set &amp; Addressing mode </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Instruction Set:</a:t>
            </a:r>
          </a:p>
          <a:p>
            <a:pPr lvl="1"/>
            <a:r>
              <a:rPr lang="en-US" dirty="0"/>
              <a:t>8085 instruction set consists of the following instructions: </a:t>
            </a:r>
          </a:p>
          <a:p>
            <a:pPr lvl="1"/>
            <a:r>
              <a:rPr lang="en-US" dirty="0"/>
              <a:t>Data moving instructions. </a:t>
            </a:r>
          </a:p>
          <a:p>
            <a:pPr lvl="1"/>
            <a:r>
              <a:rPr lang="en-US" dirty="0"/>
              <a:t>Arithmetic - add, subtract, increment and decrement. </a:t>
            </a:r>
          </a:p>
          <a:p>
            <a:pPr lvl="1"/>
            <a:r>
              <a:rPr lang="en-US" dirty="0"/>
              <a:t>Logic - AND, OR, XOR and rotate. </a:t>
            </a:r>
          </a:p>
          <a:p>
            <a:pPr lvl="1"/>
            <a:r>
              <a:rPr lang="en-US" dirty="0"/>
              <a:t>Control transfer - conditional, unconditional, call subroutine, return from subroutine and restarts. </a:t>
            </a:r>
          </a:p>
          <a:p>
            <a:pPr lvl="1"/>
            <a:r>
              <a:rPr lang="en-US" dirty="0"/>
              <a:t> </a:t>
            </a:r>
            <a:r>
              <a:rPr lang="en-US" dirty="0" err="1"/>
              <a:t>Input/Output</a:t>
            </a:r>
            <a:r>
              <a:rPr lang="en-US" dirty="0"/>
              <a:t> instructions. </a:t>
            </a:r>
          </a:p>
          <a:p>
            <a:pPr lvl="1"/>
            <a:r>
              <a:rPr lang="en-US" dirty="0"/>
              <a:t>Other - setting/clearing flag bits, enabling/disabling interrupts, stack operations, etc. </a:t>
            </a:r>
          </a:p>
          <a:p>
            <a:pPr lvl="1"/>
            <a:endParaRPr lang="en-US" dirty="0"/>
          </a:p>
          <a:p>
            <a:r>
              <a:rPr lang="en-US" b="1" dirty="0"/>
              <a:t>Addressing mode </a:t>
            </a:r>
          </a:p>
          <a:p>
            <a:pPr lvl="1"/>
            <a:r>
              <a:rPr lang="en-US" dirty="0"/>
              <a:t> </a:t>
            </a:r>
            <a:r>
              <a:rPr lang="en-US" b="1" dirty="0"/>
              <a:t>Register - references the data in a register or in a register pair. </a:t>
            </a:r>
          </a:p>
          <a:p>
            <a:pPr lvl="1"/>
            <a:r>
              <a:rPr lang="en-US" b="1" dirty="0"/>
              <a:t>Register indirect - instruction specifies register pair containing address, where the data is located. </a:t>
            </a:r>
          </a:p>
          <a:p>
            <a:pPr lvl="1"/>
            <a:r>
              <a:rPr lang="en-US" b="1" dirty="0"/>
              <a:t>Direct, </a:t>
            </a:r>
          </a:p>
          <a:p>
            <a:pPr lvl="1"/>
            <a:r>
              <a:rPr lang="en-US" b="1" dirty="0"/>
              <a:t>Immediate - 8 or 16-bit data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8085  Microprocessor Memory</a:t>
            </a:r>
          </a:p>
        </p:txBody>
      </p:sp>
      <p:sp>
        <p:nvSpPr>
          <p:cNvPr id="4" name="Content Placeholder 3"/>
          <p:cNvSpPr>
            <a:spLocks noGrp="1"/>
          </p:cNvSpPr>
          <p:nvPr>
            <p:ph idx="1"/>
          </p:nvPr>
        </p:nvSpPr>
        <p:spPr/>
        <p:txBody>
          <a:bodyPr>
            <a:normAutofit fontScale="62500" lnSpcReduction="20000"/>
          </a:bodyPr>
          <a:lstStyle/>
          <a:p>
            <a:r>
              <a:rPr lang="en-US" b="1" i="1" dirty="0"/>
              <a:t>Memory:</a:t>
            </a:r>
          </a:p>
          <a:p>
            <a:pPr>
              <a:buNone/>
            </a:pPr>
            <a:r>
              <a:rPr lang="en-US" dirty="0"/>
              <a:t>	</a:t>
            </a:r>
            <a:r>
              <a:rPr lang="en-US" dirty="0">
                <a:solidFill>
                  <a:srgbClr val="FF0000"/>
                </a:solidFill>
              </a:rPr>
              <a:t>Program, data and stack </a:t>
            </a:r>
            <a:r>
              <a:rPr lang="en-US" dirty="0"/>
              <a:t>memories occupy the same memory space. The total addressable memory size is 64KB.</a:t>
            </a:r>
          </a:p>
          <a:p>
            <a:pPr>
              <a:buNone/>
            </a:pPr>
            <a:endParaRPr lang="en-US" dirty="0"/>
          </a:p>
          <a:p>
            <a:r>
              <a:rPr lang="en-US" b="1" dirty="0"/>
              <a:t>Program memory - </a:t>
            </a:r>
            <a:r>
              <a:rPr lang="en-US" dirty="0"/>
              <a:t>program can be located anywhere in memory. </a:t>
            </a:r>
          </a:p>
          <a:p>
            <a:pPr lvl="1"/>
            <a:r>
              <a:rPr lang="en-US" dirty="0"/>
              <a:t>Jump, branch and call instructions use 16-bit addresses, i.e. they can be used to jump/branch anywhere within 64 KB. </a:t>
            </a:r>
          </a:p>
          <a:p>
            <a:pPr lvl="1"/>
            <a:r>
              <a:rPr lang="en-US" dirty="0"/>
              <a:t>All jump/ branch instructions use absolute addressing.</a:t>
            </a:r>
          </a:p>
          <a:p>
            <a:pPr lvl="2"/>
            <a:endParaRPr lang="en-US" dirty="0"/>
          </a:p>
          <a:p>
            <a:r>
              <a:rPr lang="en-US" b="1" dirty="0"/>
              <a:t>Data memory - </a:t>
            </a:r>
            <a:r>
              <a:rPr lang="en-US" dirty="0"/>
              <a:t>the processor always uses 16-bit addresses so that data can be placed anywhere.</a:t>
            </a:r>
          </a:p>
          <a:p>
            <a:r>
              <a:rPr lang="en-US" b="1" dirty="0"/>
              <a:t>Stack memory </a:t>
            </a:r>
            <a:r>
              <a:rPr lang="en-US" dirty="0"/>
              <a:t>is limited only by the size of memory</a:t>
            </a:r>
            <a:r>
              <a:rPr lang="en-US" b="1" dirty="0"/>
              <a:t>. </a:t>
            </a:r>
            <a:r>
              <a:rPr lang="en-US" dirty="0"/>
              <a:t>Stack grows downward.</a:t>
            </a:r>
          </a:p>
          <a:p>
            <a:endParaRPr lang="en-US" dirty="0"/>
          </a:p>
          <a:p>
            <a:r>
              <a:rPr lang="en-US" dirty="0">
                <a:solidFill>
                  <a:srgbClr val="FF0000"/>
                </a:solidFill>
              </a:rPr>
              <a:t>First 64 bytes in a zero memory page should be reserved for vectors used by RST instructions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dirty="0"/>
              <a:t>8085 MP Instruction Set Architecture</a:t>
            </a:r>
          </a:p>
        </p:txBody>
      </p:sp>
      <p:sp>
        <p:nvSpPr>
          <p:cNvPr id="68611" name="Rectangle 3"/>
          <p:cNvSpPr>
            <a:spLocks noGrp="1" noChangeArrowheads="1"/>
          </p:cNvSpPr>
          <p:nvPr>
            <p:ph idx="1"/>
          </p:nvPr>
        </p:nvSpPr>
        <p:spPr>
          <a:xfrm>
            <a:off x="457200" y="1600200"/>
            <a:ext cx="8229600" cy="2666999"/>
          </a:xfrm>
        </p:spPr>
        <p:txBody>
          <a:bodyPr>
            <a:normAutofit fontScale="92500" lnSpcReduction="20000"/>
          </a:bodyPr>
          <a:lstStyle/>
          <a:p>
            <a:pPr>
              <a:lnSpc>
                <a:spcPct val="90000"/>
              </a:lnSpc>
            </a:pPr>
            <a:r>
              <a:rPr lang="en-US" sz="2800" dirty="0"/>
              <a:t>Contains several registers include B,C,D,E,H,L  and an 8-bit accumulator register, A.</a:t>
            </a:r>
          </a:p>
          <a:p>
            <a:pPr>
              <a:lnSpc>
                <a:spcPct val="90000"/>
              </a:lnSpc>
            </a:pPr>
            <a:r>
              <a:rPr lang="en-US" sz="2800" dirty="0"/>
              <a:t>The registers B,C,D,E,H,L can be accessed as pairs.  Pairs are not arbitrary.  B and C, D and E, H and L.</a:t>
            </a:r>
          </a:p>
          <a:p>
            <a:pPr>
              <a:lnSpc>
                <a:spcPct val="90000"/>
              </a:lnSpc>
            </a:pPr>
            <a:r>
              <a:rPr lang="en-US" sz="2800" dirty="0"/>
              <a:t>SP is a 16 bit stack pointer register pointing to the top of the stack.</a:t>
            </a:r>
          </a:p>
          <a:p>
            <a:pPr>
              <a:lnSpc>
                <a:spcPct val="90000"/>
              </a:lnSpc>
            </a:pPr>
            <a:r>
              <a:rPr lang="en-US" sz="2800" dirty="0"/>
              <a:t>PC is a 16-bit Program counter  </a:t>
            </a:r>
          </a:p>
          <a:p>
            <a:pPr>
              <a:lnSpc>
                <a:spcPct val="90000"/>
              </a:lnSpc>
            </a:pPr>
            <a:r>
              <a:rPr lang="en-US" sz="2400" dirty="0"/>
              <a:t>Contains five flags known as flag registers:</a:t>
            </a:r>
          </a:p>
          <a:p>
            <a:pPr>
              <a:lnSpc>
                <a:spcPct val="90000"/>
              </a:lnSpc>
            </a:pP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rPr>
              <a:t>Instruction Set of 8085 </a:t>
            </a:r>
          </a:p>
        </p:txBody>
      </p:sp>
      <p:sp>
        <p:nvSpPr>
          <p:cNvPr id="3" name="Content Placeholder 2"/>
          <p:cNvSpPr>
            <a:spLocks noGrp="1"/>
          </p:cNvSpPr>
          <p:nvPr>
            <p:ph idx="1"/>
          </p:nvPr>
        </p:nvSpPr>
        <p:spPr>
          <a:xfrm>
            <a:off x="457200" y="1295400"/>
            <a:ext cx="8229600" cy="4830763"/>
          </a:xfrm>
        </p:spPr>
        <p:txBody>
          <a:bodyPr>
            <a:normAutofit/>
          </a:bodyPr>
          <a:lstStyle/>
          <a:p>
            <a:r>
              <a:rPr lang="en-US" dirty="0"/>
              <a:t>Arithmetic Operations</a:t>
            </a:r>
          </a:p>
          <a:p>
            <a:pPr lvl="1"/>
            <a:r>
              <a:rPr lang="en-US" dirty="0"/>
              <a:t>add, sub, </a:t>
            </a:r>
            <a:r>
              <a:rPr lang="en-US" dirty="0" err="1"/>
              <a:t>inr</a:t>
            </a:r>
            <a:r>
              <a:rPr lang="en-US" dirty="0"/>
              <a:t>/</a:t>
            </a:r>
            <a:r>
              <a:rPr lang="en-US" dirty="0" err="1"/>
              <a:t>dcr</a:t>
            </a:r>
            <a:endParaRPr lang="en-US" dirty="0"/>
          </a:p>
          <a:p>
            <a:r>
              <a:rPr lang="en-US" dirty="0"/>
              <a:t>Logical operation</a:t>
            </a:r>
          </a:p>
          <a:p>
            <a:pPr lvl="1"/>
            <a:r>
              <a:rPr lang="en-US" dirty="0"/>
              <a:t>and, or, </a:t>
            </a:r>
            <a:r>
              <a:rPr lang="en-US" dirty="0" err="1"/>
              <a:t>xor</a:t>
            </a:r>
            <a:r>
              <a:rPr lang="en-US" dirty="0"/>
              <a:t>, rotate, compare, complement</a:t>
            </a:r>
          </a:p>
          <a:p>
            <a:r>
              <a:rPr lang="en-US" dirty="0"/>
              <a:t>Branch operation </a:t>
            </a:r>
          </a:p>
          <a:p>
            <a:pPr lvl="1"/>
            <a:r>
              <a:rPr lang="en-US" dirty="0"/>
              <a:t>Jump, call, return</a:t>
            </a:r>
          </a:p>
          <a:p>
            <a:r>
              <a:rPr lang="en-US" dirty="0"/>
              <a:t>Data transfer/Copy/Memory operation/IO</a:t>
            </a:r>
          </a:p>
          <a:p>
            <a:pPr lvl="1"/>
            <a:r>
              <a:rPr lang="en-US" dirty="0"/>
              <a:t>MOV, MVI, LD, ST,  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rPr>
              <a:t>8085 Microprocessor </a:t>
            </a:r>
          </a:p>
        </p:txBody>
      </p:sp>
      <p:sp>
        <p:nvSpPr>
          <p:cNvPr id="3" name="Content Placeholder 2"/>
          <p:cNvSpPr>
            <a:spLocks noGrp="1"/>
          </p:cNvSpPr>
          <p:nvPr>
            <p:ph idx="1"/>
          </p:nvPr>
        </p:nvSpPr>
        <p:spPr>
          <a:xfrm>
            <a:off x="457200" y="1295400"/>
            <a:ext cx="8229600" cy="4830763"/>
          </a:xfrm>
        </p:spPr>
        <p:txBody>
          <a:bodyPr/>
          <a:lstStyle/>
          <a:p>
            <a:r>
              <a:rPr lang="en-US" dirty="0"/>
              <a:t>8 Bit CPU</a:t>
            </a:r>
          </a:p>
          <a:p>
            <a:r>
              <a:rPr lang="en-US" dirty="0"/>
              <a:t>3-6Mhz</a:t>
            </a:r>
          </a:p>
          <a:p>
            <a:r>
              <a:rPr lang="en-US" dirty="0"/>
              <a:t>Simpler design</a:t>
            </a:r>
          </a:p>
          <a:p>
            <a:r>
              <a:rPr lang="en-US" dirty="0"/>
              <a:t>ISA = Pre x86 design (Semi CISC)</a:t>
            </a:r>
          </a:p>
          <a:p>
            <a:r>
              <a:rPr lang="en-US" dirty="0"/>
              <a:t>40 Pin Dual line Package</a:t>
            </a:r>
          </a:p>
          <a:p>
            <a:r>
              <a:rPr lang="en-US" dirty="0"/>
              <a:t>16 bit address</a:t>
            </a:r>
          </a:p>
          <a:p>
            <a:r>
              <a:rPr lang="en-US" dirty="0"/>
              <a:t>6 registers: B, C, D, E, H,L</a:t>
            </a:r>
          </a:p>
          <a:p>
            <a:r>
              <a:rPr lang="en-US" dirty="0"/>
              <a:t>Accumulator 8 bit</a:t>
            </a:r>
          </a:p>
          <a:p>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solidFill>
                  <a:srgbClr val="FF0000"/>
                </a:solidFill>
              </a:rPr>
              <a:t>Copy/</a:t>
            </a:r>
            <a:r>
              <a:rPr lang="en-US" b="1" i="1" u="sng" dirty="0" err="1">
                <a:solidFill>
                  <a:srgbClr val="FF0000"/>
                </a:solidFill>
              </a:rPr>
              <a:t>Mem</a:t>
            </a:r>
            <a:r>
              <a:rPr lang="en-US" b="1" i="1" u="sng" dirty="0">
                <a:solidFill>
                  <a:srgbClr val="FF0000"/>
                </a:solidFill>
              </a:rPr>
              <a:t>/IO operation</a:t>
            </a:r>
            <a:br>
              <a:rPr lang="en-US" dirty="0"/>
            </a:br>
            <a:endParaRPr lang="en-US" dirty="0"/>
          </a:p>
        </p:txBody>
      </p:sp>
      <p:sp>
        <p:nvSpPr>
          <p:cNvPr id="3" name="Content Placeholder 2"/>
          <p:cNvSpPr>
            <a:spLocks noGrp="1"/>
          </p:cNvSpPr>
          <p:nvPr>
            <p:ph idx="1"/>
          </p:nvPr>
        </p:nvSpPr>
        <p:spPr>
          <a:xfrm>
            <a:off x="381000" y="1219200"/>
            <a:ext cx="8534400" cy="5638800"/>
          </a:xfrm>
        </p:spPr>
        <p:txBody>
          <a:bodyPr>
            <a:normAutofit fontScale="85000" lnSpcReduction="20000"/>
          </a:bodyPr>
          <a:lstStyle/>
          <a:p>
            <a:r>
              <a:rPr lang="en-US" dirty="0"/>
              <a:t>MVI    R, 8 bit   </a:t>
            </a:r>
            <a:r>
              <a:rPr lang="en-US" sz="3000" i="1" dirty="0"/>
              <a:t>// load immediate data</a:t>
            </a:r>
            <a:endParaRPr lang="en-US" dirty="0"/>
          </a:p>
          <a:p>
            <a:r>
              <a:rPr lang="en-US" dirty="0"/>
              <a:t>MOV   R1, R2   </a:t>
            </a:r>
            <a:r>
              <a:rPr lang="en-US" sz="3000" i="1" dirty="0"/>
              <a:t>// Example MOV  B, A</a:t>
            </a:r>
            <a:endParaRPr lang="en-US" dirty="0"/>
          </a:p>
          <a:p>
            <a:r>
              <a:rPr lang="en-US" dirty="0"/>
              <a:t>MOV   R   M     </a:t>
            </a:r>
            <a:r>
              <a:rPr lang="en-US" sz="3000" i="1" dirty="0"/>
              <a:t>// Copy to R from 0(HL </a:t>
            </a:r>
            <a:r>
              <a:rPr lang="en-US" sz="3000" i="1" dirty="0" err="1"/>
              <a:t>Reg</a:t>
            </a:r>
            <a:r>
              <a:rPr lang="en-US" sz="3000" i="1" dirty="0"/>
              <a:t>) </a:t>
            </a:r>
            <a:r>
              <a:rPr lang="en-US" sz="3000" i="1" dirty="0" err="1"/>
              <a:t>Mem</a:t>
            </a:r>
            <a:endParaRPr lang="en-US" i="1" dirty="0"/>
          </a:p>
          <a:p>
            <a:r>
              <a:rPr lang="en-US" dirty="0"/>
              <a:t>MOV   M   R     </a:t>
            </a:r>
            <a:r>
              <a:rPr lang="en-US" sz="3000" i="1" dirty="0"/>
              <a:t>// Copy from R to  0(HL </a:t>
            </a:r>
            <a:r>
              <a:rPr lang="en-US" sz="3000" i="1" dirty="0" err="1"/>
              <a:t>Reg</a:t>
            </a:r>
            <a:r>
              <a:rPr lang="en-US" sz="3000" i="1" dirty="0"/>
              <a:t>) </a:t>
            </a:r>
            <a:r>
              <a:rPr lang="en-US" sz="3000" i="1" dirty="0" err="1"/>
              <a:t>Mem</a:t>
            </a:r>
            <a:endParaRPr lang="en-US" sz="3000" i="1" dirty="0"/>
          </a:p>
          <a:p>
            <a:pPr>
              <a:buNone/>
            </a:pPr>
            <a:endParaRPr lang="en-US" i="1" dirty="0"/>
          </a:p>
          <a:p>
            <a:r>
              <a:rPr lang="en-US" dirty="0"/>
              <a:t>LDA     16 bit    </a:t>
            </a:r>
            <a:r>
              <a:rPr lang="en-US" sz="3000" i="1" dirty="0"/>
              <a:t>// load A from 0(16bit)</a:t>
            </a:r>
            <a:endParaRPr lang="en-US" dirty="0"/>
          </a:p>
          <a:p>
            <a:r>
              <a:rPr lang="en-US" dirty="0"/>
              <a:t>STA      16 bit   </a:t>
            </a:r>
            <a:r>
              <a:rPr lang="en-US" sz="3000" i="1" dirty="0"/>
              <a:t>// Store A to 0(16bit)</a:t>
            </a:r>
          </a:p>
          <a:p>
            <a:r>
              <a:rPr lang="en-US" dirty="0"/>
              <a:t>LDAX    </a:t>
            </a:r>
            <a:r>
              <a:rPr lang="en-US" dirty="0" err="1"/>
              <a:t>Rp</a:t>
            </a:r>
            <a:r>
              <a:rPr lang="en-US" dirty="0"/>
              <a:t>        </a:t>
            </a:r>
            <a:r>
              <a:rPr lang="en-US" sz="3000" i="1" dirty="0"/>
              <a:t>// load  A from 0(</a:t>
            </a:r>
            <a:r>
              <a:rPr lang="en-US" sz="3000" i="1" dirty="0" err="1"/>
              <a:t>Rp</a:t>
            </a:r>
            <a:r>
              <a:rPr lang="en-US" sz="3000" i="1" dirty="0"/>
              <a:t>), </a:t>
            </a:r>
            <a:r>
              <a:rPr lang="en-US" sz="3000" i="1" dirty="0" err="1"/>
              <a:t>Rp</a:t>
            </a:r>
            <a:r>
              <a:rPr lang="en-US" sz="3000" i="1" dirty="0"/>
              <a:t>=</a:t>
            </a:r>
            <a:r>
              <a:rPr lang="en-US" sz="3000" i="1" dirty="0" err="1"/>
              <a:t>RegPair</a:t>
            </a:r>
            <a:endParaRPr lang="en-US" i="1" dirty="0"/>
          </a:p>
          <a:p>
            <a:r>
              <a:rPr lang="en-US" dirty="0"/>
              <a:t>STAX     </a:t>
            </a:r>
            <a:r>
              <a:rPr lang="en-US" dirty="0" err="1"/>
              <a:t>Rp</a:t>
            </a:r>
            <a:r>
              <a:rPr lang="en-US" dirty="0"/>
              <a:t>       </a:t>
            </a:r>
            <a:r>
              <a:rPr lang="en-US" sz="3000" i="1" dirty="0"/>
              <a:t>// Store A to 0(</a:t>
            </a:r>
            <a:r>
              <a:rPr lang="en-US" sz="3000" i="1" dirty="0" err="1"/>
              <a:t>Rp</a:t>
            </a:r>
            <a:r>
              <a:rPr lang="en-US" sz="3000" i="1" dirty="0"/>
              <a:t>)</a:t>
            </a:r>
            <a:endParaRPr lang="en-US" dirty="0"/>
          </a:p>
          <a:p>
            <a:r>
              <a:rPr lang="en-US" dirty="0"/>
              <a:t>LXI  </a:t>
            </a:r>
            <a:r>
              <a:rPr lang="en-US" dirty="0" err="1"/>
              <a:t>Rp</a:t>
            </a:r>
            <a:r>
              <a:rPr lang="en-US" dirty="0"/>
              <a:t>  16bit   </a:t>
            </a:r>
            <a:r>
              <a:rPr lang="en-US" sz="3000" i="1" dirty="0"/>
              <a:t>// load immediate to </a:t>
            </a:r>
            <a:r>
              <a:rPr lang="en-US" sz="3000" i="1" dirty="0" err="1"/>
              <a:t>Rp</a:t>
            </a:r>
            <a:endParaRPr lang="en-US" sz="3000" i="1" dirty="0"/>
          </a:p>
          <a:p>
            <a:pPr>
              <a:buNone/>
            </a:pPr>
            <a:endParaRPr lang="en-US" dirty="0"/>
          </a:p>
          <a:p>
            <a:r>
              <a:rPr lang="en-US" dirty="0"/>
              <a:t>IN 8bit             </a:t>
            </a:r>
            <a:r>
              <a:rPr lang="en-US" i="1" dirty="0"/>
              <a:t>// </a:t>
            </a:r>
            <a:r>
              <a:rPr lang="en-US" sz="2800" i="1" dirty="0"/>
              <a:t>Accept data to A from port 0(8bit)</a:t>
            </a:r>
            <a:endParaRPr lang="en-US" dirty="0"/>
          </a:p>
          <a:p>
            <a:r>
              <a:rPr lang="en-US" dirty="0"/>
              <a:t>OUT 8 bit        </a:t>
            </a:r>
            <a:r>
              <a:rPr lang="en-US" sz="3000" i="1" dirty="0"/>
              <a:t>// Send data of A to  port 0(8bit)</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linds(horizontal)">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i="1" u="sng" dirty="0">
                <a:solidFill>
                  <a:srgbClr val="FF0000"/>
                </a:solidFill>
              </a:rPr>
              <a:t>Arithmetic Operation </a:t>
            </a:r>
          </a:p>
        </p:txBody>
      </p:sp>
      <p:sp>
        <p:nvSpPr>
          <p:cNvPr id="3" name="Content Placeholder 2"/>
          <p:cNvSpPr>
            <a:spLocks noGrp="1"/>
          </p:cNvSpPr>
          <p:nvPr>
            <p:ph idx="1"/>
          </p:nvPr>
        </p:nvSpPr>
        <p:spPr>
          <a:xfrm>
            <a:off x="381000" y="914400"/>
            <a:ext cx="8534400" cy="5943600"/>
          </a:xfrm>
        </p:spPr>
        <p:txBody>
          <a:bodyPr>
            <a:normAutofit fontScale="85000" lnSpcReduction="20000"/>
          </a:bodyPr>
          <a:lstStyle/>
          <a:p>
            <a:r>
              <a:rPr lang="en-US" dirty="0"/>
              <a:t>ADD R 	       </a:t>
            </a:r>
            <a:r>
              <a:rPr lang="en-US" sz="3000" i="1" dirty="0"/>
              <a:t>// Add A = A + B.reg</a:t>
            </a:r>
            <a:endParaRPr lang="en-US" dirty="0"/>
          </a:p>
          <a:p>
            <a:r>
              <a:rPr lang="en-US" dirty="0"/>
              <a:t>ADI   8bit         </a:t>
            </a:r>
            <a:r>
              <a:rPr lang="en-US" sz="3000" i="1" dirty="0"/>
              <a:t>// Add A= A + 8bit</a:t>
            </a:r>
          </a:p>
          <a:p>
            <a:r>
              <a:rPr lang="en-US" dirty="0"/>
              <a:t>ADD M            </a:t>
            </a:r>
            <a:r>
              <a:rPr lang="en-US" sz="3000" i="1" dirty="0"/>
              <a:t>// Add  A=A + 0(HL)</a:t>
            </a:r>
          </a:p>
          <a:p>
            <a:endParaRPr lang="en-US" sz="3000" i="1" dirty="0"/>
          </a:p>
          <a:p>
            <a:r>
              <a:rPr lang="en-US" dirty="0"/>
              <a:t>SUB  R 	        </a:t>
            </a:r>
            <a:r>
              <a:rPr lang="en-US" i="1" dirty="0"/>
              <a:t>// Sub A = A -B.reg</a:t>
            </a:r>
            <a:endParaRPr lang="en-US" dirty="0"/>
          </a:p>
          <a:p>
            <a:r>
              <a:rPr lang="en-US" dirty="0"/>
              <a:t>SUI   8bit         </a:t>
            </a:r>
            <a:r>
              <a:rPr lang="en-US" i="1" dirty="0"/>
              <a:t>// Sub A= A - 8bit</a:t>
            </a:r>
            <a:endParaRPr lang="en-US" dirty="0"/>
          </a:p>
          <a:p>
            <a:r>
              <a:rPr lang="en-US" dirty="0"/>
              <a:t>SUB M            </a:t>
            </a:r>
            <a:r>
              <a:rPr lang="en-US" i="1" dirty="0"/>
              <a:t>// Sub  A=A - 0(HL)</a:t>
            </a:r>
          </a:p>
          <a:p>
            <a:pPr>
              <a:buNone/>
            </a:pPr>
            <a:endParaRPr lang="en-US" dirty="0"/>
          </a:p>
          <a:p>
            <a:r>
              <a:rPr lang="en-US" dirty="0"/>
              <a:t>INR    R      </a:t>
            </a:r>
            <a:r>
              <a:rPr lang="en-US" sz="3000" i="1" dirty="0"/>
              <a:t>//  R = R+1</a:t>
            </a:r>
            <a:endParaRPr lang="en-US" i="1" dirty="0"/>
          </a:p>
          <a:p>
            <a:r>
              <a:rPr lang="en-US" dirty="0"/>
              <a:t>INR  M        </a:t>
            </a:r>
            <a:r>
              <a:rPr lang="en-US" sz="3000" i="1" dirty="0"/>
              <a:t>//  0(HL)=0(HL)+1</a:t>
            </a:r>
            <a:endParaRPr lang="en-US" dirty="0"/>
          </a:p>
          <a:p>
            <a:r>
              <a:rPr lang="en-US" dirty="0"/>
              <a:t>DCR    R      </a:t>
            </a:r>
            <a:r>
              <a:rPr lang="en-US" i="1" dirty="0"/>
              <a:t>// R = R-1</a:t>
            </a:r>
          </a:p>
          <a:p>
            <a:r>
              <a:rPr lang="en-US" dirty="0"/>
              <a:t>DCR  M        </a:t>
            </a:r>
            <a:r>
              <a:rPr lang="en-US" i="1" dirty="0"/>
              <a:t>// 0(HL)=0(HL)-1</a:t>
            </a:r>
            <a:endParaRPr lang="en-US" dirty="0"/>
          </a:p>
          <a:p>
            <a:r>
              <a:rPr lang="en-US" dirty="0"/>
              <a:t>INX     </a:t>
            </a:r>
            <a:r>
              <a:rPr lang="en-US" dirty="0" err="1"/>
              <a:t>Rp</a:t>
            </a:r>
            <a:r>
              <a:rPr lang="en-US" dirty="0"/>
              <a:t>        </a:t>
            </a:r>
            <a:r>
              <a:rPr lang="en-US" sz="3000" i="1" dirty="0"/>
              <a:t>//  </a:t>
            </a:r>
            <a:r>
              <a:rPr lang="en-US" sz="3000" i="1" dirty="0" err="1"/>
              <a:t>Rp</a:t>
            </a:r>
            <a:r>
              <a:rPr lang="en-US" sz="3000" i="1" dirty="0"/>
              <a:t>=Rp+1</a:t>
            </a:r>
            <a:endParaRPr lang="en-US" i="1" dirty="0"/>
          </a:p>
          <a:p>
            <a:r>
              <a:rPr lang="en-US" dirty="0"/>
              <a:t>DCX     </a:t>
            </a:r>
            <a:r>
              <a:rPr lang="en-US" dirty="0" err="1"/>
              <a:t>Rp</a:t>
            </a:r>
            <a:r>
              <a:rPr lang="en-US" dirty="0"/>
              <a:t>        </a:t>
            </a:r>
            <a:r>
              <a:rPr lang="en-US" i="1" dirty="0"/>
              <a:t>//  </a:t>
            </a:r>
            <a:r>
              <a:rPr lang="en-US" i="1" dirty="0" err="1"/>
              <a:t>Rp</a:t>
            </a:r>
            <a:r>
              <a:rPr lang="en-US" i="1" dirty="0"/>
              <a:t>=Rp-1</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linds(horizontal)">
                                      <p:cBhvr>
                                        <p:cTn id="43" dur="500"/>
                                        <p:tgtEl>
                                          <p:spTgt spid="3">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rPr>
              <a:t>Other Operations</a:t>
            </a:r>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r>
              <a:rPr lang="en-US" dirty="0"/>
              <a:t>Logic operations</a:t>
            </a:r>
          </a:p>
          <a:p>
            <a:pPr lvl="1"/>
            <a:r>
              <a:rPr lang="en-US" dirty="0"/>
              <a:t>ANA R          ANI 8bit   ANA M  </a:t>
            </a:r>
          </a:p>
          <a:p>
            <a:pPr lvl="1"/>
            <a:r>
              <a:rPr lang="en-US" dirty="0"/>
              <a:t>ORA, ORI, XRA, XRI</a:t>
            </a:r>
          </a:p>
          <a:p>
            <a:pPr lvl="1"/>
            <a:r>
              <a:rPr lang="en-US" dirty="0"/>
              <a:t>CMP R // compare with R with ACC</a:t>
            </a:r>
          </a:p>
          <a:p>
            <a:pPr lvl="1"/>
            <a:r>
              <a:rPr lang="en-US" dirty="0"/>
              <a:t>CPI 8bit // compare 8 bit with ACC</a:t>
            </a:r>
          </a:p>
          <a:p>
            <a:r>
              <a:rPr lang="en-US" dirty="0"/>
              <a:t>Branch operations</a:t>
            </a:r>
          </a:p>
          <a:p>
            <a:pPr lvl="1"/>
            <a:r>
              <a:rPr lang="en-US" dirty="0"/>
              <a:t>JMP 16bit, CALL 16 bit</a:t>
            </a:r>
          </a:p>
          <a:p>
            <a:pPr lvl="1"/>
            <a:r>
              <a:rPr lang="en-US" dirty="0"/>
              <a:t>JZ 16bit,  JNZ 16bit, JC 16bit, JNC 16 bit</a:t>
            </a:r>
          </a:p>
          <a:p>
            <a:pPr lvl="1"/>
            <a:r>
              <a:rPr lang="en-US" dirty="0"/>
              <a:t>RET </a:t>
            </a:r>
          </a:p>
          <a:p>
            <a:r>
              <a:rPr lang="en-US" dirty="0"/>
              <a:t>Machine Control operations</a:t>
            </a:r>
          </a:p>
          <a:p>
            <a:pPr lvl="1"/>
            <a:r>
              <a:rPr lang="en-US" dirty="0"/>
              <a:t>HLT, NOP, POP, PUSH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152400"/>
            <a:ext cx="7772400" cy="381000"/>
          </a:xfrm>
        </p:spPr>
        <p:txBody>
          <a:bodyPr>
            <a:normAutofit fontScale="90000"/>
          </a:bodyPr>
          <a:lstStyle/>
          <a:p>
            <a:r>
              <a:rPr lang="en-US" sz="2800" dirty="0"/>
              <a:t>8085 Microprocessor Instruction Set</a:t>
            </a:r>
          </a:p>
        </p:txBody>
      </p:sp>
      <p:sp>
        <p:nvSpPr>
          <p:cNvPr id="71683" name="Rectangle 3"/>
          <p:cNvSpPr>
            <a:spLocks noGrp="1" noChangeArrowheads="1"/>
          </p:cNvSpPr>
          <p:nvPr>
            <p:ph idx="1"/>
          </p:nvPr>
        </p:nvSpPr>
        <p:spPr>
          <a:xfrm>
            <a:off x="685800" y="685800"/>
            <a:ext cx="7772400" cy="457200"/>
          </a:xfrm>
        </p:spPr>
        <p:txBody>
          <a:bodyPr>
            <a:normAutofit/>
          </a:bodyPr>
          <a:lstStyle/>
          <a:p>
            <a:pPr>
              <a:lnSpc>
                <a:spcPct val="90000"/>
              </a:lnSpc>
              <a:buFontTx/>
              <a:buNone/>
            </a:pPr>
            <a:r>
              <a:rPr lang="en-US" sz="1800" dirty="0"/>
              <a:t>Contains a total of 74 different instructions.</a:t>
            </a:r>
          </a:p>
        </p:txBody>
      </p:sp>
      <p:graphicFrame>
        <p:nvGraphicFramePr>
          <p:cNvPr id="71724" name="Group 44"/>
          <p:cNvGraphicFramePr>
            <a:graphicFrameLocks noGrp="1"/>
          </p:cNvGraphicFramePr>
          <p:nvPr/>
        </p:nvGraphicFramePr>
        <p:xfrm>
          <a:off x="762000" y="1143000"/>
          <a:ext cx="7620000" cy="5120640"/>
        </p:xfrm>
        <a:graphic>
          <a:graphicData uri="http://schemas.openxmlformats.org/drawingml/2006/table">
            <a:tbl>
              <a:tblPr/>
              <a:tblGrid>
                <a:gridCol w="12192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857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R, R1, R2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8 bit registers representing A, B, C, D, E, H or 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5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Indicates memory location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7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Indicates register pair such as BC, DE, HL, SP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7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sym typeface="Symbol" pitchFamily="18" charset="2"/>
                        </a:rPr>
                        <a:t></a:t>
                      </a:r>
                      <a:endParaRPr kumimoji="0" lang="en-US" sz="20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16 bit address representing address or data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8-bit address or data value stored in memory immediately after the opcode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90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Cond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2000" b="0" i="0" u="none" strike="noStrike" cap="none" normalizeH="0" baseline="0">
                          <a:ln>
                            <a:noFill/>
                          </a:ln>
                          <a:solidFill>
                            <a:schemeClr val="tx1"/>
                          </a:solidFill>
                          <a:effectLst/>
                          <a:latin typeface="Times New Roman" charset="0"/>
                        </a:rPr>
                        <a:t>Condition for conditional instructions. NZ (Z = 0), Z (Z = 1),P (S = 0), N (S = 1), PO (P = 0), PE (P = 1), NC (CY = 0), C (CY=1)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304800" y="0"/>
            <a:ext cx="7772400" cy="457200"/>
          </a:xfrm>
        </p:spPr>
        <p:txBody>
          <a:bodyPr>
            <a:normAutofit/>
          </a:bodyPr>
          <a:lstStyle/>
          <a:p>
            <a:pPr algn="ctr">
              <a:buFontTx/>
              <a:buNone/>
            </a:pPr>
            <a:r>
              <a:rPr lang="en-US" sz="2000" dirty="0"/>
              <a:t>Data movement instruction for </a:t>
            </a:r>
            <a:r>
              <a:rPr lang="en-US" sz="2400" dirty="0"/>
              <a:t>the</a:t>
            </a:r>
            <a:r>
              <a:rPr lang="en-US" sz="2000" dirty="0"/>
              <a:t> 8085 microprocessor</a:t>
            </a:r>
          </a:p>
          <a:p>
            <a:pPr algn="ctr">
              <a:buFontTx/>
              <a:buNone/>
            </a:pPr>
            <a:endParaRPr lang="en-US" sz="2000" dirty="0"/>
          </a:p>
          <a:p>
            <a:pPr algn="ctr">
              <a:buFontTx/>
              <a:buNone/>
            </a:pPr>
            <a:endParaRPr lang="en-US" sz="2000" dirty="0"/>
          </a:p>
        </p:txBody>
      </p:sp>
      <p:graphicFrame>
        <p:nvGraphicFramePr>
          <p:cNvPr id="72786" name="Group 82"/>
          <p:cNvGraphicFramePr>
            <a:graphicFrameLocks noGrp="1"/>
          </p:cNvGraphicFramePr>
          <p:nvPr/>
        </p:nvGraphicFramePr>
        <p:xfrm>
          <a:off x="1143000" y="457200"/>
          <a:ext cx="6096000" cy="633984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1555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400" b="1" i="0" u="none" strike="noStrike" cap="none" normalizeH="0" baseline="0">
                          <a:ln>
                            <a:noFill/>
                          </a:ln>
                          <a:solidFill>
                            <a:schemeClr val="tx1"/>
                          </a:solidFill>
                          <a:effectLst/>
                          <a:latin typeface="Times New Roman" charset="0"/>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1" i="0" u="none" strike="noStrike" cap="none" normalizeH="0" baseline="0">
                          <a:ln>
                            <a:noFill/>
                          </a:ln>
                          <a:solidFill>
                            <a:schemeClr val="tx1"/>
                          </a:solidFill>
                          <a:effectLst/>
                          <a:latin typeface="Times New Roman" charset="0"/>
                        </a:rPr>
                        <a:t>Operation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 operation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MOV r1, 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r1  = 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MOV r,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r1 = M[HL]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MOV M,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M[HL] =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MVI r,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 =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MVI M,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M[HL] =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LXI rp, </a:t>
                      </a:r>
                      <a:r>
                        <a:rPr kumimoji="0" lang="en-US" sz="1200" b="0" i="0" u="none" strike="noStrike" cap="none" normalizeH="0" baseline="0">
                          <a:ln>
                            <a:noFill/>
                          </a:ln>
                          <a:solidFill>
                            <a:schemeClr val="tx1"/>
                          </a:solidFill>
                          <a:effectLst/>
                          <a:latin typeface="Times New Roman" charset="0"/>
                          <a:sym typeface="Symbol" pitchFamily="18" charset="2"/>
                        </a:rPr>
                        <a:t></a:t>
                      </a:r>
                      <a:endParaRPr kumimoji="0" lang="en-US" sz="12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rp = </a:t>
                      </a:r>
                      <a:r>
                        <a:rPr kumimoji="0" lang="en-US" sz="1200" b="0" i="0" u="none" strike="noStrike" cap="none" normalizeH="0" baseline="0">
                          <a:ln>
                            <a:noFill/>
                          </a:ln>
                          <a:solidFill>
                            <a:schemeClr val="tx1"/>
                          </a:solidFill>
                          <a:effectLst/>
                          <a:latin typeface="Times New Roman"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LDA </a:t>
                      </a:r>
                      <a:r>
                        <a:rPr kumimoji="0" lang="en-US" sz="1200" b="0" i="0" u="none" strike="noStrike" cap="none" normalizeH="0" baseline="0">
                          <a:ln>
                            <a:noFill/>
                          </a:ln>
                          <a:solidFill>
                            <a:schemeClr val="tx1"/>
                          </a:solidFill>
                          <a:effectLst/>
                          <a:latin typeface="Times New Roman"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M[</a:t>
                      </a:r>
                      <a:r>
                        <a:rPr kumimoji="0" lang="en-US" sz="1200" b="0" i="0" u="none" strike="noStrike" cap="none" normalizeH="0" baseline="0">
                          <a:ln>
                            <a:noFill/>
                          </a:ln>
                          <a:solidFill>
                            <a:schemeClr val="tx1"/>
                          </a:solidFill>
                          <a:effectLst/>
                          <a:latin typeface="Times New Roman"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STA </a:t>
                      </a:r>
                      <a:r>
                        <a:rPr kumimoji="0" lang="en-US" sz="1200" b="0" i="0" u="none" strike="noStrike" cap="none" normalizeH="0" baseline="0">
                          <a:ln>
                            <a:noFill/>
                          </a:ln>
                          <a:solidFill>
                            <a:schemeClr val="tx1"/>
                          </a:solidFill>
                          <a:effectLst/>
                          <a:latin typeface="Times New Roman"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a:t>
                      </a:r>
                      <a:r>
                        <a:rPr kumimoji="0" lang="en-US" sz="1200" b="0" i="0" u="none" strike="noStrike" cap="none" normalizeH="0" baseline="0">
                          <a:ln>
                            <a:noFill/>
                          </a:ln>
                          <a:solidFill>
                            <a:schemeClr val="tx1"/>
                          </a:solidFill>
                          <a:effectLst/>
                          <a:latin typeface="Times New Roman" charset="0"/>
                          <a:sym typeface="Symbol" pitchFamily="18" charset="2"/>
                        </a:rPr>
                        <a:t>] =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LHLD </a:t>
                      </a:r>
                      <a:r>
                        <a:rPr kumimoji="0" lang="en-US" sz="1200" b="0" i="0" u="none" strike="noStrike" cap="none" normalizeH="0" baseline="0">
                          <a:ln>
                            <a:noFill/>
                          </a:ln>
                          <a:solidFill>
                            <a:schemeClr val="tx1"/>
                          </a:solidFill>
                          <a:effectLst/>
                          <a:latin typeface="Times New Roman"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HL = M[</a:t>
                      </a:r>
                      <a:r>
                        <a:rPr kumimoji="0" lang="en-US" sz="1200" b="0" i="0" u="none" strike="noStrike" cap="none" normalizeH="0" baseline="0">
                          <a:ln>
                            <a:noFill/>
                          </a:ln>
                          <a:solidFill>
                            <a:schemeClr val="tx1"/>
                          </a:solidFill>
                          <a:effectLst/>
                          <a:latin typeface="Times New Roman" charset="0"/>
                          <a:sym typeface="Symbol" pitchFamily="18" charset="2"/>
                        </a:rPr>
                        <a:t>], M[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SHLD </a:t>
                      </a:r>
                      <a:r>
                        <a:rPr kumimoji="0" lang="en-US" sz="1200" b="0" i="0" u="none" strike="noStrike" cap="none" normalizeH="0" baseline="0">
                          <a:ln>
                            <a:noFill/>
                          </a:ln>
                          <a:solidFill>
                            <a:schemeClr val="tx1"/>
                          </a:solidFill>
                          <a:effectLst/>
                          <a:latin typeface="Times New Roman"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a:t>
                      </a:r>
                      <a:r>
                        <a:rPr kumimoji="0" lang="en-US" sz="1200" b="0" i="0" u="none" strike="noStrike" cap="none" normalizeH="0" baseline="0">
                          <a:ln>
                            <a:noFill/>
                          </a:ln>
                          <a:solidFill>
                            <a:schemeClr val="tx1"/>
                          </a:solidFill>
                          <a:effectLst/>
                          <a:latin typeface="Times New Roman" charset="0"/>
                          <a:sym typeface="Symbol" pitchFamily="18" charset="2"/>
                        </a:rPr>
                        <a:t>], M[ + 1] = HL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LDAX 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M[rp] (rp = BC, 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STAX 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M[rp] = A (rp = BC, 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XCHG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DE </a:t>
                      </a:r>
                      <a:r>
                        <a:rPr kumimoji="0" lang="en-US" sz="1200" b="0" i="0" u="none" strike="noStrike" cap="none" normalizeH="0" baseline="0">
                          <a:ln>
                            <a:noFill/>
                          </a:ln>
                          <a:solidFill>
                            <a:schemeClr val="tx1"/>
                          </a:solidFill>
                          <a:effectLst/>
                          <a:latin typeface="Times New Roman" charset="0"/>
                          <a:sym typeface="Symbol" pitchFamily="18" charset="2"/>
                        </a:rPr>
                        <a:t> HL</a:t>
                      </a:r>
                      <a:endParaRPr kumimoji="0" lang="en-US" sz="12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PUSH 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Stack = rp (rp </a:t>
                      </a:r>
                      <a:r>
                        <a:rPr kumimoji="0" lang="en-US" sz="1200" b="0" i="0" u="none" strike="noStrike" cap="none" normalizeH="0" baseline="0">
                          <a:ln>
                            <a:noFill/>
                          </a:ln>
                          <a:solidFill>
                            <a:schemeClr val="tx1"/>
                          </a:solidFill>
                          <a:effectLst/>
                          <a:latin typeface="Times New Roman" charset="0"/>
                          <a:sym typeface="Symbol" pitchFamily="18" charset="2"/>
                        </a:rPr>
                        <a:t>  SP)</a:t>
                      </a:r>
                      <a:endParaRPr kumimoji="0" lang="en-US" sz="12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PUSH PSW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Stack = A, flag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POP rp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rp = Stack (rp </a:t>
                      </a:r>
                      <a:r>
                        <a:rPr kumimoji="0" lang="en-US" sz="1200" b="0" i="0" u="none" strike="noStrike" cap="none" normalizeH="0" baseline="0">
                          <a:ln>
                            <a:noFill/>
                          </a:ln>
                          <a:solidFill>
                            <a:schemeClr val="tx1"/>
                          </a:solidFill>
                          <a:effectLst/>
                          <a:latin typeface="Times New Roman" charset="0"/>
                          <a:sym typeface="Symbol" pitchFamily="18" charset="2"/>
                        </a:rPr>
                        <a:t> SP)</a:t>
                      </a:r>
                      <a:r>
                        <a:rPr kumimoji="0" lang="en-US" sz="1200" b="0" i="0" u="none" strike="noStrike" cap="none" normalizeH="0" baseline="0">
                          <a:ln>
                            <a:noFill/>
                          </a:ln>
                          <a:solidFill>
                            <a:schemeClr val="tx1"/>
                          </a:solidFill>
                          <a:effectLst/>
                          <a:latin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POP PSW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flag register = 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XTHL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HL </a:t>
                      </a:r>
                      <a:r>
                        <a:rPr kumimoji="0" lang="en-US" sz="1200" b="0" i="0" u="none" strike="noStrike" cap="none" normalizeH="0" baseline="0">
                          <a:ln>
                            <a:noFill/>
                          </a:ln>
                          <a:solidFill>
                            <a:schemeClr val="tx1"/>
                          </a:solidFill>
                          <a:effectLst/>
                          <a:latin typeface="Times New Roman" charset="0"/>
                          <a:sym typeface="Symbol" pitchFamily="18" charset="2"/>
                        </a:rPr>
                        <a:t> 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SPHL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SP = HL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IN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input port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55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OUT 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Output port n =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304800" y="0"/>
            <a:ext cx="7772400" cy="457200"/>
          </a:xfrm>
          <a:prstGeom prst="rect">
            <a:avLst/>
          </a:prstGeom>
          <a:noFill/>
          <a:ln w="9525">
            <a:noFill/>
            <a:miter lim="800000"/>
            <a:headEnd/>
            <a:tailEnd/>
          </a:ln>
          <a:effectLst/>
        </p:spPr>
        <p:txBody>
          <a:bodyPr/>
          <a:lstStyle/>
          <a:p>
            <a:pPr marL="342900" indent="-342900" algn="ctr">
              <a:spcBef>
                <a:spcPct val="20000"/>
              </a:spcBef>
              <a:buClr>
                <a:schemeClr val="accent2"/>
              </a:buClr>
              <a:buSzPct val="110000"/>
            </a:pPr>
            <a:r>
              <a:rPr lang="en-US" sz="2000" dirty="0"/>
              <a:t>Data operation instruction for </a:t>
            </a:r>
            <a:r>
              <a:rPr lang="en-US" sz="2400" dirty="0"/>
              <a:t>the</a:t>
            </a:r>
            <a:r>
              <a:rPr lang="en-US" sz="2000" dirty="0"/>
              <a:t> 8085 microprocessor</a:t>
            </a:r>
          </a:p>
          <a:p>
            <a:pPr marL="342900" indent="-342900" algn="ctr">
              <a:spcBef>
                <a:spcPct val="20000"/>
              </a:spcBef>
              <a:buClr>
                <a:schemeClr val="accent2"/>
              </a:buClr>
              <a:buSzPct val="110000"/>
            </a:pPr>
            <a:endParaRPr lang="en-US" sz="2000" dirty="0"/>
          </a:p>
          <a:p>
            <a:pPr marL="342900" indent="-342900" algn="ctr">
              <a:spcBef>
                <a:spcPct val="20000"/>
              </a:spcBef>
              <a:buClr>
                <a:schemeClr val="accent2"/>
              </a:buClr>
              <a:buSzPct val="110000"/>
            </a:pPr>
            <a:endParaRPr lang="en-US" sz="2000" dirty="0"/>
          </a:p>
        </p:txBody>
      </p:sp>
      <p:graphicFrame>
        <p:nvGraphicFramePr>
          <p:cNvPr id="74112" name="Group 384"/>
          <p:cNvGraphicFramePr>
            <a:graphicFrameLocks noGrp="1"/>
          </p:cNvGraphicFramePr>
          <p:nvPr/>
        </p:nvGraphicFramePr>
        <p:xfrm>
          <a:off x="1143000" y="577850"/>
          <a:ext cx="6096000" cy="630936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762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1" i="0" u="none" strike="noStrike" cap="none" normalizeH="0" baseline="0">
                          <a:ln>
                            <a:noFill/>
                          </a:ln>
                          <a:solidFill>
                            <a:schemeClr val="tx1"/>
                          </a:solidFill>
                          <a:effectLst/>
                          <a:latin typeface="Times New Roman" charset="0"/>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1" i="0" u="none" strike="noStrike" cap="none" normalizeH="0" baseline="0">
                          <a:ln>
                            <a:noFill/>
                          </a:ln>
                          <a:solidFill>
                            <a:schemeClr val="tx1"/>
                          </a:solidFill>
                          <a:effectLst/>
                          <a:latin typeface="Times New Roman"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1" i="0" u="none" strike="noStrike" cap="none" normalizeH="0" baseline="0">
                          <a:ln>
                            <a:noFill/>
                          </a:ln>
                          <a:solidFill>
                            <a:schemeClr val="tx1"/>
                          </a:solidFill>
                          <a:effectLst/>
                          <a:latin typeface="Times New Roman" charset="0"/>
                        </a:rPr>
                        <a:t>Flags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ADD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ADD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M[HL]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ADI 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ADC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r +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ADC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M[HL] +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ACI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n +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SUB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SUB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M[HL]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SUI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SBB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r -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SBB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M[HL] -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SBI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 n -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INR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 = r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Not 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INR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M[HL] = M[HL]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Not 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DCR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 = r - 1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Not 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DCR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M[HL] = M[HL] - 1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Not 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INX rp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rp = rp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DCX 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rp = rp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DAD rp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HL = HL + rp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DAA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Decimal adjust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ANA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r</a:t>
                      </a:r>
                      <a:endParaRPr kumimoji="0" lang="en-US" sz="12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ANA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M[HL]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304800" y="152400"/>
            <a:ext cx="7772400" cy="457200"/>
          </a:xfrm>
          <a:prstGeom prst="rect">
            <a:avLst/>
          </a:prstGeom>
          <a:noFill/>
          <a:ln w="9525">
            <a:noFill/>
            <a:miter lim="800000"/>
            <a:headEnd/>
            <a:tailEnd/>
          </a:ln>
          <a:effectLst/>
        </p:spPr>
        <p:txBody>
          <a:bodyPr/>
          <a:lstStyle/>
          <a:p>
            <a:pPr marL="342900" indent="-342900" algn="ctr">
              <a:spcBef>
                <a:spcPct val="20000"/>
              </a:spcBef>
              <a:buClr>
                <a:schemeClr val="accent2"/>
              </a:buClr>
              <a:buSzPct val="110000"/>
            </a:pPr>
            <a:r>
              <a:rPr lang="en-US" sz="2000" dirty="0"/>
              <a:t>Data operation instruction for </a:t>
            </a:r>
            <a:r>
              <a:rPr lang="en-US" sz="2400" dirty="0"/>
              <a:t>the</a:t>
            </a:r>
            <a:r>
              <a:rPr lang="en-US" sz="2000" dirty="0"/>
              <a:t> 8085 microprocessor</a:t>
            </a:r>
          </a:p>
          <a:p>
            <a:pPr marL="342900" indent="-342900" algn="ctr">
              <a:spcBef>
                <a:spcPct val="20000"/>
              </a:spcBef>
              <a:buClr>
                <a:schemeClr val="accent2"/>
              </a:buClr>
              <a:buSzPct val="110000"/>
            </a:pPr>
            <a:endParaRPr lang="en-US" sz="2000" dirty="0"/>
          </a:p>
          <a:p>
            <a:pPr marL="342900" indent="-342900" algn="ctr">
              <a:spcBef>
                <a:spcPct val="20000"/>
              </a:spcBef>
              <a:buClr>
                <a:schemeClr val="accent2"/>
              </a:buClr>
              <a:buSzPct val="110000"/>
            </a:pPr>
            <a:endParaRPr lang="en-US" sz="2000" dirty="0"/>
          </a:p>
        </p:txBody>
      </p:sp>
      <p:graphicFrame>
        <p:nvGraphicFramePr>
          <p:cNvPr id="74957" name="Group 205"/>
          <p:cNvGraphicFramePr>
            <a:graphicFrameLocks noGrp="1"/>
          </p:cNvGraphicFramePr>
          <p:nvPr/>
        </p:nvGraphicFramePr>
        <p:xfrm>
          <a:off x="1143000" y="838200"/>
          <a:ext cx="6096000" cy="4938714"/>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762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1" i="0" u="none" strike="noStrike" cap="none" normalizeH="0" baseline="0">
                          <a:ln>
                            <a:noFill/>
                          </a:ln>
                          <a:solidFill>
                            <a:schemeClr val="tx1"/>
                          </a:solidFill>
                          <a:effectLst/>
                          <a:latin typeface="Times New Roman" charset="0"/>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1" i="0" u="none" strike="noStrike" cap="none" normalizeH="0" baseline="0">
                          <a:ln>
                            <a:noFill/>
                          </a:ln>
                          <a:solidFill>
                            <a:schemeClr val="tx1"/>
                          </a:solidFill>
                          <a:effectLst/>
                          <a:latin typeface="Times New Roman"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1" i="0" u="none" strike="noStrike" cap="none" normalizeH="0" baseline="0">
                          <a:ln>
                            <a:noFill/>
                          </a:ln>
                          <a:solidFill>
                            <a:schemeClr val="tx1"/>
                          </a:solidFill>
                          <a:effectLst/>
                          <a:latin typeface="Times New Roman" charset="0"/>
                        </a:rPr>
                        <a:t>Flags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ANI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ORA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r</a:t>
                      </a:r>
                      <a:endParaRPr kumimoji="0" lang="en-US" sz="12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ORA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M[HL]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ORI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XRA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XRA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M[HL]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XRI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 </a:t>
                      </a:r>
                      <a:r>
                        <a:rPr kumimoji="0" lang="en-US" sz="1200" b="0" i="0" u="none" strike="noStrike" cap="none" normalizeH="0" baseline="0">
                          <a:ln>
                            <a:noFill/>
                          </a:ln>
                          <a:solidFill>
                            <a:schemeClr val="tx1"/>
                          </a:solidFill>
                          <a:effectLst/>
                          <a:latin typeface="Times New Roman" charset="0"/>
                          <a:sym typeface="Symbol" pitchFamily="18" charset="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CMP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Compare A and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CMP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Compare A and M[HL]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CPI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Compare A and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7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RLC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 = A7, A = A(6-0), A7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 = A0, A = A0, A(7-1)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 A = A,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6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RAR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CY = CY,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CMA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A =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CMC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 = 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762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STC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a:ln>
                            <a:noFill/>
                          </a:ln>
                          <a:solidFill>
                            <a:schemeClr val="tx1"/>
                          </a:solidFill>
                          <a:effectLst/>
                          <a:latin typeface="Times New Roman" charset="0"/>
                        </a:rPr>
                        <a:t>CY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200" b="0" i="0" u="none" strike="noStrike" cap="none" normalizeH="0" baseline="0" dirty="0">
                          <a:ln>
                            <a:noFill/>
                          </a:ln>
                          <a:solidFill>
                            <a:schemeClr val="tx1"/>
                          </a:solidFill>
                          <a:effectLst/>
                          <a:latin typeface="Times New Roman" charset="0"/>
                        </a:rPr>
                        <a:t>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idx="1"/>
          </p:nvPr>
        </p:nvSpPr>
        <p:spPr>
          <a:xfrm>
            <a:off x="304800" y="685800"/>
            <a:ext cx="7772400" cy="457200"/>
          </a:xfrm>
          <a:noFill/>
          <a:ln/>
        </p:spPr>
        <p:txBody>
          <a:bodyPr>
            <a:normAutofit lnSpcReduction="10000"/>
          </a:bodyPr>
          <a:lstStyle/>
          <a:p>
            <a:pPr algn="ctr">
              <a:lnSpc>
                <a:spcPct val="90000"/>
              </a:lnSpc>
              <a:buFontTx/>
              <a:buNone/>
            </a:pPr>
            <a:r>
              <a:rPr lang="en-US" sz="2800" dirty="0"/>
              <a:t>Program control instruction</a:t>
            </a:r>
          </a:p>
          <a:p>
            <a:pPr algn="ctr">
              <a:lnSpc>
                <a:spcPct val="90000"/>
              </a:lnSpc>
              <a:buFontTx/>
              <a:buNone/>
            </a:pPr>
            <a:endParaRPr lang="en-US" sz="2800" dirty="0"/>
          </a:p>
          <a:p>
            <a:pPr algn="ctr">
              <a:lnSpc>
                <a:spcPct val="90000"/>
              </a:lnSpc>
              <a:buFontTx/>
              <a:buNone/>
            </a:pPr>
            <a:endParaRPr lang="en-US" sz="1800" dirty="0"/>
          </a:p>
        </p:txBody>
      </p:sp>
      <p:graphicFrame>
        <p:nvGraphicFramePr>
          <p:cNvPr id="75839" name="Group 63"/>
          <p:cNvGraphicFramePr>
            <a:graphicFrameLocks noGrp="1"/>
          </p:cNvGraphicFramePr>
          <p:nvPr/>
        </p:nvGraphicFramePr>
        <p:xfrm>
          <a:off x="381000" y="1447800"/>
          <a:ext cx="8382000" cy="5394960"/>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Operation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JUMP </a:t>
                      </a:r>
                      <a:r>
                        <a:rPr kumimoji="0" lang="en-US" sz="1800" b="0" i="0" u="none" strike="noStrike" cap="none" normalizeH="0" baseline="0">
                          <a:ln>
                            <a:noFill/>
                          </a:ln>
                          <a:solidFill>
                            <a:schemeClr val="tx1"/>
                          </a:solidFill>
                          <a:effectLst/>
                          <a:latin typeface="Times New Roman" charset="0"/>
                          <a:sym typeface="Symbol" pitchFamily="18" charset="2"/>
                        </a:rPr>
                        <a:t></a:t>
                      </a: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GOTO </a:t>
                      </a:r>
                      <a:r>
                        <a:rPr kumimoji="0" lang="en-US" sz="1800" b="0" i="0" u="none" strike="noStrike" cap="none" normalizeH="0" baseline="0">
                          <a:ln>
                            <a:noFill/>
                          </a:ln>
                          <a:solidFill>
                            <a:schemeClr val="tx1"/>
                          </a:solidFill>
                          <a:effectLst/>
                          <a:latin typeface="Times New Roman"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J cond </a:t>
                      </a:r>
                      <a:r>
                        <a:rPr kumimoji="0" lang="en-US" sz="1800" b="0" i="0" u="none" strike="noStrike" cap="none" normalizeH="0" baseline="0">
                          <a:ln>
                            <a:noFill/>
                          </a:ln>
                          <a:solidFill>
                            <a:schemeClr val="tx1"/>
                          </a:solidFill>
                          <a:effectLst/>
                          <a:latin typeface="Times New Roman"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If condition is true then GOTO </a:t>
                      </a:r>
                      <a:r>
                        <a:rPr kumimoji="0" lang="en-US" sz="1800" b="0" i="0" u="none" strike="noStrike" cap="none" normalizeH="0" baseline="0">
                          <a:ln>
                            <a:noFill/>
                          </a:ln>
                          <a:solidFill>
                            <a:schemeClr val="tx1"/>
                          </a:solidFill>
                          <a:effectLst/>
                          <a:latin typeface="Times New Roman"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PCHL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GOTO address HL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CALL </a:t>
                      </a:r>
                      <a:r>
                        <a:rPr kumimoji="0" lang="en-US" sz="1800" b="0" i="0" u="none" strike="noStrike" cap="none" normalizeH="0" baseline="0">
                          <a:ln>
                            <a:noFill/>
                          </a:ln>
                          <a:solidFill>
                            <a:schemeClr val="tx1"/>
                          </a:solidFill>
                          <a:effectLst/>
                          <a:latin typeface="Times New Roman"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Call subroutine at </a:t>
                      </a:r>
                      <a:r>
                        <a:rPr kumimoji="0" lang="en-US" sz="1800" b="0" i="0" u="none" strike="noStrike" cap="none" normalizeH="0" baseline="0">
                          <a:ln>
                            <a:noFill/>
                          </a:ln>
                          <a:solidFill>
                            <a:schemeClr val="tx1"/>
                          </a:solidFill>
                          <a:effectLst/>
                          <a:latin typeface="Times New Roman"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C cond </a:t>
                      </a:r>
                      <a:r>
                        <a:rPr kumimoji="0" lang="en-US" sz="1800" b="0" i="0" u="none" strike="noStrike" cap="none" normalizeH="0" baseline="0">
                          <a:ln>
                            <a:noFill/>
                          </a:ln>
                          <a:solidFill>
                            <a:schemeClr val="tx1"/>
                          </a:solidFill>
                          <a:effectLst/>
                          <a:latin typeface="Times New Roman" charset="0"/>
                          <a:sym typeface="Symbol"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If condition is true then call subroutine at </a:t>
                      </a:r>
                      <a:r>
                        <a:rPr kumimoji="0" lang="en-US" sz="1800" b="0" i="0" u="none" strike="noStrike" cap="none" normalizeH="0" baseline="0">
                          <a:ln>
                            <a:noFill/>
                          </a:ln>
                          <a:solidFill>
                            <a:schemeClr val="tx1"/>
                          </a:solidFill>
                          <a:effectLst/>
                          <a:latin typeface="Times New Roman"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RET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Return from subroutine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R cond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If condition is true then return from subroutine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RST 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Call subroutine at 8*n (n = 5.5, 6.5, 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RIM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 = IM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SIM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IM =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DI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Disable interrupts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EI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Enable interrupts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HLT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Halt the CPU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a:t>A Simple 8085 Program</a:t>
            </a:r>
          </a:p>
        </p:txBody>
      </p:sp>
      <p:sp>
        <p:nvSpPr>
          <p:cNvPr id="76803" name="Rectangle 3"/>
          <p:cNvSpPr>
            <a:spLocks noGrp="1" noChangeArrowheads="1"/>
          </p:cNvSpPr>
          <p:nvPr>
            <p:ph idx="1"/>
          </p:nvPr>
        </p:nvSpPr>
        <p:spPr/>
        <p:txBody>
          <a:bodyPr/>
          <a:lstStyle/>
          <a:p>
            <a:pPr>
              <a:buFontTx/>
              <a:buNone/>
            </a:pPr>
            <a:r>
              <a:rPr lang="en-US" dirty="0"/>
              <a:t>1: </a:t>
            </a:r>
            <a:r>
              <a:rPr lang="en-US" dirty="0" err="1"/>
              <a:t>i</a:t>
            </a:r>
            <a:r>
              <a:rPr lang="en-US" dirty="0"/>
              <a:t> = n, sum = 0</a:t>
            </a:r>
          </a:p>
          <a:p>
            <a:pPr>
              <a:buFontTx/>
              <a:buNone/>
            </a:pPr>
            <a:r>
              <a:rPr lang="en-US" dirty="0"/>
              <a:t>2: sum = sum + </a:t>
            </a:r>
            <a:r>
              <a:rPr lang="en-US" dirty="0" err="1"/>
              <a:t>i</a:t>
            </a:r>
            <a:r>
              <a:rPr lang="en-US" dirty="0"/>
              <a:t>, </a:t>
            </a:r>
            <a:r>
              <a:rPr lang="en-US" dirty="0" err="1"/>
              <a:t>i</a:t>
            </a:r>
            <a:r>
              <a:rPr lang="en-US" dirty="0"/>
              <a:t> = </a:t>
            </a:r>
            <a:r>
              <a:rPr lang="en-US" dirty="0" err="1"/>
              <a:t>i</a:t>
            </a:r>
            <a:r>
              <a:rPr lang="en-US" dirty="0"/>
              <a:t> - 1</a:t>
            </a:r>
          </a:p>
          <a:p>
            <a:pPr>
              <a:buFontTx/>
              <a:buNone/>
            </a:pPr>
            <a:r>
              <a:rPr lang="en-US" dirty="0"/>
              <a:t>3: IF </a:t>
            </a:r>
            <a:r>
              <a:rPr lang="en-US" dirty="0" err="1"/>
              <a:t>i</a:t>
            </a:r>
            <a:r>
              <a:rPr lang="en-US" dirty="0"/>
              <a:t> </a:t>
            </a:r>
            <a:r>
              <a:rPr lang="en-US" dirty="0">
                <a:sym typeface="Symbol" pitchFamily="18" charset="2"/>
              </a:rPr>
              <a:t> 0 then GOTO 2</a:t>
            </a:r>
          </a:p>
          <a:p>
            <a:pPr>
              <a:buFontTx/>
              <a:buNone/>
            </a:pPr>
            <a:r>
              <a:rPr lang="en-US" dirty="0">
                <a:sym typeface="Symbol" pitchFamily="18" charset="2"/>
              </a:rPr>
              <a:t>4: total = sum</a:t>
            </a:r>
          </a:p>
          <a:p>
            <a:pPr>
              <a:buFontTx/>
              <a:buNone/>
            </a:pPr>
            <a:endParaRPr lang="en-US" dirty="0">
              <a:sym typeface="Symbol" pitchFamily="18" charset="2"/>
            </a:endParaRPr>
          </a:p>
          <a:p>
            <a:pPr>
              <a:buFontTx/>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228600"/>
            <a:ext cx="7772400" cy="457200"/>
          </a:xfrm>
        </p:spPr>
        <p:txBody>
          <a:bodyPr/>
          <a:lstStyle/>
          <a:p>
            <a:r>
              <a:rPr lang="en-US" sz="2400" dirty="0"/>
              <a:t>A Simple 8085 Program (</a:t>
            </a:r>
            <a:r>
              <a:rPr lang="en-US" sz="2400" dirty="0" err="1"/>
              <a:t>contd</a:t>
            </a:r>
            <a:r>
              <a:rPr lang="en-US" sz="2400" dirty="0"/>
              <a:t>)</a:t>
            </a:r>
          </a:p>
        </p:txBody>
      </p:sp>
      <p:sp>
        <p:nvSpPr>
          <p:cNvPr id="77827" name="Rectangle 3"/>
          <p:cNvSpPr>
            <a:spLocks noGrp="1" noChangeArrowheads="1"/>
          </p:cNvSpPr>
          <p:nvPr>
            <p:ph idx="1"/>
          </p:nvPr>
        </p:nvSpPr>
        <p:spPr>
          <a:xfrm>
            <a:off x="381000" y="1600200"/>
            <a:ext cx="3886200" cy="4038600"/>
          </a:xfrm>
        </p:spPr>
        <p:txBody>
          <a:bodyPr>
            <a:normAutofit/>
          </a:bodyPr>
          <a:lstStyle/>
          <a:p>
            <a:pPr>
              <a:lnSpc>
                <a:spcPct val="90000"/>
              </a:lnSpc>
              <a:buFontTx/>
              <a:buNone/>
            </a:pPr>
            <a:r>
              <a:rPr lang="en-US" dirty="0"/>
              <a:t>			LDA n</a:t>
            </a:r>
          </a:p>
          <a:p>
            <a:pPr>
              <a:lnSpc>
                <a:spcPct val="90000"/>
              </a:lnSpc>
              <a:buFontTx/>
              <a:buNone/>
            </a:pPr>
            <a:r>
              <a:rPr lang="en-US" dirty="0"/>
              <a:t>			MOV B, A</a:t>
            </a:r>
          </a:p>
          <a:p>
            <a:pPr>
              <a:lnSpc>
                <a:spcPct val="90000"/>
              </a:lnSpc>
              <a:buFontTx/>
              <a:buNone/>
            </a:pPr>
            <a:r>
              <a:rPr lang="en-US" dirty="0"/>
              <a:t>			XRA A	</a:t>
            </a:r>
          </a:p>
          <a:p>
            <a:pPr>
              <a:lnSpc>
                <a:spcPct val="90000"/>
              </a:lnSpc>
              <a:buFontTx/>
              <a:buNone/>
            </a:pPr>
            <a:r>
              <a:rPr lang="en-US" i="1" dirty="0"/>
              <a:t>Loop:	</a:t>
            </a:r>
            <a:r>
              <a:rPr lang="en-US" dirty="0"/>
              <a:t>ADD B</a:t>
            </a:r>
          </a:p>
          <a:p>
            <a:pPr>
              <a:lnSpc>
                <a:spcPct val="90000"/>
              </a:lnSpc>
              <a:buFontTx/>
              <a:buNone/>
            </a:pPr>
            <a:r>
              <a:rPr lang="en-US" dirty="0"/>
              <a:t>			DCR B	</a:t>
            </a:r>
          </a:p>
          <a:p>
            <a:pPr>
              <a:lnSpc>
                <a:spcPct val="90000"/>
              </a:lnSpc>
              <a:buFontTx/>
              <a:buNone/>
            </a:pPr>
            <a:r>
              <a:rPr lang="en-US" dirty="0"/>
              <a:t>			JNZ </a:t>
            </a:r>
            <a:r>
              <a:rPr lang="en-US" i="1" dirty="0"/>
              <a:t>Loop</a:t>
            </a:r>
          </a:p>
          <a:p>
            <a:pPr>
              <a:lnSpc>
                <a:spcPct val="90000"/>
              </a:lnSpc>
              <a:buFontTx/>
              <a:buNone/>
            </a:pPr>
            <a:r>
              <a:rPr lang="en-US" i="1" dirty="0"/>
              <a:t>		</a:t>
            </a:r>
            <a:r>
              <a:rPr lang="en-US" dirty="0"/>
              <a:t>STA</a:t>
            </a:r>
            <a:r>
              <a:rPr lang="en-US" i="1" dirty="0"/>
              <a:t> total</a:t>
            </a:r>
          </a:p>
          <a:p>
            <a:pPr>
              <a:lnSpc>
                <a:spcPct val="90000"/>
              </a:lnSpc>
              <a:buFontTx/>
              <a:buNone/>
            </a:pPr>
            <a:endParaRPr lang="en-US" i="1" dirty="0"/>
          </a:p>
        </p:txBody>
      </p:sp>
      <p:sp>
        <p:nvSpPr>
          <p:cNvPr id="77828" name="AutoShape 4"/>
          <p:cNvSpPr>
            <a:spLocks/>
          </p:cNvSpPr>
          <p:nvPr/>
        </p:nvSpPr>
        <p:spPr bwMode="auto">
          <a:xfrm>
            <a:off x="4495800" y="1600200"/>
            <a:ext cx="76200" cy="1066800"/>
          </a:xfrm>
          <a:prstGeom prst="rightBrace">
            <a:avLst>
              <a:gd name="adj1" fmla="val 116667"/>
              <a:gd name="adj2" fmla="val 50000"/>
            </a:avLst>
          </a:prstGeom>
          <a:noFill/>
          <a:ln w="9525">
            <a:solidFill>
              <a:schemeClr val="tx1"/>
            </a:solidFill>
            <a:round/>
            <a:headEnd/>
            <a:tailEnd/>
          </a:ln>
          <a:effectLst/>
        </p:spPr>
        <p:txBody>
          <a:bodyPr wrap="none" anchor="ctr"/>
          <a:lstStyle/>
          <a:p>
            <a:endParaRPr lang="en-IN"/>
          </a:p>
        </p:txBody>
      </p:sp>
      <p:sp>
        <p:nvSpPr>
          <p:cNvPr id="77830" name="Text Box 6"/>
          <p:cNvSpPr txBox="1">
            <a:spLocks noChangeArrowheads="1"/>
          </p:cNvSpPr>
          <p:nvPr/>
        </p:nvSpPr>
        <p:spPr bwMode="auto">
          <a:xfrm>
            <a:off x="4724400" y="1828800"/>
            <a:ext cx="931863" cy="579438"/>
          </a:xfrm>
          <a:prstGeom prst="rect">
            <a:avLst/>
          </a:prstGeom>
          <a:noFill/>
          <a:ln w="9525">
            <a:noFill/>
            <a:miter lim="800000"/>
            <a:headEnd/>
            <a:tailEnd/>
          </a:ln>
          <a:effectLst/>
        </p:spPr>
        <p:txBody>
          <a:bodyPr wrap="none">
            <a:spAutoFit/>
          </a:bodyPr>
          <a:lstStyle/>
          <a:p>
            <a:r>
              <a:rPr lang="en-US" sz="3200"/>
              <a:t>i = n</a:t>
            </a:r>
          </a:p>
        </p:txBody>
      </p:sp>
      <p:sp>
        <p:nvSpPr>
          <p:cNvPr id="77831" name="AutoShape 7"/>
          <p:cNvSpPr>
            <a:spLocks/>
          </p:cNvSpPr>
          <p:nvPr/>
        </p:nvSpPr>
        <p:spPr bwMode="auto">
          <a:xfrm>
            <a:off x="4495800" y="2743200"/>
            <a:ext cx="76200" cy="381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en-IN"/>
          </a:p>
        </p:txBody>
      </p:sp>
      <p:sp>
        <p:nvSpPr>
          <p:cNvPr id="77832" name="AutoShape 8"/>
          <p:cNvSpPr>
            <a:spLocks/>
          </p:cNvSpPr>
          <p:nvPr/>
        </p:nvSpPr>
        <p:spPr bwMode="auto">
          <a:xfrm>
            <a:off x="4495800" y="3276600"/>
            <a:ext cx="76200" cy="381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en-IN"/>
          </a:p>
        </p:txBody>
      </p:sp>
      <p:sp>
        <p:nvSpPr>
          <p:cNvPr id="77833" name="AutoShape 9"/>
          <p:cNvSpPr>
            <a:spLocks/>
          </p:cNvSpPr>
          <p:nvPr/>
        </p:nvSpPr>
        <p:spPr bwMode="auto">
          <a:xfrm>
            <a:off x="4495800" y="3810000"/>
            <a:ext cx="76200" cy="381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en-IN"/>
          </a:p>
        </p:txBody>
      </p:sp>
      <p:sp>
        <p:nvSpPr>
          <p:cNvPr id="77834" name="AutoShape 10"/>
          <p:cNvSpPr>
            <a:spLocks/>
          </p:cNvSpPr>
          <p:nvPr/>
        </p:nvSpPr>
        <p:spPr bwMode="auto">
          <a:xfrm>
            <a:off x="4495800" y="4343400"/>
            <a:ext cx="76200" cy="381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en-IN"/>
          </a:p>
        </p:txBody>
      </p:sp>
      <p:sp>
        <p:nvSpPr>
          <p:cNvPr id="77835" name="AutoShape 11"/>
          <p:cNvSpPr>
            <a:spLocks/>
          </p:cNvSpPr>
          <p:nvPr/>
        </p:nvSpPr>
        <p:spPr bwMode="auto">
          <a:xfrm>
            <a:off x="4495800" y="4876800"/>
            <a:ext cx="76200" cy="381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en-IN"/>
          </a:p>
        </p:txBody>
      </p:sp>
      <p:sp>
        <p:nvSpPr>
          <p:cNvPr id="77836" name="Text Box 12"/>
          <p:cNvSpPr txBox="1">
            <a:spLocks noChangeArrowheads="1"/>
          </p:cNvSpPr>
          <p:nvPr/>
        </p:nvSpPr>
        <p:spPr bwMode="auto">
          <a:xfrm>
            <a:off x="4800600" y="2590800"/>
            <a:ext cx="4343400" cy="579438"/>
          </a:xfrm>
          <a:prstGeom prst="rect">
            <a:avLst/>
          </a:prstGeom>
          <a:noFill/>
          <a:ln w="9525">
            <a:noFill/>
            <a:miter lim="800000"/>
            <a:headEnd/>
            <a:tailEnd/>
          </a:ln>
          <a:effectLst/>
        </p:spPr>
        <p:txBody>
          <a:bodyPr>
            <a:spAutoFit/>
          </a:bodyPr>
          <a:lstStyle/>
          <a:p>
            <a:r>
              <a:rPr lang="en-US" sz="3200" i="1"/>
              <a:t>sum</a:t>
            </a:r>
            <a:r>
              <a:rPr lang="en-US" sz="3200"/>
              <a:t> = A </a:t>
            </a:r>
            <a:r>
              <a:rPr lang="en-US" sz="3200">
                <a:sym typeface="Symbol" pitchFamily="18" charset="2"/>
              </a:rPr>
              <a:t> A = 0</a:t>
            </a:r>
            <a:endParaRPr lang="en-US" sz="3200"/>
          </a:p>
        </p:txBody>
      </p:sp>
      <p:sp>
        <p:nvSpPr>
          <p:cNvPr id="77837" name="Text Box 13"/>
          <p:cNvSpPr txBox="1">
            <a:spLocks noChangeArrowheads="1"/>
          </p:cNvSpPr>
          <p:nvPr/>
        </p:nvSpPr>
        <p:spPr bwMode="auto">
          <a:xfrm>
            <a:off x="4800600" y="3124200"/>
            <a:ext cx="4343400" cy="579438"/>
          </a:xfrm>
          <a:prstGeom prst="rect">
            <a:avLst/>
          </a:prstGeom>
          <a:noFill/>
          <a:ln w="9525">
            <a:noFill/>
            <a:miter lim="800000"/>
            <a:headEnd/>
            <a:tailEnd/>
          </a:ln>
          <a:effectLst/>
        </p:spPr>
        <p:txBody>
          <a:bodyPr>
            <a:spAutoFit/>
          </a:bodyPr>
          <a:lstStyle/>
          <a:p>
            <a:r>
              <a:rPr lang="en-US" sz="3200" i="1"/>
              <a:t>sum</a:t>
            </a:r>
            <a:r>
              <a:rPr lang="en-US" sz="3200"/>
              <a:t> = </a:t>
            </a:r>
            <a:r>
              <a:rPr lang="en-US" sz="3200" i="1"/>
              <a:t>sum + </a:t>
            </a:r>
            <a:r>
              <a:rPr lang="en-US" sz="3200"/>
              <a:t>i </a:t>
            </a:r>
            <a:endParaRPr lang="en-US" sz="3200" i="1"/>
          </a:p>
        </p:txBody>
      </p:sp>
      <p:sp>
        <p:nvSpPr>
          <p:cNvPr id="77838" name="Text Box 14"/>
          <p:cNvSpPr txBox="1">
            <a:spLocks noChangeArrowheads="1"/>
          </p:cNvSpPr>
          <p:nvPr/>
        </p:nvSpPr>
        <p:spPr bwMode="auto">
          <a:xfrm>
            <a:off x="4800600" y="3657600"/>
            <a:ext cx="4343400" cy="579438"/>
          </a:xfrm>
          <a:prstGeom prst="rect">
            <a:avLst/>
          </a:prstGeom>
          <a:noFill/>
          <a:ln w="9525">
            <a:noFill/>
            <a:miter lim="800000"/>
            <a:headEnd/>
            <a:tailEnd/>
          </a:ln>
          <a:effectLst/>
        </p:spPr>
        <p:txBody>
          <a:bodyPr>
            <a:spAutoFit/>
          </a:bodyPr>
          <a:lstStyle/>
          <a:p>
            <a:r>
              <a:rPr lang="en-US" sz="3200" i="1"/>
              <a:t>i = i - </a:t>
            </a:r>
            <a:r>
              <a:rPr lang="en-US" sz="3200"/>
              <a:t>1 </a:t>
            </a:r>
          </a:p>
        </p:txBody>
      </p:sp>
      <p:sp>
        <p:nvSpPr>
          <p:cNvPr id="77839" name="Text Box 15"/>
          <p:cNvSpPr txBox="1">
            <a:spLocks noChangeArrowheads="1"/>
          </p:cNvSpPr>
          <p:nvPr/>
        </p:nvSpPr>
        <p:spPr bwMode="auto">
          <a:xfrm>
            <a:off x="4648200" y="4191000"/>
            <a:ext cx="4343400" cy="579438"/>
          </a:xfrm>
          <a:prstGeom prst="rect">
            <a:avLst/>
          </a:prstGeom>
          <a:noFill/>
          <a:ln w="9525">
            <a:noFill/>
            <a:miter lim="800000"/>
            <a:headEnd/>
            <a:tailEnd/>
          </a:ln>
          <a:effectLst/>
        </p:spPr>
        <p:txBody>
          <a:bodyPr>
            <a:spAutoFit/>
          </a:bodyPr>
          <a:lstStyle/>
          <a:p>
            <a:r>
              <a:rPr lang="en-US" sz="3200"/>
              <a:t> </a:t>
            </a:r>
            <a:r>
              <a:rPr lang="en-US" sz="2000"/>
              <a:t>IF i </a:t>
            </a:r>
            <a:r>
              <a:rPr lang="en-US" sz="2000">
                <a:sym typeface="Symbol" pitchFamily="18" charset="2"/>
              </a:rPr>
              <a:t> 0 THEN GOTO </a:t>
            </a:r>
            <a:r>
              <a:rPr lang="en-US" sz="2000" i="1">
                <a:sym typeface="Symbol" pitchFamily="18" charset="2"/>
              </a:rPr>
              <a:t>Loop</a:t>
            </a:r>
            <a:endParaRPr lang="en-US" sz="2000" i="1"/>
          </a:p>
        </p:txBody>
      </p:sp>
      <p:sp>
        <p:nvSpPr>
          <p:cNvPr id="77840" name="Text Box 16"/>
          <p:cNvSpPr txBox="1">
            <a:spLocks noChangeArrowheads="1"/>
          </p:cNvSpPr>
          <p:nvPr/>
        </p:nvSpPr>
        <p:spPr bwMode="auto">
          <a:xfrm>
            <a:off x="4648200" y="4648200"/>
            <a:ext cx="4343400" cy="579438"/>
          </a:xfrm>
          <a:prstGeom prst="rect">
            <a:avLst/>
          </a:prstGeom>
          <a:noFill/>
          <a:ln w="9525">
            <a:noFill/>
            <a:miter lim="800000"/>
            <a:headEnd/>
            <a:tailEnd/>
          </a:ln>
          <a:effectLst/>
        </p:spPr>
        <p:txBody>
          <a:bodyPr>
            <a:spAutoFit/>
          </a:bodyPr>
          <a:lstStyle/>
          <a:p>
            <a:r>
              <a:rPr lang="en-US" sz="3200"/>
              <a:t> </a:t>
            </a:r>
            <a:r>
              <a:rPr lang="en-US" sz="2000" i="1"/>
              <a:t>total = sum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44"/>
            <a:ext cx="8229600" cy="715962"/>
          </a:xfrm>
        </p:spPr>
        <p:txBody>
          <a:bodyPr>
            <a:normAutofit fontScale="90000"/>
          </a:bodyPr>
          <a:lstStyle/>
          <a:p>
            <a:r>
              <a:rPr lang="en-US" b="1" dirty="0">
                <a:solidFill>
                  <a:srgbClr val="C00000"/>
                </a:solidFill>
              </a:rPr>
              <a:t>8085-Pin-diagram</a:t>
            </a:r>
          </a:p>
        </p:txBody>
      </p:sp>
      <p:pic>
        <p:nvPicPr>
          <p:cNvPr id="3074" name="Picture 2"/>
          <p:cNvPicPr>
            <a:picLocks noChangeAspect="1" noChangeArrowheads="1"/>
          </p:cNvPicPr>
          <p:nvPr/>
        </p:nvPicPr>
        <p:blipFill>
          <a:blip r:embed="rId2" cstate="print"/>
          <a:srcRect/>
          <a:stretch>
            <a:fillRect/>
          </a:stretch>
        </p:blipFill>
        <p:spPr bwMode="auto">
          <a:xfrm>
            <a:off x="152400" y="716382"/>
            <a:ext cx="3700462" cy="5407409"/>
          </a:xfrm>
          <a:prstGeom prst="rect">
            <a:avLst/>
          </a:prstGeom>
          <a:noFill/>
          <a:ln w="9525">
            <a:noFill/>
            <a:miter lim="800000"/>
            <a:headEnd/>
            <a:tailEnd/>
          </a:ln>
          <a:effectLst/>
        </p:spPr>
      </p:pic>
      <p:pic>
        <p:nvPicPr>
          <p:cNvPr id="4" name="Picture 1" descr="ASRock_K7VT4A_Pro_Mainboard_Labeled_English"/>
          <p:cNvPicPr>
            <a:picLocks noChangeAspect="1" noChangeArrowheads="1"/>
          </p:cNvPicPr>
          <p:nvPr/>
        </p:nvPicPr>
        <p:blipFill>
          <a:blip r:embed="rId3"/>
          <a:srcRect/>
          <a:stretch>
            <a:fillRect/>
          </a:stretch>
        </p:blipFill>
        <p:spPr bwMode="auto">
          <a:xfrm>
            <a:off x="3910194" y="3352800"/>
            <a:ext cx="5207143" cy="3278571"/>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Execution trace</a:t>
            </a:r>
          </a:p>
        </p:txBody>
      </p:sp>
      <p:graphicFrame>
        <p:nvGraphicFramePr>
          <p:cNvPr id="78913" name="Group 65"/>
          <p:cNvGraphicFramePr>
            <a:graphicFrameLocks noGrp="1"/>
          </p:cNvGraphicFramePr>
          <p:nvPr/>
        </p:nvGraphicFramePr>
        <p:xfrm>
          <a:off x="304800" y="1828800"/>
          <a:ext cx="8305800" cy="4437888"/>
        </p:xfrm>
        <a:graphic>
          <a:graphicData uri="http://schemas.openxmlformats.org/drawingml/2006/table">
            <a:tbl>
              <a:tblPr/>
              <a:tblGrid>
                <a:gridCol w="1384300">
                  <a:extLst>
                    <a:ext uri="{9D8B030D-6E8A-4147-A177-3AD203B41FA5}">
                      <a16:colId xmlns:a16="http://schemas.microsoft.com/office/drawing/2014/main" val="20000"/>
                    </a:ext>
                  </a:extLst>
                </a:gridCol>
                <a:gridCol w="13843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1st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2nd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3rd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4th Loop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5th Loop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LDA n</a:t>
                      </a:r>
                    </a:p>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MOV B,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B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XRA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ADD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 =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 = 12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 =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A = 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DCR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B = 4,</a:t>
                      </a:r>
                    </a:p>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Z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B = 3,</a:t>
                      </a:r>
                    </a:p>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Z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B = 2,</a:t>
                      </a:r>
                    </a:p>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Z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B = 1,</a:t>
                      </a:r>
                    </a:p>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Z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B = 0,</a:t>
                      </a:r>
                    </a:p>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Z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JNZ </a:t>
                      </a:r>
                      <a:r>
                        <a:rPr kumimoji="0" lang="en-US" sz="1800" b="0" i="1" u="none" strike="noStrike" cap="none" normalizeH="0" baseline="0">
                          <a:ln>
                            <a:noFill/>
                          </a:ln>
                          <a:solidFill>
                            <a:schemeClr val="tx1"/>
                          </a:solidFill>
                          <a:effectLst/>
                          <a:latin typeface="Times New Roman" charset="0"/>
                        </a:rPr>
                        <a:t>Loop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JUMP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JUMP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JUMP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JUMP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NO JUMP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0" u="none" strike="noStrike" cap="none" normalizeH="0" baseline="0">
                          <a:ln>
                            <a:noFill/>
                          </a:ln>
                          <a:solidFill>
                            <a:schemeClr val="tx1"/>
                          </a:solidFill>
                          <a:effectLst/>
                          <a:latin typeface="Times New Roman" charset="0"/>
                        </a:rPr>
                        <a:t>STA </a:t>
                      </a:r>
                      <a:r>
                        <a:rPr kumimoji="0" lang="en-US" sz="1800" b="0" i="1" u="none" strike="noStrike" cap="none" normalizeH="0" baseline="0">
                          <a:ln>
                            <a:noFill/>
                          </a:ln>
                          <a:solidFill>
                            <a:schemeClr val="tx1"/>
                          </a:solidFill>
                          <a:effectLst/>
                          <a:latin typeface="Times New Roman" charset="0"/>
                        </a:rPr>
                        <a:t>total</a:t>
                      </a: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10000"/>
                        <a:buFontTx/>
                        <a:buNone/>
                        <a:tabLst/>
                      </a:pPr>
                      <a:r>
                        <a:rPr kumimoji="0" lang="en-US" sz="1800" b="0" i="1" u="none" strike="noStrike" cap="none" normalizeH="0" baseline="0">
                          <a:ln>
                            <a:noFill/>
                          </a:ln>
                          <a:solidFill>
                            <a:schemeClr val="tx1"/>
                          </a:solidFill>
                          <a:effectLst/>
                          <a:latin typeface="Times New Roman" charset="0"/>
                        </a:rPr>
                        <a:t>total </a:t>
                      </a:r>
                      <a:r>
                        <a:rPr kumimoji="0" lang="en-US" sz="1800" b="0" i="0" u="none" strike="noStrike" cap="none" normalizeH="0" baseline="0">
                          <a:ln>
                            <a:noFill/>
                          </a:ln>
                          <a:solidFill>
                            <a:schemeClr val="tx1"/>
                          </a:solidFill>
                          <a:effectLst/>
                          <a:latin typeface="Times New Roman" charset="0"/>
                        </a:rPr>
                        <a:t>= 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rPr>
              <a:t>Simple Assembly Program</a:t>
            </a:r>
          </a:p>
        </p:txBody>
      </p:sp>
      <p:sp>
        <p:nvSpPr>
          <p:cNvPr id="3" name="Content Placeholder 2"/>
          <p:cNvSpPr>
            <a:spLocks noGrp="1"/>
          </p:cNvSpPr>
          <p:nvPr>
            <p:ph idx="1"/>
          </p:nvPr>
        </p:nvSpPr>
        <p:spPr>
          <a:xfrm>
            <a:off x="228600" y="1371600"/>
            <a:ext cx="8763000" cy="5181600"/>
          </a:xfrm>
        </p:spPr>
        <p:txBody>
          <a:bodyPr>
            <a:normAutofit lnSpcReduction="10000"/>
          </a:bodyPr>
          <a:lstStyle/>
          <a:p>
            <a:pPr>
              <a:buNone/>
            </a:pPr>
            <a:r>
              <a:rPr lang="en-US" dirty="0"/>
              <a:t>	MVI   A, 24H       </a:t>
            </a:r>
            <a:r>
              <a:rPr lang="en-US" sz="2800" i="1" dirty="0"/>
              <a:t>// load </a:t>
            </a:r>
            <a:r>
              <a:rPr lang="en-US" sz="2800" i="1" dirty="0" err="1"/>
              <a:t>Reg</a:t>
            </a:r>
            <a:r>
              <a:rPr lang="en-US" sz="2800" i="1" dirty="0"/>
              <a:t>  ACC with 24H</a:t>
            </a:r>
            <a:endParaRPr lang="en-US" i="1" dirty="0"/>
          </a:p>
          <a:p>
            <a:pPr>
              <a:buNone/>
            </a:pPr>
            <a:r>
              <a:rPr lang="en-US" dirty="0"/>
              <a:t>	MVI   B , 56H       </a:t>
            </a:r>
            <a:r>
              <a:rPr lang="en-US" sz="2800" i="1" dirty="0"/>
              <a:t>// load </a:t>
            </a:r>
            <a:r>
              <a:rPr lang="en-US" sz="2800" i="1" dirty="0" err="1"/>
              <a:t>Reg</a:t>
            </a:r>
            <a:r>
              <a:rPr lang="en-US" sz="2800" i="1" dirty="0"/>
              <a:t> B with 56H</a:t>
            </a:r>
            <a:endParaRPr lang="en-US" i="1" dirty="0"/>
          </a:p>
          <a:p>
            <a:pPr>
              <a:buNone/>
            </a:pPr>
            <a:r>
              <a:rPr lang="en-US" dirty="0"/>
              <a:t>	ADD   B                </a:t>
            </a:r>
            <a:r>
              <a:rPr lang="en-US" sz="2800" i="1" dirty="0"/>
              <a:t>// ACC= ACC+B </a:t>
            </a:r>
            <a:endParaRPr lang="en-US" i="1" dirty="0"/>
          </a:p>
          <a:p>
            <a:pPr>
              <a:buNone/>
            </a:pPr>
            <a:r>
              <a:rPr lang="en-US" dirty="0"/>
              <a:t>	OUT 01H            </a:t>
            </a:r>
            <a:r>
              <a:rPr lang="en-US" sz="2800" i="1" dirty="0"/>
              <a:t>// Display ACC contents on port 01H</a:t>
            </a:r>
            <a:endParaRPr lang="en-US" i="1" dirty="0"/>
          </a:p>
          <a:p>
            <a:pPr>
              <a:buNone/>
            </a:pPr>
            <a:r>
              <a:rPr lang="en-US" dirty="0"/>
              <a:t>	HALT                   </a:t>
            </a:r>
            <a:r>
              <a:rPr lang="en-US" sz="2800" i="1" dirty="0"/>
              <a:t>// End the program   </a:t>
            </a:r>
            <a:endParaRPr lang="en-US" i="1" dirty="0"/>
          </a:p>
          <a:p>
            <a:pPr>
              <a:buNone/>
            </a:pPr>
            <a:endParaRPr lang="en-US" dirty="0"/>
          </a:p>
          <a:p>
            <a:pPr>
              <a:buNone/>
            </a:pPr>
            <a:endParaRPr lang="en-US" dirty="0"/>
          </a:p>
          <a:p>
            <a:pPr>
              <a:buNone/>
            </a:pPr>
            <a:r>
              <a:rPr lang="en-US" dirty="0"/>
              <a:t> Result: 7A (All are in Hex)</a:t>
            </a:r>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rPr>
              <a:t>Code to multiply two number </a:t>
            </a:r>
          </a:p>
        </p:txBody>
      </p:sp>
      <p:sp>
        <p:nvSpPr>
          <p:cNvPr id="3" name="Content Placeholder 2"/>
          <p:cNvSpPr>
            <a:spLocks noGrp="1"/>
          </p:cNvSpPr>
          <p:nvPr>
            <p:ph idx="1"/>
          </p:nvPr>
        </p:nvSpPr>
        <p:spPr>
          <a:xfrm>
            <a:off x="304800" y="1371600"/>
            <a:ext cx="8534400" cy="5105400"/>
          </a:xfrm>
        </p:spPr>
        <p:txBody>
          <a:bodyPr>
            <a:noAutofit/>
          </a:bodyPr>
          <a:lstStyle/>
          <a:p>
            <a:pPr>
              <a:buNone/>
            </a:pPr>
            <a:r>
              <a:rPr lang="en-US" sz="2400" dirty="0"/>
              <a:t>	LDA   2000     // Load </a:t>
            </a:r>
            <a:r>
              <a:rPr lang="en-US" sz="2400" dirty="0" err="1"/>
              <a:t>multiplicant</a:t>
            </a:r>
            <a:r>
              <a:rPr lang="en-US" sz="2400" dirty="0"/>
              <a:t> to accumulator</a:t>
            </a:r>
          </a:p>
          <a:p>
            <a:pPr>
              <a:buNone/>
            </a:pPr>
            <a:r>
              <a:rPr lang="en-US" sz="2400" dirty="0"/>
              <a:t>	MOV  B,A       // Move </a:t>
            </a:r>
            <a:r>
              <a:rPr lang="en-US" sz="2400" dirty="0" err="1"/>
              <a:t>multiplicant</a:t>
            </a:r>
            <a:r>
              <a:rPr lang="en-US" sz="2400" dirty="0"/>
              <a:t> from A(acc) to B register</a:t>
            </a:r>
          </a:p>
          <a:p>
            <a:pPr>
              <a:buNone/>
            </a:pPr>
            <a:r>
              <a:rPr lang="en-US" sz="2400" dirty="0"/>
              <a:t>	LDA   2001    // Load multiplier to accumulator</a:t>
            </a:r>
          </a:p>
          <a:p>
            <a:pPr>
              <a:buNone/>
            </a:pPr>
            <a:r>
              <a:rPr lang="en-US" sz="2400" dirty="0"/>
              <a:t>	MOV  C,A      // Move multiplier from A to C</a:t>
            </a:r>
          </a:p>
          <a:p>
            <a:pPr>
              <a:buNone/>
            </a:pPr>
            <a:r>
              <a:rPr lang="en-US" sz="2400" dirty="0"/>
              <a:t>	MVI   A,00    // Load immediate value 00 to a</a:t>
            </a:r>
          </a:p>
          <a:p>
            <a:pPr>
              <a:buNone/>
            </a:pPr>
            <a:r>
              <a:rPr lang="en-US" sz="2400" dirty="0"/>
              <a:t>L:   ADD    B      // Add B(multiplier) with A</a:t>
            </a:r>
          </a:p>
          <a:p>
            <a:pPr>
              <a:buNone/>
            </a:pPr>
            <a:r>
              <a:rPr lang="en-US" sz="2400" dirty="0"/>
              <a:t>	DCR    C         // Decrement C, it act as a counter</a:t>
            </a:r>
          </a:p>
          <a:p>
            <a:pPr>
              <a:buNone/>
            </a:pPr>
            <a:r>
              <a:rPr lang="en-US" sz="2400" dirty="0"/>
              <a:t>	JNZ     L          // Jump to L if C reaches 0</a:t>
            </a:r>
          </a:p>
          <a:p>
            <a:pPr>
              <a:buNone/>
            </a:pPr>
            <a:r>
              <a:rPr lang="en-US" sz="2400" dirty="0"/>
              <a:t>	STA    2010   // Store result in to memory</a:t>
            </a:r>
          </a:p>
          <a:p>
            <a:pPr>
              <a:buNone/>
            </a:pPr>
            <a:r>
              <a:rPr lang="en-US" sz="2400" dirty="0"/>
              <a:t>	HLT                // End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FC4310FF-68BD-4C38-A7B2-2848BD983B17}" type="slidenum">
              <a:rPr lang="ar-SA" altLang="ko-KR"/>
              <a:pPr>
                <a:defRPr/>
              </a:pPr>
              <a:t>63</a:t>
            </a:fld>
            <a:endParaRPr lang="en-US" altLang="ko-KR"/>
          </a:p>
        </p:txBody>
      </p:sp>
      <p:sp>
        <p:nvSpPr>
          <p:cNvPr id="26627" name="Text Box 7"/>
          <p:cNvSpPr txBox="1">
            <a:spLocks noChangeArrowheads="1"/>
          </p:cNvSpPr>
          <p:nvPr/>
        </p:nvSpPr>
        <p:spPr bwMode="auto">
          <a:xfrm>
            <a:off x="-152400" y="152400"/>
            <a:ext cx="11409363" cy="274638"/>
          </a:xfrm>
          <a:prstGeom prst="rect">
            <a:avLst/>
          </a:prstGeom>
          <a:noFill/>
          <a:ln w="9525">
            <a:noFill/>
            <a:miter lim="800000"/>
            <a:headEnd/>
            <a:tailEnd/>
          </a:ln>
          <a:effectLst/>
        </p:spPr>
        <p:txBody>
          <a:bodyPr>
            <a:spAutoFit/>
          </a:bodyPr>
          <a:lstStyle/>
          <a:p>
            <a:r>
              <a:rPr lang="en-US" altLang="ko-KR" sz="1200"/>
              <a:t>|</a:t>
            </a:r>
          </a:p>
        </p:txBody>
      </p:sp>
      <p:sp>
        <p:nvSpPr>
          <p:cNvPr id="26628" name="Text Box 8"/>
          <p:cNvSpPr txBox="1">
            <a:spLocks noChangeArrowheads="1"/>
          </p:cNvSpPr>
          <p:nvPr/>
        </p:nvSpPr>
        <p:spPr bwMode="auto">
          <a:xfrm>
            <a:off x="-152400" y="152400"/>
            <a:ext cx="11409363" cy="274638"/>
          </a:xfrm>
          <a:prstGeom prst="rect">
            <a:avLst/>
          </a:prstGeom>
          <a:noFill/>
          <a:ln w="9525">
            <a:noFill/>
            <a:miter lim="800000"/>
            <a:headEnd/>
            <a:tailEnd/>
          </a:ln>
          <a:effectLst/>
        </p:spPr>
        <p:txBody>
          <a:bodyPr>
            <a:spAutoFit/>
          </a:bodyPr>
          <a:lstStyle/>
          <a:p>
            <a:r>
              <a:rPr lang="en-US" altLang="ko-KR" sz="1200"/>
              <a:t>|</a:t>
            </a:r>
          </a:p>
        </p:txBody>
      </p:sp>
      <p:sp>
        <p:nvSpPr>
          <p:cNvPr id="26629" name="Text Box 9"/>
          <p:cNvSpPr txBox="1">
            <a:spLocks noChangeArrowheads="1"/>
          </p:cNvSpPr>
          <p:nvPr/>
        </p:nvSpPr>
        <p:spPr bwMode="auto">
          <a:xfrm>
            <a:off x="-152400" y="152400"/>
            <a:ext cx="11409363" cy="274638"/>
          </a:xfrm>
          <a:prstGeom prst="rect">
            <a:avLst/>
          </a:prstGeom>
          <a:noFill/>
          <a:ln w="9525">
            <a:noFill/>
            <a:miter lim="800000"/>
            <a:headEnd/>
            <a:tailEnd/>
          </a:ln>
          <a:effectLst/>
        </p:spPr>
        <p:txBody>
          <a:bodyPr>
            <a:spAutoFit/>
          </a:bodyPr>
          <a:lstStyle/>
          <a:p>
            <a:r>
              <a:rPr lang="en-US" altLang="ko-KR" sz="1200"/>
              <a:t>|</a:t>
            </a:r>
          </a:p>
        </p:txBody>
      </p:sp>
      <p:sp>
        <p:nvSpPr>
          <p:cNvPr id="26630" name="Text Box 10"/>
          <p:cNvSpPr txBox="1">
            <a:spLocks noChangeArrowheads="1"/>
          </p:cNvSpPr>
          <p:nvPr/>
        </p:nvSpPr>
        <p:spPr bwMode="auto">
          <a:xfrm>
            <a:off x="-152400" y="152400"/>
            <a:ext cx="11409363" cy="274638"/>
          </a:xfrm>
          <a:prstGeom prst="rect">
            <a:avLst/>
          </a:prstGeom>
          <a:noFill/>
          <a:ln w="9525">
            <a:noFill/>
            <a:miter lim="800000"/>
            <a:headEnd/>
            <a:tailEnd/>
          </a:ln>
          <a:effectLst/>
        </p:spPr>
        <p:txBody>
          <a:bodyPr>
            <a:spAutoFit/>
          </a:bodyPr>
          <a:lstStyle/>
          <a:p>
            <a:r>
              <a:rPr lang="en-US" altLang="ko-KR" sz="1200"/>
              <a:t>|</a:t>
            </a:r>
          </a:p>
        </p:txBody>
      </p:sp>
      <p:sp>
        <p:nvSpPr>
          <p:cNvPr id="26631" name="Text Box 11"/>
          <p:cNvSpPr txBox="1">
            <a:spLocks noChangeArrowheads="1"/>
          </p:cNvSpPr>
          <p:nvPr/>
        </p:nvSpPr>
        <p:spPr bwMode="auto">
          <a:xfrm>
            <a:off x="-152400" y="152400"/>
            <a:ext cx="11409363" cy="274638"/>
          </a:xfrm>
          <a:prstGeom prst="rect">
            <a:avLst/>
          </a:prstGeom>
          <a:noFill/>
          <a:ln w="9525">
            <a:noFill/>
            <a:miter lim="800000"/>
            <a:headEnd/>
            <a:tailEnd/>
          </a:ln>
          <a:effectLst/>
        </p:spPr>
        <p:txBody>
          <a:bodyPr>
            <a:spAutoFit/>
          </a:bodyPr>
          <a:lstStyle/>
          <a:p>
            <a:r>
              <a:rPr lang="en-US" altLang="ko-KR" sz="1200"/>
              <a:t>|</a:t>
            </a:r>
          </a:p>
        </p:txBody>
      </p:sp>
      <p:sp>
        <p:nvSpPr>
          <p:cNvPr id="26632" name="Text Box 12"/>
          <p:cNvSpPr txBox="1">
            <a:spLocks noChangeArrowheads="1"/>
          </p:cNvSpPr>
          <p:nvPr/>
        </p:nvSpPr>
        <p:spPr bwMode="auto">
          <a:xfrm>
            <a:off x="-152400" y="152400"/>
            <a:ext cx="11409363" cy="274638"/>
          </a:xfrm>
          <a:prstGeom prst="rect">
            <a:avLst/>
          </a:prstGeom>
          <a:noFill/>
          <a:ln w="9525">
            <a:noFill/>
            <a:miter lim="800000"/>
            <a:headEnd/>
            <a:tailEnd/>
          </a:ln>
          <a:effectLst/>
        </p:spPr>
        <p:txBody>
          <a:bodyPr>
            <a:spAutoFit/>
          </a:bodyPr>
          <a:lstStyle/>
          <a:p>
            <a:r>
              <a:rPr lang="en-US" altLang="ko-KR" sz="1200"/>
              <a:t>|</a:t>
            </a:r>
          </a:p>
        </p:txBody>
      </p:sp>
      <p:pic>
        <p:nvPicPr>
          <p:cNvPr id="26633" name="Picture 16" descr="impu01tb02"/>
          <p:cNvPicPr>
            <a:picLocks noChangeAspect="1" noChangeArrowheads="1"/>
          </p:cNvPicPr>
          <p:nvPr/>
        </p:nvPicPr>
        <p:blipFill>
          <a:blip r:embed="rId2"/>
          <a:srcRect/>
          <a:stretch>
            <a:fillRect/>
          </a:stretch>
        </p:blipFill>
        <p:spPr bwMode="auto">
          <a:xfrm>
            <a:off x="457200" y="26988"/>
            <a:ext cx="8229600" cy="6802437"/>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 Marcador de número de diapositiva"/>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4909CD97-560C-48D4-A8F1-79CC744BDD1C}" type="slidenum">
              <a:rPr lang="ar-SA" altLang="ko-KR"/>
              <a:pPr>
                <a:defRPr/>
              </a:pPr>
              <a:t>64</a:t>
            </a:fld>
            <a:endParaRPr lang="en-US" altLang="ko-KR"/>
          </a:p>
        </p:txBody>
      </p:sp>
      <p:pic>
        <p:nvPicPr>
          <p:cNvPr id="27651" name="Picture 6" descr="itb01-01"/>
          <p:cNvPicPr>
            <a:picLocks noChangeAspect="1" noChangeArrowheads="1"/>
          </p:cNvPicPr>
          <p:nvPr/>
        </p:nvPicPr>
        <p:blipFill>
          <a:blip r:embed="rId2"/>
          <a:srcRect/>
          <a:stretch>
            <a:fillRect/>
          </a:stretch>
        </p:blipFill>
        <p:spPr bwMode="auto">
          <a:xfrm>
            <a:off x="152400" y="152400"/>
            <a:ext cx="8839200" cy="655320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solidFill>
                  <a:srgbClr val="C00000"/>
                </a:solidFill>
              </a:rPr>
              <a:t>Functional block diagram</a:t>
            </a:r>
          </a:p>
        </p:txBody>
      </p:sp>
      <p:pic>
        <p:nvPicPr>
          <p:cNvPr id="4" name="Picture 2"/>
          <p:cNvPicPr>
            <a:picLocks noGrp="1" noChangeAspect="1" noChangeArrowheads="1"/>
          </p:cNvPicPr>
          <p:nvPr>
            <p:ph idx="1"/>
          </p:nvPr>
        </p:nvPicPr>
        <p:blipFill>
          <a:blip r:embed="rId2" cstate="print"/>
          <a:srcRect/>
          <a:stretch>
            <a:fillRect/>
          </a:stretch>
        </p:blipFill>
        <p:spPr>
          <a:xfrm>
            <a:off x="1295400" y="1219200"/>
            <a:ext cx="6553200" cy="5079309"/>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Text Box 2"/>
          <p:cNvSpPr txBox="1">
            <a:spLocks noChangeArrowheads="1"/>
          </p:cNvSpPr>
          <p:nvPr/>
        </p:nvSpPr>
        <p:spPr bwMode="auto">
          <a:xfrm>
            <a:off x="1252578" y="939119"/>
            <a:ext cx="179428" cy="419991"/>
          </a:xfrm>
          <a:prstGeom prst="rect">
            <a:avLst/>
          </a:prstGeom>
          <a:noFill/>
          <a:ln w="9525">
            <a:noFill/>
            <a:miter lim="800000"/>
            <a:headEnd/>
            <a:tailEnd/>
          </a:ln>
          <a:effectLst/>
        </p:spPr>
        <p:txBody>
          <a:bodyPr wrap="none">
            <a:spAutoFit/>
          </a:bodyPr>
          <a:lstStyle/>
          <a:p>
            <a:endParaRPr lang="en-AU" b="0">
              <a:latin typeface="Times New Roman" pitchFamily="18" charset="0"/>
            </a:endParaRPr>
          </a:p>
        </p:txBody>
      </p:sp>
      <p:sp>
        <p:nvSpPr>
          <p:cNvPr id="486404" name="Text Box 4"/>
          <p:cNvSpPr txBox="1">
            <a:spLocks noChangeArrowheads="1"/>
          </p:cNvSpPr>
          <p:nvPr/>
        </p:nvSpPr>
        <p:spPr bwMode="auto">
          <a:xfrm>
            <a:off x="807101" y="1919097"/>
            <a:ext cx="179428" cy="419991"/>
          </a:xfrm>
          <a:prstGeom prst="rect">
            <a:avLst/>
          </a:prstGeom>
          <a:noFill/>
          <a:ln w="9525">
            <a:noFill/>
            <a:miter lim="800000"/>
            <a:headEnd/>
            <a:tailEnd/>
          </a:ln>
          <a:effectLst/>
        </p:spPr>
        <p:txBody>
          <a:bodyPr wrap="none">
            <a:spAutoFit/>
          </a:bodyPr>
          <a:lstStyle/>
          <a:p>
            <a:endParaRPr lang="en-AU" b="0">
              <a:latin typeface="Times New Roman" pitchFamily="18" charset="0"/>
            </a:endParaRPr>
          </a:p>
        </p:txBody>
      </p:sp>
      <p:sp>
        <p:nvSpPr>
          <p:cNvPr id="486405" name="Rectangle 5"/>
          <p:cNvSpPr>
            <a:spLocks noChangeArrowheads="1"/>
          </p:cNvSpPr>
          <p:nvPr/>
        </p:nvSpPr>
        <p:spPr bwMode="auto">
          <a:xfrm>
            <a:off x="1045308" y="5451101"/>
            <a:ext cx="890954" cy="349992"/>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486406" name="Rectangle 6"/>
          <p:cNvSpPr>
            <a:spLocks noChangeArrowheads="1"/>
          </p:cNvSpPr>
          <p:nvPr/>
        </p:nvSpPr>
        <p:spPr bwMode="auto">
          <a:xfrm>
            <a:off x="896815" y="1951179"/>
            <a:ext cx="890954" cy="349992"/>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1" name="Rectangle 10"/>
          <p:cNvSpPr/>
          <p:nvPr/>
        </p:nvSpPr>
        <p:spPr>
          <a:xfrm>
            <a:off x="6316785" y="3001156"/>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W</a:t>
            </a:r>
          </a:p>
        </p:txBody>
      </p:sp>
      <p:sp>
        <p:nvSpPr>
          <p:cNvPr id="12" name="Rectangle 11"/>
          <p:cNvSpPr/>
          <p:nvPr/>
        </p:nvSpPr>
        <p:spPr>
          <a:xfrm>
            <a:off x="7133492" y="3001156"/>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Z</a:t>
            </a:r>
          </a:p>
        </p:txBody>
      </p:sp>
      <p:sp>
        <p:nvSpPr>
          <p:cNvPr id="13" name="Rectangle 12"/>
          <p:cNvSpPr/>
          <p:nvPr/>
        </p:nvSpPr>
        <p:spPr>
          <a:xfrm>
            <a:off x="6316785" y="3351148"/>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B</a:t>
            </a:r>
          </a:p>
        </p:txBody>
      </p:sp>
      <p:sp>
        <p:nvSpPr>
          <p:cNvPr id="14" name="Rectangle 13"/>
          <p:cNvSpPr/>
          <p:nvPr/>
        </p:nvSpPr>
        <p:spPr>
          <a:xfrm>
            <a:off x="7133492" y="3351148"/>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C</a:t>
            </a:r>
          </a:p>
        </p:txBody>
      </p:sp>
      <p:sp>
        <p:nvSpPr>
          <p:cNvPr id="15" name="Rectangle 14"/>
          <p:cNvSpPr/>
          <p:nvPr/>
        </p:nvSpPr>
        <p:spPr>
          <a:xfrm>
            <a:off x="6316785" y="3701140"/>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a:t>
            </a:r>
          </a:p>
        </p:txBody>
      </p:sp>
      <p:sp>
        <p:nvSpPr>
          <p:cNvPr id="16" name="Rectangle 15"/>
          <p:cNvSpPr/>
          <p:nvPr/>
        </p:nvSpPr>
        <p:spPr>
          <a:xfrm>
            <a:off x="7133492" y="3701140"/>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a:t>
            </a:r>
          </a:p>
        </p:txBody>
      </p:sp>
      <p:sp>
        <p:nvSpPr>
          <p:cNvPr id="17" name="Rectangle 16"/>
          <p:cNvSpPr/>
          <p:nvPr/>
        </p:nvSpPr>
        <p:spPr>
          <a:xfrm>
            <a:off x="6316785" y="4051132"/>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H</a:t>
            </a:r>
          </a:p>
        </p:txBody>
      </p:sp>
      <p:sp>
        <p:nvSpPr>
          <p:cNvPr id="18" name="Rectangle 17"/>
          <p:cNvSpPr/>
          <p:nvPr/>
        </p:nvSpPr>
        <p:spPr>
          <a:xfrm>
            <a:off x="7133492" y="4051132"/>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L</a:t>
            </a:r>
          </a:p>
        </p:txBody>
      </p:sp>
      <p:sp>
        <p:nvSpPr>
          <p:cNvPr id="19" name="Rectangle 18"/>
          <p:cNvSpPr/>
          <p:nvPr/>
        </p:nvSpPr>
        <p:spPr>
          <a:xfrm>
            <a:off x="6316785" y="4401124"/>
            <a:ext cx="1633415"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SP</a:t>
            </a:r>
          </a:p>
        </p:txBody>
      </p:sp>
      <p:sp>
        <p:nvSpPr>
          <p:cNvPr id="20" name="Rectangle 19"/>
          <p:cNvSpPr/>
          <p:nvPr/>
        </p:nvSpPr>
        <p:spPr>
          <a:xfrm>
            <a:off x="6316785" y="4751116"/>
            <a:ext cx="1633415"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PC</a:t>
            </a:r>
          </a:p>
        </p:txBody>
      </p:sp>
      <p:sp>
        <p:nvSpPr>
          <p:cNvPr id="21" name="Rectangle 20"/>
          <p:cNvSpPr/>
          <p:nvPr/>
        </p:nvSpPr>
        <p:spPr>
          <a:xfrm>
            <a:off x="6316785" y="5101108"/>
            <a:ext cx="1633415"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t>Inc/Dec. </a:t>
            </a:r>
            <a:r>
              <a:rPr lang="en-US" sz="1400" b="1" dirty="0" err="1"/>
              <a:t>ter</a:t>
            </a:r>
            <a:endParaRPr lang="en-US" sz="1400" b="1" dirty="0"/>
          </a:p>
          <a:p>
            <a:pPr algn="ctr"/>
            <a:r>
              <a:rPr lang="en-US" sz="1400" b="1" dirty="0"/>
              <a:t> Add latch </a:t>
            </a:r>
          </a:p>
        </p:txBody>
      </p:sp>
      <p:sp>
        <p:nvSpPr>
          <p:cNvPr id="22" name="Rectangle 21"/>
          <p:cNvSpPr/>
          <p:nvPr/>
        </p:nvSpPr>
        <p:spPr>
          <a:xfrm>
            <a:off x="6688015" y="2791160"/>
            <a:ext cx="965200" cy="20999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MUX</a:t>
            </a:r>
          </a:p>
        </p:txBody>
      </p:sp>
      <p:sp>
        <p:nvSpPr>
          <p:cNvPr id="23" name="Up-Down Arrow 22"/>
          <p:cNvSpPr/>
          <p:nvPr/>
        </p:nvSpPr>
        <p:spPr>
          <a:xfrm>
            <a:off x="8098692" y="2371170"/>
            <a:ext cx="296985" cy="3569920"/>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4" name="Rectangle 23"/>
          <p:cNvSpPr/>
          <p:nvPr/>
        </p:nvSpPr>
        <p:spPr>
          <a:xfrm>
            <a:off x="377092" y="2161175"/>
            <a:ext cx="8092831" cy="2099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b="1" dirty="0">
                <a:solidFill>
                  <a:schemeClr val="tx1"/>
                </a:solidFill>
              </a:rPr>
              <a:t>                                                  Bus 8 Bit</a:t>
            </a:r>
          </a:p>
        </p:txBody>
      </p:sp>
      <p:sp>
        <p:nvSpPr>
          <p:cNvPr id="25" name="Up-Down Arrow 24"/>
          <p:cNvSpPr/>
          <p:nvPr/>
        </p:nvSpPr>
        <p:spPr>
          <a:xfrm>
            <a:off x="6985000" y="2371170"/>
            <a:ext cx="296985" cy="419991"/>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6" name="Rectangle 25"/>
          <p:cNvSpPr/>
          <p:nvPr/>
        </p:nvSpPr>
        <p:spPr>
          <a:xfrm>
            <a:off x="1045308" y="1531189"/>
            <a:ext cx="3415323" cy="27999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Interrupt Control </a:t>
            </a:r>
          </a:p>
        </p:txBody>
      </p:sp>
      <p:sp>
        <p:nvSpPr>
          <p:cNvPr id="27" name="Rectangle 26"/>
          <p:cNvSpPr/>
          <p:nvPr/>
        </p:nvSpPr>
        <p:spPr>
          <a:xfrm>
            <a:off x="5425831" y="1531189"/>
            <a:ext cx="1930400" cy="27999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Serial I/O Control </a:t>
            </a:r>
          </a:p>
        </p:txBody>
      </p:sp>
      <p:sp>
        <p:nvSpPr>
          <p:cNvPr id="28" name="Up-Down Arrow 27"/>
          <p:cNvSpPr/>
          <p:nvPr/>
        </p:nvSpPr>
        <p:spPr>
          <a:xfrm>
            <a:off x="2159000" y="1811182"/>
            <a:ext cx="222738" cy="34999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Up-Down Arrow 28"/>
          <p:cNvSpPr/>
          <p:nvPr/>
        </p:nvSpPr>
        <p:spPr>
          <a:xfrm>
            <a:off x="6242538" y="1811182"/>
            <a:ext cx="222738" cy="349992"/>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1" name="Rectangle 30"/>
          <p:cNvSpPr/>
          <p:nvPr/>
        </p:nvSpPr>
        <p:spPr>
          <a:xfrm>
            <a:off x="4757615" y="3001156"/>
            <a:ext cx="81670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IR</a:t>
            </a:r>
          </a:p>
        </p:txBody>
      </p:sp>
      <p:sp>
        <p:nvSpPr>
          <p:cNvPr id="32" name="Rectangle 31"/>
          <p:cNvSpPr/>
          <p:nvPr/>
        </p:nvSpPr>
        <p:spPr>
          <a:xfrm>
            <a:off x="4609123" y="3841137"/>
            <a:ext cx="1039446" cy="125997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 Decode</a:t>
            </a:r>
          </a:p>
          <a:p>
            <a:pPr algn="ctr"/>
            <a:r>
              <a:rPr lang="en-US" b="1" dirty="0"/>
              <a:t>&amp; </a:t>
            </a:r>
          </a:p>
          <a:p>
            <a:pPr algn="ctr"/>
            <a:r>
              <a:rPr lang="en-US" b="1" dirty="0"/>
              <a:t>M/C</a:t>
            </a:r>
          </a:p>
          <a:p>
            <a:pPr algn="ctr"/>
            <a:r>
              <a:rPr lang="en-US" b="1" dirty="0"/>
              <a:t>Encoding</a:t>
            </a:r>
          </a:p>
        </p:txBody>
      </p:sp>
      <p:sp>
        <p:nvSpPr>
          <p:cNvPr id="33" name="Down Arrow 32"/>
          <p:cNvSpPr/>
          <p:nvPr/>
        </p:nvSpPr>
        <p:spPr>
          <a:xfrm>
            <a:off x="5054600" y="2301171"/>
            <a:ext cx="296985" cy="699984"/>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Down Arrow 33"/>
          <p:cNvSpPr/>
          <p:nvPr/>
        </p:nvSpPr>
        <p:spPr>
          <a:xfrm>
            <a:off x="5054600" y="3351148"/>
            <a:ext cx="296985" cy="489989"/>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5" name="Down Arrow 34"/>
          <p:cNvSpPr/>
          <p:nvPr/>
        </p:nvSpPr>
        <p:spPr>
          <a:xfrm>
            <a:off x="5054600" y="5101108"/>
            <a:ext cx="296985" cy="62998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Rectangle 35"/>
          <p:cNvSpPr/>
          <p:nvPr/>
        </p:nvSpPr>
        <p:spPr>
          <a:xfrm>
            <a:off x="2010508" y="2861159"/>
            <a:ext cx="965200"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err="1"/>
              <a:t>tmp</a:t>
            </a:r>
            <a:r>
              <a:rPr lang="en-US" b="1" dirty="0"/>
              <a:t> R</a:t>
            </a:r>
          </a:p>
        </p:txBody>
      </p:sp>
      <p:sp>
        <p:nvSpPr>
          <p:cNvPr id="37" name="Rectangle 36"/>
          <p:cNvSpPr/>
          <p:nvPr/>
        </p:nvSpPr>
        <p:spPr>
          <a:xfrm>
            <a:off x="748323" y="2861159"/>
            <a:ext cx="965200"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ACC</a:t>
            </a:r>
          </a:p>
        </p:txBody>
      </p:sp>
      <p:sp>
        <p:nvSpPr>
          <p:cNvPr id="38" name="Down Arrow 37"/>
          <p:cNvSpPr/>
          <p:nvPr/>
        </p:nvSpPr>
        <p:spPr>
          <a:xfrm>
            <a:off x="2233246" y="2371170"/>
            <a:ext cx="296985" cy="489989"/>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9" name="Up-Down Arrow 38"/>
          <p:cNvSpPr/>
          <p:nvPr/>
        </p:nvSpPr>
        <p:spPr>
          <a:xfrm>
            <a:off x="1045308" y="2371170"/>
            <a:ext cx="296985" cy="489989"/>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0" name="Rectangle 39"/>
          <p:cNvSpPr/>
          <p:nvPr/>
        </p:nvSpPr>
        <p:spPr>
          <a:xfrm>
            <a:off x="599831" y="5731094"/>
            <a:ext cx="4974492" cy="5599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rPr>
              <a:t>Timing and Control  </a:t>
            </a:r>
          </a:p>
        </p:txBody>
      </p:sp>
      <p:sp>
        <p:nvSpPr>
          <p:cNvPr id="41" name="Rectangle 40"/>
          <p:cNvSpPr/>
          <p:nvPr/>
        </p:nvSpPr>
        <p:spPr>
          <a:xfrm>
            <a:off x="2678723" y="4051132"/>
            <a:ext cx="1039446" cy="118997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b="1" dirty="0">
                <a:solidFill>
                  <a:schemeClr val="tx1"/>
                </a:solidFill>
              </a:rPr>
              <a:t>ALU</a:t>
            </a:r>
            <a:endParaRPr lang="en-US" b="1" dirty="0">
              <a:solidFill>
                <a:schemeClr val="tx1"/>
              </a:solidFill>
            </a:endParaRPr>
          </a:p>
        </p:txBody>
      </p:sp>
      <p:sp>
        <p:nvSpPr>
          <p:cNvPr id="43" name="Right Arrow 42"/>
          <p:cNvSpPr/>
          <p:nvPr/>
        </p:nvSpPr>
        <p:spPr>
          <a:xfrm>
            <a:off x="1119554" y="4961112"/>
            <a:ext cx="1559169" cy="27999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4" name="Rectangle 43"/>
          <p:cNvSpPr/>
          <p:nvPr/>
        </p:nvSpPr>
        <p:spPr>
          <a:xfrm>
            <a:off x="1045308" y="3211151"/>
            <a:ext cx="148492" cy="19599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5" name="Rectangle 44"/>
          <p:cNvSpPr/>
          <p:nvPr/>
        </p:nvSpPr>
        <p:spPr>
          <a:xfrm>
            <a:off x="2307492" y="3211151"/>
            <a:ext cx="148492" cy="11899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ight Arrow 45"/>
          <p:cNvSpPr/>
          <p:nvPr/>
        </p:nvSpPr>
        <p:spPr>
          <a:xfrm>
            <a:off x="2307492" y="4191129"/>
            <a:ext cx="445477" cy="279994"/>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7" name="Up Arrow 46"/>
          <p:cNvSpPr/>
          <p:nvPr/>
        </p:nvSpPr>
        <p:spPr>
          <a:xfrm>
            <a:off x="3866662" y="2371170"/>
            <a:ext cx="296985" cy="2589942"/>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8" name="Rectangle 47"/>
          <p:cNvSpPr/>
          <p:nvPr/>
        </p:nvSpPr>
        <p:spPr>
          <a:xfrm>
            <a:off x="3718169" y="4891113"/>
            <a:ext cx="371231" cy="1399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9" name="Rectangle 48"/>
          <p:cNvSpPr/>
          <p:nvPr/>
        </p:nvSpPr>
        <p:spPr>
          <a:xfrm>
            <a:off x="6019800" y="5941090"/>
            <a:ext cx="1187938"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Add Buff</a:t>
            </a:r>
          </a:p>
        </p:txBody>
      </p:sp>
      <p:sp>
        <p:nvSpPr>
          <p:cNvPr id="50" name="Rectangle 49"/>
          <p:cNvSpPr/>
          <p:nvPr/>
        </p:nvSpPr>
        <p:spPr>
          <a:xfrm>
            <a:off x="7356231" y="5941090"/>
            <a:ext cx="1559169"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Data/Add Buff</a:t>
            </a:r>
          </a:p>
        </p:txBody>
      </p:sp>
      <p:sp>
        <p:nvSpPr>
          <p:cNvPr id="51" name="Down Arrow 50"/>
          <p:cNvSpPr/>
          <p:nvPr/>
        </p:nvSpPr>
        <p:spPr>
          <a:xfrm>
            <a:off x="6688015" y="5451101"/>
            <a:ext cx="222738" cy="489989"/>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2" name="Down Arrow 51"/>
          <p:cNvSpPr/>
          <p:nvPr/>
        </p:nvSpPr>
        <p:spPr>
          <a:xfrm>
            <a:off x="7578969" y="5661096"/>
            <a:ext cx="222738" cy="279994"/>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3" name="Rectangle 52"/>
          <p:cNvSpPr/>
          <p:nvPr/>
        </p:nvSpPr>
        <p:spPr>
          <a:xfrm>
            <a:off x="6762262" y="5591097"/>
            <a:ext cx="965200" cy="1399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4" name="Down Arrow 53"/>
          <p:cNvSpPr/>
          <p:nvPr/>
        </p:nvSpPr>
        <p:spPr>
          <a:xfrm>
            <a:off x="6539523" y="6291082"/>
            <a:ext cx="296985" cy="4199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5" name="Up-Down Arrow 54"/>
          <p:cNvSpPr/>
          <p:nvPr/>
        </p:nvSpPr>
        <p:spPr>
          <a:xfrm>
            <a:off x="7875954" y="6291082"/>
            <a:ext cx="222738" cy="419991"/>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57" name="Straight Arrow Connector 56"/>
          <p:cNvCxnSpPr/>
          <p:nvPr/>
        </p:nvCxnSpPr>
        <p:spPr>
          <a:xfrm rot="5400000">
            <a:off x="1093824" y="1356148"/>
            <a:ext cx="349992"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rot="5400000">
            <a:off x="1465054" y="1355419"/>
            <a:ext cx="349992"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rot="5400000">
            <a:off x="2057476" y="1355419"/>
            <a:ext cx="349992"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rot="5400000">
            <a:off x="2428707" y="1355419"/>
            <a:ext cx="349992"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rot="5400000">
            <a:off x="2799938" y="1355419"/>
            <a:ext cx="349992"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rot="5400000">
            <a:off x="3319661" y="1355419"/>
            <a:ext cx="349992"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rot="5400000">
            <a:off x="5844030" y="1355419"/>
            <a:ext cx="349992"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rot="5400000">
            <a:off x="6660738" y="1355419"/>
            <a:ext cx="349992" cy="1547"/>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rot="5400000">
            <a:off x="1500054"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rot="5400000">
            <a:off x="1721245"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rot="5400000">
            <a:off x="1943983"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rot="5400000">
            <a:off x="2166722"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0" name="Straight Arrow Connector 69"/>
          <p:cNvCxnSpPr/>
          <p:nvPr/>
        </p:nvCxnSpPr>
        <p:spPr>
          <a:xfrm rot="5400000">
            <a:off x="2389460"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rot="5400000">
            <a:off x="2612199"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rot="5400000">
            <a:off x="906084"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rot="5400000">
            <a:off x="3578946"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rot="5400000">
            <a:off x="4988076" y="6430305"/>
            <a:ext cx="279994"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77" name="Rectangle 76"/>
          <p:cNvSpPr/>
          <p:nvPr/>
        </p:nvSpPr>
        <p:spPr>
          <a:xfrm>
            <a:off x="2692400" y="3491145"/>
            <a:ext cx="965200" cy="3499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Flag</a:t>
            </a:r>
          </a:p>
        </p:txBody>
      </p:sp>
      <p:sp>
        <p:nvSpPr>
          <p:cNvPr id="78" name="Up Arrow 77"/>
          <p:cNvSpPr/>
          <p:nvPr/>
        </p:nvSpPr>
        <p:spPr>
          <a:xfrm>
            <a:off x="3124200" y="2371170"/>
            <a:ext cx="296985" cy="1119975"/>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9" name="TextBox 78"/>
          <p:cNvSpPr txBox="1"/>
          <p:nvPr/>
        </p:nvSpPr>
        <p:spPr>
          <a:xfrm>
            <a:off x="896815" y="901203"/>
            <a:ext cx="742462" cy="311001"/>
          </a:xfrm>
          <a:prstGeom prst="rect">
            <a:avLst/>
          </a:prstGeom>
          <a:noFill/>
        </p:spPr>
        <p:txBody>
          <a:bodyPr wrap="square" rtlCol="0">
            <a:spAutoFit/>
          </a:bodyPr>
          <a:lstStyle/>
          <a:p>
            <a:r>
              <a:rPr lang="en-US" sz="1600" b="1" dirty="0"/>
              <a:t>INTR</a:t>
            </a:r>
          </a:p>
        </p:txBody>
      </p:sp>
      <p:sp>
        <p:nvSpPr>
          <p:cNvPr id="80" name="TextBox 79"/>
          <p:cNvSpPr txBox="1"/>
          <p:nvPr/>
        </p:nvSpPr>
        <p:spPr>
          <a:xfrm>
            <a:off x="1342292" y="911921"/>
            <a:ext cx="742462" cy="311001"/>
          </a:xfrm>
          <a:prstGeom prst="rect">
            <a:avLst/>
          </a:prstGeom>
          <a:noFill/>
        </p:spPr>
        <p:txBody>
          <a:bodyPr wrap="square" rtlCol="0">
            <a:spAutoFit/>
          </a:bodyPr>
          <a:lstStyle/>
          <a:p>
            <a:r>
              <a:rPr lang="en-US" sz="1600" b="1" dirty="0"/>
              <a:t>INTA</a:t>
            </a:r>
          </a:p>
        </p:txBody>
      </p:sp>
      <p:sp>
        <p:nvSpPr>
          <p:cNvPr id="81" name="TextBox 80"/>
          <p:cNvSpPr txBox="1"/>
          <p:nvPr/>
        </p:nvSpPr>
        <p:spPr>
          <a:xfrm>
            <a:off x="1862015" y="940194"/>
            <a:ext cx="816708" cy="311001"/>
          </a:xfrm>
          <a:prstGeom prst="rect">
            <a:avLst/>
          </a:prstGeom>
          <a:noFill/>
        </p:spPr>
        <p:txBody>
          <a:bodyPr wrap="square" rtlCol="0">
            <a:spAutoFit/>
          </a:bodyPr>
          <a:lstStyle/>
          <a:p>
            <a:r>
              <a:rPr lang="en-US" sz="1600" b="1" dirty="0"/>
              <a:t> RST5.5</a:t>
            </a:r>
          </a:p>
        </p:txBody>
      </p:sp>
      <p:sp>
        <p:nvSpPr>
          <p:cNvPr id="82" name="TextBox 81"/>
          <p:cNvSpPr txBox="1"/>
          <p:nvPr/>
        </p:nvSpPr>
        <p:spPr>
          <a:xfrm>
            <a:off x="2209800" y="762000"/>
            <a:ext cx="967154" cy="338554"/>
          </a:xfrm>
          <a:prstGeom prst="rect">
            <a:avLst/>
          </a:prstGeom>
          <a:noFill/>
        </p:spPr>
        <p:txBody>
          <a:bodyPr wrap="square" rtlCol="0">
            <a:spAutoFit/>
          </a:bodyPr>
          <a:lstStyle/>
          <a:p>
            <a:r>
              <a:rPr lang="en-US" sz="1600" b="1" dirty="0"/>
              <a:t> RST6.5</a:t>
            </a:r>
          </a:p>
        </p:txBody>
      </p:sp>
      <p:sp>
        <p:nvSpPr>
          <p:cNvPr id="83" name="TextBox 82"/>
          <p:cNvSpPr txBox="1"/>
          <p:nvPr/>
        </p:nvSpPr>
        <p:spPr>
          <a:xfrm>
            <a:off x="2604477" y="940194"/>
            <a:ext cx="816708" cy="311001"/>
          </a:xfrm>
          <a:prstGeom prst="rect">
            <a:avLst/>
          </a:prstGeom>
          <a:noFill/>
        </p:spPr>
        <p:txBody>
          <a:bodyPr wrap="square" rtlCol="0">
            <a:spAutoFit/>
          </a:bodyPr>
          <a:lstStyle/>
          <a:p>
            <a:r>
              <a:rPr lang="en-US" sz="1600" b="1" dirty="0"/>
              <a:t> RST7.5</a:t>
            </a:r>
          </a:p>
        </p:txBody>
      </p:sp>
      <p:sp>
        <p:nvSpPr>
          <p:cNvPr id="84" name="TextBox 83"/>
          <p:cNvSpPr txBox="1"/>
          <p:nvPr/>
        </p:nvSpPr>
        <p:spPr>
          <a:xfrm>
            <a:off x="3198446" y="901203"/>
            <a:ext cx="816708" cy="311001"/>
          </a:xfrm>
          <a:prstGeom prst="rect">
            <a:avLst/>
          </a:prstGeom>
          <a:noFill/>
        </p:spPr>
        <p:txBody>
          <a:bodyPr wrap="square" rtlCol="0">
            <a:spAutoFit/>
          </a:bodyPr>
          <a:lstStyle/>
          <a:p>
            <a:r>
              <a:rPr lang="en-US" sz="1600" b="1" dirty="0"/>
              <a:t> TRAP</a:t>
            </a:r>
          </a:p>
        </p:txBody>
      </p:sp>
      <p:sp>
        <p:nvSpPr>
          <p:cNvPr id="85" name="TextBox 84"/>
          <p:cNvSpPr txBox="1"/>
          <p:nvPr/>
        </p:nvSpPr>
        <p:spPr>
          <a:xfrm>
            <a:off x="5722815" y="940194"/>
            <a:ext cx="816708" cy="311001"/>
          </a:xfrm>
          <a:prstGeom prst="rect">
            <a:avLst/>
          </a:prstGeom>
          <a:noFill/>
        </p:spPr>
        <p:txBody>
          <a:bodyPr wrap="square" rtlCol="0">
            <a:spAutoFit/>
          </a:bodyPr>
          <a:lstStyle/>
          <a:p>
            <a:r>
              <a:rPr lang="en-US" sz="1600" b="1" dirty="0"/>
              <a:t> SID</a:t>
            </a:r>
          </a:p>
        </p:txBody>
      </p:sp>
      <p:sp>
        <p:nvSpPr>
          <p:cNvPr id="86" name="TextBox 85"/>
          <p:cNvSpPr txBox="1"/>
          <p:nvPr/>
        </p:nvSpPr>
        <p:spPr>
          <a:xfrm>
            <a:off x="6539523" y="940194"/>
            <a:ext cx="816708" cy="311001"/>
          </a:xfrm>
          <a:prstGeom prst="rect">
            <a:avLst/>
          </a:prstGeom>
          <a:noFill/>
        </p:spPr>
        <p:txBody>
          <a:bodyPr wrap="square" rtlCol="0">
            <a:spAutoFit/>
          </a:bodyPr>
          <a:lstStyle/>
          <a:p>
            <a:r>
              <a:rPr lang="en-US" sz="1600" b="1" dirty="0"/>
              <a:t> SOD</a:t>
            </a:r>
          </a:p>
        </p:txBody>
      </p:sp>
      <p:cxnSp>
        <p:nvCxnSpPr>
          <p:cNvPr id="88" name="Straight Connector 87"/>
          <p:cNvCxnSpPr/>
          <p:nvPr/>
        </p:nvCxnSpPr>
        <p:spPr>
          <a:xfrm rot="5400000" flipH="1" flipV="1">
            <a:off x="2351431" y="3771116"/>
            <a:ext cx="3920641" cy="77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rot="10800000">
            <a:off x="3718169" y="4681118"/>
            <a:ext cx="593969"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rot="10800000">
            <a:off x="3643923" y="3657600"/>
            <a:ext cx="668215"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2" name="Straight Connector 101"/>
          <p:cNvCxnSpPr>
            <a:endCxn id="486405" idx="0"/>
          </p:cNvCxnSpPr>
          <p:nvPr/>
        </p:nvCxnSpPr>
        <p:spPr>
          <a:xfrm rot="10800000">
            <a:off x="1490785" y="5451101"/>
            <a:ext cx="2821354" cy="1459"/>
          </a:xfrm>
          <a:prstGeom prst="line">
            <a:avLst/>
          </a:prstGeom>
        </p:spPr>
        <p:style>
          <a:lnRef idx="3">
            <a:schemeClr val="dk1"/>
          </a:lnRef>
          <a:fillRef idx="0">
            <a:schemeClr val="dk1"/>
          </a:fillRef>
          <a:effectRef idx="2">
            <a:schemeClr val="dk1"/>
          </a:effectRef>
          <a:fontRef idx="minor">
            <a:schemeClr val="tx1"/>
          </a:fontRef>
        </p:style>
      </p:cxnSp>
      <p:cxnSp>
        <p:nvCxnSpPr>
          <p:cNvPr id="104" name="Straight Arrow Connector 103"/>
          <p:cNvCxnSpPr>
            <a:stCxn id="486405" idx="0"/>
          </p:cNvCxnSpPr>
          <p:nvPr/>
        </p:nvCxnSpPr>
        <p:spPr>
          <a:xfrm rot="5400000" flipH="1" flipV="1">
            <a:off x="370810" y="4331081"/>
            <a:ext cx="2239950"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6" name="Straight Arrow Connector 105"/>
          <p:cNvCxnSpPr/>
          <p:nvPr/>
        </p:nvCxnSpPr>
        <p:spPr>
          <a:xfrm rot="5400000" flipH="1" flipV="1">
            <a:off x="1039025" y="4331081"/>
            <a:ext cx="2239950"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8" name="Straight Connector 107"/>
          <p:cNvCxnSpPr>
            <a:stCxn id="40" idx="3"/>
          </p:cNvCxnSpPr>
          <p:nvPr/>
        </p:nvCxnSpPr>
        <p:spPr>
          <a:xfrm>
            <a:off x="5574323" y="6011088"/>
            <a:ext cx="296985" cy="1459"/>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rot="5400000" flipH="1" flipV="1">
            <a:off x="3770581" y="3911091"/>
            <a:ext cx="4199906" cy="1547"/>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rot="10800000">
            <a:off x="5648569" y="4471123"/>
            <a:ext cx="222738"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20" name="Straight Arrow Connector 119"/>
          <p:cNvCxnSpPr/>
          <p:nvPr/>
        </p:nvCxnSpPr>
        <p:spPr>
          <a:xfrm>
            <a:off x="5871308" y="2861159"/>
            <a:ext cx="816708"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23" name="Straight Arrow Connector 122"/>
          <p:cNvCxnSpPr/>
          <p:nvPr/>
        </p:nvCxnSpPr>
        <p:spPr>
          <a:xfrm rot="10800000">
            <a:off x="5574323" y="3141152"/>
            <a:ext cx="296985"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27" name="Straight Arrow Connector 126"/>
          <p:cNvCxnSpPr/>
          <p:nvPr/>
        </p:nvCxnSpPr>
        <p:spPr>
          <a:xfrm>
            <a:off x="228600" y="5871091"/>
            <a:ext cx="371231"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28" name="Straight Arrow Connector 127"/>
          <p:cNvCxnSpPr/>
          <p:nvPr/>
        </p:nvCxnSpPr>
        <p:spPr>
          <a:xfrm>
            <a:off x="228600" y="6149626"/>
            <a:ext cx="371231"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30" name="Straight Arrow Connector 129"/>
          <p:cNvCxnSpPr/>
          <p:nvPr/>
        </p:nvCxnSpPr>
        <p:spPr>
          <a:xfrm rot="5400000" flipH="1" flipV="1">
            <a:off x="1097298" y="6536032"/>
            <a:ext cx="489989"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rot="5400000" flipH="1" flipV="1">
            <a:off x="2954225" y="6535302"/>
            <a:ext cx="489989"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32" name="Straight Arrow Connector 131"/>
          <p:cNvCxnSpPr/>
          <p:nvPr/>
        </p:nvCxnSpPr>
        <p:spPr>
          <a:xfrm rot="5400000" flipH="1" flipV="1">
            <a:off x="3845179" y="6535302"/>
            <a:ext cx="489989"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33" name="Straight Arrow Connector 132"/>
          <p:cNvCxnSpPr/>
          <p:nvPr/>
        </p:nvCxnSpPr>
        <p:spPr>
          <a:xfrm rot="5400000" flipH="1" flipV="1">
            <a:off x="4214863" y="6535302"/>
            <a:ext cx="489989" cy="154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a:off x="5871308" y="5309645"/>
            <a:ext cx="445477" cy="145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38" name="Text Box 3"/>
          <p:cNvSpPr txBox="1">
            <a:spLocks noChangeArrowheads="1"/>
          </p:cNvSpPr>
          <p:nvPr/>
        </p:nvSpPr>
        <p:spPr bwMode="auto">
          <a:xfrm>
            <a:off x="1276350" y="76200"/>
            <a:ext cx="6683433" cy="646331"/>
          </a:xfrm>
          <a:prstGeom prst="rect">
            <a:avLst/>
          </a:prstGeom>
          <a:noFill/>
          <a:ln w="9525">
            <a:noFill/>
            <a:miter lim="800000"/>
            <a:headEnd/>
            <a:tailEnd/>
          </a:ln>
          <a:effectLst/>
        </p:spPr>
        <p:txBody>
          <a:bodyPr wrap="none">
            <a:spAutoFit/>
          </a:bodyPr>
          <a:lstStyle/>
          <a:p>
            <a:pPr algn="ctr"/>
            <a:r>
              <a:rPr lang="en-US" sz="3600" b="1" i="1" u="sng" dirty="0">
                <a:solidFill>
                  <a:srgbClr val="FF0000"/>
                </a:solidFill>
              </a:rPr>
              <a:t>8085 Microprocessor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Text Box 2"/>
          <p:cNvSpPr txBox="1">
            <a:spLocks noChangeArrowheads="1"/>
          </p:cNvSpPr>
          <p:nvPr/>
        </p:nvSpPr>
        <p:spPr bwMode="auto">
          <a:xfrm>
            <a:off x="1050925" y="193675"/>
            <a:ext cx="184150" cy="457200"/>
          </a:xfrm>
          <a:prstGeom prst="rect">
            <a:avLst/>
          </a:prstGeom>
          <a:noFill/>
          <a:ln w="9525">
            <a:noFill/>
            <a:miter lim="800000"/>
            <a:headEnd/>
            <a:tailEnd/>
          </a:ln>
          <a:effectLst/>
        </p:spPr>
        <p:txBody>
          <a:bodyPr wrap="none">
            <a:spAutoFit/>
          </a:bodyPr>
          <a:lstStyle/>
          <a:p>
            <a:endParaRPr lang="en-AU" b="0">
              <a:latin typeface="Times New Roman" pitchFamily="18" charset="0"/>
            </a:endParaRPr>
          </a:p>
        </p:txBody>
      </p:sp>
      <p:sp>
        <p:nvSpPr>
          <p:cNvPr id="488451" name="Text Box 3"/>
          <p:cNvSpPr txBox="1">
            <a:spLocks noChangeArrowheads="1"/>
          </p:cNvSpPr>
          <p:nvPr/>
        </p:nvSpPr>
        <p:spPr bwMode="auto">
          <a:xfrm>
            <a:off x="2297113" y="411163"/>
            <a:ext cx="4618187" cy="646331"/>
          </a:xfrm>
          <a:prstGeom prst="rect">
            <a:avLst/>
          </a:prstGeom>
          <a:noFill/>
          <a:ln w="9525">
            <a:noFill/>
            <a:miter lim="800000"/>
            <a:headEnd/>
            <a:tailEnd/>
          </a:ln>
          <a:effectLst/>
        </p:spPr>
        <p:txBody>
          <a:bodyPr wrap="none">
            <a:spAutoFit/>
          </a:bodyPr>
          <a:lstStyle/>
          <a:p>
            <a:pPr algn="ctr"/>
            <a:r>
              <a:rPr lang="en-US" sz="3600" b="1" i="1" u="sng" dirty="0">
                <a:solidFill>
                  <a:srgbClr val="FF0000"/>
                </a:solidFill>
              </a:rPr>
              <a:t>The 8085 Bus Structure</a:t>
            </a:r>
          </a:p>
        </p:txBody>
      </p:sp>
      <p:sp>
        <p:nvSpPr>
          <p:cNvPr id="488452" name="Text Box 4"/>
          <p:cNvSpPr txBox="1">
            <a:spLocks noChangeArrowheads="1"/>
          </p:cNvSpPr>
          <p:nvPr/>
        </p:nvSpPr>
        <p:spPr bwMode="auto">
          <a:xfrm>
            <a:off x="974725" y="1412875"/>
            <a:ext cx="184150" cy="457200"/>
          </a:xfrm>
          <a:prstGeom prst="rect">
            <a:avLst/>
          </a:prstGeom>
          <a:noFill/>
          <a:ln w="9525">
            <a:noFill/>
            <a:miter lim="800000"/>
            <a:headEnd/>
            <a:tailEnd/>
          </a:ln>
          <a:effectLst/>
        </p:spPr>
        <p:txBody>
          <a:bodyPr wrap="none">
            <a:spAutoFit/>
          </a:bodyPr>
          <a:lstStyle/>
          <a:p>
            <a:endParaRPr lang="en-AU" b="0">
              <a:latin typeface="Times New Roman" pitchFamily="18" charset="0"/>
            </a:endParaRPr>
          </a:p>
        </p:txBody>
      </p:sp>
      <p:sp>
        <p:nvSpPr>
          <p:cNvPr id="488454" name="Rectangle 6"/>
          <p:cNvSpPr>
            <a:spLocks noChangeArrowheads="1"/>
          </p:cNvSpPr>
          <p:nvPr/>
        </p:nvSpPr>
        <p:spPr bwMode="auto">
          <a:xfrm>
            <a:off x="1066800" y="1447800"/>
            <a:ext cx="914400" cy="381000"/>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nvGrpSpPr>
          <p:cNvPr id="39" name="Group 38"/>
          <p:cNvGrpSpPr/>
          <p:nvPr/>
        </p:nvGrpSpPr>
        <p:grpSpPr>
          <a:xfrm>
            <a:off x="533400" y="1219200"/>
            <a:ext cx="8153400" cy="4343400"/>
            <a:chOff x="762000" y="3200400"/>
            <a:chExt cx="7315200" cy="3429000"/>
          </a:xfrm>
        </p:grpSpPr>
        <p:sp>
          <p:nvSpPr>
            <p:cNvPr id="27" name="Up Arrow 26"/>
            <p:cNvSpPr/>
            <p:nvPr/>
          </p:nvSpPr>
          <p:spPr>
            <a:xfrm>
              <a:off x="3276600" y="4800600"/>
              <a:ext cx="381000" cy="14478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Up Arrow 27"/>
            <p:cNvSpPr/>
            <p:nvPr/>
          </p:nvSpPr>
          <p:spPr>
            <a:xfrm>
              <a:off x="5029200" y="4800600"/>
              <a:ext cx="381000" cy="14478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Up Arrow 28"/>
            <p:cNvSpPr/>
            <p:nvPr/>
          </p:nvSpPr>
          <p:spPr>
            <a:xfrm>
              <a:off x="6477000" y="5410200"/>
              <a:ext cx="381000" cy="8382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8453" name="Rectangle 5"/>
            <p:cNvSpPr>
              <a:spLocks noChangeArrowheads="1"/>
            </p:cNvSpPr>
            <p:nvPr/>
          </p:nvSpPr>
          <p:spPr bwMode="auto">
            <a:xfrm>
              <a:off x="1219200" y="5257800"/>
              <a:ext cx="914400" cy="381000"/>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nvGrpSpPr>
            <p:cNvPr id="16" name="Group 15"/>
            <p:cNvGrpSpPr/>
            <p:nvPr/>
          </p:nvGrpSpPr>
          <p:grpSpPr>
            <a:xfrm>
              <a:off x="762000" y="3200400"/>
              <a:ext cx="1219200" cy="3429000"/>
              <a:chOff x="152400" y="2895600"/>
              <a:chExt cx="1219200" cy="2819400"/>
            </a:xfrm>
          </p:grpSpPr>
          <p:sp>
            <p:nvSpPr>
              <p:cNvPr id="9" name="Rectangle 8"/>
              <p:cNvSpPr/>
              <p:nvPr/>
            </p:nvSpPr>
            <p:spPr>
              <a:xfrm>
                <a:off x="152400" y="2895600"/>
                <a:ext cx="1066800" cy="2819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8085</a:t>
                </a:r>
              </a:p>
              <a:p>
                <a:pPr algn="ctr"/>
                <a:r>
                  <a:rPr lang="en-US" dirty="0"/>
                  <a:t>MPU</a:t>
                </a:r>
              </a:p>
            </p:txBody>
          </p:sp>
          <p:sp>
            <p:nvSpPr>
              <p:cNvPr id="11" name="TextBox 10"/>
              <p:cNvSpPr txBox="1"/>
              <p:nvPr/>
            </p:nvSpPr>
            <p:spPr>
              <a:xfrm>
                <a:off x="838200" y="2895600"/>
                <a:ext cx="533400" cy="369332"/>
              </a:xfrm>
              <a:prstGeom prst="rect">
                <a:avLst/>
              </a:prstGeom>
              <a:noFill/>
            </p:spPr>
            <p:txBody>
              <a:bodyPr wrap="square" rtlCol="0">
                <a:spAutoFit/>
              </a:bodyPr>
              <a:lstStyle/>
              <a:p>
                <a:r>
                  <a:rPr lang="en-US" dirty="0"/>
                  <a:t>A</a:t>
                </a:r>
                <a:r>
                  <a:rPr lang="en-US" baseline="-25000" dirty="0"/>
                  <a:t>15</a:t>
                </a:r>
              </a:p>
            </p:txBody>
          </p:sp>
          <p:sp>
            <p:nvSpPr>
              <p:cNvPr id="12" name="TextBox 11"/>
              <p:cNvSpPr txBox="1"/>
              <p:nvPr/>
            </p:nvSpPr>
            <p:spPr>
              <a:xfrm>
                <a:off x="838200" y="3124200"/>
                <a:ext cx="533400" cy="369332"/>
              </a:xfrm>
              <a:prstGeom prst="rect">
                <a:avLst/>
              </a:prstGeom>
              <a:noFill/>
            </p:spPr>
            <p:txBody>
              <a:bodyPr wrap="square" rtlCol="0">
                <a:spAutoFit/>
              </a:bodyPr>
              <a:lstStyle/>
              <a:p>
                <a:r>
                  <a:rPr lang="en-US" dirty="0"/>
                  <a:t>A</a:t>
                </a:r>
                <a:r>
                  <a:rPr lang="en-US" baseline="-25000" dirty="0"/>
                  <a:t>0</a:t>
                </a:r>
              </a:p>
            </p:txBody>
          </p:sp>
          <p:sp>
            <p:nvSpPr>
              <p:cNvPr id="13" name="TextBox 12"/>
              <p:cNvSpPr txBox="1"/>
              <p:nvPr/>
            </p:nvSpPr>
            <p:spPr>
              <a:xfrm>
                <a:off x="762000" y="5105400"/>
                <a:ext cx="533400" cy="276999"/>
              </a:xfrm>
              <a:prstGeom prst="rect">
                <a:avLst/>
              </a:prstGeom>
              <a:noFill/>
            </p:spPr>
            <p:txBody>
              <a:bodyPr wrap="square" rtlCol="0">
                <a:spAutoFit/>
              </a:bodyPr>
              <a:lstStyle/>
              <a:p>
                <a:r>
                  <a:rPr lang="en-US" baseline="-25000" dirty="0"/>
                  <a:t>D0</a:t>
                </a:r>
              </a:p>
            </p:txBody>
          </p:sp>
          <p:sp>
            <p:nvSpPr>
              <p:cNvPr id="14" name="TextBox 13"/>
              <p:cNvSpPr txBox="1"/>
              <p:nvPr/>
            </p:nvSpPr>
            <p:spPr>
              <a:xfrm>
                <a:off x="762000" y="4876800"/>
                <a:ext cx="533400" cy="276999"/>
              </a:xfrm>
              <a:prstGeom prst="rect">
                <a:avLst/>
              </a:prstGeom>
              <a:noFill/>
            </p:spPr>
            <p:txBody>
              <a:bodyPr wrap="square" rtlCol="0">
                <a:spAutoFit/>
              </a:bodyPr>
              <a:lstStyle/>
              <a:p>
                <a:r>
                  <a:rPr lang="en-US" baseline="-25000" dirty="0"/>
                  <a:t>D7</a:t>
                </a:r>
              </a:p>
            </p:txBody>
          </p:sp>
        </p:grpSp>
        <p:sp>
          <p:nvSpPr>
            <p:cNvPr id="15" name="Right Arrow 14"/>
            <p:cNvSpPr/>
            <p:nvPr/>
          </p:nvSpPr>
          <p:spPr>
            <a:xfrm>
              <a:off x="1828800" y="3276600"/>
              <a:ext cx="6096000" cy="4572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tx1"/>
                  </a:solidFill>
                </a:rPr>
                <a:t>         Address Bus (16bit)</a:t>
              </a:r>
            </a:p>
          </p:txBody>
        </p:sp>
        <p:sp>
          <p:nvSpPr>
            <p:cNvPr id="17" name="Rectangle 16"/>
            <p:cNvSpPr/>
            <p:nvPr/>
          </p:nvSpPr>
          <p:spPr>
            <a:xfrm>
              <a:off x="2743200" y="4191000"/>
              <a:ext cx="9906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Memory</a:t>
              </a:r>
            </a:p>
          </p:txBody>
        </p:sp>
        <p:sp>
          <p:nvSpPr>
            <p:cNvPr id="18" name="Rectangle 17"/>
            <p:cNvSpPr/>
            <p:nvPr/>
          </p:nvSpPr>
          <p:spPr>
            <a:xfrm>
              <a:off x="4648200" y="4191000"/>
              <a:ext cx="762000" cy="609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I/P</a:t>
              </a:r>
            </a:p>
          </p:txBody>
        </p:sp>
        <p:sp>
          <p:nvSpPr>
            <p:cNvPr id="20" name="Right Arrow 19"/>
            <p:cNvSpPr/>
            <p:nvPr/>
          </p:nvSpPr>
          <p:spPr>
            <a:xfrm>
              <a:off x="2133600" y="5715000"/>
              <a:ext cx="5867400" cy="3810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dirty="0"/>
                <a:t>                                </a:t>
              </a:r>
              <a:r>
                <a:rPr lang="en-US" b="1" dirty="0">
                  <a:solidFill>
                    <a:schemeClr val="tx1"/>
                  </a:solidFill>
                </a:rPr>
                <a:t>Data Bus (8bit)   </a:t>
              </a:r>
            </a:p>
          </p:txBody>
        </p:sp>
        <p:sp>
          <p:nvSpPr>
            <p:cNvPr id="19" name="Rectangle 18"/>
            <p:cNvSpPr/>
            <p:nvPr/>
          </p:nvSpPr>
          <p:spPr>
            <a:xfrm>
              <a:off x="6019800" y="4800600"/>
              <a:ext cx="762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O/P</a:t>
              </a:r>
            </a:p>
          </p:txBody>
        </p:sp>
        <p:sp>
          <p:nvSpPr>
            <p:cNvPr id="21" name="Down Arrow 20"/>
            <p:cNvSpPr/>
            <p:nvPr/>
          </p:nvSpPr>
          <p:spPr>
            <a:xfrm>
              <a:off x="3048000" y="3505200"/>
              <a:ext cx="304800" cy="6858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Down Arrow 21"/>
            <p:cNvSpPr/>
            <p:nvPr/>
          </p:nvSpPr>
          <p:spPr>
            <a:xfrm>
              <a:off x="4800600" y="3581400"/>
              <a:ext cx="304800" cy="6096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Down Arrow 22"/>
            <p:cNvSpPr/>
            <p:nvPr/>
          </p:nvSpPr>
          <p:spPr>
            <a:xfrm>
              <a:off x="6248400" y="3581400"/>
              <a:ext cx="304800" cy="12192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ight Arrow 23"/>
            <p:cNvSpPr/>
            <p:nvPr/>
          </p:nvSpPr>
          <p:spPr>
            <a:xfrm>
              <a:off x="6781800" y="4876800"/>
              <a:ext cx="1295400" cy="381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Right Arrow 24"/>
            <p:cNvSpPr/>
            <p:nvPr/>
          </p:nvSpPr>
          <p:spPr>
            <a:xfrm>
              <a:off x="1828800" y="6172200"/>
              <a:ext cx="61722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solidFill>
                </a:rPr>
                <a:t>Control Bus (8bit)</a:t>
              </a:r>
            </a:p>
          </p:txBody>
        </p:sp>
        <p:sp>
          <p:nvSpPr>
            <p:cNvPr id="26" name="Up-Down Arrow 25"/>
            <p:cNvSpPr/>
            <p:nvPr/>
          </p:nvSpPr>
          <p:spPr>
            <a:xfrm>
              <a:off x="2743200" y="4800600"/>
              <a:ext cx="457200" cy="990600"/>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 name="Down Arrow 29"/>
            <p:cNvSpPr/>
            <p:nvPr/>
          </p:nvSpPr>
          <p:spPr>
            <a:xfrm>
              <a:off x="4648200" y="4800600"/>
              <a:ext cx="381000" cy="99060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1" name="Up Arrow 30"/>
            <p:cNvSpPr/>
            <p:nvPr/>
          </p:nvSpPr>
          <p:spPr>
            <a:xfrm>
              <a:off x="6096000" y="5410200"/>
              <a:ext cx="304800" cy="381000"/>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2" name="Left Arrow 31"/>
            <p:cNvSpPr/>
            <p:nvPr/>
          </p:nvSpPr>
          <p:spPr>
            <a:xfrm>
              <a:off x="1828800" y="5715000"/>
              <a:ext cx="1524000" cy="381000"/>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3" name="Left Arrow 32"/>
            <p:cNvSpPr/>
            <p:nvPr/>
          </p:nvSpPr>
          <p:spPr>
            <a:xfrm>
              <a:off x="5410200" y="4267200"/>
              <a:ext cx="2590800" cy="22860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35" name="Straight Arrow Connector 34"/>
            <p:cNvCxnSpPr/>
            <p:nvPr/>
          </p:nvCxnSpPr>
          <p:spPr>
            <a:xfrm>
              <a:off x="2438400" y="3505200"/>
              <a:ext cx="16764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2209800" y="5867400"/>
              <a:ext cx="990600" cy="1588"/>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284130E73504F9007F21C8181D605" ma:contentTypeVersion="2" ma:contentTypeDescription="Create a new document." ma:contentTypeScope="" ma:versionID="8436c7e50ef1927f79eafcd891861251">
  <xsd:schema xmlns:xsd="http://www.w3.org/2001/XMLSchema" xmlns:xs="http://www.w3.org/2001/XMLSchema" xmlns:p="http://schemas.microsoft.com/office/2006/metadata/properties" xmlns:ns2="49b31451-3c74-4255-b530-d8065b6bc14b" targetNamespace="http://schemas.microsoft.com/office/2006/metadata/properties" ma:root="true" ma:fieldsID="5e020e2bb5c173baf4dd930567b87304" ns2:_="">
    <xsd:import namespace="49b31451-3c74-4255-b530-d8065b6bc1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31451-3c74-4255-b530-d8065b6bc1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F34663-41D4-4CDC-8A46-02EB94074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b31451-3c74-4255-b530-d8065b6bc1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F8C4F4-E278-416C-BF62-653ABD68C6A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A046E50-3143-429A-8A11-2ECE785EA2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21248</TotalTime>
  <Words>5037</Words>
  <Application>Microsoft Office PowerPoint</Application>
  <PresentationFormat>On-screen Show (4:3)</PresentationFormat>
  <Paragraphs>877</Paragraphs>
  <Slides>64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Calibri</vt:lpstr>
      <vt:lpstr>Cambria Math</vt:lpstr>
      <vt:lpstr>Helvetica</vt:lpstr>
      <vt:lpstr>Rockwell</vt:lpstr>
      <vt:lpstr>Symbol</vt:lpstr>
      <vt:lpstr>Times</vt:lpstr>
      <vt:lpstr>Times New Roman</vt:lpstr>
      <vt:lpstr>Wingdings 2</vt:lpstr>
      <vt:lpstr>Office Theme</vt:lpstr>
      <vt:lpstr>Levels of Abstraction</vt:lpstr>
      <vt:lpstr>Assembly/Machine Code View</vt:lpstr>
      <vt:lpstr>8085 Architecture  &amp;  Its Assembly language programming </vt:lpstr>
      <vt:lpstr>Outline</vt:lpstr>
      <vt:lpstr>8085 Microprocessor </vt:lpstr>
      <vt:lpstr>8085-Pin-diagram</vt:lpstr>
      <vt:lpstr>Functional block diagram</vt:lpstr>
      <vt:lpstr>PowerPoint Presentation</vt:lpstr>
      <vt:lpstr>PowerPoint Presentation</vt:lpstr>
      <vt:lpstr>8085 Bus Structure</vt:lpstr>
      <vt:lpstr>8085 Registers </vt:lpstr>
      <vt:lpstr>Register Addressing </vt:lpstr>
      <vt:lpstr>PowerPoint Presentation</vt:lpstr>
      <vt:lpstr>Flag Register</vt:lpstr>
      <vt:lpstr>PowerPoint Presentation</vt:lpstr>
      <vt:lpstr>Reset Signal</vt:lpstr>
      <vt:lpstr>Serial communication</vt:lpstr>
      <vt:lpstr>DMA Signals </vt:lpstr>
      <vt:lpstr>Ready Signal</vt:lpstr>
      <vt:lpstr>Interrupts</vt:lpstr>
      <vt:lpstr> 8085 Non-Vectored Interrupt Process</vt:lpstr>
      <vt:lpstr>Interrupt vectors</vt:lpstr>
      <vt:lpstr>Vectored Interrupt</vt:lpstr>
      <vt:lpstr>MANIPULATING THE MASKS  </vt:lpstr>
      <vt:lpstr>PowerPoint Presentation</vt:lpstr>
      <vt:lpstr>PowerPoint Presentation</vt:lpstr>
      <vt:lpstr>Determining the Current Mask Settings</vt:lpstr>
      <vt:lpstr>What is Memory Mapped I/O?</vt:lpstr>
      <vt:lpstr>Memory Mapped I/O</vt:lpstr>
      <vt:lpstr>Mother Board</vt:lpstr>
      <vt:lpstr>comparison</vt:lpstr>
      <vt:lpstr>IO Mapped IO Device I/O Port Locations on PCs (partial)</vt:lpstr>
      <vt:lpstr>Instruction format</vt:lpstr>
      <vt:lpstr>MACHINE CYCLE</vt:lpstr>
      <vt:lpstr>MACHINE CYCLE</vt:lpstr>
      <vt:lpstr>T-STATE</vt:lpstr>
      <vt:lpstr>MACHINE CYCLE</vt:lpstr>
      <vt:lpstr>MACHINE CYCLE</vt:lpstr>
      <vt:lpstr>MACHINE CYCLE</vt:lpstr>
      <vt:lpstr>MACHINE CYCLE</vt:lpstr>
      <vt:lpstr>T-STATE</vt:lpstr>
      <vt:lpstr>Opcode Fetch</vt:lpstr>
      <vt:lpstr>MVI</vt:lpstr>
      <vt:lpstr>STA 526A (32, 6A, 52 ( ACC-C7)</vt:lpstr>
      <vt:lpstr>Wait-State</vt:lpstr>
      <vt:lpstr>Instruction Set &amp; Addressing mode </vt:lpstr>
      <vt:lpstr>8085  Microprocessor Memory</vt:lpstr>
      <vt:lpstr>8085 MP Instruction Set Architecture</vt:lpstr>
      <vt:lpstr>Instruction Set of 8085 </vt:lpstr>
      <vt:lpstr>Copy/Mem/IO operation </vt:lpstr>
      <vt:lpstr>Arithmetic Operation </vt:lpstr>
      <vt:lpstr>Other Operations</vt:lpstr>
      <vt:lpstr>8085 Microprocessor Instruction Set</vt:lpstr>
      <vt:lpstr>PowerPoint Presentation</vt:lpstr>
      <vt:lpstr>PowerPoint Presentation</vt:lpstr>
      <vt:lpstr>PowerPoint Presentation</vt:lpstr>
      <vt:lpstr>PowerPoint Presentation</vt:lpstr>
      <vt:lpstr>A Simple 8085 Program</vt:lpstr>
      <vt:lpstr>A Simple 8085 Program (contd)</vt:lpstr>
      <vt:lpstr>Execution trace</vt:lpstr>
      <vt:lpstr>Simple Assembly Program</vt:lpstr>
      <vt:lpstr>Code to multiply two number </vt:lpstr>
      <vt:lpstr>PowerPoint Presentation</vt:lpstr>
      <vt:lpstr>PowerPoint Presentation</vt:lpstr>
    </vt:vector>
  </TitlesOfParts>
  <Company>iitg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Architecture  &amp;  Its Assembly language programming</dc:title>
  <dc:creator>asahu</dc:creator>
  <cp:lastModifiedBy>Sriram Pingali</cp:lastModifiedBy>
  <cp:revision>242</cp:revision>
  <dcterms:created xsi:type="dcterms:W3CDTF">2010-08-03T12:41:21Z</dcterms:created>
  <dcterms:modified xsi:type="dcterms:W3CDTF">2020-09-04T06:52:30Z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0x010100801284130E73504F9007F21C8181D605</vt:lpwstr>
  </property>
</Properties>
</file>