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4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6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63.xml" ContentType="application/vnd.openxmlformats-officedocument.presentationml.slide+xml"/>
  <Override PartName="/ppt/slides/slide30.xml" ContentType="application/vnd.openxmlformats-officedocument.presentationml.slide+xml"/>
  <Override PartName="/ppt/slides/slide64.xml" ContentType="application/vnd.openxmlformats-officedocument.presentationml.slide+xml"/>
  <Override PartName="/ppt/slides/slide5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61.xml" ContentType="application/vnd.openxmlformats-officedocument.presentationml.slide+xml"/>
  <Override PartName="/ppt/slides/slide38.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3.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44.xml" ContentType="application/vnd.openxmlformats-officedocument.presentationml.slide+xml"/>
  <Override PartName="/ppt/slides/slide55.xml" ContentType="application/vnd.openxmlformats-officedocument.presentationml.slide+xml"/>
  <Override PartName="/ppt/slides/slide43.xml" ContentType="application/vnd.openxmlformats-officedocument.presentationml.slide+xml"/>
  <Override PartName="/ppt/slides/slide39.xml" ContentType="application/vnd.openxmlformats-officedocument.presentationml.slide+xml"/>
  <Override PartName="/ppt/slides/slide59.xml" ContentType="application/vnd.openxmlformats-officedocument.presentationml.slide+xml"/>
  <Override PartName="/ppt/slides/slide40.xml" ContentType="application/vnd.openxmlformats-officedocument.presentationml.slide+xml"/>
  <Override PartName="/ppt/slides/slide58.xml" ContentType="application/vnd.openxmlformats-officedocument.presentationml.slide+xml"/>
  <Override PartName="/ppt/slides/slide41.xml" ContentType="application/vnd.openxmlformats-officedocument.presentationml.slide+xml"/>
  <Override PartName="/ppt/slides/slide57.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23.xml" ContentType="application/vnd.openxmlformats-officedocument.presentationml.slide+xml"/>
  <Override PartName="/ppt/slides/slide66.xml" ContentType="application/vnd.openxmlformats-officedocument.presentationml.slide+xml"/>
  <Override PartName="/ppt/slides/slide22.xml" ContentType="application/vnd.openxmlformats-officedocument.presentationml.slide+xml"/>
  <Override PartName="/ppt/slides/slide7.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7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67.xml" ContentType="application/vnd.openxmlformats-officedocument.presentationml.slide+xml"/>
  <Override PartName="/ppt/slides/slide74.xml" ContentType="application/vnd.openxmlformats-officedocument.presentationml.slide+xml"/>
  <Override PartName="/ppt/slides/slide6.xml" ContentType="application/vnd.openxmlformats-officedocument.presentationml.slide+xml"/>
  <Override PartName="/ppt/slides/slide7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77.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69.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7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7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3.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34.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39.xml" ContentType="application/vnd.openxmlformats-officedocument.presentationml.notesSlide+xml"/>
  <Override PartName="/ppt/notesSlides/notesSlide47.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87" r:id="rId2"/>
  </p:sldMasterIdLst>
  <p:notesMasterIdLst>
    <p:notesMasterId r:id="rId80"/>
  </p:notesMasterIdLst>
  <p:sldIdLst>
    <p:sldId id="368" r:id="rId3"/>
    <p:sldId id="370" r:id="rId4"/>
    <p:sldId id="476" r:id="rId5"/>
    <p:sldId id="477" r:id="rId6"/>
    <p:sldId id="478" r:id="rId7"/>
    <p:sldId id="479" r:id="rId8"/>
    <p:sldId id="480" r:id="rId9"/>
    <p:sldId id="482" r:id="rId10"/>
    <p:sldId id="483" r:id="rId11"/>
    <p:sldId id="484" r:id="rId12"/>
    <p:sldId id="485" r:id="rId13"/>
    <p:sldId id="486" r:id="rId14"/>
    <p:sldId id="487" r:id="rId15"/>
    <p:sldId id="475" r:id="rId16"/>
    <p:sldId id="369" r:id="rId17"/>
    <p:sldId id="463" r:id="rId18"/>
    <p:sldId id="447" r:id="rId19"/>
    <p:sldId id="372" r:id="rId20"/>
    <p:sldId id="376" r:id="rId21"/>
    <p:sldId id="378" r:id="rId22"/>
    <p:sldId id="379" r:id="rId23"/>
    <p:sldId id="453" r:id="rId24"/>
    <p:sldId id="454" r:id="rId25"/>
    <p:sldId id="455" r:id="rId26"/>
    <p:sldId id="448" r:id="rId27"/>
    <p:sldId id="449" r:id="rId28"/>
    <p:sldId id="397" r:id="rId29"/>
    <p:sldId id="398" r:id="rId30"/>
    <p:sldId id="399" r:id="rId31"/>
    <p:sldId id="400" r:id="rId32"/>
    <p:sldId id="444" r:id="rId33"/>
    <p:sldId id="464" r:id="rId34"/>
    <p:sldId id="403" r:id="rId35"/>
    <p:sldId id="401" r:id="rId36"/>
    <p:sldId id="402" r:id="rId37"/>
    <p:sldId id="404" r:id="rId38"/>
    <p:sldId id="405" r:id="rId39"/>
    <p:sldId id="445" r:id="rId40"/>
    <p:sldId id="452" r:id="rId41"/>
    <p:sldId id="467" r:id="rId42"/>
    <p:sldId id="468" r:id="rId43"/>
    <p:sldId id="450" r:id="rId44"/>
    <p:sldId id="451" r:id="rId45"/>
    <p:sldId id="409" r:id="rId46"/>
    <p:sldId id="408" r:id="rId47"/>
    <p:sldId id="410" r:id="rId48"/>
    <p:sldId id="411" r:id="rId49"/>
    <p:sldId id="412" r:id="rId50"/>
    <p:sldId id="413" r:id="rId51"/>
    <p:sldId id="456" r:id="rId52"/>
    <p:sldId id="457" r:id="rId53"/>
    <p:sldId id="415" r:id="rId54"/>
    <p:sldId id="416" r:id="rId55"/>
    <p:sldId id="417" r:id="rId56"/>
    <p:sldId id="418" r:id="rId57"/>
    <p:sldId id="470" r:id="rId58"/>
    <p:sldId id="471" r:id="rId59"/>
    <p:sldId id="472" r:id="rId60"/>
    <p:sldId id="419" r:id="rId61"/>
    <p:sldId id="420" r:id="rId62"/>
    <p:sldId id="421" r:id="rId63"/>
    <p:sldId id="424" r:id="rId64"/>
    <p:sldId id="425" r:id="rId65"/>
    <p:sldId id="426" r:id="rId66"/>
    <p:sldId id="427" r:id="rId67"/>
    <p:sldId id="428" r:id="rId68"/>
    <p:sldId id="429" r:id="rId69"/>
    <p:sldId id="430" r:id="rId70"/>
    <p:sldId id="432" r:id="rId71"/>
    <p:sldId id="473" r:id="rId72"/>
    <p:sldId id="460" r:id="rId73"/>
    <p:sldId id="461" r:id="rId74"/>
    <p:sldId id="474" r:id="rId75"/>
    <p:sldId id="435" r:id="rId76"/>
    <p:sldId id="439" r:id="rId77"/>
    <p:sldId id="469" r:id="rId78"/>
    <p:sldId id="462" r:id="rId7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439" autoAdjust="0"/>
  </p:normalViewPr>
  <p:slideViewPr>
    <p:cSldViewPr>
      <p:cViewPr>
        <p:scale>
          <a:sx n="100" d="100"/>
          <a:sy n="100" d="100"/>
        </p:scale>
        <p:origin x="-1104" y="6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customXml" Target="../customXml/item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86"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customXml" Target="../customXml/item3.xml"/><Relationship Id="rId61" Type="http://schemas.openxmlformats.org/officeDocument/2006/relationships/slide" Target="slides/slide59.xml"/><Relationship Id="rId8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B65BB7-332E-4273-BE5F-FC4D4769183E}" type="datetimeFigureOut">
              <a:rPr lang="en-US" smtClean="0"/>
              <a:pPr/>
              <a:t>9/22/2020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98AF3CB-16F4-4262-B562-3E0EEE24DB16}" type="slidenum">
              <a:rPr lang="en-US" smtClean="0"/>
              <a:pPr/>
              <a:t>‹#›</a:t>
            </a:fld>
            <a:endParaRPr lang="en-US"/>
          </a:p>
        </p:txBody>
      </p:sp>
    </p:spTree>
    <p:extLst>
      <p:ext uri="{BB962C8B-B14F-4D97-AF65-F5344CB8AC3E}">
        <p14:creationId xmlns:p14="http://schemas.microsoft.com/office/powerpoint/2010/main" xmlns="" val="3265993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endParaRPr lang="tr-TR" smtClean="0"/>
          </a:p>
        </p:txBody>
      </p:sp>
      <p:sp>
        <p:nvSpPr>
          <p:cNvPr id="51203"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8AF3CB-16F4-4262-B562-3E0EEE24DB16}" type="slidenum">
              <a:rPr lang="en-US" smtClean="0"/>
              <a:pPr/>
              <a:t>32</a:t>
            </a:fld>
            <a:endParaRPr lang="en-US"/>
          </a:p>
        </p:txBody>
      </p:sp>
    </p:spTree>
    <p:extLst>
      <p:ext uri="{BB962C8B-B14F-4D97-AF65-F5344CB8AC3E}">
        <p14:creationId xmlns:p14="http://schemas.microsoft.com/office/powerpoint/2010/main" xmlns="" val="1600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418E605-E976-4803-AF8B-37702AE5E895}" type="slidenum">
              <a:rPr lang="ar-SA"/>
              <a:pPr>
                <a:defRPr/>
              </a:pPr>
              <a:t>38</a:t>
            </a:fld>
            <a:endParaRPr 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418E605-E976-4803-AF8B-37702AE5E895}" type="slidenum">
              <a:rPr lang="ar-SA"/>
              <a:pPr>
                <a:defRPr/>
              </a:pPr>
              <a:t>39</a:t>
            </a:fld>
            <a:endParaRPr lang="en-US"/>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Rot="1" noChangeAspect="1" noChangeArrowheads="1" noTextEdit="1"/>
          </p:cNvSpPr>
          <p:nvPr>
            <p:ph type="sldImg"/>
          </p:nvPr>
        </p:nvSpPr>
        <p:spPr>
          <a:ln/>
        </p:spPr>
      </p:sp>
      <p:sp>
        <p:nvSpPr>
          <p:cNvPr id="71683" name="Rectangle 102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p:spPr>
        <p:txBody>
          <a:bodyPr/>
          <a:lstStyle/>
          <a:p>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r>
              <a:rPr lang="en-US" dirty="0" smtClean="0"/>
              <a:t>Status word is read from port c</a:t>
            </a:r>
          </a:p>
          <a:p>
            <a:r>
              <a:rPr lang="en-US" dirty="0" err="1" smtClean="0"/>
              <a:t>Intea</a:t>
            </a:r>
            <a:r>
              <a:rPr lang="en-US" dirty="0" smtClean="0"/>
              <a:t> and </a:t>
            </a:r>
            <a:r>
              <a:rPr lang="en-US" dirty="0" err="1" smtClean="0"/>
              <a:t>inteb</a:t>
            </a:r>
            <a:r>
              <a:rPr lang="en-US" dirty="0" smtClean="0"/>
              <a:t> are written using PC6 and PC2</a:t>
            </a:r>
          </a:p>
          <a:p>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p:spPr>
        <p:txBody>
          <a:bodyPr/>
          <a:lstStyle/>
          <a:p>
            <a:r>
              <a:rPr lang="en-US" dirty="0" smtClean="0"/>
              <a:t>Status word is read from port c</a:t>
            </a:r>
          </a:p>
          <a:p>
            <a:r>
              <a:rPr lang="en-US" dirty="0" err="1" smtClean="0"/>
              <a:t>Intea</a:t>
            </a:r>
            <a:r>
              <a:rPr lang="en-US" dirty="0" smtClean="0"/>
              <a:t> and </a:t>
            </a:r>
            <a:r>
              <a:rPr lang="en-US" dirty="0" err="1" smtClean="0"/>
              <a:t>inteb</a:t>
            </a:r>
            <a:r>
              <a:rPr lang="en-US" dirty="0" smtClean="0"/>
              <a:t> are written using PC6 and PC2</a:t>
            </a:r>
          </a:p>
          <a:p>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FC1ED51-9E9A-4871-A4F1-4E4AAB18ABC3}" type="slidenum">
              <a:rPr lang="en-US"/>
              <a:pPr/>
              <a:t>77</a:t>
            </a:fld>
            <a:endParaRPr lang="th-TH"/>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th-TH"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a:noFill/>
          <a:ln/>
        </p:spPr>
        <p:txBody>
          <a:bodyPr/>
          <a:lstStyle/>
          <a:p>
            <a:endParaRPr lang="en-MY" smtClean="0">
              <a:latin typeface="Times New Roman" pitchFamily="18" charset="0"/>
            </a:endParaRPr>
          </a:p>
        </p:txBody>
      </p:sp>
      <p:sp>
        <p:nvSpPr>
          <p:cNvPr id="54276" name="Slide Number Placeholder 3"/>
          <p:cNvSpPr>
            <a:spLocks noGrp="1"/>
          </p:cNvSpPr>
          <p:nvPr>
            <p:ph type="sldNum" sz="quarter"/>
          </p:nvPr>
        </p:nvSpPr>
        <p:spPr>
          <a:noFill/>
        </p:spPr>
        <p:txBody>
          <a:bodyPr/>
          <a:lstStyle/>
          <a:p>
            <a:pPr>
              <a:buFont typeface="Times New Roman" pitchFamily="18" charset="0"/>
              <a:buNone/>
            </a:pPr>
            <a:fld id="{B0552582-B0D4-4E52-BB1A-20DA30672551}" type="slidenum">
              <a:rPr lang="en-US" smtClean="0">
                <a:latin typeface="Times New Roman" pitchFamily="18" charset="0"/>
                <a:ea typeface="Arial Unicode MS" pitchFamily="34" charset="-128"/>
                <a:cs typeface="Arial Unicode MS" pitchFamily="34" charset="-128"/>
              </a:rPr>
              <a:pPr>
                <a:buFont typeface="Times New Roman" pitchFamily="18" charset="0"/>
                <a:buNone/>
              </a:pPr>
              <a:t>14</a:t>
            </a:fld>
            <a:endParaRPr lang="en-US" smtClean="0">
              <a:latin typeface="Times New Roman" pitchFamily="18" charset="0"/>
              <a:ea typeface="Arial Unicode MS" pitchFamily="34"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pPr/>
              <a:t>9/22/2020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CF2E0-CCC4-4E1E-9902-C3C36AB3FDA4}" type="datetimeFigureOut">
              <a:rPr lang="en-US" smtClean="0"/>
              <a:pPr/>
              <a:t>9/22/2020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EF62F275-0BFD-4202-A635-57E4165420F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84407DA-0540-47E7-8254-E4411FDD86EC}" type="datetimeFigureOut">
              <a:rPr lang="en-US"/>
              <a:pPr>
                <a:defRPr/>
              </a:pPr>
              <a:t>9/22/2020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560CD92-5D78-4471-B2A7-F344EA19A0B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6553200" y="6248400"/>
            <a:ext cx="1905000" cy="457200"/>
          </a:xfrm>
          <a:prstGeom prst="rect">
            <a:avLst/>
          </a:prstGeom>
        </p:spPr>
        <p:txBody>
          <a:bodyPr/>
          <a:lstStyle>
            <a:lvl1pPr>
              <a:defRPr/>
            </a:lvl1pPr>
          </a:lstStyle>
          <a:p>
            <a:fld id="{4A27AFC7-7329-4879-A26D-782D28F442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564CF2E0-CCC4-4E1E-9902-C3C36AB3FDA4}" type="datetimeFigureOut">
              <a:rPr lang="en-US" smtClean="0"/>
              <a:pPr algn="r" eaLnBrk="1" latinLnBrk="0" hangingPunct="1"/>
              <a:t>9/22/2020</a:t>
            </a:fld>
            <a:endParaRPr lang="en-US" sz="1400" dirty="0">
              <a:solidFill>
                <a:schemeClr val="tx2"/>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400" dirty="0">
              <a:solidFill>
                <a:schemeClr val="tx2"/>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91" r:id="rId3"/>
    <p:sldLayoutId id="214748369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990600" y="76200"/>
            <a:ext cx="7162800" cy="1143000"/>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r>
              <a:rPr lang="en-US" smtClean="0"/>
              <a:t>Slide Title</a:t>
            </a:r>
          </a:p>
        </p:txBody>
      </p:sp>
      <p:sp>
        <p:nvSpPr>
          <p:cNvPr id="5123" name="Rectangle 3"/>
          <p:cNvSpPr>
            <a:spLocks noGrp="1" noChangeArrowheads="1"/>
          </p:cNvSpPr>
          <p:nvPr>
            <p:ph type="body" idx="1"/>
          </p:nvPr>
        </p:nvSpPr>
        <p:spPr bwMode="auto">
          <a:xfrm>
            <a:off x="990600" y="1981200"/>
            <a:ext cx="7162800" cy="41148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3" r:id="rId4"/>
  </p:sldLayoutIdLst>
  <p:txStyles>
    <p:titleStyle>
      <a:lvl1pPr algn="ctr" rtl="0" eaLnBrk="0" fontAlgn="base" hangingPunct="0">
        <a:lnSpc>
          <a:spcPct val="90000"/>
        </a:lnSpc>
        <a:spcBef>
          <a:spcPct val="0"/>
        </a:spcBef>
        <a:spcAft>
          <a:spcPct val="0"/>
        </a:spcAft>
        <a:defRPr sz="3600" b="1">
          <a:solidFill>
            <a:schemeClr val="hlink"/>
          </a:solidFill>
          <a:latin typeface="+mj-lt"/>
          <a:ea typeface="+mj-ea"/>
          <a:cs typeface="+mj-cs"/>
        </a:defRPr>
      </a:lvl1pPr>
      <a:lvl2pPr algn="ctr" rtl="0" eaLnBrk="0" fontAlgn="base" hangingPunct="0">
        <a:lnSpc>
          <a:spcPct val="90000"/>
        </a:lnSpc>
        <a:spcBef>
          <a:spcPct val="0"/>
        </a:spcBef>
        <a:spcAft>
          <a:spcPct val="0"/>
        </a:spcAft>
        <a:defRPr sz="3600" b="1">
          <a:solidFill>
            <a:schemeClr val="hlink"/>
          </a:solidFill>
          <a:latin typeface="Arial" pitchFamily="34" charset="0"/>
        </a:defRPr>
      </a:lvl2pPr>
      <a:lvl3pPr algn="ctr" rtl="0" eaLnBrk="0" fontAlgn="base" hangingPunct="0">
        <a:lnSpc>
          <a:spcPct val="90000"/>
        </a:lnSpc>
        <a:spcBef>
          <a:spcPct val="0"/>
        </a:spcBef>
        <a:spcAft>
          <a:spcPct val="0"/>
        </a:spcAft>
        <a:defRPr sz="3600" b="1">
          <a:solidFill>
            <a:schemeClr val="hlink"/>
          </a:solidFill>
          <a:latin typeface="Arial" pitchFamily="34" charset="0"/>
        </a:defRPr>
      </a:lvl3pPr>
      <a:lvl4pPr algn="ctr" rtl="0" eaLnBrk="0" fontAlgn="base" hangingPunct="0">
        <a:lnSpc>
          <a:spcPct val="90000"/>
        </a:lnSpc>
        <a:spcBef>
          <a:spcPct val="0"/>
        </a:spcBef>
        <a:spcAft>
          <a:spcPct val="0"/>
        </a:spcAft>
        <a:defRPr sz="3600" b="1">
          <a:solidFill>
            <a:schemeClr val="hlink"/>
          </a:solidFill>
          <a:latin typeface="Arial" pitchFamily="34" charset="0"/>
        </a:defRPr>
      </a:lvl4pPr>
      <a:lvl5pPr algn="ctr" rtl="0" eaLnBrk="0" fontAlgn="base" hangingPunct="0">
        <a:lnSpc>
          <a:spcPct val="90000"/>
        </a:lnSpc>
        <a:spcBef>
          <a:spcPct val="0"/>
        </a:spcBef>
        <a:spcAft>
          <a:spcPct val="0"/>
        </a:spcAft>
        <a:defRPr sz="3600" b="1">
          <a:solidFill>
            <a:schemeClr val="hlink"/>
          </a:solidFill>
          <a:latin typeface="Arial" pitchFamily="34" charset="0"/>
        </a:defRPr>
      </a:lvl5pPr>
      <a:lvl6pPr marL="457200" algn="ctr" rtl="0" eaLnBrk="0" fontAlgn="base" hangingPunct="0">
        <a:lnSpc>
          <a:spcPct val="90000"/>
        </a:lnSpc>
        <a:spcBef>
          <a:spcPct val="0"/>
        </a:spcBef>
        <a:spcAft>
          <a:spcPct val="0"/>
        </a:spcAft>
        <a:defRPr sz="3600" b="1">
          <a:solidFill>
            <a:schemeClr val="hlink"/>
          </a:solidFill>
          <a:latin typeface="Arial" pitchFamily="34" charset="0"/>
        </a:defRPr>
      </a:lvl6pPr>
      <a:lvl7pPr marL="914400" algn="ctr" rtl="0" eaLnBrk="0" fontAlgn="base" hangingPunct="0">
        <a:lnSpc>
          <a:spcPct val="90000"/>
        </a:lnSpc>
        <a:spcBef>
          <a:spcPct val="0"/>
        </a:spcBef>
        <a:spcAft>
          <a:spcPct val="0"/>
        </a:spcAft>
        <a:defRPr sz="3600" b="1">
          <a:solidFill>
            <a:schemeClr val="hlink"/>
          </a:solidFill>
          <a:latin typeface="Arial" pitchFamily="34" charset="0"/>
        </a:defRPr>
      </a:lvl7pPr>
      <a:lvl8pPr marL="1371600" algn="ctr" rtl="0" eaLnBrk="0" fontAlgn="base" hangingPunct="0">
        <a:lnSpc>
          <a:spcPct val="90000"/>
        </a:lnSpc>
        <a:spcBef>
          <a:spcPct val="0"/>
        </a:spcBef>
        <a:spcAft>
          <a:spcPct val="0"/>
        </a:spcAft>
        <a:defRPr sz="3600" b="1">
          <a:solidFill>
            <a:schemeClr val="hlink"/>
          </a:solidFill>
          <a:latin typeface="Arial" pitchFamily="34" charset="0"/>
        </a:defRPr>
      </a:lvl8pPr>
      <a:lvl9pPr marL="1828800" algn="ctr" rtl="0" eaLnBrk="0" fontAlgn="base" hangingPunct="0">
        <a:lnSpc>
          <a:spcPct val="90000"/>
        </a:lnSpc>
        <a:spcBef>
          <a:spcPct val="0"/>
        </a:spcBef>
        <a:spcAft>
          <a:spcPct val="0"/>
        </a:spcAft>
        <a:defRPr sz="3600" b="1">
          <a:solidFill>
            <a:schemeClr val="hlink"/>
          </a:solidFill>
          <a:latin typeface="Arial" pitchFamily="34"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8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4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3.wmf"/></Relationships>
</file>

<file path=ppt/slides/_rels/slide5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6.wmf"/></Relationships>
</file>

<file path=ppt/slides/_rels/slide5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505930"/>
            <a:ext cx="8382000" cy="161827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Peripheral and its characteristics</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8546" name="Picture 2"/>
          <p:cNvPicPr>
            <a:picLocks noChangeAspect="1" noChangeArrowheads="1"/>
          </p:cNvPicPr>
          <p:nvPr/>
        </p:nvPicPr>
        <p:blipFill>
          <a:blip r:embed="rId2"/>
          <a:srcRect/>
          <a:stretch>
            <a:fillRect/>
          </a:stretch>
        </p:blipFill>
        <p:spPr bwMode="auto">
          <a:xfrm>
            <a:off x="2286000" y="2667000"/>
            <a:ext cx="4667250"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Taxonomy</a:t>
            </a:r>
            <a:endParaRPr lang="en-US" b="1" dirty="0">
              <a:solidFill>
                <a:srgbClr val="C00000"/>
              </a:solidFill>
            </a:endParaRPr>
          </a:p>
        </p:txBody>
      </p:sp>
      <p:sp>
        <p:nvSpPr>
          <p:cNvPr id="4" name="TextBox 3"/>
          <p:cNvSpPr txBox="1"/>
          <p:nvPr/>
        </p:nvSpPr>
        <p:spPr>
          <a:xfrm>
            <a:off x="762000" y="2895600"/>
            <a:ext cx="2362200" cy="461665"/>
          </a:xfrm>
          <a:prstGeom prst="rect">
            <a:avLst/>
          </a:prstGeom>
          <a:solidFill>
            <a:srgbClr val="DED8C4"/>
          </a:solidFill>
          <a:ln>
            <a:solidFill>
              <a:schemeClr val="tx1"/>
            </a:solidFill>
          </a:ln>
        </p:spPr>
        <p:txBody>
          <a:bodyPr wrap="square" rtlCol="0">
            <a:spAutoFit/>
          </a:bodyPr>
          <a:lstStyle/>
          <a:p>
            <a:pPr algn="ctr"/>
            <a:r>
              <a:rPr lang="en-US" dirty="0" smtClean="0">
                <a:latin typeface="Calibri" pitchFamily="34" charset="0"/>
              </a:rPr>
              <a:t>Asynchronous</a:t>
            </a:r>
          </a:p>
        </p:txBody>
      </p:sp>
      <p:sp>
        <p:nvSpPr>
          <p:cNvPr id="5" name="TextBox 4"/>
          <p:cNvSpPr txBox="1"/>
          <p:nvPr/>
        </p:nvSpPr>
        <p:spPr>
          <a:xfrm>
            <a:off x="4800600" y="3048000"/>
            <a:ext cx="2209800" cy="461665"/>
          </a:xfrm>
          <a:prstGeom prst="rect">
            <a:avLst/>
          </a:prstGeom>
          <a:solidFill>
            <a:srgbClr val="DED8C4"/>
          </a:solidFill>
          <a:ln>
            <a:solidFill>
              <a:schemeClr val="tx1"/>
            </a:solidFill>
          </a:ln>
        </p:spPr>
        <p:txBody>
          <a:bodyPr wrap="square" rtlCol="0">
            <a:spAutoFit/>
          </a:bodyPr>
          <a:lstStyle/>
          <a:p>
            <a:pPr algn="ctr"/>
            <a:r>
              <a:rPr lang="en-US" dirty="0" smtClean="0">
                <a:latin typeface="Calibri" pitchFamily="34" charset="0"/>
              </a:rPr>
              <a:t>Synchronous</a:t>
            </a:r>
          </a:p>
        </p:txBody>
      </p:sp>
      <p:sp>
        <p:nvSpPr>
          <p:cNvPr id="6" name="TextBox 5"/>
          <p:cNvSpPr txBox="1"/>
          <p:nvPr/>
        </p:nvSpPr>
        <p:spPr>
          <a:xfrm>
            <a:off x="357018" y="4380384"/>
            <a:ext cx="1600200" cy="461665"/>
          </a:xfrm>
          <a:prstGeom prst="rect">
            <a:avLst/>
          </a:prstGeom>
          <a:solidFill>
            <a:srgbClr val="DED8C4"/>
          </a:solidFill>
          <a:ln>
            <a:solidFill>
              <a:schemeClr val="tx1"/>
            </a:solidFill>
          </a:ln>
        </p:spPr>
        <p:txBody>
          <a:bodyPr wrap="square" rtlCol="0">
            <a:spAutoFit/>
          </a:bodyPr>
          <a:lstStyle/>
          <a:p>
            <a:pPr algn="ctr"/>
            <a:r>
              <a:rPr lang="en-US" dirty="0" smtClean="0">
                <a:latin typeface="Calibri" pitchFamily="34" charset="0"/>
              </a:rPr>
              <a:t>Interrupts</a:t>
            </a:r>
          </a:p>
        </p:txBody>
      </p:sp>
      <p:sp>
        <p:nvSpPr>
          <p:cNvPr id="7" name="TextBox 6"/>
          <p:cNvSpPr txBox="1"/>
          <p:nvPr/>
        </p:nvSpPr>
        <p:spPr>
          <a:xfrm>
            <a:off x="3429000" y="4380384"/>
            <a:ext cx="1600200" cy="461665"/>
          </a:xfrm>
          <a:prstGeom prst="rect">
            <a:avLst/>
          </a:prstGeom>
          <a:solidFill>
            <a:srgbClr val="DED8C4"/>
          </a:solidFill>
          <a:ln>
            <a:solidFill>
              <a:schemeClr val="tx1"/>
            </a:solidFill>
          </a:ln>
        </p:spPr>
        <p:txBody>
          <a:bodyPr wrap="square" rtlCol="0">
            <a:spAutoFit/>
          </a:bodyPr>
          <a:lstStyle/>
          <a:p>
            <a:pPr algn="ctr"/>
            <a:r>
              <a:rPr lang="en-US" dirty="0" smtClean="0">
                <a:latin typeface="Calibri" pitchFamily="34" charset="0"/>
              </a:rPr>
              <a:t>Traps</a:t>
            </a:r>
          </a:p>
        </p:txBody>
      </p:sp>
      <p:sp>
        <p:nvSpPr>
          <p:cNvPr id="8" name="TextBox 7"/>
          <p:cNvSpPr txBox="1"/>
          <p:nvPr/>
        </p:nvSpPr>
        <p:spPr>
          <a:xfrm>
            <a:off x="5219700" y="4380384"/>
            <a:ext cx="1600200" cy="461665"/>
          </a:xfrm>
          <a:prstGeom prst="rect">
            <a:avLst/>
          </a:prstGeom>
          <a:solidFill>
            <a:srgbClr val="DED8C4"/>
          </a:solidFill>
          <a:ln>
            <a:solidFill>
              <a:schemeClr val="tx1"/>
            </a:solidFill>
          </a:ln>
        </p:spPr>
        <p:txBody>
          <a:bodyPr wrap="square" rtlCol="0">
            <a:spAutoFit/>
          </a:bodyPr>
          <a:lstStyle/>
          <a:p>
            <a:pPr algn="ctr"/>
            <a:r>
              <a:rPr lang="en-US" dirty="0" smtClean="0">
                <a:latin typeface="Calibri" pitchFamily="34" charset="0"/>
              </a:rPr>
              <a:t>Faults</a:t>
            </a:r>
          </a:p>
        </p:txBody>
      </p:sp>
      <p:sp>
        <p:nvSpPr>
          <p:cNvPr id="9" name="TextBox 8"/>
          <p:cNvSpPr txBox="1"/>
          <p:nvPr/>
        </p:nvSpPr>
        <p:spPr>
          <a:xfrm>
            <a:off x="7010400" y="4380384"/>
            <a:ext cx="1600200" cy="461665"/>
          </a:xfrm>
          <a:prstGeom prst="rect">
            <a:avLst/>
          </a:prstGeom>
          <a:solidFill>
            <a:srgbClr val="DED8C4"/>
          </a:solidFill>
          <a:ln>
            <a:solidFill>
              <a:schemeClr val="tx1"/>
            </a:solidFill>
          </a:ln>
        </p:spPr>
        <p:txBody>
          <a:bodyPr wrap="square" rtlCol="0">
            <a:spAutoFit/>
          </a:bodyPr>
          <a:lstStyle/>
          <a:p>
            <a:pPr algn="ctr"/>
            <a:r>
              <a:rPr lang="en-US" dirty="0" smtClean="0">
                <a:latin typeface="Calibri" pitchFamily="34" charset="0"/>
              </a:rPr>
              <a:t>Aborts</a:t>
            </a:r>
          </a:p>
        </p:txBody>
      </p:sp>
      <p:cxnSp>
        <p:nvCxnSpPr>
          <p:cNvPr id="11" name="Straight Connector 10"/>
          <p:cNvCxnSpPr>
            <a:stCxn id="4" idx="2"/>
            <a:endCxn id="6" idx="0"/>
          </p:cNvCxnSpPr>
          <p:nvPr/>
        </p:nvCxnSpPr>
        <p:spPr bwMode="auto">
          <a:xfrm flipH="1">
            <a:off x="1157118" y="3357265"/>
            <a:ext cx="785982" cy="1023119"/>
          </a:xfrm>
          <a:prstGeom prst="line">
            <a:avLst/>
          </a:prstGeom>
          <a:noFill/>
          <a:ln w="25400" cap="flat" cmpd="sng" algn="ctr">
            <a:solidFill>
              <a:schemeClr val="tx1"/>
            </a:solidFill>
            <a:prstDash val="solid"/>
            <a:round/>
            <a:headEnd type="none" w="med" len="med"/>
            <a:tailEnd type="none" w="med" len="med"/>
          </a:ln>
          <a:effectLst/>
        </p:spPr>
      </p:cxnSp>
      <p:cxnSp>
        <p:nvCxnSpPr>
          <p:cNvPr id="13" name="Straight Connector 12"/>
          <p:cNvCxnSpPr>
            <a:stCxn id="5" idx="2"/>
            <a:endCxn id="7" idx="0"/>
          </p:cNvCxnSpPr>
          <p:nvPr/>
        </p:nvCxnSpPr>
        <p:spPr bwMode="auto">
          <a:xfrm flipH="1">
            <a:off x="4229100" y="3509665"/>
            <a:ext cx="1676400" cy="870719"/>
          </a:xfrm>
          <a:prstGeom prst="line">
            <a:avLst/>
          </a:prstGeom>
          <a:noFill/>
          <a:ln w="25400" cap="flat" cmpd="sng" algn="ctr">
            <a:solidFill>
              <a:schemeClr val="tx1"/>
            </a:solidFill>
            <a:prstDash val="solid"/>
            <a:round/>
            <a:headEnd type="none" w="med" len="med"/>
            <a:tailEnd type="none" w="med" len="med"/>
          </a:ln>
          <a:effectLst/>
        </p:spPr>
      </p:cxnSp>
      <p:cxnSp>
        <p:nvCxnSpPr>
          <p:cNvPr id="15" name="Straight Connector 14"/>
          <p:cNvCxnSpPr>
            <a:stCxn id="5" idx="2"/>
            <a:endCxn id="8" idx="0"/>
          </p:cNvCxnSpPr>
          <p:nvPr/>
        </p:nvCxnSpPr>
        <p:spPr bwMode="auto">
          <a:xfrm>
            <a:off x="5905500" y="3509665"/>
            <a:ext cx="114300" cy="870719"/>
          </a:xfrm>
          <a:prstGeom prst="line">
            <a:avLst/>
          </a:prstGeom>
          <a:noFill/>
          <a:ln w="25400" cap="flat" cmpd="sng" algn="ctr">
            <a:solidFill>
              <a:schemeClr val="tx1"/>
            </a:solidFill>
            <a:prstDash val="solid"/>
            <a:round/>
            <a:headEnd type="none" w="med" len="med"/>
            <a:tailEnd type="none" w="med" len="med"/>
          </a:ln>
          <a:effectLst/>
        </p:spPr>
      </p:cxnSp>
      <p:cxnSp>
        <p:nvCxnSpPr>
          <p:cNvPr id="17" name="Straight Connector 16"/>
          <p:cNvCxnSpPr>
            <a:stCxn id="5" idx="2"/>
            <a:endCxn id="9" idx="0"/>
          </p:cNvCxnSpPr>
          <p:nvPr/>
        </p:nvCxnSpPr>
        <p:spPr bwMode="auto">
          <a:xfrm>
            <a:off x="5905500" y="3509665"/>
            <a:ext cx="1905000" cy="870719"/>
          </a:xfrm>
          <a:prstGeom prst="line">
            <a:avLst/>
          </a:prstGeom>
          <a:noFill/>
          <a:ln w="25400" cap="flat" cmpd="sng" algn="ctr">
            <a:solidFill>
              <a:schemeClr val="tx1"/>
            </a:solidFill>
            <a:prstDash val="solid"/>
            <a:round/>
            <a:headEnd type="none" w="med" len="med"/>
            <a:tailEnd type="none" w="med" len="med"/>
          </a:ln>
          <a:effectLst/>
        </p:spPr>
      </p:cxnSp>
      <p:sp>
        <p:nvSpPr>
          <p:cNvPr id="18" name="TextBox 17"/>
          <p:cNvSpPr txBox="1"/>
          <p:nvPr/>
        </p:nvSpPr>
        <p:spPr>
          <a:xfrm>
            <a:off x="3394435" y="1215560"/>
            <a:ext cx="1600200" cy="461665"/>
          </a:xfrm>
          <a:prstGeom prst="rect">
            <a:avLst/>
          </a:prstGeom>
          <a:solidFill>
            <a:srgbClr val="DED8C4"/>
          </a:solidFill>
          <a:ln>
            <a:solidFill>
              <a:schemeClr val="tx1"/>
            </a:solidFill>
          </a:ln>
        </p:spPr>
        <p:txBody>
          <a:bodyPr wrap="square" rtlCol="0">
            <a:spAutoFit/>
          </a:bodyPr>
          <a:lstStyle/>
          <a:p>
            <a:pPr algn="ctr"/>
            <a:r>
              <a:rPr lang="en-US" dirty="0" smtClean="0">
                <a:latin typeface="Calibri" pitchFamily="34" charset="0"/>
              </a:rPr>
              <a:t>ECF</a:t>
            </a:r>
          </a:p>
        </p:txBody>
      </p:sp>
      <p:cxnSp>
        <p:nvCxnSpPr>
          <p:cNvPr id="20" name="Straight Connector 19"/>
          <p:cNvCxnSpPr>
            <a:stCxn id="18" idx="2"/>
            <a:endCxn id="4" idx="0"/>
          </p:cNvCxnSpPr>
          <p:nvPr/>
        </p:nvCxnSpPr>
        <p:spPr bwMode="auto">
          <a:xfrm flipH="1">
            <a:off x="1943100" y="1677225"/>
            <a:ext cx="2251435" cy="1218375"/>
          </a:xfrm>
          <a:prstGeom prst="line">
            <a:avLst/>
          </a:prstGeom>
          <a:noFill/>
          <a:ln w="25400" cap="flat" cmpd="sng" algn="ctr">
            <a:solidFill>
              <a:schemeClr val="tx1"/>
            </a:solidFill>
            <a:prstDash val="solid"/>
            <a:round/>
            <a:headEnd type="none" w="med" len="med"/>
            <a:tailEnd type="none" w="med" len="med"/>
          </a:ln>
          <a:effectLst/>
        </p:spPr>
      </p:cxnSp>
      <p:cxnSp>
        <p:nvCxnSpPr>
          <p:cNvPr id="22" name="Straight Connector 21"/>
          <p:cNvCxnSpPr>
            <a:stCxn id="18" idx="2"/>
            <a:endCxn id="5" idx="0"/>
          </p:cNvCxnSpPr>
          <p:nvPr/>
        </p:nvCxnSpPr>
        <p:spPr bwMode="auto">
          <a:xfrm>
            <a:off x="4194535" y="1677225"/>
            <a:ext cx="1710965" cy="1370775"/>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xmlns="" val="3057176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396766" y="569912"/>
            <a:ext cx="7912100" cy="573088"/>
          </a:xfrm>
        </p:spPr>
        <p:txBody>
          <a:bodyPr>
            <a:normAutofit fontScale="90000"/>
          </a:bodyPr>
          <a:lstStyle/>
          <a:p>
            <a:r>
              <a:rPr lang="en-US" dirty="0">
                <a:solidFill>
                  <a:srgbClr val="C00000"/>
                </a:solidFill>
              </a:rPr>
              <a:t>Asynchronous Exceptions (Interrupts)</a:t>
            </a:r>
          </a:p>
        </p:txBody>
      </p:sp>
      <p:sp>
        <p:nvSpPr>
          <p:cNvPr id="478211" name="Rectangle 3"/>
          <p:cNvSpPr>
            <a:spLocks noGrp="1" noChangeArrowheads="1"/>
          </p:cNvSpPr>
          <p:nvPr>
            <p:ph type="body" idx="1"/>
          </p:nvPr>
        </p:nvSpPr>
        <p:spPr/>
        <p:txBody>
          <a:bodyPr>
            <a:normAutofit fontScale="85000" lnSpcReduction="20000"/>
          </a:bodyPr>
          <a:lstStyle/>
          <a:p>
            <a:r>
              <a:rPr lang="en-US" dirty="0"/>
              <a:t>Caused by events external to the processor</a:t>
            </a:r>
          </a:p>
          <a:p>
            <a:pPr lvl="1"/>
            <a:r>
              <a:rPr lang="en-US" dirty="0"/>
              <a:t>Indicated by setting the processor’s </a:t>
            </a:r>
            <a:r>
              <a:rPr lang="en-US" i="1" dirty="0"/>
              <a:t>interrupt pin</a:t>
            </a:r>
          </a:p>
          <a:p>
            <a:pPr lvl="1"/>
            <a:r>
              <a:rPr lang="en-US" dirty="0" smtClean="0"/>
              <a:t>Handler </a:t>
            </a:r>
            <a:r>
              <a:rPr lang="en-US" dirty="0"/>
              <a:t>returns to “next” instruction</a:t>
            </a:r>
          </a:p>
          <a:p>
            <a:endParaRPr lang="en-US" dirty="0" smtClean="0"/>
          </a:p>
          <a:p>
            <a:r>
              <a:rPr lang="en-US" dirty="0" smtClean="0"/>
              <a:t>Examples</a:t>
            </a:r>
            <a:r>
              <a:rPr lang="en-US" dirty="0"/>
              <a:t>:</a:t>
            </a:r>
          </a:p>
          <a:p>
            <a:pPr lvl="1"/>
            <a:r>
              <a:rPr lang="en-US" dirty="0" smtClean="0"/>
              <a:t>Timer interrupt</a:t>
            </a:r>
          </a:p>
          <a:p>
            <a:pPr lvl="2"/>
            <a:r>
              <a:rPr lang="en-US" dirty="0" smtClean="0"/>
              <a:t>Every few </a:t>
            </a:r>
            <a:r>
              <a:rPr lang="en-US" dirty="0" err="1" smtClean="0"/>
              <a:t>ms</a:t>
            </a:r>
            <a:r>
              <a:rPr lang="en-US" dirty="0" smtClean="0"/>
              <a:t>, an external timer chip triggers an interrupt</a:t>
            </a:r>
          </a:p>
          <a:p>
            <a:pPr lvl="2"/>
            <a:r>
              <a:rPr lang="en-US" dirty="0" smtClean="0"/>
              <a:t>Used by the kernel to take back control from user programs</a:t>
            </a:r>
          </a:p>
          <a:p>
            <a:pPr lvl="1"/>
            <a:r>
              <a:rPr lang="en-US" dirty="0" smtClean="0"/>
              <a:t> I</a:t>
            </a:r>
            <a:r>
              <a:rPr lang="en-US" dirty="0"/>
              <a:t>/O </a:t>
            </a:r>
            <a:r>
              <a:rPr lang="en-US" dirty="0" smtClean="0"/>
              <a:t>interrupt from external device</a:t>
            </a:r>
            <a:endParaRPr lang="en-US" dirty="0"/>
          </a:p>
          <a:p>
            <a:pPr lvl="2"/>
            <a:r>
              <a:rPr lang="en-US" dirty="0"/>
              <a:t>H</a:t>
            </a:r>
            <a:r>
              <a:rPr lang="en-US" dirty="0" smtClean="0"/>
              <a:t>itting </a:t>
            </a:r>
            <a:r>
              <a:rPr lang="en-US" dirty="0"/>
              <a:t>Ctrl-C at the keyboard</a:t>
            </a:r>
          </a:p>
          <a:p>
            <a:pPr lvl="2"/>
            <a:r>
              <a:rPr lang="en-US" dirty="0"/>
              <a:t>A</a:t>
            </a:r>
            <a:r>
              <a:rPr lang="en-US" dirty="0" smtClean="0"/>
              <a:t>rrival </a:t>
            </a:r>
            <a:r>
              <a:rPr lang="en-US" dirty="0"/>
              <a:t>of a packet from a network</a:t>
            </a:r>
          </a:p>
          <a:p>
            <a:pPr lvl="2"/>
            <a:r>
              <a:rPr lang="en-US" dirty="0"/>
              <a:t>A</a:t>
            </a:r>
            <a:r>
              <a:rPr lang="en-US" dirty="0" smtClean="0"/>
              <a:t>rrival </a:t>
            </a:r>
            <a:r>
              <a:rPr lang="en-US" dirty="0"/>
              <a:t>of data from a </a:t>
            </a:r>
            <a:r>
              <a:rPr lang="en-US" dirty="0" smtClean="0"/>
              <a:t>disk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82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82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82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82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82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82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8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419100" y="569912"/>
            <a:ext cx="6819900" cy="573088"/>
          </a:xfrm>
        </p:spPr>
        <p:txBody>
          <a:bodyPr>
            <a:normAutofit fontScale="90000"/>
          </a:bodyPr>
          <a:lstStyle/>
          <a:p>
            <a:r>
              <a:rPr lang="en-US" dirty="0">
                <a:solidFill>
                  <a:srgbClr val="C00000"/>
                </a:solidFill>
              </a:rPr>
              <a:t>Synchronous Exceptions</a:t>
            </a:r>
          </a:p>
        </p:txBody>
      </p:sp>
      <p:sp>
        <p:nvSpPr>
          <p:cNvPr id="479235" name="Rectangle 3"/>
          <p:cNvSpPr>
            <a:spLocks noGrp="1" noChangeArrowheads="1"/>
          </p:cNvSpPr>
          <p:nvPr>
            <p:ph type="body" idx="1"/>
          </p:nvPr>
        </p:nvSpPr>
        <p:spPr>
          <a:xfrm>
            <a:off x="396875" y="1219200"/>
            <a:ext cx="7896225" cy="5334000"/>
          </a:xfrm>
        </p:spPr>
        <p:txBody>
          <a:bodyPr>
            <a:normAutofit fontScale="85000" lnSpcReduction="10000"/>
          </a:bodyPr>
          <a:lstStyle/>
          <a:p>
            <a:r>
              <a:rPr lang="en-US" dirty="0"/>
              <a:t>Caused by </a:t>
            </a:r>
            <a:r>
              <a:rPr lang="en-US" dirty="0" smtClean="0"/>
              <a:t>events </a:t>
            </a:r>
            <a:r>
              <a:rPr lang="en-US" dirty="0"/>
              <a:t>that occur as a result of executing an instruction:</a:t>
            </a:r>
          </a:p>
          <a:p>
            <a:pPr lvl="1"/>
            <a:r>
              <a:rPr lang="en-US" b="1" i="1" dirty="0">
                <a:solidFill>
                  <a:srgbClr val="C00000"/>
                </a:solidFill>
              </a:rPr>
              <a:t>Traps</a:t>
            </a:r>
          </a:p>
          <a:p>
            <a:pPr lvl="2"/>
            <a:r>
              <a:rPr lang="en-US" dirty="0"/>
              <a:t>Intentional</a:t>
            </a:r>
          </a:p>
          <a:p>
            <a:pPr lvl="2"/>
            <a:r>
              <a:rPr lang="en-US" dirty="0"/>
              <a:t>Examples: </a:t>
            </a:r>
            <a:r>
              <a:rPr lang="en-US" b="1" i="1" dirty="0"/>
              <a:t>system calls</a:t>
            </a:r>
            <a:r>
              <a:rPr lang="en-US" dirty="0"/>
              <a:t>, breakpoint traps, special instructions</a:t>
            </a:r>
          </a:p>
          <a:p>
            <a:pPr lvl="2"/>
            <a:r>
              <a:rPr lang="en-US" dirty="0"/>
              <a:t>Returns control to “next” instruction</a:t>
            </a:r>
          </a:p>
          <a:p>
            <a:pPr lvl="1"/>
            <a:r>
              <a:rPr lang="en-US" b="1" i="1" dirty="0">
                <a:solidFill>
                  <a:srgbClr val="C00000"/>
                </a:solidFill>
              </a:rPr>
              <a:t>Faults</a:t>
            </a:r>
          </a:p>
          <a:p>
            <a:pPr lvl="2"/>
            <a:r>
              <a:rPr lang="en-US" dirty="0"/>
              <a:t>Unintentional but possibly recoverable </a:t>
            </a:r>
          </a:p>
          <a:p>
            <a:pPr lvl="2"/>
            <a:r>
              <a:rPr lang="en-US" dirty="0"/>
              <a:t>Examples: page faults (recoverable), protection faults (unrecoverable), floating point exceptions</a:t>
            </a:r>
          </a:p>
          <a:p>
            <a:pPr lvl="2"/>
            <a:r>
              <a:rPr lang="en-US" dirty="0"/>
              <a:t>Either re-executes faulting (“current”) instruction or aborts</a:t>
            </a:r>
          </a:p>
          <a:p>
            <a:pPr lvl="1"/>
            <a:r>
              <a:rPr lang="en-US" b="1" i="1" dirty="0">
                <a:solidFill>
                  <a:srgbClr val="C00000"/>
                </a:solidFill>
              </a:rPr>
              <a:t>Aborts</a:t>
            </a:r>
          </a:p>
          <a:p>
            <a:pPr lvl="2"/>
            <a:r>
              <a:rPr lang="en-US" dirty="0"/>
              <a:t>U</a:t>
            </a:r>
            <a:r>
              <a:rPr lang="en-US" dirty="0" smtClean="0"/>
              <a:t>nintentional </a:t>
            </a:r>
            <a:r>
              <a:rPr lang="en-US" dirty="0"/>
              <a:t>and unrecoverable</a:t>
            </a:r>
          </a:p>
          <a:p>
            <a:pPr lvl="2"/>
            <a:r>
              <a:rPr lang="en-US" dirty="0"/>
              <a:t>Examples: </a:t>
            </a:r>
            <a:r>
              <a:rPr lang="en-US" dirty="0" smtClean="0"/>
              <a:t>illegal instruction, parity </a:t>
            </a:r>
            <a:r>
              <a:rPr lang="en-US" dirty="0"/>
              <a:t>error, machine check</a:t>
            </a:r>
          </a:p>
          <a:p>
            <a:pPr lvl="2"/>
            <a:r>
              <a:rPr lang="en-US" dirty="0"/>
              <a:t>Aborts current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92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9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923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92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92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923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923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923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923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923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92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System Calls</a:t>
            </a:r>
            <a:endParaRPr lang="en-US"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xmlns="" val="4116109844"/>
              </p:ext>
            </p:extLst>
          </p:nvPr>
        </p:nvGraphicFramePr>
        <p:xfrm>
          <a:off x="457200" y="2311400"/>
          <a:ext cx="7086600" cy="3708400"/>
        </p:xfrm>
        <a:graphic>
          <a:graphicData uri="http://schemas.openxmlformats.org/drawingml/2006/table">
            <a:tbl>
              <a:tblPr firstRow="1" bandRow="1">
                <a:tableStyleId>{91EBBBCC-DAD2-459C-BE2E-F6DE35CF9A28}</a:tableStyleId>
              </a:tblPr>
              <a:tblGrid>
                <a:gridCol w="1447800">
                  <a:extLst>
                    <a:ext uri="{9D8B030D-6E8A-4147-A177-3AD203B41FA5}">
                      <a16:colId xmlns="" xmlns:a16="http://schemas.microsoft.com/office/drawing/2014/main" val="20000"/>
                    </a:ext>
                  </a:extLst>
                </a:gridCol>
                <a:gridCol w="2590800">
                  <a:extLst>
                    <a:ext uri="{9D8B030D-6E8A-4147-A177-3AD203B41FA5}">
                      <a16:colId xmlns="" xmlns:a16="http://schemas.microsoft.com/office/drawing/2014/main" val="20001"/>
                    </a:ext>
                  </a:extLst>
                </a:gridCol>
                <a:gridCol w="3048000">
                  <a:extLst>
                    <a:ext uri="{9D8B030D-6E8A-4147-A177-3AD203B41FA5}">
                      <a16:colId xmlns="" xmlns:a16="http://schemas.microsoft.com/office/drawing/2014/main" val="20002"/>
                    </a:ext>
                  </a:extLst>
                </a:gridCol>
              </a:tblGrid>
              <a:tr h="370840">
                <a:tc>
                  <a:txBody>
                    <a:bodyPr/>
                    <a:lstStyle/>
                    <a:p>
                      <a:r>
                        <a:rPr lang="en-US" i="1" dirty="0" smtClean="0">
                          <a:solidFill>
                            <a:srgbClr val="C00000"/>
                          </a:solidFill>
                          <a:latin typeface="Calibri" pitchFamily="34" charset="0"/>
                        </a:rPr>
                        <a:t>Number</a:t>
                      </a:r>
                      <a:endParaRPr lang="en-US" i="1" dirty="0">
                        <a:solidFill>
                          <a:srgbClr val="C00000"/>
                        </a:solidFill>
                        <a:latin typeface="Calibri" pitchFamily="34" charset="0"/>
                      </a:endParaRPr>
                    </a:p>
                  </a:txBody>
                  <a:tcPr>
                    <a:solidFill>
                      <a:schemeClr val="bg1"/>
                    </a:solidFill>
                  </a:tcPr>
                </a:tc>
                <a:tc>
                  <a:txBody>
                    <a:bodyPr/>
                    <a:lstStyle/>
                    <a:p>
                      <a:r>
                        <a:rPr lang="en-US" i="1" dirty="0" smtClean="0">
                          <a:solidFill>
                            <a:srgbClr val="C00000"/>
                          </a:solidFill>
                          <a:latin typeface="Calibri" pitchFamily="34" charset="0"/>
                        </a:rPr>
                        <a:t>Name</a:t>
                      </a:r>
                      <a:endParaRPr lang="en-US" i="1" dirty="0">
                        <a:solidFill>
                          <a:srgbClr val="C00000"/>
                        </a:solidFill>
                        <a:latin typeface="Calibri" pitchFamily="34" charset="0"/>
                      </a:endParaRPr>
                    </a:p>
                  </a:txBody>
                  <a:tcPr>
                    <a:solidFill>
                      <a:schemeClr val="bg1"/>
                    </a:solidFill>
                  </a:tcPr>
                </a:tc>
                <a:tc>
                  <a:txBody>
                    <a:bodyPr/>
                    <a:lstStyle/>
                    <a:p>
                      <a:r>
                        <a:rPr lang="en-US" i="1" dirty="0" smtClean="0">
                          <a:solidFill>
                            <a:srgbClr val="C00000"/>
                          </a:solidFill>
                          <a:latin typeface="Calibri" pitchFamily="34" charset="0"/>
                        </a:rPr>
                        <a:t>Description</a:t>
                      </a:r>
                      <a:endParaRPr lang="en-US" i="1" dirty="0">
                        <a:solidFill>
                          <a:srgbClr val="C00000"/>
                        </a:solidFill>
                        <a:latin typeface="Calibri" pitchFamily="34" charset="0"/>
                      </a:endParaRPr>
                    </a:p>
                  </a:txBody>
                  <a:tcPr>
                    <a:solidFill>
                      <a:schemeClr val="bg1"/>
                    </a:solidFill>
                  </a:tcPr>
                </a:tc>
                <a:extLst>
                  <a:ext uri="{0D108BD9-81ED-4DB2-BD59-A6C34878D82A}">
                    <a16:rowId xmlns="" xmlns:a16="http://schemas.microsoft.com/office/drawing/2014/main" val="10000"/>
                  </a:ext>
                </a:extLst>
              </a:tr>
              <a:tr h="370840">
                <a:tc>
                  <a:txBody>
                    <a:bodyPr/>
                    <a:lstStyle/>
                    <a:p>
                      <a:r>
                        <a:rPr lang="en-US" dirty="0" smtClean="0">
                          <a:latin typeface="Calibri" pitchFamily="34" charset="0"/>
                        </a:rPr>
                        <a:t>0</a:t>
                      </a:r>
                      <a:endParaRPr lang="en-US" dirty="0">
                        <a:latin typeface="Calibri" pitchFamily="34" charset="0"/>
                      </a:endParaRPr>
                    </a:p>
                  </a:txBody>
                  <a:tcPr>
                    <a:solidFill>
                      <a:schemeClr val="accent3">
                        <a:lumMod val="85000"/>
                      </a:schemeClr>
                    </a:solidFill>
                  </a:tcPr>
                </a:tc>
                <a:tc>
                  <a:txBody>
                    <a:bodyPr/>
                    <a:lstStyle/>
                    <a:p>
                      <a:r>
                        <a:rPr lang="en-US" b="0" dirty="0" smtClean="0">
                          <a:latin typeface="Courier New"/>
                        </a:rPr>
                        <a:t>read</a:t>
                      </a:r>
                      <a:endParaRPr lang="en-US" b="0" dirty="0">
                        <a:latin typeface="Courier New"/>
                      </a:endParaRPr>
                    </a:p>
                  </a:txBody>
                  <a:tcPr>
                    <a:solidFill>
                      <a:schemeClr val="accent3">
                        <a:lumMod val="85000"/>
                      </a:schemeClr>
                    </a:solidFill>
                  </a:tcPr>
                </a:tc>
                <a:tc>
                  <a:txBody>
                    <a:bodyPr/>
                    <a:lstStyle/>
                    <a:p>
                      <a:r>
                        <a:rPr lang="en-US" dirty="0" smtClean="0">
                          <a:latin typeface="Calibri" pitchFamily="34" charset="0"/>
                        </a:rPr>
                        <a:t>Read file</a:t>
                      </a:r>
                      <a:endParaRPr lang="en-US" dirty="0">
                        <a:latin typeface="Calibri" pitchFamily="34" charset="0"/>
                      </a:endParaRPr>
                    </a:p>
                  </a:txBody>
                  <a:tcPr>
                    <a:solidFill>
                      <a:schemeClr val="accent3">
                        <a:lumMod val="85000"/>
                      </a:schemeClr>
                    </a:solidFill>
                  </a:tcPr>
                </a:tc>
                <a:extLst>
                  <a:ext uri="{0D108BD9-81ED-4DB2-BD59-A6C34878D82A}">
                    <a16:rowId xmlns="" xmlns:a16="http://schemas.microsoft.com/office/drawing/2014/main" val="10001"/>
                  </a:ext>
                </a:extLst>
              </a:tr>
              <a:tr h="370840">
                <a:tc>
                  <a:txBody>
                    <a:bodyPr/>
                    <a:lstStyle/>
                    <a:p>
                      <a:r>
                        <a:rPr lang="en-US" dirty="0" smtClean="0">
                          <a:latin typeface="Calibri" pitchFamily="34" charset="0"/>
                        </a:rPr>
                        <a:t>1</a:t>
                      </a:r>
                      <a:endParaRPr lang="en-US" dirty="0">
                        <a:latin typeface="Calibri" pitchFamily="34" charset="0"/>
                      </a:endParaRPr>
                    </a:p>
                  </a:txBody>
                  <a:tcPr>
                    <a:solidFill>
                      <a:schemeClr val="accent3">
                        <a:lumMod val="85000"/>
                      </a:schemeClr>
                    </a:solidFill>
                  </a:tcPr>
                </a:tc>
                <a:tc>
                  <a:txBody>
                    <a:bodyPr/>
                    <a:lstStyle/>
                    <a:p>
                      <a:r>
                        <a:rPr lang="en-US" b="0" dirty="0" smtClean="0">
                          <a:latin typeface="Courier New"/>
                        </a:rPr>
                        <a:t>write</a:t>
                      </a:r>
                      <a:endParaRPr lang="en-US" b="0" dirty="0">
                        <a:latin typeface="Courier New"/>
                      </a:endParaRPr>
                    </a:p>
                  </a:txBody>
                  <a:tcPr>
                    <a:solidFill>
                      <a:schemeClr val="accent3">
                        <a:lumMod val="85000"/>
                      </a:schemeClr>
                    </a:solidFill>
                  </a:tcPr>
                </a:tc>
                <a:tc>
                  <a:txBody>
                    <a:bodyPr/>
                    <a:lstStyle/>
                    <a:p>
                      <a:r>
                        <a:rPr lang="en-US" dirty="0" smtClean="0">
                          <a:latin typeface="Calibri" pitchFamily="34" charset="0"/>
                        </a:rPr>
                        <a:t>Write file</a:t>
                      </a:r>
                      <a:endParaRPr lang="en-US" dirty="0">
                        <a:latin typeface="Calibri" pitchFamily="34" charset="0"/>
                      </a:endParaRPr>
                    </a:p>
                  </a:txBody>
                  <a:tcPr>
                    <a:solidFill>
                      <a:schemeClr val="accent3">
                        <a:lumMod val="85000"/>
                      </a:schemeClr>
                    </a:solidFill>
                  </a:tcPr>
                </a:tc>
                <a:extLst>
                  <a:ext uri="{0D108BD9-81ED-4DB2-BD59-A6C34878D82A}">
                    <a16:rowId xmlns="" xmlns:a16="http://schemas.microsoft.com/office/drawing/2014/main" val="10002"/>
                  </a:ext>
                </a:extLst>
              </a:tr>
              <a:tr h="370840">
                <a:tc>
                  <a:txBody>
                    <a:bodyPr/>
                    <a:lstStyle/>
                    <a:p>
                      <a:r>
                        <a:rPr lang="en-US" dirty="0" smtClean="0">
                          <a:latin typeface="Calibri" pitchFamily="34" charset="0"/>
                        </a:rPr>
                        <a:t>2</a:t>
                      </a:r>
                      <a:endParaRPr lang="en-US" dirty="0">
                        <a:latin typeface="Calibri" pitchFamily="34" charset="0"/>
                      </a:endParaRPr>
                    </a:p>
                  </a:txBody>
                  <a:tcPr>
                    <a:solidFill>
                      <a:schemeClr val="accent3">
                        <a:lumMod val="85000"/>
                      </a:schemeClr>
                    </a:solidFill>
                  </a:tcPr>
                </a:tc>
                <a:tc>
                  <a:txBody>
                    <a:bodyPr/>
                    <a:lstStyle/>
                    <a:p>
                      <a:r>
                        <a:rPr lang="en-US" b="0" dirty="0" smtClean="0">
                          <a:latin typeface="Courier New"/>
                        </a:rPr>
                        <a:t>open</a:t>
                      </a:r>
                      <a:endParaRPr lang="en-US" b="0" dirty="0">
                        <a:latin typeface="Courier New"/>
                      </a:endParaRPr>
                    </a:p>
                  </a:txBody>
                  <a:tcPr>
                    <a:solidFill>
                      <a:schemeClr val="accent3">
                        <a:lumMod val="85000"/>
                      </a:schemeClr>
                    </a:solidFill>
                  </a:tcPr>
                </a:tc>
                <a:tc>
                  <a:txBody>
                    <a:bodyPr/>
                    <a:lstStyle/>
                    <a:p>
                      <a:r>
                        <a:rPr lang="en-US" dirty="0" smtClean="0">
                          <a:latin typeface="Calibri" pitchFamily="34" charset="0"/>
                        </a:rPr>
                        <a:t>Open file</a:t>
                      </a:r>
                      <a:endParaRPr lang="en-US" dirty="0">
                        <a:latin typeface="Calibri" pitchFamily="34" charset="0"/>
                      </a:endParaRPr>
                    </a:p>
                  </a:txBody>
                  <a:tcPr>
                    <a:solidFill>
                      <a:schemeClr val="accent3">
                        <a:lumMod val="85000"/>
                      </a:schemeClr>
                    </a:solidFill>
                  </a:tcPr>
                </a:tc>
                <a:extLst>
                  <a:ext uri="{0D108BD9-81ED-4DB2-BD59-A6C34878D82A}">
                    <a16:rowId xmlns="" xmlns:a16="http://schemas.microsoft.com/office/drawing/2014/main" val="10003"/>
                  </a:ext>
                </a:extLst>
              </a:tr>
              <a:tr h="370840">
                <a:tc>
                  <a:txBody>
                    <a:bodyPr/>
                    <a:lstStyle/>
                    <a:p>
                      <a:r>
                        <a:rPr lang="en-US" dirty="0" smtClean="0">
                          <a:latin typeface="Calibri" pitchFamily="34" charset="0"/>
                        </a:rPr>
                        <a:t>3</a:t>
                      </a:r>
                      <a:endParaRPr lang="en-US" dirty="0">
                        <a:latin typeface="Calibri" pitchFamily="34" charset="0"/>
                      </a:endParaRPr>
                    </a:p>
                  </a:txBody>
                  <a:tcPr>
                    <a:solidFill>
                      <a:schemeClr val="accent3">
                        <a:lumMod val="85000"/>
                      </a:schemeClr>
                    </a:solidFill>
                  </a:tcPr>
                </a:tc>
                <a:tc>
                  <a:txBody>
                    <a:bodyPr/>
                    <a:lstStyle/>
                    <a:p>
                      <a:r>
                        <a:rPr lang="en-US" b="0" dirty="0" smtClean="0">
                          <a:latin typeface="Courier New"/>
                        </a:rPr>
                        <a:t>close</a:t>
                      </a:r>
                      <a:endParaRPr lang="en-US" b="0" dirty="0">
                        <a:latin typeface="Courier New"/>
                      </a:endParaRPr>
                    </a:p>
                  </a:txBody>
                  <a:tcPr>
                    <a:solidFill>
                      <a:schemeClr val="accent3">
                        <a:lumMod val="85000"/>
                      </a:schemeClr>
                    </a:solidFill>
                  </a:tcPr>
                </a:tc>
                <a:tc>
                  <a:txBody>
                    <a:bodyPr/>
                    <a:lstStyle/>
                    <a:p>
                      <a:r>
                        <a:rPr lang="en-US" dirty="0" smtClean="0">
                          <a:latin typeface="Calibri" pitchFamily="34" charset="0"/>
                        </a:rPr>
                        <a:t>Close file</a:t>
                      </a:r>
                      <a:endParaRPr lang="en-US" dirty="0">
                        <a:latin typeface="Calibri" pitchFamily="34" charset="0"/>
                      </a:endParaRPr>
                    </a:p>
                  </a:txBody>
                  <a:tcPr>
                    <a:solidFill>
                      <a:schemeClr val="accent3">
                        <a:lumMod val="85000"/>
                      </a:schemeClr>
                    </a:solidFill>
                  </a:tcPr>
                </a:tc>
                <a:extLst>
                  <a:ext uri="{0D108BD9-81ED-4DB2-BD59-A6C34878D82A}">
                    <a16:rowId xmlns="" xmlns:a16="http://schemas.microsoft.com/office/drawing/2014/main" val="10004"/>
                  </a:ext>
                </a:extLst>
              </a:tr>
              <a:tr h="370840">
                <a:tc>
                  <a:txBody>
                    <a:bodyPr/>
                    <a:lstStyle/>
                    <a:p>
                      <a:r>
                        <a:rPr lang="en-US" dirty="0" smtClean="0">
                          <a:latin typeface="Calibri" pitchFamily="34" charset="0"/>
                        </a:rPr>
                        <a:t>4</a:t>
                      </a:r>
                      <a:endParaRPr lang="en-US" dirty="0">
                        <a:latin typeface="Calibri" pitchFamily="34" charset="0"/>
                      </a:endParaRPr>
                    </a:p>
                  </a:txBody>
                  <a:tcPr>
                    <a:solidFill>
                      <a:schemeClr val="accent3">
                        <a:lumMod val="85000"/>
                      </a:schemeClr>
                    </a:solidFill>
                  </a:tcPr>
                </a:tc>
                <a:tc>
                  <a:txBody>
                    <a:bodyPr/>
                    <a:lstStyle/>
                    <a:p>
                      <a:r>
                        <a:rPr lang="en-US" b="0" dirty="0" smtClean="0">
                          <a:latin typeface="Courier New"/>
                        </a:rPr>
                        <a:t>stat</a:t>
                      </a:r>
                      <a:endParaRPr lang="en-US" b="0" dirty="0">
                        <a:latin typeface="Courier New"/>
                      </a:endParaRPr>
                    </a:p>
                  </a:txBody>
                  <a:tcPr>
                    <a:solidFill>
                      <a:schemeClr val="accent3">
                        <a:lumMod val="85000"/>
                      </a:schemeClr>
                    </a:solidFill>
                  </a:tcPr>
                </a:tc>
                <a:tc>
                  <a:txBody>
                    <a:bodyPr/>
                    <a:lstStyle/>
                    <a:p>
                      <a:r>
                        <a:rPr lang="en-US" dirty="0" smtClean="0">
                          <a:latin typeface="Calibri" pitchFamily="34" charset="0"/>
                        </a:rPr>
                        <a:t>Get info</a:t>
                      </a:r>
                      <a:r>
                        <a:rPr lang="en-US" baseline="0" dirty="0" smtClean="0">
                          <a:latin typeface="Calibri" pitchFamily="34" charset="0"/>
                        </a:rPr>
                        <a:t> about file</a:t>
                      </a:r>
                      <a:endParaRPr lang="en-US" dirty="0">
                        <a:latin typeface="Calibri" pitchFamily="34" charset="0"/>
                      </a:endParaRPr>
                    </a:p>
                  </a:txBody>
                  <a:tcPr>
                    <a:solidFill>
                      <a:schemeClr val="accent3">
                        <a:lumMod val="85000"/>
                      </a:schemeClr>
                    </a:solidFill>
                  </a:tcPr>
                </a:tc>
                <a:extLst>
                  <a:ext uri="{0D108BD9-81ED-4DB2-BD59-A6C34878D82A}">
                    <a16:rowId xmlns="" xmlns:a16="http://schemas.microsoft.com/office/drawing/2014/main" val="10005"/>
                  </a:ext>
                </a:extLst>
              </a:tr>
              <a:tr h="370840">
                <a:tc>
                  <a:txBody>
                    <a:bodyPr/>
                    <a:lstStyle/>
                    <a:p>
                      <a:r>
                        <a:rPr lang="en-US" dirty="0" smtClean="0">
                          <a:latin typeface="Calibri" pitchFamily="34" charset="0"/>
                        </a:rPr>
                        <a:t>57</a:t>
                      </a:r>
                      <a:endParaRPr lang="en-US" dirty="0">
                        <a:latin typeface="Calibri" pitchFamily="34" charset="0"/>
                      </a:endParaRPr>
                    </a:p>
                  </a:txBody>
                  <a:tcPr>
                    <a:solidFill>
                      <a:schemeClr val="accent3">
                        <a:lumMod val="85000"/>
                      </a:schemeClr>
                    </a:solidFill>
                  </a:tcPr>
                </a:tc>
                <a:tc>
                  <a:txBody>
                    <a:bodyPr/>
                    <a:lstStyle/>
                    <a:p>
                      <a:r>
                        <a:rPr lang="en-US" b="0" dirty="0" smtClean="0">
                          <a:latin typeface="Courier New"/>
                        </a:rPr>
                        <a:t>fork</a:t>
                      </a:r>
                      <a:endParaRPr lang="en-US" b="0" dirty="0">
                        <a:latin typeface="Courier New"/>
                      </a:endParaRPr>
                    </a:p>
                  </a:txBody>
                  <a:tcPr>
                    <a:solidFill>
                      <a:schemeClr val="accent3">
                        <a:lumMod val="85000"/>
                      </a:schemeClr>
                    </a:solidFill>
                  </a:tcPr>
                </a:tc>
                <a:tc>
                  <a:txBody>
                    <a:bodyPr/>
                    <a:lstStyle/>
                    <a:p>
                      <a:r>
                        <a:rPr lang="en-US" dirty="0" smtClean="0">
                          <a:latin typeface="Calibri" pitchFamily="34" charset="0"/>
                        </a:rPr>
                        <a:t>Create process</a:t>
                      </a:r>
                      <a:endParaRPr lang="en-US" dirty="0">
                        <a:latin typeface="Calibri" pitchFamily="34" charset="0"/>
                      </a:endParaRPr>
                    </a:p>
                  </a:txBody>
                  <a:tcPr>
                    <a:solidFill>
                      <a:schemeClr val="accent3">
                        <a:lumMod val="85000"/>
                      </a:schemeClr>
                    </a:solidFill>
                  </a:tcPr>
                </a:tc>
                <a:extLst>
                  <a:ext uri="{0D108BD9-81ED-4DB2-BD59-A6C34878D82A}">
                    <a16:rowId xmlns="" xmlns:a16="http://schemas.microsoft.com/office/drawing/2014/main" val="10006"/>
                  </a:ext>
                </a:extLst>
              </a:tr>
              <a:tr h="370840">
                <a:tc>
                  <a:txBody>
                    <a:bodyPr/>
                    <a:lstStyle/>
                    <a:p>
                      <a:r>
                        <a:rPr lang="en-US" dirty="0" smtClean="0">
                          <a:latin typeface="Calibri" pitchFamily="34" charset="0"/>
                        </a:rPr>
                        <a:t>59</a:t>
                      </a:r>
                      <a:endParaRPr lang="en-US" dirty="0">
                        <a:latin typeface="Calibri" pitchFamily="34" charset="0"/>
                      </a:endParaRPr>
                    </a:p>
                  </a:txBody>
                  <a:tcPr>
                    <a:solidFill>
                      <a:schemeClr val="accent3">
                        <a:lumMod val="85000"/>
                      </a:schemeClr>
                    </a:solidFill>
                  </a:tcPr>
                </a:tc>
                <a:tc>
                  <a:txBody>
                    <a:bodyPr/>
                    <a:lstStyle/>
                    <a:p>
                      <a:r>
                        <a:rPr lang="en-US" b="0" dirty="0" err="1" smtClean="0">
                          <a:latin typeface="Courier New"/>
                        </a:rPr>
                        <a:t>execve</a:t>
                      </a:r>
                      <a:endParaRPr lang="en-US" b="0" dirty="0">
                        <a:latin typeface="Courier New"/>
                      </a:endParaRPr>
                    </a:p>
                  </a:txBody>
                  <a:tcPr>
                    <a:solidFill>
                      <a:schemeClr val="accent3">
                        <a:lumMod val="85000"/>
                      </a:schemeClr>
                    </a:solidFill>
                  </a:tcPr>
                </a:tc>
                <a:tc>
                  <a:txBody>
                    <a:bodyPr/>
                    <a:lstStyle/>
                    <a:p>
                      <a:r>
                        <a:rPr lang="en-US" dirty="0" smtClean="0">
                          <a:latin typeface="Calibri" pitchFamily="34" charset="0"/>
                        </a:rPr>
                        <a:t>Execute a program</a:t>
                      </a:r>
                      <a:endParaRPr lang="en-US" dirty="0">
                        <a:latin typeface="Calibri" pitchFamily="34" charset="0"/>
                      </a:endParaRPr>
                    </a:p>
                  </a:txBody>
                  <a:tcPr>
                    <a:solidFill>
                      <a:schemeClr val="accent3">
                        <a:lumMod val="85000"/>
                      </a:schemeClr>
                    </a:solidFill>
                  </a:tcPr>
                </a:tc>
                <a:extLst>
                  <a:ext uri="{0D108BD9-81ED-4DB2-BD59-A6C34878D82A}">
                    <a16:rowId xmlns="" xmlns:a16="http://schemas.microsoft.com/office/drawing/2014/main" val="10007"/>
                  </a:ext>
                </a:extLst>
              </a:tr>
              <a:tr h="370840">
                <a:tc>
                  <a:txBody>
                    <a:bodyPr/>
                    <a:lstStyle/>
                    <a:p>
                      <a:r>
                        <a:rPr lang="en-US" dirty="0" smtClean="0">
                          <a:latin typeface="Calibri" pitchFamily="34" charset="0"/>
                        </a:rPr>
                        <a:t>60</a:t>
                      </a:r>
                      <a:endParaRPr lang="en-US" dirty="0">
                        <a:latin typeface="Calibri" pitchFamily="34" charset="0"/>
                      </a:endParaRPr>
                    </a:p>
                  </a:txBody>
                  <a:tcPr>
                    <a:solidFill>
                      <a:schemeClr val="accent3">
                        <a:lumMod val="85000"/>
                      </a:schemeClr>
                    </a:solidFill>
                  </a:tcPr>
                </a:tc>
                <a:tc>
                  <a:txBody>
                    <a:bodyPr/>
                    <a:lstStyle/>
                    <a:p>
                      <a:r>
                        <a:rPr lang="en-US" b="0" dirty="0" smtClean="0">
                          <a:latin typeface="Courier New"/>
                        </a:rPr>
                        <a:t>_exit</a:t>
                      </a:r>
                      <a:endParaRPr lang="en-US" b="0" dirty="0">
                        <a:latin typeface="Courier New"/>
                      </a:endParaRPr>
                    </a:p>
                  </a:txBody>
                  <a:tcPr>
                    <a:solidFill>
                      <a:schemeClr val="accent3">
                        <a:lumMod val="85000"/>
                      </a:schemeClr>
                    </a:solidFill>
                  </a:tcPr>
                </a:tc>
                <a:tc>
                  <a:txBody>
                    <a:bodyPr/>
                    <a:lstStyle/>
                    <a:p>
                      <a:r>
                        <a:rPr lang="en-US" dirty="0" smtClean="0">
                          <a:latin typeface="Calibri" pitchFamily="34" charset="0"/>
                        </a:rPr>
                        <a:t>Terminate process</a:t>
                      </a:r>
                      <a:endParaRPr lang="en-US" dirty="0">
                        <a:latin typeface="Calibri" pitchFamily="34" charset="0"/>
                      </a:endParaRPr>
                    </a:p>
                  </a:txBody>
                  <a:tcPr>
                    <a:solidFill>
                      <a:schemeClr val="accent3">
                        <a:lumMod val="85000"/>
                      </a:schemeClr>
                    </a:solidFill>
                  </a:tcPr>
                </a:tc>
                <a:extLst>
                  <a:ext uri="{0D108BD9-81ED-4DB2-BD59-A6C34878D82A}">
                    <a16:rowId xmlns="" xmlns:a16="http://schemas.microsoft.com/office/drawing/2014/main" val="10008"/>
                  </a:ext>
                </a:extLst>
              </a:tr>
              <a:tr h="370840">
                <a:tc>
                  <a:txBody>
                    <a:bodyPr/>
                    <a:lstStyle/>
                    <a:p>
                      <a:r>
                        <a:rPr lang="en-US" dirty="0" smtClean="0">
                          <a:latin typeface="Calibri" pitchFamily="34" charset="0"/>
                        </a:rPr>
                        <a:t>62</a:t>
                      </a:r>
                      <a:endParaRPr lang="en-US" dirty="0">
                        <a:latin typeface="Calibri" pitchFamily="34" charset="0"/>
                      </a:endParaRPr>
                    </a:p>
                  </a:txBody>
                  <a:tcPr>
                    <a:solidFill>
                      <a:schemeClr val="accent3">
                        <a:lumMod val="85000"/>
                      </a:schemeClr>
                    </a:solidFill>
                  </a:tcPr>
                </a:tc>
                <a:tc>
                  <a:txBody>
                    <a:bodyPr/>
                    <a:lstStyle/>
                    <a:p>
                      <a:r>
                        <a:rPr lang="en-US" b="0" dirty="0" smtClean="0">
                          <a:latin typeface="Courier New"/>
                        </a:rPr>
                        <a:t>kill</a:t>
                      </a:r>
                      <a:endParaRPr lang="en-US" b="0" dirty="0">
                        <a:latin typeface="Courier New"/>
                      </a:endParaRPr>
                    </a:p>
                  </a:txBody>
                  <a:tcPr>
                    <a:solidFill>
                      <a:schemeClr val="accent3">
                        <a:lumMod val="85000"/>
                      </a:schemeClr>
                    </a:solidFill>
                  </a:tcPr>
                </a:tc>
                <a:tc>
                  <a:txBody>
                    <a:bodyPr/>
                    <a:lstStyle/>
                    <a:p>
                      <a:r>
                        <a:rPr lang="en-US" dirty="0" smtClean="0">
                          <a:latin typeface="Calibri" pitchFamily="34" charset="0"/>
                        </a:rPr>
                        <a:t>Send signal to process</a:t>
                      </a:r>
                      <a:endParaRPr lang="en-US" dirty="0">
                        <a:latin typeface="Calibri" pitchFamily="34" charset="0"/>
                      </a:endParaRPr>
                    </a:p>
                  </a:txBody>
                  <a:tcPr>
                    <a:solidFill>
                      <a:schemeClr val="accent3">
                        <a:lumMod val="85000"/>
                      </a:schemeClr>
                    </a:solidFill>
                  </a:tcPr>
                </a:tc>
                <a:extLst>
                  <a:ext uri="{0D108BD9-81ED-4DB2-BD59-A6C34878D82A}">
                    <a16:rowId xmlns="" xmlns:a16="http://schemas.microsoft.com/office/drawing/2014/main" val="10009"/>
                  </a:ext>
                </a:extLst>
              </a:tr>
            </a:tbl>
          </a:graphicData>
        </a:graphic>
      </p:graphicFrame>
      <p:sp>
        <p:nvSpPr>
          <p:cNvPr id="4" name="Rectangle 3"/>
          <p:cNvSpPr txBox="1">
            <a:spLocks noChangeArrowheads="1"/>
          </p:cNvSpPr>
          <p:nvPr/>
        </p:nvSpPr>
        <p:spPr>
          <a:xfrm>
            <a:off x="396875" y="1219200"/>
            <a:ext cx="7896225" cy="5334000"/>
          </a:xfrm>
          <a:prstGeom prst="rect">
            <a:avLst/>
          </a:prstGeom>
        </p:spPr>
        <p:txBody>
          <a:bodyPr>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smtClean="0"/>
              <a:t>Each </a:t>
            </a:r>
            <a:r>
              <a:rPr lang="en-US" dirty="0" smtClean="0"/>
              <a:t>x86  system </a:t>
            </a:r>
            <a:r>
              <a:rPr lang="en-US" dirty="0" smtClean="0"/>
              <a:t>call has a unique ID number</a:t>
            </a:r>
          </a:p>
          <a:p>
            <a:r>
              <a:rPr lang="en-US" dirty="0" smtClean="0"/>
              <a:t>Examples:</a:t>
            </a:r>
            <a:endParaRPr lang="en-US" dirty="0"/>
          </a:p>
        </p:txBody>
      </p:sp>
    </p:spTree>
    <p:extLst>
      <p:ext uri="{BB962C8B-B14F-4D97-AF65-F5344CB8AC3E}">
        <p14:creationId xmlns:p14="http://schemas.microsoft.com/office/powerpoint/2010/main" xmlns="" val="292240045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Content Placeholder 3" descr="599px-Bios_data_flow.png"/>
          <p:cNvPicPr>
            <a:picLocks noGrp="1" noChangeAspect="1"/>
          </p:cNvPicPr>
          <p:nvPr>
            <p:ph sz="quarter" idx="4294967295"/>
          </p:nvPr>
        </p:nvPicPr>
        <p:blipFill>
          <a:blip r:embed="rId3"/>
          <a:srcRect/>
          <a:stretch>
            <a:fillRect/>
          </a:stretch>
        </p:blipFill>
        <p:spPr>
          <a:xfrm>
            <a:off x="1396801" y="188661"/>
            <a:ext cx="6415200" cy="642595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Outline</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143000"/>
            <a:ext cx="8229600" cy="5334000"/>
          </a:xfrm>
        </p:spPr>
        <p:txBody>
          <a:bodyPr>
            <a:normAutofit/>
          </a:bodyPr>
          <a:lstStyle/>
          <a:p>
            <a:r>
              <a:rPr lang="en-US" dirty="0" smtClean="0"/>
              <a:t>Introduction to peripheral</a:t>
            </a:r>
          </a:p>
          <a:p>
            <a:r>
              <a:rPr lang="en-US" dirty="0" smtClean="0"/>
              <a:t>Type </a:t>
            </a:r>
            <a:r>
              <a:rPr lang="en-US" dirty="0" smtClean="0"/>
              <a:t>of peripheral (I/O)</a:t>
            </a:r>
          </a:p>
          <a:p>
            <a:r>
              <a:rPr lang="en-US" dirty="0" smtClean="0"/>
              <a:t>Characteristics of peripheral (I/O)</a:t>
            </a:r>
          </a:p>
          <a:p>
            <a:r>
              <a:rPr lang="en-US" dirty="0" smtClean="0"/>
              <a:t>Method of getting/sending data from/to I/O</a:t>
            </a:r>
          </a:p>
          <a:p>
            <a:r>
              <a:rPr lang="en-US" dirty="0" smtClean="0"/>
              <a:t>Programmable Peripheral Interface</a:t>
            </a:r>
          </a:p>
          <a:p>
            <a:r>
              <a:rPr lang="en-US" dirty="0" smtClean="0"/>
              <a:t>Peripheral controller (8255A)</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Hierarchy of I/O Control Devices</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4495800" y="1515070"/>
            <a:ext cx="1905000"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smtClean="0"/>
              <a:t>8155</a:t>
            </a:r>
          </a:p>
          <a:p>
            <a:pPr algn="ctr"/>
            <a:r>
              <a:rPr lang="en-US" sz="2800" b="1" dirty="0" smtClean="0"/>
              <a:t>I/O + Timer</a:t>
            </a:r>
            <a:endParaRPr lang="en-US" sz="2800" b="1" dirty="0"/>
          </a:p>
        </p:txBody>
      </p:sp>
      <p:sp>
        <p:nvSpPr>
          <p:cNvPr id="5" name="Rectangle 4"/>
          <p:cNvSpPr/>
          <p:nvPr/>
        </p:nvSpPr>
        <p:spPr>
          <a:xfrm>
            <a:off x="5257800" y="2962870"/>
            <a:ext cx="19050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8255</a:t>
            </a:r>
          </a:p>
          <a:p>
            <a:pPr algn="ctr"/>
            <a:r>
              <a:rPr lang="en-US" sz="2800" b="1" dirty="0" smtClean="0"/>
              <a:t>I/O</a:t>
            </a:r>
            <a:endParaRPr lang="en-US" sz="2800" b="1" dirty="0"/>
          </a:p>
        </p:txBody>
      </p:sp>
      <p:sp>
        <p:nvSpPr>
          <p:cNvPr id="6" name="Rectangle 5"/>
          <p:cNvSpPr/>
          <p:nvPr/>
        </p:nvSpPr>
        <p:spPr>
          <a:xfrm>
            <a:off x="1447800" y="2971800"/>
            <a:ext cx="1905000" cy="914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b="1" dirty="0" smtClean="0"/>
              <a:t>8253/54</a:t>
            </a:r>
          </a:p>
          <a:p>
            <a:pPr algn="ctr"/>
            <a:r>
              <a:rPr lang="en-US" sz="2800" b="1" dirty="0" smtClean="0"/>
              <a:t>Timer</a:t>
            </a:r>
            <a:endParaRPr lang="en-US" sz="2800" b="1" dirty="0"/>
          </a:p>
        </p:txBody>
      </p:sp>
      <p:sp>
        <p:nvSpPr>
          <p:cNvPr id="7" name="TextBox 6"/>
          <p:cNvSpPr txBox="1"/>
          <p:nvPr/>
        </p:nvSpPr>
        <p:spPr>
          <a:xfrm>
            <a:off x="6477000" y="1295400"/>
            <a:ext cx="1676400" cy="1477328"/>
          </a:xfrm>
          <a:prstGeom prst="rect">
            <a:avLst/>
          </a:prstGeom>
          <a:noFill/>
        </p:spPr>
        <p:txBody>
          <a:bodyPr wrap="square" rtlCol="0">
            <a:spAutoFit/>
          </a:bodyPr>
          <a:lstStyle/>
          <a:p>
            <a:r>
              <a:rPr lang="en-US" b="1" dirty="0" smtClean="0"/>
              <a:t>2 Port (A,B), </a:t>
            </a:r>
          </a:p>
          <a:p>
            <a:r>
              <a:rPr lang="en-US" b="1" dirty="0" smtClean="0"/>
              <a:t>No Bidirectional</a:t>
            </a:r>
          </a:p>
          <a:p>
            <a:r>
              <a:rPr lang="en-US" b="1" dirty="0" smtClean="0"/>
              <a:t>HS mode (C)</a:t>
            </a:r>
          </a:p>
          <a:p>
            <a:r>
              <a:rPr lang="en-US" b="1" dirty="0" smtClean="0"/>
              <a:t>4 mode timer</a:t>
            </a:r>
            <a:endParaRPr lang="en-US" b="1" dirty="0"/>
          </a:p>
        </p:txBody>
      </p:sp>
      <p:sp>
        <p:nvSpPr>
          <p:cNvPr id="8" name="TextBox 7"/>
          <p:cNvSpPr txBox="1"/>
          <p:nvPr/>
        </p:nvSpPr>
        <p:spPr>
          <a:xfrm>
            <a:off x="7239000" y="2962870"/>
            <a:ext cx="2057400" cy="1200329"/>
          </a:xfrm>
          <a:prstGeom prst="rect">
            <a:avLst/>
          </a:prstGeom>
          <a:noFill/>
        </p:spPr>
        <p:txBody>
          <a:bodyPr wrap="square" rtlCol="0">
            <a:spAutoFit/>
          </a:bodyPr>
          <a:lstStyle/>
          <a:p>
            <a:r>
              <a:rPr lang="en-US" b="1" dirty="0" smtClean="0"/>
              <a:t>2 Port (A,B)</a:t>
            </a:r>
          </a:p>
          <a:p>
            <a:r>
              <a:rPr lang="en-US" b="1" dirty="0" smtClean="0"/>
              <a:t>A is Bidirectional</a:t>
            </a:r>
          </a:p>
          <a:p>
            <a:r>
              <a:rPr lang="en-US" b="1" dirty="0" smtClean="0"/>
              <a:t>HS mode (C)</a:t>
            </a:r>
          </a:p>
          <a:p>
            <a:r>
              <a:rPr lang="en-US" b="1" dirty="0" smtClean="0"/>
              <a:t>Extra controls</a:t>
            </a:r>
          </a:p>
        </p:txBody>
      </p:sp>
      <p:sp>
        <p:nvSpPr>
          <p:cNvPr id="9" name="TextBox 8"/>
          <p:cNvSpPr txBox="1"/>
          <p:nvPr/>
        </p:nvSpPr>
        <p:spPr>
          <a:xfrm>
            <a:off x="3429000" y="3200400"/>
            <a:ext cx="1676400" cy="369332"/>
          </a:xfrm>
          <a:prstGeom prst="rect">
            <a:avLst/>
          </a:prstGeom>
          <a:noFill/>
        </p:spPr>
        <p:txBody>
          <a:bodyPr wrap="square" rtlCol="0">
            <a:spAutoFit/>
          </a:bodyPr>
          <a:lstStyle/>
          <a:p>
            <a:r>
              <a:rPr lang="en-US" b="1" dirty="0" smtClean="0"/>
              <a:t>6 mode timer</a:t>
            </a:r>
            <a:endParaRPr lang="en-US" b="1" dirty="0"/>
          </a:p>
        </p:txBody>
      </p:sp>
      <p:cxnSp>
        <p:nvCxnSpPr>
          <p:cNvPr id="11" name="Straight Arrow Connector 10"/>
          <p:cNvCxnSpPr>
            <a:stCxn id="4" idx="2"/>
            <a:endCxn id="5" idx="0"/>
          </p:cNvCxnSpPr>
          <p:nvPr/>
        </p:nvCxnSpPr>
        <p:spPr>
          <a:xfrm rot="16200000" flipH="1">
            <a:off x="5562600" y="2315170"/>
            <a:ext cx="533400" cy="7620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4" idx="2"/>
            <a:endCxn id="6" idx="0"/>
          </p:cNvCxnSpPr>
          <p:nvPr/>
        </p:nvCxnSpPr>
        <p:spPr>
          <a:xfrm rot="5400000">
            <a:off x="3653135" y="1176635"/>
            <a:ext cx="542330" cy="30480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Rectangle 13"/>
          <p:cNvSpPr/>
          <p:nvPr/>
        </p:nvSpPr>
        <p:spPr>
          <a:xfrm>
            <a:off x="990600" y="5334000"/>
            <a:ext cx="2667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8259 </a:t>
            </a:r>
          </a:p>
          <a:p>
            <a:pPr algn="ctr"/>
            <a:r>
              <a:rPr lang="en-US" sz="2400" b="1" dirty="0" smtClean="0"/>
              <a:t>Interrupt controller </a:t>
            </a:r>
            <a:endParaRPr lang="en-US" sz="2400" b="1" dirty="0"/>
          </a:p>
        </p:txBody>
      </p:sp>
      <p:sp>
        <p:nvSpPr>
          <p:cNvPr id="15" name="Rectangle 14"/>
          <p:cNvSpPr/>
          <p:nvPr/>
        </p:nvSpPr>
        <p:spPr>
          <a:xfrm>
            <a:off x="3821724" y="5334000"/>
            <a:ext cx="2198076" cy="1219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8237</a:t>
            </a:r>
          </a:p>
          <a:p>
            <a:pPr algn="ctr"/>
            <a:r>
              <a:rPr lang="en-US" sz="2400" b="1" dirty="0" smtClean="0"/>
              <a:t>DMA controller </a:t>
            </a:r>
            <a:endParaRPr lang="en-US" sz="2400" b="1" dirty="0"/>
          </a:p>
        </p:txBody>
      </p:sp>
      <p:sp>
        <p:nvSpPr>
          <p:cNvPr id="16" name="Rectangle 15"/>
          <p:cNvSpPr/>
          <p:nvPr/>
        </p:nvSpPr>
        <p:spPr>
          <a:xfrm>
            <a:off x="6230816" y="5334000"/>
            <a:ext cx="2836984" cy="1219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8251</a:t>
            </a:r>
          </a:p>
          <a:p>
            <a:pPr algn="ctr"/>
            <a:r>
              <a:rPr lang="en-US" sz="2400" b="1" dirty="0" smtClean="0"/>
              <a:t>Serial I/O USART controller </a:t>
            </a:r>
            <a:endParaRPr lang="en-US" sz="2400" b="1" dirty="0"/>
          </a:p>
        </p:txBody>
      </p:sp>
      <p:cxnSp>
        <p:nvCxnSpPr>
          <p:cNvPr id="20" name="Straight Arrow Connector 19"/>
          <p:cNvCxnSpPr>
            <a:stCxn id="5" idx="2"/>
            <a:endCxn id="14" idx="0"/>
          </p:cNvCxnSpPr>
          <p:nvPr/>
        </p:nvCxnSpPr>
        <p:spPr>
          <a:xfrm rot="5400000">
            <a:off x="3538835" y="2662535"/>
            <a:ext cx="1456730" cy="38862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5" idx="2"/>
            <a:endCxn id="15" idx="0"/>
          </p:cNvCxnSpPr>
          <p:nvPr/>
        </p:nvCxnSpPr>
        <p:spPr>
          <a:xfrm rot="5400000">
            <a:off x="4837166" y="3960866"/>
            <a:ext cx="1456730" cy="128953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5" idx="2"/>
            <a:endCxn id="16" idx="0"/>
          </p:cNvCxnSpPr>
          <p:nvPr/>
        </p:nvCxnSpPr>
        <p:spPr>
          <a:xfrm rot="16200000" flipH="1">
            <a:off x="6201439" y="3886131"/>
            <a:ext cx="1456730" cy="143900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7" name="L-Shape 16"/>
          <p:cNvSpPr/>
          <p:nvPr/>
        </p:nvSpPr>
        <p:spPr>
          <a:xfrm rot="19284224">
            <a:off x="6645848" y="2907956"/>
            <a:ext cx="901512" cy="368409"/>
          </a:xfrm>
          <a:prstGeom prst="corne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b="1" dirty="0" smtClean="0"/>
          </a:p>
        </p:txBody>
      </p:sp>
      <p:sp>
        <p:nvSpPr>
          <p:cNvPr id="19" name="L-Shape 18"/>
          <p:cNvSpPr/>
          <p:nvPr/>
        </p:nvSpPr>
        <p:spPr>
          <a:xfrm rot="19284224">
            <a:off x="2912048" y="5193957"/>
            <a:ext cx="901512" cy="368409"/>
          </a:xfrm>
          <a:prstGeom prst="corne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b="1" dirty="0" smtClean="0"/>
          </a:p>
        </p:txBody>
      </p:sp>
    </p:spTree>
    <p:extLst>
      <p:ext uri="{BB962C8B-B14F-4D97-AF65-F5344CB8AC3E}">
        <p14:creationId xmlns:p14="http://schemas.microsoft.com/office/powerpoint/2010/main" xmlns="" val="1452091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819400" y="6096000"/>
            <a:ext cx="5410200" cy="442913"/>
          </a:xfrm>
        </p:spPr>
        <p:txBody>
          <a:bodyPr>
            <a:normAutofit fontScale="90000"/>
          </a:bodyPr>
          <a:lstStyle/>
          <a:p>
            <a:r>
              <a:rPr lang="en-US" sz="1800" dirty="0" smtClean="0">
                <a:cs typeface="Arial" pitchFamily="34" charset="0"/>
              </a:rPr>
              <a:t>I/O </a:t>
            </a:r>
            <a:r>
              <a:rPr lang="en-US" sz="1800" dirty="0">
                <a:cs typeface="Arial" pitchFamily="34" charset="0"/>
              </a:rPr>
              <a:t>map of a personal computer illustrating many of the fixed I/O areas.</a:t>
            </a:r>
            <a:r>
              <a:rPr lang="en-AU" sz="1800" dirty="0">
                <a:latin typeface="C Helvetica Condensed" charset="0"/>
                <a:cs typeface="Times New Roman" pitchFamily="18" charset="0"/>
              </a:rPr>
              <a:t/>
            </a:r>
            <a:br>
              <a:rPr lang="en-AU" sz="1800" dirty="0">
                <a:latin typeface="C Helvetica Condensed" charset="0"/>
                <a:cs typeface="Times New Roman" pitchFamily="18" charset="0"/>
              </a:rPr>
            </a:br>
            <a:endParaRPr lang="en-US" sz="1800" dirty="0">
              <a:latin typeface="C Helvetica Condensed" charset="0"/>
              <a:cs typeface="Times New Roman" pitchFamily="18" charset="0"/>
            </a:endParaRPr>
          </a:p>
        </p:txBody>
      </p:sp>
      <p:pic>
        <p:nvPicPr>
          <p:cNvPr id="94211" name="Picture 3" descr="FG11_002_0135026458"/>
          <p:cNvPicPr>
            <a:picLocks noChangeAspect="1" noChangeArrowheads="1"/>
          </p:cNvPicPr>
          <p:nvPr/>
        </p:nvPicPr>
        <p:blipFill>
          <a:blip r:embed="rId2"/>
          <a:srcRect/>
          <a:stretch>
            <a:fillRect/>
          </a:stretch>
        </p:blipFill>
        <p:spPr bwMode="auto">
          <a:xfrm>
            <a:off x="0" y="914400"/>
            <a:ext cx="2057400" cy="5507391"/>
          </a:xfrm>
          <a:prstGeom prst="rect">
            <a:avLst/>
          </a:prstGeom>
          <a:noFill/>
          <a:ln w="9525">
            <a:noFill/>
            <a:miter lim="800000"/>
            <a:headEnd/>
            <a:tailEnd/>
          </a:ln>
          <a:effectLst/>
        </p:spPr>
      </p:pic>
      <p:sp>
        <p:nvSpPr>
          <p:cNvPr id="94212" name="Rectangle 4"/>
          <p:cNvSpPr>
            <a:spLocks noChangeArrowheads="1"/>
          </p:cNvSpPr>
          <p:nvPr/>
        </p:nvSpPr>
        <p:spPr bwMode="auto">
          <a:xfrm>
            <a:off x="182563" y="90488"/>
            <a:ext cx="8915400" cy="1143000"/>
          </a:xfrm>
          <a:prstGeom prst="rect">
            <a:avLst/>
          </a:prstGeom>
          <a:noFill/>
          <a:ln w="9525">
            <a:noFill/>
            <a:miter lim="800000"/>
            <a:headEnd/>
            <a:tailEnd/>
          </a:ln>
        </p:spPr>
        <p:txBody>
          <a:bodyPr/>
          <a:lstStyle/>
          <a:p>
            <a:pPr eaLnBrk="1" hangingPunct="1"/>
            <a:r>
              <a:rPr lang="en-US" sz="4000" b="1">
                <a:solidFill>
                  <a:schemeClr val="tx2"/>
                </a:solidFill>
                <a:cs typeface="Times New Roman" pitchFamily="18" charset="0"/>
              </a:rPr>
              <a:t>Personal Computer I/O Map </a:t>
            </a:r>
          </a:p>
        </p:txBody>
      </p:sp>
      <p:sp>
        <p:nvSpPr>
          <p:cNvPr id="94213" name="Rectangle 5"/>
          <p:cNvSpPr>
            <a:spLocks noChangeArrowheads="1"/>
          </p:cNvSpPr>
          <p:nvPr/>
        </p:nvSpPr>
        <p:spPr bwMode="auto">
          <a:xfrm>
            <a:off x="2133600" y="912813"/>
            <a:ext cx="6964363" cy="4800600"/>
          </a:xfrm>
          <a:prstGeom prst="rect">
            <a:avLst/>
          </a:prstGeom>
          <a:noFill/>
          <a:ln w="9525">
            <a:noFill/>
            <a:miter lim="800000"/>
            <a:headEnd/>
            <a:tailEnd/>
          </a:ln>
        </p:spPr>
        <p:txBody>
          <a:bodyPr/>
          <a:lstStyle/>
          <a:p>
            <a:pPr marL="742950" lvl="1" indent="-285750" eaLnBrk="1" hangingPunct="1">
              <a:spcBef>
                <a:spcPct val="20000"/>
              </a:spcBef>
              <a:buClr>
                <a:srgbClr val="0D4000"/>
              </a:buClr>
              <a:buFontTx/>
              <a:buChar char="–"/>
            </a:pPr>
            <a:r>
              <a:rPr lang="en-US" sz="2800" dirty="0">
                <a:cs typeface="Arial" pitchFamily="34" charset="0"/>
              </a:rPr>
              <a:t>the PC uses part of I/O map for </a:t>
            </a:r>
            <a:br>
              <a:rPr lang="en-US" sz="2800" dirty="0">
                <a:cs typeface="Arial" pitchFamily="34" charset="0"/>
              </a:rPr>
            </a:br>
            <a:r>
              <a:rPr lang="en-US" sz="2800" dirty="0">
                <a:cs typeface="Arial" pitchFamily="34" charset="0"/>
              </a:rPr>
              <a:t>dedicated functions, as shown here</a:t>
            </a:r>
          </a:p>
          <a:p>
            <a:pPr marL="742950" lvl="1" indent="-285750" eaLnBrk="1" hangingPunct="1">
              <a:spcBef>
                <a:spcPct val="20000"/>
              </a:spcBef>
              <a:buClr>
                <a:srgbClr val="0D4000"/>
              </a:buClr>
              <a:buFontTx/>
              <a:buChar char="–"/>
            </a:pPr>
            <a:r>
              <a:rPr lang="en-US" sz="2800" dirty="0">
                <a:cs typeface="Arial" pitchFamily="34" charset="0"/>
              </a:rPr>
              <a:t>I/O space between ports 0000H and 03FFH is normally reserved for the system and ISA bus </a:t>
            </a:r>
          </a:p>
          <a:p>
            <a:pPr marL="742950" lvl="1" indent="-285750" eaLnBrk="1" hangingPunct="1">
              <a:spcBef>
                <a:spcPct val="20000"/>
              </a:spcBef>
              <a:buClr>
                <a:srgbClr val="0D4000"/>
              </a:buClr>
              <a:buFontTx/>
              <a:buChar char="–"/>
            </a:pPr>
            <a:r>
              <a:rPr lang="en-US" sz="2800" dirty="0">
                <a:cs typeface="Arial" pitchFamily="34" charset="0"/>
              </a:rPr>
              <a:t>ports at 0400H–FFFFH are generally available for user applications, main-board functions, and the PCI bus </a:t>
            </a:r>
          </a:p>
          <a:p>
            <a:pPr marL="742950" lvl="1" indent="-285750" eaLnBrk="1" hangingPunct="1">
              <a:spcBef>
                <a:spcPct val="20000"/>
              </a:spcBef>
              <a:buClr>
                <a:srgbClr val="0D4000"/>
              </a:buClr>
              <a:buFontTx/>
              <a:buChar char="–"/>
            </a:pPr>
            <a:r>
              <a:rPr lang="en-US" sz="2800" dirty="0">
                <a:cs typeface="Arial" pitchFamily="34" charset="0"/>
              </a:rPr>
              <a:t>80287 coprocessor uses 00F8H–00FFH, so Intel reserves I/O ports 00F0H–00FFH</a:t>
            </a:r>
            <a:endParaRPr lang="en-AU" sz="2800" dirty="0">
              <a:latin typeface="Times" pitchFamily="-80"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42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42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4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Outside MPU</a:t>
            </a:r>
            <a:endParaRPr lang="en-US"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304800" y="1143000"/>
            <a:ext cx="8839200" cy="5334000"/>
          </a:xfrm>
        </p:spPr>
        <p:txBody>
          <a:bodyPr>
            <a:normAutofit/>
          </a:bodyPr>
          <a:lstStyle/>
          <a:p>
            <a:r>
              <a:rPr lang="en-US" dirty="0" smtClean="0"/>
              <a:t>RAM Memory is integral part of MP System</a:t>
            </a:r>
          </a:p>
          <a:p>
            <a:pPr lvl="1"/>
            <a:r>
              <a:rPr lang="en-US" dirty="0" smtClean="0"/>
              <a:t>MPU fetch instruction from RAM</a:t>
            </a:r>
          </a:p>
          <a:p>
            <a:pPr lvl="1"/>
            <a:r>
              <a:rPr lang="en-US" dirty="0" smtClean="0"/>
              <a:t>MPU RD and WR data to RAM  (same speed as MPU)</a:t>
            </a:r>
          </a:p>
          <a:p>
            <a:r>
              <a:rPr lang="en-US" dirty="0" smtClean="0"/>
              <a:t>How Ram is interfaced </a:t>
            </a:r>
          </a:p>
          <a:p>
            <a:endParaRPr lang="en-US" dirty="0" smtClean="0"/>
          </a:p>
          <a:p>
            <a:endParaRPr lang="en-US" dirty="0" smtClean="0"/>
          </a:p>
          <a:p>
            <a:endParaRPr lang="en-US" dirty="0" smtClean="0"/>
          </a:p>
          <a:p>
            <a:endParaRPr lang="en-US" dirty="0" smtClean="0"/>
          </a:p>
          <a:p>
            <a:endParaRPr lang="en-US" dirty="0" smtClean="0"/>
          </a:p>
        </p:txBody>
      </p:sp>
      <p:grpSp>
        <p:nvGrpSpPr>
          <p:cNvPr id="4" name="Group 3"/>
          <p:cNvGrpSpPr/>
          <p:nvPr/>
        </p:nvGrpSpPr>
        <p:grpSpPr>
          <a:xfrm>
            <a:off x="838200" y="3352800"/>
            <a:ext cx="7848600" cy="3352800"/>
            <a:chOff x="762000" y="3200400"/>
            <a:chExt cx="7315200" cy="3429000"/>
          </a:xfrm>
        </p:grpSpPr>
        <p:sp>
          <p:nvSpPr>
            <p:cNvPr id="5" name="Up Arrow 4"/>
            <p:cNvSpPr/>
            <p:nvPr/>
          </p:nvSpPr>
          <p:spPr>
            <a:xfrm>
              <a:off x="3276600" y="4800600"/>
              <a:ext cx="381000" cy="144780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b="1"/>
            </a:p>
          </p:txBody>
        </p:sp>
        <p:sp>
          <p:nvSpPr>
            <p:cNvPr id="6" name="Up Arrow 5"/>
            <p:cNvSpPr/>
            <p:nvPr/>
          </p:nvSpPr>
          <p:spPr>
            <a:xfrm>
              <a:off x="5029200" y="4800600"/>
              <a:ext cx="381000" cy="144780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b="1"/>
            </a:p>
          </p:txBody>
        </p:sp>
        <p:sp>
          <p:nvSpPr>
            <p:cNvPr id="7" name="Up Arrow 6"/>
            <p:cNvSpPr/>
            <p:nvPr/>
          </p:nvSpPr>
          <p:spPr>
            <a:xfrm>
              <a:off x="6477000" y="5410200"/>
              <a:ext cx="381000" cy="83820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400" b="1"/>
            </a:p>
          </p:txBody>
        </p:sp>
        <p:sp>
          <p:nvSpPr>
            <p:cNvPr id="8" name="Rectangle 5"/>
            <p:cNvSpPr>
              <a:spLocks noChangeArrowheads="1"/>
            </p:cNvSpPr>
            <p:nvPr/>
          </p:nvSpPr>
          <p:spPr bwMode="auto">
            <a:xfrm>
              <a:off x="1219200" y="5257800"/>
              <a:ext cx="914400" cy="381000"/>
            </a:xfrm>
            <a:prstGeom prst="rect">
              <a:avLst/>
            </a:prstGeom>
            <a:solidFill>
              <a:schemeClr val="bg1"/>
            </a:solidFill>
            <a:ln w="9525">
              <a:solidFill>
                <a:schemeClr val="bg1"/>
              </a:solidFill>
              <a:miter lim="800000"/>
              <a:headEnd/>
              <a:tailEnd/>
            </a:ln>
            <a:effectLst/>
          </p:spPr>
          <p:txBody>
            <a:bodyPr wrap="none" anchor="ctr"/>
            <a:lstStyle/>
            <a:p>
              <a:endParaRPr lang="en-US" sz="1400" b="1"/>
            </a:p>
          </p:txBody>
        </p:sp>
        <p:grpSp>
          <p:nvGrpSpPr>
            <p:cNvPr id="9" name="Group 15"/>
            <p:cNvGrpSpPr/>
            <p:nvPr/>
          </p:nvGrpSpPr>
          <p:grpSpPr>
            <a:xfrm>
              <a:off x="762000" y="3200400"/>
              <a:ext cx="1219200" cy="3429000"/>
              <a:chOff x="152400" y="2895600"/>
              <a:chExt cx="1219200" cy="2819400"/>
            </a:xfrm>
          </p:grpSpPr>
          <p:sp>
            <p:nvSpPr>
              <p:cNvPr id="27" name="Rectangle 26"/>
              <p:cNvSpPr/>
              <p:nvPr/>
            </p:nvSpPr>
            <p:spPr>
              <a:xfrm>
                <a:off x="152400" y="2895600"/>
                <a:ext cx="1066800" cy="2819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t>8085</a:t>
                </a:r>
              </a:p>
              <a:p>
                <a:pPr algn="ctr"/>
                <a:r>
                  <a:rPr lang="en-US" sz="1400" b="1" dirty="0" smtClean="0"/>
                  <a:t>MPU</a:t>
                </a:r>
                <a:endParaRPr lang="en-US" sz="1400" b="1" dirty="0"/>
              </a:p>
            </p:txBody>
          </p:sp>
          <p:sp>
            <p:nvSpPr>
              <p:cNvPr id="28" name="TextBox 27"/>
              <p:cNvSpPr txBox="1"/>
              <p:nvPr/>
            </p:nvSpPr>
            <p:spPr>
              <a:xfrm>
                <a:off x="838200" y="2895600"/>
                <a:ext cx="533400" cy="258812"/>
              </a:xfrm>
              <a:prstGeom prst="rect">
                <a:avLst/>
              </a:prstGeom>
              <a:noFill/>
            </p:spPr>
            <p:txBody>
              <a:bodyPr wrap="square" rtlCol="0">
                <a:spAutoFit/>
              </a:bodyPr>
              <a:lstStyle/>
              <a:p>
                <a:r>
                  <a:rPr lang="en-US" sz="1400" b="1" dirty="0" smtClean="0"/>
                  <a:t>A</a:t>
                </a:r>
                <a:r>
                  <a:rPr lang="en-US" sz="1400" b="1" baseline="-25000" dirty="0" smtClean="0"/>
                  <a:t>15</a:t>
                </a:r>
                <a:endParaRPr lang="en-US" sz="1400" b="1" baseline="-25000" dirty="0"/>
              </a:p>
            </p:txBody>
          </p:sp>
          <p:sp>
            <p:nvSpPr>
              <p:cNvPr id="29" name="TextBox 28"/>
              <p:cNvSpPr txBox="1"/>
              <p:nvPr/>
            </p:nvSpPr>
            <p:spPr>
              <a:xfrm>
                <a:off x="838200" y="3124199"/>
                <a:ext cx="533400" cy="258812"/>
              </a:xfrm>
              <a:prstGeom prst="rect">
                <a:avLst/>
              </a:prstGeom>
              <a:noFill/>
            </p:spPr>
            <p:txBody>
              <a:bodyPr wrap="square" rtlCol="0">
                <a:spAutoFit/>
              </a:bodyPr>
              <a:lstStyle/>
              <a:p>
                <a:r>
                  <a:rPr lang="en-US" sz="1400" b="1" dirty="0" smtClean="0"/>
                  <a:t>A</a:t>
                </a:r>
                <a:r>
                  <a:rPr lang="en-US" sz="1400" b="1" baseline="-25000" dirty="0" smtClean="0"/>
                  <a:t>0</a:t>
                </a:r>
                <a:endParaRPr lang="en-US" sz="1400" b="1" baseline="-25000" dirty="0"/>
              </a:p>
            </p:txBody>
          </p:sp>
          <p:sp>
            <p:nvSpPr>
              <p:cNvPr id="30" name="TextBox 29"/>
              <p:cNvSpPr txBox="1"/>
              <p:nvPr/>
            </p:nvSpPr>
            <p:spPr>
              <a:xfrm>
                <a:off x="762000" y="5105400"/>
                <a:ext cx="533400" cy="198423"/>
              </a:xfrm>
              <a:prstGeom prst="rect">
                <a:avLst/>
              </a:prstGeom>
              <a:noFill/>
            </p:spPr>
            <p:txBody>
              <a:bodyPr wrap="square" rtlCol="0">
                <a:spAutoFit/>
              </a:bodyPr>
              <a:lstStyle/>
              <a:p>
                <a:r>
                  <a:rPr lang="en-US" sz="1400" b="1" baseline="-25000" dirty="0" smtClean="0"/>
                  <a:t>D0</a:t>
                </a:r>
                <a:endParaRPr lang="en-US" sz="1400" b="1" baseline="-25000" dirty="0"/>
              </a:p>
            </p:txBody>
          </p:sp>
          <p:sp>
            <p:nvSpPr>
              <p:cNvPr id="31" name="TextBox 30"/>
              <p:cNvSpPr txBox="1"/>
              <p:nvPr/>
            </p:nvSpPr>
            <p:spPr>
              <a:xfrm>
                <a:off x="762000" y="4876801"/>
                <a:ext cx="533400" cy="198423"/>
              </a:xfrm>
              <a:prstGeom prst="rect">
                <a:avLst/>
              </a:prstGeom>
              <a:noFill/>
            </p:spPr>
            <p:txBody>
              <a:bodyPr wrap="square" rtlCol="0">
                <a:spAutoFit/>
              </a:bodyPr>
              <a:lstStyle/>
              <a:p>
                <a:r>
                  <a:rPr lang="en-US" sz="1400" b="1" baseline="-25000" dirty="0" smtClean="0"/>
                  <a:t>D7</a:t>
                </a:r>
                <a:endParaRPr lang="en-US" sz="1400" b="1" baseline="-25000" dirty="0"/>
              </a:p>
            </p:txBody>
          </p:sp>
        </p:grpSp>
        <p:sp>
          <p:nvSpPr>
            <p:cNvPr id="10" name="Right Arrow 9"/>
            <p:cNvSpPr/>
            <p:nvPr/>
          </p:nvSpPr>
          <p:spPr>
            <a:xfrm>
              <a:off x="1828800" y="3276600"/>
              <a:ext cx="6096000" cy="4572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smtClean="0">
                  <a:solidFill>
                    <a:schemeClr val="tx1"/>
                  </a:solidFill>
                </a:rPr>
                <a:t>         Address Bus (16bit)</a:t>
              </a:r>
              <a:endParaRPr lang="en-US" sz="1400" b="1" dirty="0">
                <a:solidFill>
                  <a:schemeClr val="tx1"/>
                </a:solidFill>
              </a:endParaRPr>
            </a:p>
          </p:txBody>
        </p:sp>
        <p:sp>
          <p:nvSpPr>
            <p:cNvPr id="11" name="Rectangle 10"/>
            <p:cNvSpPr/>
            <p:nvPr/>
          </p:nvSpPr>
          <p:spPr>
            <a:xfrm>
              <a:off x="2743200" y="4191000"/>
              <a:ext cx="9906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b="1" dirty="0" smtClean="0"/>
                <a:t>Memory</a:t>
              </a:r>
              <a:endParaRPr lang="en-US" sz="1400" b="1" dirty="0"/>
            </a:p>
          </p:txBody>
        </p:sp>
        <p:sp>
          <p:nvSpPr>
            <p:cNvPr id="12" name="Rectangle 11"/>
            <p:cNvSpPr/>
            <p:nvPr/>
          </p:nvSpPr>
          <p:spPr>
            <a:xfrm>
              <a:off x="4648200" y="4191000"/>
              <a:ext cx="762000" cy="609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b="1" dirty="0" smtClean="0"/>
                <a:t>I/P</a:t>
              </a:r>
              <a:endParaRPr lang="en-US" sz="1400" b="1" dirty="0"/>
            </a:p>
          </p:txBody>
        </p:sp>
        <p:sp>
          <p:nvSpPr>
            <p:cNvPr id="13" name="Right Arrow 12"/>
            <p:cNvSpPr/>
            <p:nvPr/>
          </p:nvSpPr>
          <p:spPr>
            <a:xfrm>
              <a:off x="2133600" y="5715000"/>
              <a:ext cx="5867400" cy="3810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1400" b="1" dirty="0" smtClean="0"/>
                <a:t>                                </a:t>
              </a:r>
              <a:r>
                <a:rPr lang="en-US" sz="1400" b="1" dirty="0" smtClean="0">
                  <a:solidFill>
                    <a:schemeClr val="tx1"/>
                  </a:solidFill>
                </a:rPr>
                <a:t>Data Bus (8bit)   </a:t>
              </a:r>
              <a:endParaRPr lang="en-US" sz="1400" b="1" dirty="0">
                <a:solidFill>
                  <a:schemeClr val="tx1"/>
                </a:solidFill>
              </a:endParaRPr>
            </a:p>
          </p:txBody>
        </p:sp>
        <p:sp>
          <p:nvSpPr>
            <p:cNvPr id="14" name="Rectangle 13"/>
            <p:cNvSpPr/>
            <p:nvPr/>
          </p:nvSpPr>
          <p:spPr>
            <a:xfrm>
              <a:off x="6019800" y="4800600"/>
              <a:ext cx="762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b="1" dirty="0" smtClean="0"/>
                <a:t>O/P</a:t>
              </a:r>
              <a:endParaRPr lang="en-US" sz="1400" b="1" dirty="0"/>
            </a:p>
          </p:txBody>
        </p:sp>
        <p:sp>
          <p:nvSpPr>
            <p:cNvPr id="15" name="Down Arrow 14"/>
            <p:cNvSpPr/>
            <p:nvPr/>
          </p:nvSpPr>
          <p:spPr>
            <a:xfrm>
              <a:off x="3048000" y="3505200"/>
              <a:ext cx="304800" cy="6858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400" b="1"/>
            </a:p>
          </p:txBody>
        </p:sp>
        <p:sp>
          <p:nvSpPr>
            <p:cNvPr id="16" name="Down Arrow 15"/>
            <p:cNvSpPr/>
            <p:nvPr/>
          </p:nvSpPr>
          <p:spPr>
            <a:xfrm>
              <a:off x="4800600" y="3581400"/>
              <a:ext cx="304800" cy="6096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400" b="1"/>
            </a:p>
          </p:txBody>
        </p:sp>
        <p:sp>
          <p:nvSpPr>
            <p:cNvPr id="17" name="Down Arrow 16"/>
            <p:cNvSpPr/>
            <p:nvPr/>
          </p:nvSpPr>
          <p:spPr>
            <a:xfrm>
              <a:off x="6248400" y="3581400"/>
              <a:ext cx="304800" cy="12192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400" b="1"/>
            </a:p>
          </p:txBody>
        </p:sp>
        <p:sp>
          <p:nvSpPr>
            <p:cNvPr id="18" name="Right Arrow 17"/>
            <p:cNvSpPr/>
            <p:nvPr/>
          </p:nvSpPr>
          <p:spPr>
            <a:xfrm>
              <a:off x="6781800" y="4876800"/>
              <a:ext cx="1295400" cy="381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b="1"/>
            </a:p>
          </p:txBody>
        </p:sp>
        <p:sp>
          <p:nvSpPr>
            <p:cNvPr id="19" name="Right Arrow 18"/>
            <p:cNvSpPr/>
            <p:nvPr/>
          </p:nvSpPr>
          <p:spPr>
            <a:xfrm>
              <a:off x="1828800" y="6172200"/>
              <a:ext cx="6172200" cy="3810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b="1" dirty="0" smtClean="0">
                  <a:solidFill>
                    <a:schemeClr val="tx1"/>
                  </a:solidFill>
                </a:rPr>
                <a:t>Control Bus (8bit)</a:t>
              </a:r>
              <a:endParaRPr lang="en-US" sz="1400" b="1" dirty="0">
                <a:solidFill>
                  <a:schemeClr val="tx1"/>
                </a:solidFill>
              </a:endParaRPr>
            </a:p>
          </p:txBody>
        </p:sp>
        <p:sp>
          <p:nvSpPr>
            <p:cNvPr id="20" name="Up-Down Arrow 19"/>
            <p:cNvSpPr/>
            <p:nvPr/>
          </p:nvSpPr>
          <p:spPr>
            <a:xfrm>
              <a:off x="2743200" y="4800600"/>
              <a:ext cx="457200" cy="990600"/>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a:p>
          </p:txBody>
        </p:sp>
        <p:sp>
          <p:nvSpPr>
            <p:cNvPr id="21" name="Down Arrow 20"/>
            <p:cNvSpPr/>
            <p:nvPr/>
          </p:nvSpPr>
          <p:spPr>
            <a:xfrm>
              <a:off x="4648200" y="4800600"/>
              <a:ext cx="381000" cy="99060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a:p>
          </p:txBody>
        </p:sp>
        <p:sp>
          <p:nvSpPr>
            <p:cNvPr id="22" name="Up Arrow 21"/>
            <p:cNvSpPr/>
            <p:nvPr/>
          </p:nvSpPr>
          <p:spPr>
            <a:xfrm>
              <a:off x="6096000" y="5410200"/>
              <a:ext cx="304800" cy="381000"/>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a:p>
          </p:txBody>
        </p:sp>
        <p:sp>
          <p:nvSpPr>
            <p:cNvPr id="23" name="Left Arrow 22"/>
            <p:cNvSpPr/>
            <p:nvPr/>
          </p:nvSpPr>
          <p:spPr>
            <a:xfrm>
              <a:off x="1828800" y="5715000"/>
              <a:ext cx="1524000" cy="381000"/>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400" b="1"/>
            </a:p>
          </p:txBody>
        </p:sp>
        <p:sp>
          <p:nvSpPr>
            <p:cNvPr id="24" name="Left Arrow 23"/>
            <p:cNvSpPr/>
            <p:nvPr/>
          </p:nvSpPr>
          <p:spPr>
            <a:xfrm>
              <a:off x="5410200" y="4267200"/>
              <a:ext cx="2590800" cy="228600"/>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400" b="1"/>
            </a:p>
          </p:txBody>
        </p:sp>
        <p:cxnSp>
          <p:nvCxnSpPr>
            <p:cNvPr id="25" name="Straight Arrow Connector 24"/>
            <p:cNvCxnSpPr/>
            <p:nvPr/>
          </p:nvCxnSpPr>
          <p:spPr>
            <a:xfrm>
              <a:off x="2438400" y="3505200"/>
              <a:ext cx="1676400" cy="1588"/>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2209800" y="5867400"/>
              <a:ext cx="990600" cy="1588"/>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Primary function of MPU</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371600"/>
            <a:ext cx="8229600" cy="5029200"/>
          </a:xfrm>
        </p:spPr>
        <p:txBody>
          <a:bodyPr>
            <a:normAutofit/>
          </a:bodyPr>
          <a:lstStyle/>
          <a:p>
            <a:r>
              <a:rPr lang="en-US" dirty="0" smtClean="0"/>
              <a:t>Read Instruction from memory</a:t>
            </a:r>
          </a:p>
          <a:p>
            <a:r>
              <a:rPr lang="en-US" dirty="0" smtClean="0"/>
              <a:t>Execute instruction </a:t>
            </a:r>
          </a:p>
          <a:p>
            <a:r>
              <a:rPr lang="en-US" dirty="0" smtClean="0"/>
              <a:t>Read/Write data to memory </a:t>
            </a:r>
          </a:p>
          <a:p>
            <a:r>
              <a:rPr lang="en-US" dirty="0" smtClean="0"/>
              <a:t>Some time send result to  output device</a:t>
            </a:r>
          </a:p>
          <a:p>
            <a:pPr lvl="1"/>
            <a:r>
              <a:rPr lang="en-US" dirty="0" smtClean="0"/>
              <a:t>LEDs, Monitor, Printer</a:t>
            </a:r>
          </a:p>
          <a:p>
            <a:r>
              <a:rPr lang="en-US" dirty="0" smtClean="0"/>
              <a:t>Interfacing a peripheral </a:t>
            </a:r>
          </a:p>
          <a:p>
            <a:pPr lvl="1"/>
            <a:r>
              <a:rPr lang="en-US" dirty="0" smtClean="0"/>
              <a:t>Why: To enable MPU to communicate with I/O</a:t>
            </a:r>
          </a:p>
          <a:p>
            <a:pPr lvl="1"/>
            <a:r>
              <a:rPr lang="en-US" dirty="0" smtClean="0"/>
              <a:t>Designing logic circuit H/W  for a I/O</a:t>
            </a:r>
          </a:p>
          <a:p>
            <a:pPr lvl="1"/>
            <a:r>
              <a:rPr lang="en-US" dirty="0" smtClean="0"/>
              <a:t>Writing instruction (S/W)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86836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Introduction </a:t>
            </a:r>
            <a:endParaRPr lang="en-US" sz="4800" b="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533400" y="4953000"/>
            <a:ext cx="8153400" cy="1600200"/>
          </a:xfrm>
        </p:spPr>
        <p:txBody>
          <a:bodyPr>
            <a:normAutofit fontScale="85000" lnSpcReduction="20000"/>
          </a:bodyPr>
          <a:lstStyle/>
          <a:p>
            <a:r>
              <a:rPr lang="en-US" sz="4000" dirty="0" smtClean="0"/>
              <a:t> Computer  Systems</a:t>
            </a:r>
          </a:p>
          <a:p>
            <a:pPr lvl="1"/>
            <a:r>
              <a:rPr lang="en-US" sz="3800" dirty="0" smtClean="0"/>
              <a:t> Internal  (processor + memory (RAM) ) </a:t>
            </a:r>
          </a:p>
          <a:p>
            <a:pPr lvl="1"/>
            <a:r>
              <a:rPr lang="en-US" sz="3800" dirty="0" smtClean="0"/>
              <a:t> Peripheral (Disk, Display, Audio, Eth,..)</a:t>
            </a:r>
          </a:p>
          <a:p>
            <a:pPr>
              <a:buNone/>
            </a:pPr>
            <a:endParaRPr lang="en-US" sz="4000" dirty="0"/>
          </a:p>
        </p:txBody>
      </p:sp>
      <p:sp>
        <p:nvSpPr>
          <p:cNvPr id="4" name="Rectangle 3"/>
          <p:cNvSpPr/>
          <p:nvPr/>
        </p:nvSpPr>
        <p:spPr>
          <a:xfrm>
            <a:off x="2600368" y="2490384"/>
            <a:ext cx="1990084" cy="6249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t>Processor </a:t>
            </a:r>
            <a:endParaRPr lang="en-US" sz="3200" b="1" dirty="0"/>
          </a:p>
        </p:txBody>
      </p:sp>
      <p:sp>
        <p:nvSpPr>
          <p:cNvPr id="5" name="Rectangle 4"/>
          <p:cNvSpPr/>
          <p:nvPr/>
        </p:nvSpPr>
        <p:spPr>
          <a:xfrm>
            <a:off x="5432411" y="2240420"/>
            <a:ext cx="765417" cy="112483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smtClean="0"/>
              <a:t>R</a:t>
            </a:r>
          </a:p>
          <a:p>
            <a:pPr algn="ctr"/>
            <a:r>
              <a:rPr lang="en-US" sz="2400" b="1" dirty="0" smtClean="0"/>
              <a:t>A</a:t>
            </a:r>
          </a:p>
          <a:p>
            <a:pPr algn="ctr"/>
            <a:r>
              <a:rPr lang="en-US" sz="2400" b="1" dirty="0" smtClean="0"/>
              <a:t>M</a:t>
            </a:r>
            <a:endParaRPr lang="en-US" sz="2400" b="1" dirty="0"/>
          </a:p>
        </p:txBody>
      </p:sp>
      <p:cxnSp>
        <p:nvCxnSpPr>
          <p:cNvPr id="7" name="Straight Arrow Connector 6"/>
          <p:cNvCxnSpPr>
            <a:stCxn id="4" idx="3"/>
            <a:endCxn id="5" idx="1"/>
          </p:cNvCxnSpPr>
          <p:nvPr/>
        </p:nvCxnSpPr>
        <p:spPr>
          <a:xfrm>
            <a:off x="4590452" y="2802838"/>
            <a:ext cx="841959" cy="130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6" name="Oval 25"/>
          <p:cNvSpPr/>
          <p:nvPr/>
        </p:nvSpPr>
        <p:spPr>
          <a:xfrm>
            <a:off x="2294201" y="1927965"/>
            <a:ext cx="4592502" cy="18122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7" name="Picture 26" descr="tapeimages.jpg"/>
          <p:cNvPicPr>
            <a:picLocks noChangeAspect="1"/>
          </p:cNvPicPr>
          <p:nvPr/>
        </p:nvPicPr>
        <p:blipFill>
          <a:blip r:embed="rId2"/>
          <a:stretch>
            <a:fillRect/>
          </a:stretch>
        </p:blipFill>
        <p:spPr>
          <a:xfrm>
            <a:off x="533742" y="3115293"/>
            <a:ext cx="1224667" cy="671778"/>
          </a:xfrm>
          <a:prstGeom prst="rect">
            <a:avLst/>
          </a:prstGeom>
        </p:spPr>
      </p:pic>
      <p:pic>
        <p:nvPicPr>
          <p:cNvPr id="28" name="Picture 27" descr="webcamimages.jpg"/>
          <p:cNvPicPr>
            <a:picLocks noChangeAspect="1"/>
          </p:cNvPicPr>
          <p:nvPr/>
        </p:nvPicPr>
        <p:blipFill>
          <a:blip r:embed="rId3"/>
          <a:stretch>
            <a:fillRect/>
          </a:stretch>
        </p:blipFill>
        <p:spPr>
          <a:xfrm>
            <a:off x="5432411" y="1043836"/>
            <a:ext cx="1291641" cy="937364"/>
          </a:xfrm>
          <a:prstGeom prst="rect">
            <a:avLst/>
          </a:prstGeom>
        </p:spPr>
      </p:pic>
      <p:pic>
        <p:nvPicPr>
          <p:cNvPr id="29" name="Picture 28" descr="displayimages.jpg"/>
          <p:cNvPicPr>
            <a:picLocks noChangeAspect="1"/>
          </p:cNvPicPr>
          <p:nvPr/>
        </p:nvPicPr>
        <p:blipFill>
          <a:blip r:embed="rId4"/>
          <a:stretch>
            <a:fillRect/>
          </a:stretch>
        </p:blipFill>
        <p:spPr>
          <a:xfrm>
            <a:off x="3671952" y="1053092"/>
            <a:ext cx="1186396" cy="835816"/>
          </a:xfrm>
          <a:prstGeom prst="rect">
            <a:avLst/>
          </a:prstGeom>
        </p:spPr>
      </p:pic>
      <p:pic>
        <p:nvPicPr>
          <p:cNvPr id="30" name="Picture 29" descr="dvdimages.jpg"/>
          <p:cNvPicPr>
            <a:picLocks noChangeAspect="1"/>
          </p:cNvPicPr>
          <p:nvPr/>
        </p:nvPicPr>
        <p:blipFill>
          <a:blip r:embed="rId5"/>
          <a:stretch>
            <a:fillRect/>
          </a:stretch>
        </p:blipFill>
        <p:spPr>
          <a:xfrm>
            <a:off x="1758409" y="3865184"/>
            <a:ext cx="1291641" cy="960798"/>
          </a:xfrm>
          <a:prstGeom prst="rect">
            <a:avLst/>
          </a:prstGeom>
        </p:spPr>
      </p:pic>
      <p:pic>
        <p:nvPicPr>
          <p:cNvPr id="31" name="Picture 30" descr="EpsonPrinter.jpg"/>
          <p:cNvPicPr>
            <a:picLocks noChangeAspect="1"/>
          </p:cNvPicPr>
          <p:nvPr/>
        </p:nvPicPr>
        <p:blipFill>
          <a:blip r:embed="rId6" cstate="print"/>
          <a:stretch>
            <a:fillRect/>
          </a:stretch>
        </p:blipFill>
        <p:spPr>
          <a:xfrm>
            <a:off x="3901577" y="3927675"/>
            <a:ext cx="1349198" cy="1101526"/>
          </a:xfrm>
          <a:prstGeom prst="rect">
            <a:avLst/>
          </a:prstGeom>
        </p:spPr>
      </p:pic>
      <p:pic>
        <p:nvPicPr>
          <p:cNvPr id="32" name="Picture 31" descr="imagesHDD.jpg"/>
          <p:cNvPicPr>
            <a:picLocks noChangeAspect="1"/>
          </p:cNvPicPr>
          <p:nvPr/>
        </p:nvPicPr>
        <p:blipFill>
          <a:blip r:embed="rId7"/>
          <a:stretch>
            <a:fillRect/>
          </a:stretch>
        </p:blipFill>
        <p:spPr>
          <a:xfrm>
            <a:off x="2064576" y="1053092"/>
            <a:ext cx="1215100" cy="765514"/>
          </a:xfrm>
          <a:prstGeom prst="rect">
            <a:avLst/>
          </a:prstGeom>
        </p:spPr>
      </p:pic>
      <p:pic>
        <p:nvPicPr>
          <p:cNvPr id="33" name="Picture 32" descr="modemimages.jpg"/>
          <p:cNvPicPr>
            <a:picLocks noChangeAspect="1"/>
          </p:cNvPicPr>
          <p:nvPr/>
        </p:nvPicPr>
        <p:blipFill>
          <a:blip r:embed="rId8"/>
          <a:stretch>
            <a:fillRect/>
          </a:stretch>
        </p:blipFill>
        <p:spPr>
          <a:xfrm>
            <a:off x="7805204" y="2490384"/>
            <a:ext cx="1186396" cy="968610"/>
          </a:xfrm>
          <a:prstGeom prst="rect">
            <a:avLst/>
          </a:prstGeom>
        </p:spPr>
      </p:pic>
      <p:pic>
        <p:nvPicPr>
          <p:cNvPr id="34" name="Picture 33" descr="mouseimages.jpg"/>
          <p:cNvPicPr>
            <a:picLocks noChangeAspect="1"/>
          </p:cNvPicPr>
          <p:nvPr/>
        </p:nvPicPr>
        <p:blipFill>
          <a:blip r:embed="rId9"/>
          <a:stretch>
            <a:fillRect/>
          </a:stretch>
        </p:blipFill>
        <p:spPr>
          <a:xfrm>
            <a:off x="6733620" y="3490239"/>
            <a:ext cx="1205532" cy="835816"/>
          </a:xfrm>
          <a:prstGeom prst="rect">
            <a:avLst/>
          </a:prstGeom>
        </p:spPr>
      </p:pic>
      <p:pic>
        <p:nvPicPr>
          <p:cNvPr id="35" name="Picture 34" descr="pendriveimages.jpg"/>
          <p:cNvPicPr>
            <a:picLocks noChangeAspect="1"/>
          </p:cNvPicPr>
          <p:nvPr/>
        </p:nvPicPr>
        <p:blipFill>
          <a:blip r:embed="rId10"/>
          <a:stretch>
            <a:fillRect/>
          </a:stretch>
        </p:blipFill>
        <p:spPr>
          <a:xfrm>
            <a:off x="457200" y="1615510"/>
            <a:ext cx="1349048" cy="1171705"/>
          </a:xfrm>
          <a:prstGeom prst="rect">
            <a:avLst/>
          </a:prstGeom>
        </p:spPr>
      </p:pic>
      <p:pic>
        <p:nvPicPr>
          <p:cNvPr id="36" name="Picture 35" descr="scanerimages.jpg"/>
          <p:cNvPicPr>
            <a:picLocks noChangeAspect="1"/>
          </p:cNvPicPr>
          <p:nvPr/>
        </p:nvPicPr>
        <p:blipFill>
          <a:blip r:embed="rId11"/>
          <a:stretch>
            <a:fillRect/>
          </a:stretch>
        </p:blipFill>
        <p:spPr>
          <a:xfrm>
            <a:off x="6733620" y="1678001"/>
            <a:ext cx="1349048" cy="742080"/>
          </a:xfrm>
          <a:prstGeom prst="rect">
            <a:avLst/>
          </a:prstGeom>
        </p:spPr>
      </p:pic>
      <p:pic>
        <p:nvPicPr>
          <p:cNvPr id="37" name="Picture 36" descr="spkerimages.jpg"/>
          <p:cNvPicPr>
            <a:picLocks noChangeAspect="1"/>
          </p:cNvPicPr>
          <p:nvPr/>
        </p:nvPicPr>
        <p:blipFill>
          <a:blip r:embed="rId12"/>
          <a:stretch>
            <a:fillRect/>
          </a:stretch>
        </p:blipFill>
        <p:spPr>
          <a:xfrm>
            <a:off x="5508952" y="3927675"/>
            <a:ext cx="1243803" cy="92174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Type of I/O</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219200"/>
            <a:ext cx="8229600" cy="5105400"/>
          </a:xfrm>
        </p:spPr>
        <p:txBody>
          <a:bodyPr>
            <a:normAutofit/>
          </a:bodyPr>
          <a:lstStyle/>
          <a:p>
            <a:r>
              <a:rPr lang="en-US" dirty="0" smtClean="0"/>
              <a:t>Peripheral I/O</a:t>
            </a:r>
          </a:p>
          <a:p>
            <a:pPr lvl="1"/>
            <a:r>
              <a:rPr lang="en-US" dirty="0" smtClean="0"/>
              <a:t>IN port (Instruction), OUT port  (instruction) </a:t>
            </a:r>
          </a:p>
          <a:p>
            <a:pPr lvl="1"/>
            <a:r>
              <a:rPr lang="en-US" dirty="0" smtClean="0"/>
              <a:t>Identified with 8 bit address (Immediate)</a:t>
            </a:r>
          </a:p>
          <a:p>
            <a:pPr lvl="1"/>
            <a:r>
              <a:rPr lang="en-US" dirty="0" smtClean="0"/>
              <a:t>Example:   IN 01H ; Receive data from port 1</a:t>
            </a:r>
          </a:p>
          <a:p>
            <a:r>
              <a:rPr lang="en-US" dirty="0" smtClean="0"/>
              <a:t>Memory mapped I/O</a:t>
            </a:r>
          </a:p>
          <a:p>
            <a:pPr lvl="1"/>
            <a:r>
              <a:rPr lang="en-US" dirty="0" smtClean="0"/>
              <a:t>A peripheral is connected as if it were a memory location</a:t>
            </a:r>
          </a:p>
          <a:p>
            <a:pPr lvl="1"/>
            <a:r>
              <a:rPr lang="en-US" dirty="0" smtClean="0"/>
              <a:t>Identified with 16 bit address</a:t>
            </a:r>
          </a:p>
          <a:p>
            <a:pPr lvl="1"/>
            <a:r>
              <a:rPr lang="en-US" dirty="0" smtClean="0"/>
              <a:t>Data transfer by : LDA, STA, MOV M R, MOV R 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 of Data transfer</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219200"/>
            <a:ext cx="8458200" cy="5257800"/>
          </a:xfrm>
        </p:spPr>
        <p:txBody>
          <a:bodyPr>
            <a:normAutofit fontScale="85000" lnSpcReduction="10000"/>
          </a:bodyPr>
          <a:lstStyle/>
          <a:p>
            <a:r>
              <a:rPr lang="en-US" dirty="0" smtClean="0"/>
              <a:t>Parallel </a:t>
            </a:r>
          </a:p>
          <a:p>
            <a:pPr lvl="1"/>
            <a:r>
              <a:rPr lang="en-US" dirty="0" smtClean="0"/>
              <a:t>Entire 8bit or 16 bit transfer at one time</a:t>
            </a:r>
          </a:p>
          <a:p>
            <a:pPr lvl="1"/>
            <a:r>
              <a:rPr lang="en-US" dirty="0" smtClean="0"/>
              <a:t>In 8085 entire 8 bit transferred simultaneous using 8 data lines</a:t>
            </a:r>
          </a:p>
          <a:p>
            <a:pPr lvl="1"/>
            <a:r>
              <a:rPr lang="en-US" dirty="0" smtClean="0"/>
              <a:t>Seven Segment LEDs, Data converter (</a:t>
            </a:r>
            <a:r>
              <a:rPr lang="en-US" dirty="0" err="1" smtClean="0"/>
              <a:t>ASCIItoHEX</a:t>
            </a:r>
            <a:r>
              <a:rPr lang="en-US" dirty="0" smtClean="0"/>
              <a:t>), Memory </a:t>
            </a:r>
          </a:p>
          <a:p>
            <a:r>
              <a:rPr lang="en-US" dirty="0" smtClean="0"/>
              <a:t>Serial</a:t>
            </a:r>
          </a:p>
          <a:p>
            <a:pPr lvl="1"/>
            <a:r>
              <a:rPr lang="en-US" dirty="0" smtClean="0"/>
              <a:t>Data transferred one bit at a time</a:t>
            </a:r>
          </a:p>
          <a:p>
            <a:pPr lvl="1"/>
            <a:r>
              <a:rPr lang="en-US" dirty="0" smtClean="0"/>
              <a:t>Parallel to serial conversion (parallel 8 bit to stream of serial 8 bit) </a:t>
            </a:r>
          </a:p>
          <a:p>
            <a:pPr lvl="1"/>
            <a:r>
              <a:rPr lang="en-US" dirty="0" smtClean="0"/>
              <a:t>Serial to Parallel conversion</a:t>
            </a:r>
          </a:p>
          <a:p>
            <a:pPr lvl="1"/>
            <a:r>
              <a:rPr lang="en-US" dirty="0" smtClean="0"/>
              <a:t>Modem, USB, SATA, and  (sometimes monitor/printer)</a:t>
            </a:r>
          </a:p>
          <a:p>
            <a:r>
              <a:rPr lang="en-US" dirty="0" smtClean="0"/>
              <a:t>UART: Universal Asynchronous Receiver &amp; Transmitter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a:r>
              <a:rPr lang="en-US"/>
              <a:t>Timing Diagram</a:t>
            </a:r>
            <a:r>
              <a:rPr lang="th-TH"/>
              <a:t> </a:t>
            </a:r>
            <a:r>
              <a:rPr lang="en-US"/>
              <a:t>: Read Cycle</a:t>
            </a:r>
            <a:endParaRPr lang="th-TH"/>
          </a:p>
        </p:txBody>
      </p:sp>
      <p:pic>
        <p:nvPicPr>
          <p:cNvPr id="65545" name="Picture 9" descr="8086_chipset-10"/>
          <p:cNvPicPr>
            <a:picLocks noGrp="1" noChangeAspect="1" noChangeArrowheads="1"/>
          </p:cNvPicPr>
          <p:nvPr>
            <p:ph idx="1"/>
          </p:nvPr>
        </p:nvPicPr>
        <p:blipFill>
          <a:blip r:embed="rId2"/>
          <a:srcRect/>
          <a:stretch>
            <a:fillRect/>
          </a:stretch>
        </p:blipFill>
        <p:spPr>
          <a:xfrm>
            <a:off x="611188" y="1844675"/>
            <a:ext cx="7921625" cy="3965575"/>
          </a:xfrm>
          <a:solidFill>
            <a:schemeClr val="tx1">
              <a:alpha val="70000"/>
            </a:schemeClr>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5"/>
          <p:cNvSpPr>
            <a:spLocks noGrp="1" noChangeArrowheads="1"/>
          </p:cNvSpPr>
          <p:nvPr>
            <p:ph type="title"/>
          </p:nvPr>
        </p:nvSpPr>
        <p:spPr/>
        <p:txBody>
          <a:bodyPr/>
          <a:lstStyle/>
          <a:p>
            <a:pPr algn="l"/>
            <a:r>
              <a:rPr lang="en-US"/>
              <a:t>Timing Diagram</a:t>
            </a:r>
            <a:r>
              <a:rPr lang="th-TH"/>
              <a:t> </a:t>
            </a:r>
            <a:r>
              <a:rPr lang="en-US"/>
              <a:t>: Write Cycle</a:t>
            </a:r>
            <a:endParaRPr lang="th-TH"/>
          </a:p>
        </p:txBody>
      </p:sp>
      <p:pic>
        <p:nvPicPr>
          <p:cNvPr id="69639" name="Picture 7" descr="8086_chipset-9"/>
          <p:cNvPicPr>
            <a:picLocks noGrp="1" noChangeAspect="1" noChangeArrowheads="1"/>
          </p:cNvPicPr>
          <p:nvPr>
            <p:ph idx="1"/>
          </p:nvPr>
        </p:nvPicPr>
        <p:blipFill>
          <a:blip r:embed="rId2"/>
          <a:srcRect/>
          <a:stretch>
            <a:fillRect/>
          </a:stretch>
        </p:blipFill>
        <p:spPr>
          <a:xfrm>
            <a:off x="611188" y="1844675"/>
            <a:ext cx="7921625" cy="3967163"/>
          </a:xfrm>
          <a:solidFill>
            <a:schemeClr val="tx1">
              <a:alpha val="70000"/>
            </a:schemeClr>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p:txBody>
          <a:bodyPr/>
          <a:lstStyle/>
          <a:p>
            <a:pPr algn="l"/>
            <a:r>
              <a:rPr lang="en-US"/>
              <a:t>BUS Buffering and Latching</a:t>
            </a:r>
            <a:endParaRPr lang="th-TH"/>
          </a:p>
        </p:txBody>
      </p:sp>
      <p:pic>
        <p:nvPicPr>
          <p:cNvPr id="71686" name="Picture 6" descr="8086_chipset-8"/>
          <p:cNvPicPr>
            <a:picLocks noGrp="1" noChangeAspect="1" noChangeArrowheads="1"/>
          </p:cNvPicPr>
          <p:nvPr>
            <p:ph idx="1"/>
          </p:nvPr>
        </p:nvPicPr>
        <p:blipFill>
          <a:blip r:embed="rId2">
            <a:lum bright="-12000" contrast="53000"/>
          </a:blip>
          <a:srcRect/>
          <a:stretch>
            <a:fillRect/>
          </a:stretch>
        </p:blipFill>
        <p:spPr>
          <a:xfrm>
            <a:off x="1042988" y="1560513"/>
            <a:ext cx="7058025" cy="4892675"/>
          </a:xfrm>
          <a:solidFill>
            <a:schemeClr val="tx1">
              <a:alpha val="70000"/>
            </a:schemeClr>
          </a:solid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82563" y="90488"/>
            <a:ext cx="8915400" cy="1143000"/>
          </a:xfrm>
        </p:spPr>
        <p:txBody>
          <a:bodyPr/>
          <a:lstStyle/>
          <a:p>
            <a:r>
              <a:rPr lang="en-US" sz="1800" dirty="0">
                <a:cs typeface="Arial" pitchFamily="34" charset="0"/>
              </a:rPr>
              <a:t>  The basic output interface connected to a set of LED displays.</a:t>
            </a:r>
            <a:r>
              <a:rPr lang="en-AU" sz="1800" dirty="0">
                <a:latin typeface="C Helvetica Condensed" charset="0"/>
                <a:cs typeface="Times New Roman" pitchFamily="18" charset="0"/>
              </a:rPr>
              <a:t/>
            </a:r>
            <a:br>
              <a:rPr lang="en-AU" sz="1800" dirty="0">
                <a:latin typeface="C Helvetica Condensed" charset="0"/>
                <a:cs typeface="Times New Roman" pitchFamily="18" charset="0"/>
              </a:rPr>
            </a:br>
            <a:endParaRPr lang="en-US" sz="1800" dirty="0">
              <a:latin typeface="C Helvetica Condensed" charset="0"/>
              <a:cs typeface="Times New Roman" pitchFamily="18" charset="0"/>
            </a:endParaRPr>
          </a:p>
        </p:txBody>
      </p:sp>
      <p:pic>
        <p:nvPicPr>
          <p:cNvPr id="92163" name="Picture 3" descr="FG11_004_0135026458"/>
          <p:cNvPicPr>
            <a:picLocks noChangeAspect="1" noChangeArrowheads="1"/>
          </p:cNvPicPr>
          <p:nvPr/>
        </p:nvPicPr>
        <p:blipFill>
          <a:blip r:embed="rId2"/>
          <a:srcRect/>
          <a:stretch>
            <a:fillRect/>
          </a:stretch>
        </p:blipFill>
        <p:spPr bwMode="auto">
          <a:xfrm>
            <a:off x="1905000" y="914400"/>
            <a:ext cx="5345113" cy="5027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grayscl/>
          </a:blip>
          <a:srcRect/>
          <a:stretch>
            <a:fillRect/>
          </a:stretch>
        </p:blipFill>
        <p:spPr bwMode="auto">
          <a:xfrm>
            <a:off x="0" y="98425"/>
            <a:ext cx="9001125" cy="6454775"/>
          </a:xfrm>
          <a:prstGeom prst="rect">
            <a:avLst/>
          </a:prstGeom>
          <a:noFill/>
          <a:ln w="9525">
            <a:noFill/>
            <a:miter lim="800000"/>
            <a:headEnd/>
            <a:tailEnd/>
          </a:ln>
        </p:spPr>
      </p:pic>
      <p:sp>
        <p:nvSpPr>
          <p:cNvPr id="38915" name="TextBox 3"/>
          <p:cNvSpPr txBox="1">
            <a:spLocks noChangeArrowheads="1"/>
          </p:cNvSpPr>
          <p:nvPr/>
        </p:nvSpPr>
        <p:spPr bwMode="auto">
          <a:xfrm>
            <a:off x="2133600" y="0"/>
            <a:ext cx="4975225" cy="461963"/>
          </a:xfrm>
          <a:prstGeom prst="rect">
            <a:avLst/>
          </a:prstGeom>
          <a:noFill/>
          <a:ln w="9525">
            <a:noFill/>
            <a:miter lim="800000"/>
            <a:headEnd/>
            <a:tailEnd/>
          </a:ln>
        </p:spPr>
        <p:txBody>
          <a:bodyPr wrap="none">
            <a:spAutoFit/>
          </a:bodyPr>
          <a:lstStyle/>
          <a:p>
            <a:r>
              <a:rPr lang="en-US" sz="2400" b="1">
                <a:latin typeface="Calibri" pitchFamily="34" charset="0"/>
              </a:rPr>
              <a:t>Stepper motor interface Diagram</a:t>
            </a:r>
          </a:p>
        </p:txBody>
      </p:sp>
      <p:sp>
        <p:nvSpPr>
          <p:cNvPr id="38916" name="Slide Number Placeholder 3"/>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222E64D3-5FED-4E08-99A3-97B12195D6E4}" type="slidenum">
              <a:rPr lang="en-US" sz="1400">
                <a:latin typeface="Calibri" pitchFamily="34" charset="0"/>
              </a:rPr>
              <a:pPr algn="r"/>
              <a:t>26</a:t>
            </a:fld>
            <a:endParaRPr lang="en-US" sz="140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1676400"/>
            <a:ext cx="7772400" cy="2133600"/>
          </a:xfrm>
          <a:noFill/>
        </p:spPr>
        <p:txBody>
          <a:bodyPr/>
          <a:lstStyle/>
          <a:p>
            <a:r>
              <a:rPr lang="en-US" dirty="0" smtClean="0"/>
              <a:t/>
            </a:r>
            <a:br>
              <a:rPr lang="en-US" dirty="0" smtClean="0"/>
            </a:br>
            <a:r>
              <a:rPr lang="tr-TR" dirty="0" smtClean="0"/>
              <a:t>8255 PPI</a:t>
            </a:r>
            <a:r>
              <a:rPr lang="en-US" dirty="0" smtClean="0"/>
              <a:t/>
            </a:r>
            <a:br>
              <a:rPr lang="en-US" dirty="0" smtClean="0"/>
            </a:br>
            <a:r>
              <a:rPr lang="en-US" dirty="0" smtClean="0"/>
              <a:t>Programmable Peripheral</a:t>
            </a:r>
            <a:r>
              <a:rPr lang="tr-TR" dirty="0" smtClean="0"/>
              <a:t> I</a:t>
            </a:r>
            <a:r>
              <a:rPr lang="en-US" dirty="0" err="1" smtClean="0"/>
              <a:t>nterfac</a:t>
            </a:r>
            <a:r>
              <a:rPr lang="tr-TR" dirty="0" smtClean="0"/>
              <a:t>e</a:t>
            </a:r>
            <a:endParaRPr lang="en-US" dirty="0" smtClean="0"/>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Outline</a:t>
            </a:r>
          </a:p>
        </p:txBody>
      </p:sp>
      <p:sp>
        <p:nvSpPr>
          <p:cNvPr id="182275" name="Rectangle 3"/>
          <p:cNvSpPr>
            <a:spLocks noGrp="1" noChangeArrowheads="1"/>
          </p:cNvSpPr>
          <p:nvPr>
            <p:ph type="body" idx="1"/>
          </p:nvPr>
        </p:nvSpPr>
        <p:spPr>
          <a:xfrm>
            <a:off x="990600" y="1628775"/>
            <a:ext cx="7162800" cy="4114800"/>
          </a:xfrm>
        </p:spPr>
        <p:txBody>
          <a:bodyPr/>
          <a:lstStyle/>
          <a:p>
            <a:pPr>
              <a:lnSpc>
                <a:spcPct val="130000"/>
              </a:lnSpc>
            </a:pPr>
            <a:r>
              <a:rPr lang="en-US" sz="2000" smtClean="0"/>
              <a:t>8255 PPI</a:t>
            </a:r>
            <a:endParaRPr lang="tr-TR" sz="2000" smtClean="0"/>
          </a:p>
          <a:p>
            <a:pPr>
              <a:lnSpc>
                <a:spcPct val="130000"/>
              </a:lnSpc>
            </a:pPr>
            <a:r>
              <a:rPr lang="tr-TR" sz="2000" smtClean="0"/>
              <a:t>8255 PPI Pin Configuration</a:t>
            </a:r>
            <a:endParaRPr lang="en-US" sz="2000" smtClean="0"/>
          </a:p>
          <a:p>
            <a:pPr>
              <a:lnSpc>
                <a:spcPct val="130000"/>
              </a:lnSpc>
            </a:pPr>
            <a:r>
              <a:rPr lang="en-US" sz="2000" smtClean="0"/>
              <a:t>8255 </a:t>
            </a:r>
            <a:r>
              <a:rPr lang="tr-TR" sz="2000" smtClean="0"/>
              <a:t>operating </a:t>
            </a:r>
            <a:r>
              <a:rPr lang="en-US" sz="2000" smtClean="0"/>
              <a:t>modes</a:t>
            </a:r>
          </a:p>
          <a:p>
            <a:pPr>
              <a:lnSpc>
                <a:spcPct val="130000"/>
              </a:lnSpc>
            </a:pPr>
            <a:r>
              <a:rPr lang="en-US" sz="2000" smtClean="0"/>
              <a:t>16-bit data bus to 8-bit peripherals </a:t>
            </a:r>
            <a:endParaRPr lang="tr-TR" sz="2000" smtClean="0"/>
          </a:p>
          <a:p>
            <a:pPr>
              <a:lnSpc>
                <a:spcPct val="130000"/>
              </a:lnSpc>
            </a:pPr>
            <a:r>
              <a:rPr lang="tr-TR" sz="2000" smtClean="0"/>
              <a:t>MODE 0 Application (Keyboard)</a:t>
            </a:r>
          </a:p>
          <a:p>
            <a:pPr>
              <a:lnSpc>
                <a:spcPct val="130000"/>
              </a:lnSpc>
            </a:pPr>
            <a:r>
              <a:rPr lang="tr-TR" sz="2000" smtClean="0"/>
              <a:t>MODE 1 Application (Printer)</a:t>
            </a:r>
          </a:p>
          <a:p>
            <a:pPr>
              <a:lnSpc>
                <a:spcPct val="130000"/>
              </a:lnSpc>
            </a:pPr>
            <a:r>
              <a:rPr lang="tr-TR" sz="2000" smtClean="0"/>
              <a:t>MODE 2 Application (Printer)</a:t>
            </a:r>
            <a:endParaRPr lang="en-US" sz="2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0" y="1330325"/>
            <a:ext cx="9144000" cy="0"/>
          </a:xfrm>
          <a:prstGeom prst="rect">
            <a:avLst/>
          </a:prstGeom>
          <a:noFill/>
          <a:ln w="12700">
            <a:noFill/>
            <a:miter lim="800000"/>
            <a:headEnd/>
            <a:tailEnd/>
          </a:ln>
        </p:spPr>
        <p:txBody>
          <a:bodyPr wrap="none" anchor="ctr">
            <a:spAutoFit/>
          </a:bodyPr>
          <a:lstStyle/>
          <a:p>
            <a:endParaRPr lang="en-US"/>
          </a:p>
        </p:txBody>
      </p:sp>
      <p:graphicFrame>
        <p:nvGraphicFramePr>
          <p:cNvPr id="322577" name="Group 17"/>
          <p:cNvGraphicFramePr>
            <a:graphicFrameLocks noGrp="1"/>
          </p:cNvGraphicFramePr>
          <p:nvPr>
            <p:extLst>
              <p:ext uri="{D42A27DB-BD31-4B8C-83A1-F6EECF244321}">
                <p14:modId xmlns:p14="http://schemas.microsoft.com/office/powerpoint/2010/main" xmlns="" val="2943875780"/>
              </p:ext>
            </p:extLst>
          </p:nvPr>
        </p:nvGraphicFramePr>
        <p:xfrm>
          <a:off x="900113" y="2420938"/>
          <a:ext cx="7343775" cy="2286000"/>
        </p:xfrm>
        <a:graphic>
          <a:graphicData uri="http://schemas.openxmlformats.org/drawingml/2006/table">
            <a:tbl>
              <a:tblPr/>
              <a:tblGrid>
                <a:gridCol w="7343775"/>
              </a:tblGrid>
              <a:tr h="169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0"/>
                          </a:solidFill>
                          <a:effectLst/>
                          <a:latin typeface="Times New Roman" pitchFamily="18" charset="0"/>
                        </a:rPr>
                        <a:t>The 8255A is a programmable peripheral interface (PPI) device designed for use in Intel microcomputer systems. Its function is that of a general purposes I/O component to Interface peripheral equipment to the microcomputer system bush. The functional configuration of the 8255A is programmed by the systems software.</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8197" name="Rectangle 16"/>
          <p:cNvSpPr>
            <a:spLocks noChangeArrowheads="1"/>
          </p:cNvSpPr>
          <p:nvPr/>
        </p:nvSpPr>
        <p:spPr bwMode="auto">
          <a:xfrm>
            <a:off x="4441825" y="4706938"/>
            <a:ext cx="260350" cy="822325"/>
          </a:xfrm>
          <a:prstGeom prst="rect">
            <a:avLst/>
          </a:prstGeom>
          <a:noFill/>
          <a:ln w="12700">
            <a:noFill/>
            <a:miter lim="800000"/>
            <a:headEnd/>
            <a:tailEnd/>
          </a:ln>
        </p:spPr>
        <p:txBody>
          <a:bodyPr wrap="none" anchor="ctr">
            <a:spAutoFit/>
          </a:bodyPr>
          <a:lstStyle/>
          <a:p>
            <a:pPr algn="ctr"/>
            <a:endParaRPr lang="en-US" sz="2400">
              <a:latin typeface="Times New Roman" pitchFamily="18" charset="0"/>
            </a:endParaRPr>
          </a:p>
          <a:p>
            <a:pPr algn="ctr" eaLnBrk="0" hangingPunct="0"/>
            <a:r>
              <a:rPr lang="en-US" sz="2400">
                <a:latin typeface="Times New Roman" pitchFamily="18" charset="0"/>
              </a:rPr>
              <a:t> </a:t>
            </a:r>
          </a:p>
        </p:txBody>
      </p:sp>
      <p:pic>
        <p:nvPicPr>
          <p:cNvPr id="8198" name="Picture 18" descr="8255image"/>
          <p:cNvPicPr>
            <a:picLocks noChangeAspect="1" noChangeArrowheads="1"/>
          </p:cNvPicPr>
          <p:nvPr/>
        </p:nvPicPr>
        <p:blipFill>
          <a:blip r:embed="rId3"/>
          <a:srcRect/>
          <a:stretch>
            <a:fillRect/>
          </a:stretch>
        </p:blipFill>
        <p:spPr bwMode="auto">
          <a:xfrm>
            <a:off x="3132138" y="476250"/>
            <a:ext cx="2409825" cy="120015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
          <p:cNvSpPr>
            <a:spLocks noGrp="1"/>
          </p:cNvSpPr>
          <p:nvPr>
            <p:ph type="ftr" sz="quarter" idx="10"/>
          </p:nvPr>
        </p:nvSpPr>
        <p:spPr/>
        <p:txBody>
          <a:bodyPr/>
          <a:lstStyle/>
          <a:p>
            <a:r>
              <a:rPr lang="en-US"/>
              <a:t>Irvine, Kip R. Assembly Language for x86 Processors 6/e, 2010.</a:t>
            </a:r>
          </a:p>
        </p:txBody>
      </p:sp>
      <p:sp>
        <p:nvSpPr>
          <p:cNvPr id="37" name="Slide Number Placeholder 4"/>
          <p:cNvSpPr>
            <a:spLocks noGrp="1"/>
          </p:cNvSpPr>
          <p:nvPr>
            <p:ph type="sldNum" sz="quarter" idx="11"/>
          </p:nvPr>
        </p:nvSpPr>
        <p:spPr/>
        <p:txBody>
          <a:bodyPr/>
          <a:lstStyle/>
          <a:p>
            <a:fld id="{AF6BF4CA-40D1-4C22-A5EC-85A8A8111BBE}" type="slidenum">
              <a:rPr lang="en-US"/>
              <a:pPr/>
              <a:t>3</a:t>
            </a:fld>
            <a:endParaRPr lang="en-US"/>
          </a:p>
        </p:txBody>
      </p:sp>
      <p:sp>
        <p:nvSpPr>
          <p:cNvPr id="125954" name="Rectangle 2"/>
          <p:cNvSpPr>
            <a:spLocks noGrp="1" noChangeArrowheads="1"/>
          </p:cNvSpPr>
          <p:nvPr>
            <p:ph type="title"/>
          </p:nvPr>
        </p:nvSpPr>
        <p:spPr>
          <a:xfrm>
            <a:off x="457200" y="76200"/>
            <a:ext cx="7772400" cy="457200"/>
          </a:xfrm>
        </p:spPr>
        <p:txBody>
          <a:bodyPr>
            <a:normAutofit fontScale="90000"/>
          </a:bodyPr>
          <a:lstStyle/>
          <a:p>
            <a:r>
              <a:rPr lang="en-US" dirty="0">
                <a:solidFill>
                  <a:srgbClr val="C00000"/>
                </a:solidFill>
              </a:rPr>
              <a:t>Intel D850MD Motherboard</a:t>
            </a:r>
            <a:endParaRPr lang="en-US" sz="2400" dirty="0">
              <a:solidFill>
                <a:srgbClr val="C00000"/>
              </a:solidFill>
            </a:endParaRPr>
          </a:p>
        </p:txBody>
      </p:sp>
      <p:pic>
        <p:nvPicPr>
          <p:cNvPr id="125956" name="Picture 4" descr="d850md"/>
          <p:cNvPicPr>
            <a:picLocks noChangeAspect="1" noChangeArrowheads="1"/>
          </p:cNvPicPr>
          <p:nvPr/>
        </p:nvPicPr>
        <p:blipFill>
          <a:blip r:embed="rId2"/>
          <a:srcRect/>
          <a:stretch>
            <a:fillRect/>
          </a:stretch>
        </p:blipFill>
        <p:spPr bwMode="auto">
          <a:xfrm>
            <a:off x="1828800" y="762000"/>
            <a:ext cx="4965700" cy="5105400"/>
          </a:xfrm>
          <a:prstGeom prst="rect">
            <a:avLst/>
          </a:prstGeom>
          <a:noFill/>
        </p:spPr>
      </p:pic>
      <p:sp>
        <p:nvSpPr>
          <p:cNvPr id="125957" name="Line 5"/>
          <p:cNvSpPr>
            <a:spLocks noChangeShapeType="1"/>
          </p:cNvSpPr>
          <p:nvPr/>
        </p:nvSpPr>
        <p:spPr bwMode="auto">
          <a:xfrm flipH="1">
            <a:off x="6324600" y="3962400"/>
            <a:ext cx="9144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58" name="Text Box 6"/>
          <p:cNvSpPr txBox="1">
            <a:spLocks noChangeArrowheads="1"/>
          </p:cNvSpPr>
          <p:nvPr/>
        </p:nvSpPr>
        <p:spPr bwMode="auto">
          <a:xfrm>
            <a:off x="7239000" y="3689350"/>
            <a:ext cx="1447800" cy="501650"/>
          </a:xfrm>
          <a:prstGeom prst="rect">
            <a:avLst/>
          </a:prstGeom>
          <a:noFill/>
          <a:ln w="9525">
            <a:noFill/>
            <a:miter lim="800000"/>
            <a:headEnd/>
            <a:tailEnd/>
          </a:ln>
          <a:effectLst/>
        </p:spPr>
        <p:txBody>
          <a:bodyPr tIns="137160" bIns="137160">
            <a:spAutoFit/>
          </a:bodyPr>
          <a:lstStyle/>
          <a:p>
            <a:pPr>
              <a:spcBef>
                <a:spcPct val="50000"/>
              </a:spcBef>
            </a:pPr>
            <a:r>
              <a:rPr lang="en-US" sz="1500"/>
              <a:t>dynamic RAM </a:t>
            </a:r>
          </a:p>
        </p:txBody>
      </p:sp>
      <p:sp>
        <p:nvSpPr>
          <p:cNvPr id="125959" name="Line 7"/>
          <p:cNvSpPr>
            <a:spLocks noChangeShapeType="1"/>
          </p:cNvSpPr>
          <p:nvPr/>
        </p:nvSpPr>
        <p:spPr bwMode="auto">
          <a:xfrm flipH="1">
            <a:off x="5867400" y="3124200"/>
            <a:ext cx="10668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60" name="Text Box 8"/>
          <p:cNvSpPr txBox="1">
            <a:spLocks noChangeArrowheads="1"/>
          </p:cNvSpPr>
          <p:nvPr/>
        </p:nvSpPr>
        <p:spPr bwMode="auto">
          <a:xfrm>
            <a:off x="6934200" y="2847975"/>
            <a:ext cx="2057400" cy="501650"/>
          </a:xfrm>
          <a:prstGeom prst="rect">
            <a:avLst/>
          </a:prstGeom>
          <a:noFill/>
          <a:ln w="9525">
            <a:noFill/>
            <a:miter lim="800000"/>
            <a:headEnd/>
            <a:tailEnd/>
          </a:ln>
          <a:effectLst/>
        </p:spPr>
        <p:txBody>
          <a:bodyPr tIns="137160" bIns="137160">
            <a:spAutoFit/>
          </a:bodyPr>
          <a:lstStyle/>
          <a:p>
            <a:pPr>
              <a:spcBef>
                <a:spcPct val="50000"/>
              </a:spcBef>
            </a:pPr>
            <a:r>
              <a:rPr lang="en-US" sz="1500"/>
              <a:t>Pentium 4 socket</a:t>
            </a:r>
          </a:p>
        </p:txBody>
      </p:sp>
      <p:sp>
        <p:nvSpPr>
          <p:cNvPr id="125961" name="Line 9"/>
          <p:cNvSpPr>
            <a:spLocks noChangeShapeType="1"/>
          </p:cNvSpPr>
          <p:nvPr/>
        </p:nvSpPr>
        <p:spPr bwMode="auto">
          <a:xfrm>
            <a:off x="1676400" y="2514600"/>
            <a:ext cx="9906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62" name="Text Box 10"/>
          <p:cNvSpPr txBox="1">
            <a:spLocks noChangeArrowheads="1"/>
          </p:cNvSpPr>
          <p:nvPr/>
        </p:nvSpPr>
        <p:spPr bwMode="auto">
          <a:xfrm>
            <a:off x="228600" y="5060950"/>
            <a:ext cx="1143000" cy="501650"/>
          </a:xfrm>
          <a:prstGeom prst="rect">
            <a:avLst/>
          </a:prstGeom>
          <a:noFill/>
          <a:ln w="9525">
            <a:noFill/>
            <a:miter lim="800000"/>
            <a:headEnd/>
            <a:tailEnd/>
          </a:ln>
          <a:effectLst/>
        </p:spPr>
        <p:txBody>
          <a:bodyPr tIns="137160" bIns="137160">
            <a:spAutoFit/>
          </a:bodyPr>
          <a:lstStyle/>
          <a:p>
            <a:pPr algn="r">
              <a:spcBef>
                <a:spcPct val="50000"/>
              </a:spcBef>
            </a:pPr>
            <a:r>
              <a:rPr lang="en-US" sz="1500"/>
              <a:t>Speaker</a:t>
            </a:r>
          </a:p>
        </p:txBody>
      </p:sp>
      <p:sp>
        <p:nvSpPr>
          <p:cNvPr id="125963" name="Line 11"/>
          <p:cNvSpPr>
            <a:spLocks noChangeShapeType="1"/>
          </p:cNvSpPr>
          <p:nvPr/>
        </p:nvSpPr>
        <p:spPr bwMode="auto">
          <a:xfrm flipH="1" flipV="1">
            <a:off x="4800600" y="5486400"/>
            <a:ext cx="228600" cy="53340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64" name="Text Box 12"/>
          <p:cNvSpPr txBox="1">
            <a:spLocks noChangeArrowheads="1"/>
          </p:cNvSpPr>
          <p:nvPr/>
        </p:nvSpPr>
        <p:spPr bwMode="auto">
          <a:xfrm>
            <a:off x="4953000" y="5791200"/>
            <a:ext cx="2286000" cy="501650"/>
          </a:xfrm>
          <a:prstGeom prst="rect">
            <a:avLst/>
          </a:prstGeom>
          <a:noFill/>
          <a:ln w="9525">
            <a:noFill/>
            <a:miter lim="800000"/>
            <a:headEnd/>
            <a:tailEnd/>
          </a:ln>
          <a:effectLst/>
        </p:spPr>
        <p:txBody>
          <a:bodyPr tIns="137160" bIns="137160">
            <a:spAutoFit/>
          </a:bodyPr>
          <a:lstStyle/>
          <a:p>
            <a:pPr>
              <a:spcBef>
                <a:spcPct val="50000"/>
              </a:spcBef>
            </a:pPr>
            <a:r>
              <a:rPr lang="en-US" sz="1500"/>
              <a:t>IDE drive connectors</a:t>
            </a:r>
          </a:p>
        </p:txBody>
      </p:sp>
      <p:sp>
        <p:nvSpPr>
          <p:cNvPr id="125966" name="Text Box 14"/>
          <p:cNvSpPr txBox="1">
            <a:spLocks noChangeArrowheads="1"/>
          </p:cNvSpPr>
          <p:nvPr/>
        </p:nvSpPr>
        <p:spPr bwMode="auto">
          <a:xfrm>
            <a:off x="6858000" y="304800"/>
            <a:ext cx="2286000" cy="958850"/>
          </a:xfrm>
          <a:prstGeom prst="rect">
            <a:avLst/>
          </a:prstGeom>
          <a:noFill/>
          <a:ln w="9525">
            <a:noFill/>
            <a:miter lim="800000"/>
            <a:headEnd/>
            <a:tailEnd/>
          </a:ln>
          <a:effectLst/>
        </p:spPr>
        <p:txBody>
          <a:bodyPr tIns="137160" bIns="137160">
            <a:spAutoFit/>
          </a:bodyPr>
          <a:lstStyle/>
          <a:p>
            <a:pPr>
              <a:spcBef>
                <a:spcPct val="50000"/>
              </a:spcBef>
            </a:pPr>
            <a:r>
              <a:rPr lang="en-US" sz="1500"/>
              <a:t>mouse, keyboard, parallel, serial, and USB connectors</a:t>
            </a:r>
          </a:p>
        </p:txBody>
      </p:sp>
      <p:sp>
        <p:nvSpPr>
          <p:cNvPr id="125967" name="Line 15"/>
          <p:cNvSpPr>
            <a:spLocks noChangeShapeType="1"/>
          </p:cNvSpPr>
          <p:nvPr/>
        </p:nvSpPr>
        <p:spPr bwMode="auto">
          <a:xfrm>
            <a:off x="1676400" y="3276600"/>
            <a:ext cx="18288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68" name="Text Box 16"/>
          <p:cNvSpPr txBox="1">
            <a:spLocks noChangeArrowheads="1"/>
          </p:cNvSpPr>
          <p:nvPr/>
        </p:nvSpPr>
        <p:spPr bwMode="auto">
          <a:xfrm>
            <a:off x="228600" y="3003550"/>
            <a:ext cx="1447800" cy="501650"/>
          </a:xfrm>
          <a:prstGeom prst="rect">
            <a:avLst/>
          </a:prstGeom>
          <a:noFill/>
          <a:ln w="9525">
            <a:noFill/>
            <a:miter lim="800000"/>
            <a:headEnd/>
            <a:tailEnd/>
          </a:ln>
          <a:effectLst/>
        </p:spPr>
        <p:txBody>
          <a:bodyPr tIns="137160" bIns="137160">
            <a:spAutoFit/>
          </a:bodyPr>
          <a:lstStyle/>
          <a:p>
            <a:pPr algn="r">
              <a:spcBef>
                <a:spcPct val="50000"/>
              </a:spcBef>
            </a:pPr>
            <a:r>
              <a:rPr lang="en-US" sz="1500"/>
              <a:t>AGP slot</a:t>
            </a:r>
          </a:p>
        </p:txBody>
      </p:sp>
      <p:sp>
        <p:nvSpPr>
          <p:cNvPr id="125969" name="Line 17"/>
          <p:cNvSpPr>
            <a:spLocks noChangeShapeType="1"/>
          </p:cNvSpPr>
          <p:nvPr/>
        </p:nvSpPr>
        <p:spPr bwMode="auto">
          <a:xfrm>
            <a:off x="1600200" y="5562600"/>
            <a:ext cx="3810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70" name="Text Box 18"/>
          <p:cNvSpPr txBox="1">
            <a:spLocks noChangeArrowheads="1"/>
          </p:cNvSpPr>
          <p:nvPr/>
        </p:nvSpPr>
        <p:spPr bwMode="auto">
          <a:xfrm>
            <a:off x="762000" y="5324475"/>
            <a:ext cx="838200" cy="501650"/>
          </a:xfrm>
          <a:prstGeom prst="rect">
            <a:avLst/>
          </a:prstGeom>
          <a:noFill/>
          <a:ln w="9525">
            <a:noFill/>
            <a:miter lim="800000"/>
            <a:headEnd/>
            <a:tailEnd/>
          </a:ln>
          <a:effectLst/>
        </p:spPr>
        <p:txBody>
          <a:bodyPr tIns="137160" bIns="137160">
            <a:spAutoFit/>
          </a:bodyPr>
          <a:lstStyle/>
          <a:p>
            <a:pPr algn="r">
              <a:spcBef>
                <a:spcPct val="50000"/>
              </a:spcBef>
            </a:pPr>
            <a:r>
              <a:rPr lang="en-US" sz="1500"/>
              <a:t>Battery</a:t>
            </a:r>
          </a:p>
        </p:txBody>
      </p:sp>
      <p:sp>
        <p:nvSpPr>
          <p:cNvPr id="125971" name="Line 19"/>
          <p:cNvSpPr>
            <a:spLocks noChangeShapeType="1"/>
          </p:cNvSpPr>
          <p:nvPr/>
        </p:nvSpPr>
        <p:spPr bwMode="auto">
          <a:xfrm>
            <a:off x="1447800" y="914400"/>
            <a:ext cx="24384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72" name="Text Box 20"/>
          <p:cNvSpPr txBox="1">
            <a:spLocks noChangeArrowheads="1"/>
          </p:cNvSpPr>
          <p:nvPr/>
        </p:nvSpPr>
        <p:spPr bwMode="auto">
          <a:xfrm>
            <a:off x="609600" y="641350"/>
            <a:ext cx="838200" cy="501650"/>
          </a:xfrm>
          <a:prstGeom prst="rect">
            <a:avLst/>
          </a:prstGeom>
          <a:noFill/>
          <a:ln w="9525">
            <a:noFill/>
            <a:miter lim="800000"/>
            <a:headEnd/>
            <a:tailEnd/>
          </a:ln>
          <a:effectLst/>
        </p:spPr>
        <p:txBody>
          <a:bodyPr tIns="137160" bIns="137160">
            <a:spAutoFit/>
          </a:bodyPr>
          <a:lstStyle/>
          <a:p>
            <a:pPr algn="r">
              <a:spcBef>
                <a:spcPct val="50000"/>
              </a:spcBef>
            </a:pPr>
            <a:r>
              <a:rPr lang="en-US" sz="1500"/>
              <a:t>Video</a:t>
            </a:r>
          </a:p>
        </p:txBody>
      </p:sp>
      <p:sp>
        <p:nvSpPr>
          <p:cNvPr id="125973" name="Line 21"/>
          <p:cNvSpPr>
            <a:spLocks noChangeShapeType="1"/>
          </p:cNvSpPr>
          <p:nvPr/>
        </p:nvSpPr>
        <p:spPr bwMode="auto">
          <a:xfrm flipH="1" flipV="1">
            <a:off x="5943600" y="5410200"/>
            <a:ext cx="9906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74" name="Text Box 22"/>
          <p:cNvSpPr txBox="1">
            <a:spLocks noChangeArrowheads="1"/>
          </p:cNvSpPr>
          <p:nvPr/>
        </p:nvSpPr>
        <p:spPr bwMode="auto">
          <a:xfrm>
            <a:off x="6934200" y="5137150"/>
            <a:ext cx="1828800" cy="501650"/>
          </a:xfrm>
          <a:prstGeom prst="rect">
            <a:avLst/>
          </a:prstGeom>
          <a:noFill/>
          <a:ln w="9525">
            <a:noFill/>
            <a:miter lim="800000"/>
            <a:headEnd/>
            <a:tailEnd/>
          </a:ln>
          <a:effectLst/>
        </p:spPr>
        <p:txBody>
          <a:bodyPr tIns="137160" bIns="137160">
            <a:spAutoFit/>
          </a:bodyPr>
          <a:lstStyle/>
          <a:p>
            <a:pPr>
              <a:spcBef>
                <a:spcPct val="50000"/>
              </a:spcBef>
            </a:pPr>
            <a:r>
              <a:rPr lang="en-US" sz="1500"/>
              <a:t>Power connector</a:t>
            </a:r>
          </a:p>
        </p:txBody>
      </p:sp>
      <p:sp>
        <p:nvSpPr>
          <p:cNvPr id="125977" name="Line 25"/>
          <p:cNvSpPr>
            <a:spLocks noChangeShapeType="1"/>
          </p:cNvSpPr>
          <p:nvPr/>
        </p:nvSpPr>
        <p:spPr bwMode="auto">
          <a:xfrm flipH="1">
            <a:off x="4572000" y="2743200"/>
            <a:ext cx="2362200" cy="22860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78" name="Text Box 26"/>
          <p:cNvSpPr txBox="1">
            <a:spLocks noChangeArrowheads="1"/>
          </p:cNvSpPr>
          <p:nvPr/>
        </p:nvSpPr>
        <p:spPr bwMode="auto">
          <a:xfrm>
            <a:off x="6934200" y="2470150"/>
            <a:ext cx="2133600" cy="501650"/>
          </a:xfrm>
          <a:prstGeom prst="rect">
            <a:avLst/>
          </a:prstGeom>
          <a:noFill/>
          <a:ln w="9525">
            <a:noFill/>
            <a:miter lim="800000"/>
            <a:headEnd/>
            <a:tailEnd/>
          </a:ln>
          <a:effectLst/>
        </p:spPr>
        <p:txBody>
          <a:bodyPr tIns="137160" bIns="137160">
            <a:spAutoFit/>
          </a:bodyPr>
          <a:lstStyle/>
          <a:p>
            <a:pPr>
              <a:spcBef>
                <a:spcPct val="50000"/>
              </a:spcBef>
            </a:pPr>
            <a:r>
              <a:rPr lang="en-US" sz="1500"/>
              <a:t>memory controller hub</a:t>
            </a:r>
          </a:p>
        </p:txBody>
      </p:sp>
      <p:sp>
        <p:nvSpPr>
          <p:cNvPr id="125979" name="Line 27"/>
          <p:cNvSpPr>
            <a:spLocks noChangeShapeType="1"/>
          </p:cNvSpPr>
          <p:nvPr/>
        </p:nvSpPr>
        <p:spPr bwMode="auto">
          <a:xfrm flipH="1">
            <a:off x="6324600" y="3962400"/>
            <a:ext cx="914400" cy="53340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80" name="Line 28"/>
          <p:cNvSpPr>
            <a:spLocks noChangeShapeType="1"/>
          </p:cNvSpPr>
          <p:nvPr/>
        </p:nvSpPr>
        <p:spPr bwMode="auto">
          <a:xfrm flipH="1" flipV="1">
            <a:off x="5943600" y="5638800"/>
            <a:ext cx="990600" cy="19685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81" name="Text Box 29"/>
          <p:cNvSpPr txBox="1">
            <a:spLocks noChangeArrowheads="1"/>
          </p:cNvSpPr>
          <p:nvPr/>
        </p:nvSpPr>
        <p:spPr bwMode="auto">
          <a:xfrm>
            <a:off x="6934200" y="5562600"/>
            <a:ext cx="1828800" cy="501650"/>
          </a:xfrm>
          <a:prstGeom prst="rect">
            <a:avLst/>
          </a:prstGeom>
          <a:noFill/>
          <a:ln w="9525">
            <a:noFill/>
            <a:miter lim="800000"/>
            <a:headEnd/>
            <a:tailEnd/>
          </a:ln>
          <a:effectLst/>
        </p:spPr>
        <p:txBody>
          <a:bodyPr tIns="137160" bIns="137160">
            <a:spAutoFit/>
          </a:bodyPr>
          <a:lstStyle/>
          <a:p>
            <a:pPr>
              <a:spcBef>
                <a:spcPct val="50000"/>
              </a:spcBef>
            </a:pPr>
            <a:r>
              <a:rPr lang="en-US" sz="1500"/>
              <a:t>Diskette connector</a:t>
            </a:r>
          </a:p>
        </p:txBody>
      </p:sp>
      <p:sp>
        <p:nvSpPr>
          <p:cNvPr id="125982" name="Line 30"/>
          <p:cNvSpPr>
            <a:spLocks noChangeShapeType="1"/>
          </p:cNvSpPr>
          <p:nvPr/>
        </p:nvSpPr>
        <p:spPr bwMode="auto">
          <a:xfrm>
            <a:off x="1371600" y="5334000"/>
            <a:ext cx="9906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83" name="Text Box 31"/>
          <p:cNvSpPr txBox="1">
            <a:spLocks noChangeArrowheads="1"/>
          </p:cNvSpPr>
          <p:nvPr/>
        </p:nvSpPr>
        <p:spPr bwMode="auto">
          <a:xfrm>
            <a:off x="228600" y="2228850"/>
            <a:ext cx="1447800" cy="501650"/>
          </a:xfrm>
          <a:prstGeom prst="rect">
            <a:avLst/>
          </a:prstGeom>
          <a:noFill/>
          <a:ln w="9525">
            <a:noFill/>
            <a:miter lim="800000"/>
            <a:headEnd/>
            <a:tailEnd/>
          </a:ln>
          <a:effectLst/>
        </p:spPr>
        <p:txBody>
          <a:bodyPr tIns="137160" bIns="137160">
            <a:spAutoFit/>
          </a:bodyPr>
          <a:lstStyle/>
          <a:p>
            <a:pPr algn="r">
              <a:spcBef>
                <a:spcPct val="50000"/>
              </a:spcBef>
            </a:pPr>
            <a:r>
              <a:rPr lang="en-US" sz="1500"/>
              <a:t>PCI slots</a:t>
            </a:r>
          </a:p>
        </p:txBody>
      </p:sp>
      <p:sp>
        <p:nvSpPr>
          <p:cNvPr id="125984" name="Line 32"/>
          <p:cNvSpPr>
            <a:spLocks noChangeShapeType="1"/>
          </p:cNvSpPr>
          <p:nvPr/>
        </p:nvSpPr>
        <p:spPr bwMode="auto">
          <a:xfrm>
            <a:off x="1371600" y="5029200"/>
            <a:ext cx="18288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85" name="Text Box 33"/>
          <p:cNvSpPr txBox="1">
            <a:spLocks noChangeArrowheads="1"/>
          </p:cNvSpPr>
          <p:nvPr/>
        </p:nvSpPr>
        <p:spPr bwMode="auto">
          <a:xfrm>
            <a:off x="0" y="4724400"/>
            <a:ext cx="1371600" cy="501650"/>
          </a:xfrm>
          <a:prstGeom prst="rect">
            <a:avLst/>
          </a:prstGeom>
          <a:noFill/>
          <a:ln w="9525">
            <a:noFill/>
            <a:miter lim="800000"/>
            <a:headEnd/>
            <a:tailEnd/>
          </a:ln>
          <a:effectLst/>
        </p:spPr>
        <p:txBody>
          <a:bodyPr tIns="137160" bIns="137160">
            <a:spAutoFit/>
          </a:bodyPr>
          <a:lstStyle/>
          <a:p>
            <a:pPr algn="r">
              <a:spcBef>
                <a:spcPct val="50000"/>
              </a:spcBef>
            </a:pPr>
            <a:r>
              <a:rPr lang="en-US" sz="1500"/>
              <a:t>I/O Controller</a:t>
            </a:r>
          </a:p>
        </p:txBody>
      </p:sp>
      <p:sp>
        <p:nvSpPr>
          <p:cNvPr id="125986" name="Line 34"/>
          <p:cNvSpPr>
            <a:spLocks noChangeShapeType="1"/>
          </p:cNvSpPr>
          <p:nvPr/>
        </p:nvSpPr>
        <p:spPr bwMode="auto">
          <a:xfrm>
            <a:off x="4114800" y="838200"/>
            <a:ext cx="2819400" cy="0"/>
          </a:xfrm>
          <a:prstGeom prst="line">
            <a:avLst/>
          </a:prstGeom>
          <a:noFill/>
          <a:ln w="57150">
            <a:solidFill>
              <a:srgbClr val="FF3300"/>
            </a:solidFill>
            <a:round/>
            <a:headEnd/>
            <a:tailEnd/>
          </a:ln>
          <a:effectLst/>
        </p:spPr>
        <p:txBody>
          <a:bodyPr tIns="137160" bIns="137160">
            <a:spAutoFit/>
          </a:bodyPr>
          <a:lstStyle/>
          <a:p>
            <a:endParaRPr lang="en-US"/>
          </a:p>
        </p:txBody>
      </p:sp>
      <p:sp>
        <p:nvSpPr>
          <p:cNvPr id="125987" name="Line 35"/>
          <p:cNvSpPr>
            <a:spLocks noChangeShapeType="1"/>
          </p:cNvSpPr>
          <p:nvPr/>
        </p:nvSpPr>
        <p:spPr bwMode="auto">
          <a:xfrm>
            <a:off x="1600200" y="4343400"/>
            <a:ext cx="12954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88" name="Text Box 36"/>
          <p:cNvSpPr txBox="1">
            <a:spLocks noChangeArrowheads="1"/>
          </p:cNvSpPr>
          <p:nvPr/>
        </p:nvSpPr>
        <p:spPr bwMode="auto">
          <a:xfrm>
            <a:off x="152400" y="4070350"/>
            <a:ext cx="1447800" cy="501650"/>
          </a:xfrm>
          <a:prstGeom prst="rect">
            <a:avLst/>
          </a:prstGeom>
          <a:noFill/>
          <a:ln w="9525">
            <a:noFill/>
            <a:miter lim="800000"/>
            <a:headEnd/>
            <a:tailEnd/>
          </a:ln>
          <a:effectLst/>
        </p:spPr>
        <p:txBody>
          <a:bodyPr tIns="137160" bIns="137160">
            <a:spAutoFit/>
          </a:bodyPr>
          <a:lstStyle/>
          <a:p>
            <a:pPr algn="r">
              <a:spcBef>
                <a:spcPct val="50000"/>
              </a:spcBef>
            </a:pPr>
            <a:r>
              <a:rPr lang="en-US" sz="1500"/>
              <a:t>Firmware hub</a:t>
            </a:r>
          </a:p>
        </p:txBody>
      </p:sp>
      <p:sp>
        <p:nvSpPr>
          <p:cNvPr id="125989" name="Line 37"/>
          <p:cNvSpPr>
            <a:spLocks noChangeShapeType="1"/>
          </p:cNvSpPr>
          <p:nvPr/>
        </p:nvSpPr>
        <p:spPr bwMode="auto">
          <a:xfrm>
            <a:off x="1600200" y="1371600"/>
            <a:ext cx="609600" cy="0"/>
          </a:xfrm>
          <a:prstGeom prst="line">
            <a:avLst/>
          </a:prstGeom>
          <a:noFill/>
          <a:ln w="19050">
            <a:solidFill>
              <a:srgbClr val="FF3300"/>
            </a:solidFill>
            <a:round/>
            <a:headEnd/>
            <a:tailEnd type="triangle" w="med" len="med"/>
          </a:ln>
          <a:effectLst/>
        </p:spPr>
        <p:txBody>
          <a:bodyPr tIns="137160" bIns="137160">
            <a:spAutoFit/>
          </a:bodyPr>
          <a:lstStyle/>
          <a:p>
            <a:endParaRPr lang="en-US"/>
          </a:p>
        </p:txBody>
      </p:sp>
      <p:sp>
        <p:nvSpPr>
          <p:cNvPr id="125990" name="Text Box 38"/>
          <p:cNvSpPr txBox="1">
            <a:spLocks noChangeArrowheads="1"/>
          </p:cNvSpPr>
          <p:nvPr/>
        </p:nvSpPr>
        <p:spPr bwMode="auto">
          <a:xfrm>
            <a:off x="457200" y="1098550"/>
            <a:ext cx="1143000" cy="501650"/>
          </a:xfrm>
          <a:prstGeom prst="rect">
            <a:avLst/>
          </a:prstGeom>
          <a:noFill/>
          <a:ln w="9525">
            <a:noFill/>
            <a:miter lim="800000"/>
            <a:headEnd/>
            <a:tailEnd/>
          </a:ln>
          <a:effectLst/>
        </p:spPr>
        <p:txBody>
          <a:bodyPr tIns="137160" bIns="137160">
            <a:spAutoFit/>
          </a:bodyPr>
          <a:lstStyle/>
          <a:p>
            <a:pPr algn="r">
              <a:spcBef>
                <a:spcPct val="50000"/>
              </a:spcBef>
            </a:pPr>
            <a:r>
              <a:rPr lang="en-US" sz="1500"/>
              <a:t>Audio chip</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tr-TR" smtClean="0"/>
              <a:t>Pin Configuration</a:t>
            </a:r>
          </a:p>
        </p:txBody>
      </p:sp>
      <p:pic>
        <p:nvPicPr>
          <p:cNvPr id="4" name="Picture 3" descr="pin8255.png"/>
          <p:cNvPicPr>
            <a:picLocks noChangeAspect="1"/>
          </p:cNvPicPr>
          <p:nvPr/>
        </p:nvPicPr>
        <p:blipFill>
          <a:blip r:embed="rId3"/>
          <a:stretch>
            <a:fillRect/>
          </a:stretch>
        </p:blipFill>
        <p:spPr>
          <a:xfrm>
            <a:off x="0" y="838200"/>
            <a:ext cx="2971800" cy="5463778"/>
          </a:xfrm>
          <a:prstGeom prst="rect">
            <a:avLst/>
          </a:prstGeom>
        </p:spPr>
      </p:pic>
      <p:pic>
        <p:nvPicPr>
          <p:cNvPr id="7" name="Picture 6"/>
          <p:cNvPicPr>
            <a:picLocks noChangeAspect="1" noChangeArrowheads="1"/>
          </p:cNvPicPr>
          <p:nvPr/>
        </p:nvPicPr>
        <p:blipFill>
          <a:blip r:embed="rId4" cstate="print"/>
          <a:srcRect t="57809" r="66257" b="1140"/>
          <a:stretch>
            <a:fillRect/>
          </a:stretch>
        </p:blipFill>
        <p:spPr bwMode="auto">
          <a:xfrm>
            <a:off x="4191000" y="1828800"/>
            <a:ext cx="3990109" cy="3957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8086_IO2-1"/>
          <p:cNvPicPr>
            <a:picLocks noGrp="1" noChangeAspect="1" noChangeArrowheads="1"/>
          </p:cNvPicPr>
          <p:nvPr>
            <p:ph type="body" idx="1"/>
          </p:nvPr>
        </p:nvPicPr>
        <p:blipFill>
          <a:blip r:embed="rId2"/>
          <a:srcRect l="4468" t="2350" r="5354" b="9035"/>
          <a:stretch>
            <a:fillRect/>
          </a:stretch>
        </p:blipFill>
        <p:spPr>
          <a:xfrm>
            <a:off x="971550" y="1341438"/>
            <a:ext cx="7704138" cy="5262562"/>
          </a:xfrm>
          <a:noFill/>
        </p:spPr>
      </p:pic>
      <p:sp>
        <p:nvSpPr>
          <p:cNvPr id="7171" name="Rectangle 2"/>
          <p:cNvSpPr>
            <a:spLocks noGrp="1" noChangeArrowheads="1"/>
          </p:cNvSpPr>
          <p:nvPr>
            <p:ph type="title"/>
          </p:nvPr>
        </p:nvSpPr>
        <p:spPr/>
        <p:txBody>
          <a:bodyPr/>
          <a:lstStyle/>
          <a:p>
            <a:r>
              <a:rPr lang="en-US" smtClean="0"/>
              <a:t>82C55 : Pin Layout</a:t>
            </a:r>
            <a:endParaRPr lang="th-TH"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914400"/>
            <a:ext cx="7772400" cy="685800"/>
          </a:xfrm>
        </p:spPr>
        <p:txBody>
          <a:bodyPr/>
          <a:lstStyle/>
          <a:p>
            <a:pPr marL="54864" indent="0" fontAlgn="auto">
              <a:spcAft>
                <a:spcPts val="0"/>
              </a:spcAft>
              <a:defRPr/>
            </a:pPr>
            <a:r>
              <a:rPr lang="en-US" sz="3200">
                <a:solidFill>
                  <a:schemeClr val="tx2">
                    <a:tint val="100000"/>
                    <a:shade val="90000"/>
                    <a:satMod val="250000"/>
                    <a:alpha val="100000"/>
                  </a:schemeClr>
                </a:solidFill>
              </a:rPr>
              <a:t>8255A - 8085A Interface</a:t>
            </a:r>
          </a:p>
        </p:txBody>
      </p:sp>
      <p:pic>
        <p:nvPicPr>
          <p:cNvPr id="16389" name="Picture 4" descr="E:\Mystuff\My Documents\ppt_figs_270\Fig7_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1828800"/>
            <a:ext cx="7499350" cy="4295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16073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58775" y="188913"/>
            <a:ext cx="8424863" cy="1143000"/>
          </a:xfrm>
        </p:spPr>
        <p:txBody>
          <a:bodyPr/>
          <a:lstStyle/>
          <a:p>
            <a:r>
              <a:rPr lang="tr-TR" sz="3200" smtClean="0"/>
              <a:t>8255 A Block Diagram Showing Data Bus Buffer and Read/Write Control Logic Functions </a:t>
            </a:r>
          </a:p>
        </p:txBody>
      </p:sp>
      <p:pic>
        <p:nvPicPr>
          <p:cNvPr id="4" name="Picture 3" descr="blk8255.png"/>
          <p:cNvPicPr>
            <a:picLocks noChangeAspect="1"/>
          </p:cNvPicPr>
          <p:nvPr/>
        </p:nvPicPr>
        <p:blipFill>
          <a:blip r:embed="rId3"/>
          <a:stretch>
            <a:fillRect/>
          </a:stretch>
        </p:blipFill>
        <p:spPr>
          <a:xfrm>
            <a:off x="1066800" y="1752600"/>
            <a:ext cx="6896655" cy="39624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990600" y="1844675"/>
            <a:ext cx="7162800" cy="4251325"/>
          </a:xfrm>
        </p:spPr>
        <p:txBody>
          <a:bodyPr/>
          <a:lstStyle/>
          <a:p>
            <a:pPr>
              <a:lnSpc>
                <a:spcPct val="70000"/>
              </a:lnSpc>
            </a:pPr>
            <a:r>
              <a:rPr lang="tr-TR" sz="2000" b="0" smtClean="0"/>
              <a:t>(</a:t>
            </a:r>
            <a:r>
              <a:rPr lang="tr-TR" sz="2000" smtClean="0"/>
              <a:t>CS)Chip Select.</a:t>
            </a:r>
            <a:r>
              <a:rPr lang="tr-TR" sz="2000" b="0" smtClean="0"/>
              <a:t> A “low’ on this input pin enables the communication between the 8255A, and the CPU.</a:t>
            </a:r>
          </a:p>
          <a:p>
            <a:pPr>
              <a:lnSpc>
                <a:spcPct val="70000"/>
              </a:lnSpc>
              <a:buFontTx/>
              <a:buNone/>
            </a:pPr>
            <a:endParaRPr lang="tr-TR" sz="2000" b="0" smtClean="0"/>
          </a:p>
          <a:p>
            <a:pPr>
              <a:lnSpc>
                <a:spcPct val="70000"/>
              </a:lnSpc>
            </a:pPr>
            <a:r>
              <a:rPr lang="tr-TR" sz="2000" smtClean="0"/>
              <a:t>(RD) Read.</a:t>
            </a:r>
            <a:r>
              <a:rPr lang="tr-TR" sz="2000" b="0" smtClean="0"/>
              <a:t> A “low” on this Input pin enables the 8255A to send the data or status information to the CPU on the data bus. In essence, it allows the CPU to “read from the 8255A.</a:t>
            </a:r>
          </a:p>
          <a:p>
            <a:pPr>
              <a:lnSpc>
                <a:spcPct val="70000"/>
              </a:lnSpc>
              <a:buFontTx/>
              <a:buNone/>
            </a:pPr>
            <a:endParaRPr lang="tr-TR" sz="2000" b="0" smtClean="0"/>
          </a:p>
          <a:p>
            <a:pPr>
              <a:lnSpc>
                <a:spcPct val="70000"/>
              </a:lnSpc>
            </a:pPr>
            <a:r>
              <a:rPr lang="tr-TR" sz="2000" smtClean="0"/>
              <a:t>(WR) Write.</a:t>
            </a:r>
            <a:r>
              <a:rPr lang="tr-TR" sz="2000" b="0" smtClean="0"/>
              <a:t> A. “ low” on the input pin enables the CPU to write data or control words into the 8255A.</a:t>
            </a:r>
          </a:p>
          <a:p>
            <a:pPr>
              <a:lnSpc>
                <a:spcPct val="70000"/>
              </a:lnSpc>
              <a:buFontTx/>
              <a:buNone/>
            </a:pPr>
            <a:endParaRPr lang="tr-TR" sz="2000" b="0" smtClean="0"/>
          </a:p>
          <a:p>
            <a:pPr>
              <a:lnSpc>
                <a:spcPct val="70000"/>
              </a:lnSpc>
            </a:pPr>
            <a:r>
              <a:rPr lang="tr-TR" sz="2000" smtClean="0"/>
              <a:t>(A0 and A1) </a:t>
            </a:r>
          </a:p>
          <a:p>
            <a:pPr>
              <a:lnSpc>
                <a:spcPct val="70000"/>
              </a:lnSpc>
              <a:buFontTx/>
              <a:buNone/>
            </a:pPr>
            <a:r>
              <a:rPr lang="tr-TR" sz="2000" smtClean="0"/>
              <a:t>	Port Select 0 and Port Select 1.</a:t>
            </a:r>
            <a:r>
              <a:rPr lang="tr-TR" sz="2000" b="0" smtClean="0"/>
              <a:t> The Input signals, in conjunction with the RD and WR Inputs, controls the selection of one of the three ports or the control word registers. They are normally connected to the least significant bits of the address bus (A0 and A1).</a:t>
            </a:r>
          </a:p>
          <a:p>
            <a:pPr>
              <a:lnSpc>
                <a:spcPct val="70000"/>
              </a:lnSpc>
            </a:pPr>
            <a:endParaRPr lang="tr-TR" sz="2000" b="0" smtClean="0"/>
          </a:p>
        </p:txBody>
      </p:sp>
      <p:sp>
        <p:nvSpPr>
          <p:cNvPr id="10243" name="Rectangle 4"/>
          <p:cNvSpPr>
            <a:spLocks noGrp="1" noChangeArrowheads="1"/>
          </p:cNvSpPr>
          <p:nvPr>
            <p:ph type="title"/>
          </p:nvPr>
        </p:nvSpPr>
        <p:spPr>
          <a:noFill/>
        </p:spPr>
        <p:txBody>
          <a:bodyPr/>
          <a:lstStyle/>
          <a:p>
            <a:r>
              <a:rPr lang="tr-TR" smtClean="0"/>
              <a:t>Pin Configuration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tr-TR" smtClean="0"/>
              <a:t>Interface Registers</a:t>
            </a:r>
          </a:p>
        </p:txBody>
      </p:sp>
      <p:sp>
        <p:nvSpPr>
          <p:cNvPr id="11267" name="Rectangle 3"/>
          <p:cNvSpPr>
            <a:spLocks noGrp="1" noChangeArrowheads="1"/>
          </p:cNvSpPr>
          <p:nvPr>
            <p:ph type="body" idx="1"/>
          </p:nvPr>
        </p:nvSpPr>
        <p:spPr>
          <a:xfrm>
            <a:off x="990600" y="1557338"/>
            <a:ext cx="7162800" cy="4114800"/>
          </a:xfrm>
        </p:spPr>
        <p:txBody>
          <a:bodyPr/>
          <a:lstStyle/>
          <a:p>
            <a:pPr>
              <a:buFontTx/>
              <a:buNone/>
            </a:pPr>
            <a:r>
              <a:rPr lang="tr-TR" sz="2000" dirty="0" smtClean="0"/>
              <a:t>	</a:t>
            </a:r>
            <a:r>
              <a:rPr lang="tr-TR" sz="2000" u="sng" dirty="0" smtClean="0"/>
              <a:t>A1 A0 RD WR CS Input Operation (Read)</a:t>
            </a:r>
          </a:p>
          <a:p>
            <a:pPr>
              <a:buFontTx/>
              <a:buNone/>
            </a:pPr>
            <a:r>
              <a:rPr lang="tr-TR" sz="2000" b="0" dirty="0" smtClean="0"/>
              <a:t>	0 	0    0    1    0    Port A - Data Bus</a:t>
            </a:r>
          </a:p>
          <a:p>
            <a:pPr>
              <a:buFontTx/>
              <a:buNone/>
            </a:pPr>
            <a:r>
              <a:rPr lang="tr-TR" sz="2000" b="0" dirty="0" smtClean="0"/>
              <a:t>	0 	1    0    1    0    Port B - Data Bus</a:t>
            </a:r>
          </a:p>
          <a:p>
            <a:pPr>
              <a:buFontTx/>
              <a:buNone/>
            </a:pPr>
            <a:r>
              <a:rPr lang="tr-TR" sz="2000" b="0" dirty="0" smtClean="0"/>
              <a:t>	1 	0    0    1    0    Port C - Data Bus</a:t>
            </a:r>
          </a:p>
          <a:p>
            <a:pPr>
              <a:buFontTx/>
              <a:buNone/>
            </a:pPr>
            <a:r>
              <a:rPr lang="tr-TR" sz="2000" b="0" dirty="0" smtClean="0"/>
              <a:t>    1     </a:t>
            </a:r>
            <a:r>
              <a:rPr lang="en-US" sz="2000" b="0" dirty="0" smtClean="0"/>
              <a:t> </a:t>
            </a:r>
            <a:r>
              <a:rPr lang="tr-TR" sz="2000" b="0" dirty="0" smtClean="0"/>
              <a:t> 1    0    1    0    Control Word - Data Bus</a:t>
            </a:r>
          </a:p>
          <a:p>
            <a:pPr>
              <a:buFontTx/>
              <a:buNone/>
            </a:pPr>
            <a:endParaRPr lang="tr-TR" sz="2000" b="0" dirty="0" smtClean="0"/>
          </a:p>
          <a:p>
            <a:pPr>
              <a:buFontTx/>
              <a:buNone/>
            </a:pPr>
            <a:r>
              <a:rPr lang="tr-TR" sz="2000" b="0" dirty="0" smtClean="0"/>
              <a:t>			         </a:t>
            </a:r>
            <a:r>
              <a:rPr lang="tr-TR" sz="2000" dirty="0" smtClean="0"/>
              <a:t>Output Operation (Write)</a:t>
            </a:r>
          </a:p>
          <a:p>
            <a:pPr>
              <a:buFontTx/>
              <a:buNone/>
            </a:pPr>
            <a:r>
              <a:rPr lang="tr-TR" sz="2000" b="0" dirty="0" smtClean="0"/>
              <a:t>	0    0    1    0    0    Data Bus - Port A</a:t>
            </a:r>
          </a:p>
          <a:p>
            <a:pPr>
              <a:buFontTx/>
              <a:buNone/>
            </a:pPr>
            <a:r>
              <a:rPr lang="tr-TR" sz="2000" b="0" dirty="0" smtClean="0"/>
              <a:t>	0    1    1    0    0    Data Bus - Port B</a:t>
            </a:r>
          </a:p>
          <a:p>
            <a:pPr>
              <a:buFontTx/>
              <a:buNone/>
            </a:pPr>
            <a:r>
              <a:rPr lang="tr-TR" sz="2000" b="0" dirty="0" smtClean="0"/>
              <a:t>	1    0    1    0    0    Data Bus - Port C</a:t>
            </a:r>
          </a:p>
          <a:p>
            <a:pPr>
              <a:buFontTx/>
              <a:buNone/>
            </a:pPr>
            <a:r>
              <a:rPr lang="tr-TR" sz="2000" b="0" dirty="0" smtClean="0"/>
              <a:t>	1    1    1    0    0    Data Bus - Control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tr-TR" smtClean="0"/>
              <a:t>Ports A, B and C</a:t>
            </a:r>
          </a:p>
        </p:txBody>
      </p:sp>
      <p:sp>
        <p:nvSpPr>
          <p:cNvPr id="13315" name="Rectangle 3"/>
          <p:cNvSpPr>
            <a:spLocks noGrp="1" noChangeArrowheads="1"/>
          </p:cNvSpPr>
          <p:nvPr>
            <p:ph type="body" idx="1"/>
          </p:nvPr>
        </p:nvSpPr>
        <p:spPr>
          <a:xfrm>
            <a:off x="990600" y="1700213"/>
            <a:ext cx="7162800" cy="4114800"/>
          </a:xfrm>
        </p:spPr>
        <p:txBody>
          <a:bodyPr/>
          <a:lstStyle/>
          <a:p>
            <a:pPr>
              <a:lnSpc>
                <a:spcPct val="80000"/>
              </a:lnSpc>
            </a:pPr>
            <a:r>
              <a:rPr lang="tr-TR" sz="1800" smtClean="0"/>
              <a:t>Ports A, B, and C</a:t>
            </a:r>
            <a:r>
              <a:rPr lang="tr-TR" sz="1800" b="0" smtClean="0"/>
              <a:t> </a:t>
            </a:r>
          </a:p>
          <a:p>
            <a:pPr>
              <a:lnSpc>
                <a:spcPct val="80000"/>
              </a:lnSpc>
              <a:buFontTx/>
              <a:buNone/>
            </a:pPr>
            <a:r>
              <a:rPr lang="tr-TR" sz="1800" b="0" smtClean="0"/>
              <a:t>	The 8255A contains three 8-bit ports (A , B, and C). All  can be configured in a wide variety of  functional characteristics by the system software but each has its own special features or personally to further enhance the power and flexibility of the 8255A.</a:t>
            </a:r>
          </a:p>
          <a:p>
            <a:pPr>
              <a:lnSpc>
                <a:spcPct val="80000"/>
              </a:lnSpc>
              <a:buFontTx/>
              <a:buNone/>
            </a:pPr>
            <a:r>
              <a:rPr lang="tr-TR" sz="1800" b="0" smtClean="0"/>
              <a:t> </a:t>
            </a:r>
          </a:p>
          <a:p>
            <a:pPr>
              <a:lnSpc>
                <a:spcPct val="80000"/>
              </a:lnSpc>
            </a:pPr>
            <a:r>
              <a:rPr lang="tr-TR" sz="1800" smtClean="0"/>
              <a:t>Port A.</a:t>
            </a:r>
            <a:r>
              <a:rPr lang="tr-TR" sz="1800" b="0" smtClean="0"/>
              <a:t> One 8 bit data output latch/buffer and one 8-bit data input latch.</a:t>
            </a:r>
          </a:p>
          <a:p>
            <a:pPr>
              <a:lnSpc>
                <a:spcPct val="80000"/>
              </a:lnSpc>
            </a:pPr>
            <a:r>
              <a:rPr lang="tr-TR" sz="1800" smtClean="0"/>
              <a:t>Port B.</a:t>
            </a:r>
            <a:r>
              <a:rPr lang="tr-TR" sz="1800" b="0" smtClean="0"/>
              <a:t> One 8-bit data output latch/buffer and one 8-bit data input buffer. </a:t>
            </a:r>
          </a:p>
          <a:p>
            <a:pPr>
              <a:lnSpc>
                <a:spcPct val="80000"/>
              </a:lnSpc>
            </a:pPr>
            <a:r>
              <a:rPr lang="tr-TR" sz="1800" smtClean="0"/>
              <a:t>Port C.</a:t>
            </a:r>
            <a:r>
              <a:rPr lang="tr-TR" sz="1800" b="0" smtClean="0"/>
              <a:t> One 8-bit data output latch/buffer and one 8-bit data input buffer (no latch for input). This port can be divided into two 4-bit ports under the mode control. Each 4-bit port contains a 4-bit latch and it can be used for the controls signal outputs and status signal inputs in conjunction with ports A and B.</a:t>
            </a:r>
          </a:p>
          <a:p>
            <a:pPr>
              <a:lnSpc>
                <a:spcPct val="80000"/>
              </a:lnSpc>
            </a:pPr>
            <a:endParaRPr lang="tr-TR" sz="1800" b="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333375"/>
            <a:ext cx="8001000" cy="1143000"/>
          </a:xfrm>
        </p:spPr>
        <p:txBody>
          <a:bodyPr/>
          <a:lstStyle/>
          <a:p>
            <a:r>
              <a:rPr lang="tr-TR" sz="3200" dirty="0" smtClean="0"/>
              <a:t>8255A OPERATIONAL DESCRIPTION</a:t>
            </a:r>
            <a:br>
              <a:rPr lang="tr-TR" sz="3200" dirty="0" smtClean="0"/>
            </a:br>
            <a:endParaRPr lang="tr-TR" sz="3200" dirty="0" smtClean="0"/>
          </a:p>
        </p:txBody>
      </p:sp>
      <p:sp>
        <p:nvSpPr>
          <p:cNvPr id="14339" name="Rectangle 3"/>
          <p:cNvSpPr>
            <a:spLocks noGrp="1" noChangeArrowheads="1"/>
          </p:cNvSpPr>
          <p:nvPr>
            <p:ph type="body" idx="1"/>
          </p:nvPr>
        </p:nvSpPr>
        <p:spPr>
          <a:xfrm>
            <a:off x="152400" y="1676400"/>
            <a:ext cx="3733800" cy="2819400"/>
          </a:xfrm>
        </p:spPr>
        <p:txBody>
          <a:bodyPr/>
          <a:lstStyle/>
          <a:p>
            <a:r>
              <a:rPr lang="tr-TR" sz="1400" dirty="0" smtClean="0"/>
              <a:t>Mode Selection</a:t>
            </a:r>
          </a:p>
          <a:p>
            <a:pPr>
              <a:buFontTx/>
              <a:buNone/>
            </a:pPr>
            <a:r>
              <a:rPr lang="tr-TR" sz="1400" dirty="0" smtClean="0"/>
              <a:t>	There are three basic modes of operation that can be selected by the systems software:</a:t>
            </a:r>
          </a:p>
          <a:p>
            <a:pPr>
              <a:buFontTx/>
              <a:buNone/>
            </a:pPr>
            <a:r>
              <a:rPr lang="tr-TR" sz="1400" dirty="0" smtClean="0"/>
              <a:t> </a:t>
            </a:r>
          </a:p>
          <a:p>
            <a:pPr>
              <a:buFontTx/>
              <a:buNone/>
            </a:pPr>
            <a:r>
              <a:rPr lang="tr-TR" sz="1400" dirty="0" smtClean="0"/>
              <a:t>   Mode O – Basic Input/Output     </a:t>
            </a:r>
          </a:p>
          <a:p>
            <a:pPr>
              <a:buFontTx/>
              <a:buNone/>
            </a:pPr>
            <a:r>
              <a:rPr lang="tr-TR" sz="1400" dirty="0" smtClean="0"/>
              <a:t>  	Mode 1 – Strobed Input/Output            </a:t>
            </a:r>
          </a:p>
          <a:p>
            <a:pPr>
              <a:buFontTx/>
              <a:buNone/>
            </a:pPr>
            <a:r>
              <a:rPr lang="tr-TR" sz="1400" dirty="0" smtClean="0"/>
              <a:t>	Mode 2 – Bi-Directional Bus</a:t>
            </a:r>
          </a:p>
          <a:p>
            <a:endParaRPr lang="tr-TR" dirty="0" smtClean="0"/>
          </a:p>
        </p:txBody>
      </p:sp>
      <p:pic>
        <p:nvPicPr>
          <p:cNvPr id="4" name="Picture 2"/>
          <p:cNvPicPr>
            <a:picLocks noChangeAspect="1" noChangeArrowheads="1"/>
          </p:cNvPicPr>
          <p:nvPr/>
        </p:nvPicPr>
        <p:blipFill>
          <a:blip r:embed="rId3" cstate="print"/>
          <a:srcRect/>
          <a:stretch>
            <a:fillRect/>
          </a:stretch>
        </p:blipFill>
        <p:spPr bwMode="auto">
          <a:xfrm>
            <a:off x="4229100" y="1038225"/>
            <a:ext cx="4914900" cy="581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25413"/>
            <a:ext cx="8229600" cy="1143000"/>
          </a:xfrm>
          <a:noFill/>
        </p:spPr>
        <p:txBody>
          <a:bodyPr/>
          <a:lstStyle/>
          <a:p>
            <a:r>
              <a:rPr lang="en-US" dirty="0" smtClean="0"/>
              <a:t>8255 Control Word</a:t>
            </a:r>
            <a:br>
              <a:rPr lang="en-US" dirty="0" smtClean="0"/>
            </a:br>
            <a:r>
              <a:rPr lang="tr-TR" sz="1600" dirty="0" smtClean="0"/>
              <a:t>Mode Definition Format</a:t>
            </a:r>
            <a:br>
              <a:rPr lang="tr-TR" sz="1600" dirty="0" smtClean="0"/>
            </a:br>
            <a:endParaRPr lang="en-US" sz="1600" dirty="0" smtClean="0"/>
          </a:p>
        </p:txBody>
      </p:sp>
      <p:pic>
        <p:nvPicPr>
          <p:cNvPr id="8195" name="Picture 4" descr="8255-6"/>
          <p:cNvPicPr>
            <a:picLocks noChangeAspect="1" noChangeArrowheads="1"/>
          </p:cNvPicPr>
          <p:nvPr/>
        </p:nvPicPr>
        <p:blipFill>
          <a:blip r:embed="rId3">
            <a:lum bright="-6000"/>
          </a:blip>
          <a:srcRect/>
          <a:stretch>
            <a:fillRect/>
          </a:stretch>
        </p:blipFill>
        <p:spPr bwMode="auto">
          <a:xfrm>
            <a:off x="323850" y="1131888"/>
            <a:ext cx="8569325" cy="532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25413"/>
            <a:ext cx="8229600" cy="1143000"/>
          </a:xfrm>
          <a:noFill/>
        </p:spPr>
        <p:txBody>
          <a:bodyPr/>
          <a:lstStyle/>
          <a:p>
            <a:r>
              <a:rPr lang="en-US" dirty="0" smtClean="0"/>
              <a:t>8255 Control Word</a:t>
            </a:r>
            <a:br>
              <a:rPr lang="en-US" dirty="0" smtClean="0"/>
            </a:br>
            <a:r>
              <a:rPr lang="tr-TR" sz="1600" dirty="0" smtClean="0"/>
              <a:t/>
            </a:r>
            <a:br>
              <a:rPr lang="tr-TR" sz="1600" dirty="0" smtClean="0"/>
            </a:br>
            <a:endParaRPr lang="en-US" sz="1600" dirty="0" smtClean="0"/>
          </a:p>
        </p:txBody>
      </p:sp>
      <p:pic>
        <p:nvPicPr>
          <p:cNvPr id="114690" name="Picture 2"/>
          <p:cNvPicPr>
            <a:picLocks noChangeAspect="1" noChangeArrowheads="1"/>
          </p:cNvPicPr>
          <p:nvPr/>
        </p:nvPicPr>
        <p:blipFill>
          <a:blip r:embed="rId3"/>
          <a:srcRect/>
          <a:stretch>
            <a:fillRect/>
          </a:stretch>
        </p:blipFill>
        <p:spPr bwMode="auto">
          <a:xfrm>
            <a:off x="1295400" y="1066800"/>
            <a:ext cx="6306875" cy="4933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825500" y="34290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76162" name="Rectangle 2"/>
          <p:cNvSpPr>
            <a:spLocks noGrp="1" noChangeArrowheads="1"/>
          </p:cNvSpPr>
          <p:nvPr>
            <p:ph type="title"/>
          </p:nvPr>
        </p:nvSpPr>
        <p:spPr>
          <a:xfrm>
            <a:off x="2057400" y="228600"/>
            <a:ext cx="3352800" cy="573088"/>
          </a:xfrm>
          <a:noFill/>
          <a:ln/>
        </p:spPr>
        <p:txBody>
          <a:bodyPr lIns="91294" tIns="45647" rIns="91294" bIns="45647" anchor="t">
            <a:normAutofit fontScale="90000"/>
          </a:bodyPr>
          <a:lstStyle/>
          <a:p>
            <a:r>
              <a:rPr lang="en-US" dirty="0">
                <a:solidFill>
                  <a:srgbClr val="C00000"/>
                </a:solidFill>
              </a:rPr>
              <a:t>Exceptions</a:t>
            </a:r>
          </a:p>
        </p:txBody>
      </p:sp>
      <p:sp>
        <p:nvSpPr>
          <p:cNvPr id="476163" name="Rectangle 3"/>
          <p:cNvSpPr>
            <a:spLocks noGrp="1" noChangeArrowheads="1"/>
          </p:cNvSpPr>
          <p:nvPr>
            <p:ph type="body" idx="1"/>
          </p:nvPr>
        </p:nvSpPr>
        <p:spPr>
          <a:xfrm>
            <a:off x="381000" y="1371600"/>
            <a:ext cx="8686800" cy="1902130"/>
          </a:xfrm>
          <a:noFill/>
          <a:ln/>
        </p:spPr>
        <p:txBody>
          <a:bodyPr>
            <a:normAutofit fontScale="85000" lnSpcReduction="20000"/>
          </a:bodyPr>
          <a:lstStyle/>
          <a:p>
            <a:r>
              <a:rPr lang="en-US" dirty="0"/>
              <a:t>An </a:t>
            </a:r>
            <a:r>
              <a:rPr lang="en-US" i="1" dirty="0">
                <a:solidFill>
                  <a:srgbClr val="C00000"/>
                </a:solidFill>
              </a:rPr>
              <a:t>exception</a:t>
            </a:r>
            <a:r>
              <a:rPr lang="en-US" dirty="0"/>
              <a:t> is a transfer of control to the OS </a:t>
            </a:r>
            <a:r>
              <a:rPr lang="en-US" i="1" dirty="0" smtClean="0"/>
              <a:t>kernel</a:t>
            </a:r>
            <a:r>
              <a:rPr lang="en-US" dirty="0" smtClean="0"/>
              <a:t> in </a:t>
            </a:r>
            <a:r>
              <a:rPr lang="en-US" dirty="0"/>
              <a:t>response to some </a:t>
            </a:r>
            <a:r>
              <a:rPr lang="en-US" i="1" dirty="0"/>
              <a:t>event</a:t>
            </a:r>
            <a:r>
              <a:rPr lang="en-US" dirty="0"/>
              <a:t>  (i.e., change in processor state</a:t>
            </a:r>
            <a:r>
              <a:rPr lang="en-US" dirty="0" smtClean="0"/>
              <a:t>)</a:t>
            </a:r>
          </a:p>
          <a:p>
            <a:pPr lvl="1"/>
            <a:r>
              <a:rPr lang="en-US" dirty="0" smtClean="0"/>
              <a:t>Kernel is the memory-resident part of the OS</a:t>
            </a:r>
          </a:p>
          <a:p>
            <a:pPr lvl="1"/>
            <a:r>
              <a:rPr lang="en-US" dirty="0" smtClean="0"/>
              <a:t>Examples of events: Divide </a:t>
            </a:r>
            <a:r>
              <a:rPr lang="en-US" dirty="0"/>
              <a:t>by 0, arithmetic overflow, page fault, I/O request completes, </a:t>
            </a:r>
            <a:r>
              <a:rPr lang="en-US" dirty="0" smtClean="0"/>
              <a:t>typing Ctrl</a:t>
            </a:r>
            <a:r>
              <a:rPr lang="en-US" dirty="0"/>
              <a:t>-C</a:t>
            </a:r>
          </a:p>
          <a:p>
            <a:pPr lvl="1"/>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76164" name="Rectangle 4"/>
          <p:cNvSpPr>
            <a:spLocks noChangeArrowheads="1"/>
          </p:cNvSpPr>
          <p:nvPr/>
        </p:nvSpPr>
        <p:spPr bwMode="auto">
          <a:xfrm>
            <a:off x="2494562" y="3500438"/>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a:t>
            </a:r>
            <a:r>
              <a:rPr lang="en-US" i="1" dirty="0" smtClean="0">
                <a:solidFill>
                  <a:schemeClr val="tx1">
                    <a:lumMod val="50000"/>
                    <a:lumOff val="50000"/>
                  </a:schemeClr>
                </a:solidFill>
                <a:latin typeface="Calibri" pitchFamily="34" charset="0"/>
              </a:rPr>
              <a:t>code</a:t>
            </a:r>
            <a:endParaRPr lang="en-US" i="1" dirty="0">
              <a:solidFill>
                <a:schemeClr val="tx1">
                  <a:lumMod val="50000"/>
                  <a:lumOff val="50000"/>
                </a:schemeClr>
              </a:solidFill>
              <a:latin typeface="Calibri" pitchFamily="34" charset="0"/>
            </a:endParaRPr>
          </a:p>
        </p:txBody>
      </p:sp>
      <p:sp>
        <p:nvSpPr>
          <p:cNvPr id="476165" name="Rectangle 5"/>
          <p:cNvSpPr>
            <a:spLocks noChangeArrowheads="1"/>
          </p:cNvSpPr>
          <p:nvPr/>
        </p:nvSpPr>
        <p:spPr bwMode="auto">
          <a:xfrm>
            <a:off x="5105400" y="3500438"/>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smtClean="0">
                <a:solidFill>
                  <a:schemeClr val="tx1">
                    <a:lumMod val="50000"/>
                    <a:lumOff val="50000"/>
                  </a:schemeClr>
                </a:solidFill>
                <a:latin typeface="Calibri" pitchFamily="34" charset="0"/>
              </a:rPr>
              <a:t>Kernel code</a:t>
            </a:r>
            <a:endParaRPr lang="en-US" i="1" dirty="0">
              <a:solidFill>
                <a:schemeClr val="tx1">
                  <a:lumMod val="50000"/>
                  <a:lumOff val="50000"/>
                </a:schemeClr>
              </a:solidFill>
              <a:latin typeface="Calibri" pitchFamily="34" charset="0"/>
            </a:endParaRPr>
          </a:p>
        </p:txBody>
      </p:sp>
      <p:sp>
        <p:nvSpPr>
          <p:cNvPr id="476166" name="Line 6"/>
          <p:cNvSpPr>
            <a:spLocks noChangeShapeType="1"/>
          </p:cNvSpPr>
          <p:nvPr/>
        </p:nvSpPr>
        <p:spPr bwMode="auto">
          <a:xfrm>
            <a:off x="3233738" y="4022725"/>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7" name="Line 7"/>
          <p:cNvSpPr>
            <a:spLocks noChangeShapeType="1"/>
          </p:cNvSpPr>
          <p:nvPr/>
        </p:nvSpPr>
        <p:spPr bwMode="auto">
          <a:xfrm>
            <a:off x="3240088" y="4627563"/>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8" name="Line 8"/>
          <p:cNvSpPr>
            <a:spLocks noChangeShapeType="1"/>
          </p:cNvSpPr>
          <p:nvPr/>
        </p:nvSpPr>
        <p:spPr bwMode="auto">
          <a:xfrm>
            <a:off x="6053138" y="4633913"/>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9" name="Line 9"/>
          <p:cNvSpPr>
            <a:spLocks noChangeShapeType="1"/>
          </p:cNvSpPr>
          <p:nvPr/>
        </p:nvSpPr>
        <p:spPr bwMode="auto">
          <a:xfrm flipH="1" flipV="1">
            <a:off x="3227388" y="4697413"/>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70" name="Line 10"/>
          <p:cNvSpPr>
            <a:spLocks noChangeShapeType="1"/>
          </p:cNvSpPr>
          <p:nvPr/>
        </p:nvSpPr>
        <p:spPr bwMode="auto">
          <a:xfrm>
            <a:off x="3233738" y="4724400"/>
            <a:ext cx="0" cy="15128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71" name="Rectangle 11"/>
          <p:cNvSpPr>
            <a:spLocks noChangeArrowheads="1"/>
          </p:cNvSpPr>
          <p:nvPr/>
        </p:nvSpPr>
        <p:spPr bwMode="auto">
          <a:xfrm>
            <a:off x="4102100" y="4300538"/>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smtClean="0">
                <a:latin typeface="Calibri" pitchFamily="34" charset="0"/>
              </a:rPr>
              <a:t>Exception</a:t>
            </a:r>
            <a:endParaRPr lang="en-US" sz="1800" b="0" i="1" dirty="0">
              <a:latin typeface="Calibri" pitchFamily="34" charset="0"/>
            </a:endParaRPr>
          </a:p>
        </p:txBody>
      </p:sp>
      <p:sp>
        <p:nvSpPr>
          <p:cNvPr id="476172" name="Rectangle 12"/>
          <p:cNvSpPr>
            <a:spLocks noChangeArrowheads="1"/>
          </p:cNvSpPr>
          <p:nvPr/>
        </p:nvSpPr>
        <p:spPr bwMode="auto">
          <a:xfrm>
            <a:off x="6083300" y="4573588"/>
            <a:ext cx="2146300" cy="92075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E</a:t>
            </a:r>
            <a:r>
              <a:rPr lang="en-US" sz="1800" b="0" i="1" dirty="0" smtClean="0">
                <a:latin typeface="Calibri" pitchFamily="34" charset="0"/>
              </a:rPr>
              <a:t>xception </a:t>
            </a:r>
            <a:r>
              <a:rPr lang="en-US" sz="1800" b="0" i="1" dirty="0">
                <a:latin typeface="Calibri" pitchFamily="34" charset="0"/>
              </a:rPr>
              <a:t>processing</a:t>
            </a:r>
          </a:p>
          <a:p>
            <a:pPr algn="l">
              <a:lnSpc>
                <a:spcPct val="100000"/>
              </a:lnSpc>
            </a:pPr>
            <a:r>
              <a:rPr lang="en-US" sz="1800" b="0" dirty="0">
                <a:latin typeface="Calibri" pitchFamily="34" charset="0"/>
              </a:rPr>
              <a:t>by </a:t>
            </a:r>
            <a:r>
              <a:rPr lang="en-US" sz="1800" b="0" i="1" dirty="0">
                <a:latin typeface="Calibri" pitchFamily="34" charset="0"/>
              </a:rPr>
              <a:t>exception handler</a:t>
            </a:r>
          </a:p>
          <a:p>
            <a:pPr algn="l">
              <a:lnSpc>
                <a:spcPct val="100000"/>
              </a:lnSpc>
            </a:pPr>
            <a:endParaRPr lang="en-US" sz="1800" b="0" i="1" dirty="0">
              <a:latin typeface="Calibri" pitchFamily="34" charset="0"/>
            </a:endParaRPr>
          </a:p>
        </p:txBody>
      </p:sp>
      <p:sp>
        <p:nvSpPr>
          <p:cNvPr id="476173" name="Rectangle 13"/>
          <p:cNvSpPr>
            <a:spLocks noChangeArrowheads="1"/>
          </p:cNvSpPr>
          <p:nvPr/>
        </p:nvSpPr>
        <p:spPr bwMode="auto">
          <a:xfrm>
            <a:off x="3733800" y="5140794"/>
            <a:ext cx="2093505" cy="920757"/>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1800" b="0" i="1" dirty="0" smtClean="0">
                <a:latin typeface="Calibri" pitchFamily="34" charset="0"/>
              </a:rPr>
              <a:t> Return to </a:t>
            </a:r>
            <a:r>
              <a:rPr lang="en-US" sz="1800" b="0" i="1" dirty="0" err="1" smtClean="0">
                <a:latin typeface="Calibri" pitchFamily="34" charset="0"/>
              </a:rPr>
              <a:t>I_current</a:t>
            </a:r>
            <a:endParaRPr lang="en-US" sz="1800" b="0" i="1" dirty="0" smtClean="0">
              <a:latin typeface="Calibri" pitchFamily="34" charset="0"/>
            </a:endParaRPr>
          </a:p>
          <a:p>
            <a:pPr marL="112713" indent="-112713" algn="l">
              <a:lnSpc>
                <a:spcPct val="100000"/>
              </a:lnSpc>
              <a:buFont typeface="Arial" pitchFamily="34" charset="0"/>
              <a:buChar char="•"/>
            </a:pPr>
            <a:r>
              <a:rPr lang="en-US" sz="1800" b="0" i="1" dirty="0">
                <a:latin typeface="Calibri" pitchFamily="34" charset="0"/>
              </a:rPr>
              <a:t>R</a:t>
            </a:r>
            <a:r>
              <a:rPr lang="en-US" sz="1800" b="0" i="1" dirty="0" smtClean="0">
                <a:latin typeface="Calibri" pitchFamily="34" charset="0"/>
              </a:rPr>
              <a:t>eturn to </a:t>
            </a:r>
            <a:r>
              <a:rPr lang="en-US" sz="1800" b="0" i="1" dirty="0" err="1" smtClean="0">
                <a:latin typeface="Calibri" pitchFamily="34" charset="0"/>
              </a:rPr>
              <a:t>I_next</a:t>
            </a:r>
            <a:endParaRPr lang="en-US" sz="1800" b="0" i="1" dirty="0" smtClean="0">
              <a:latin typeface="Calibri" pitchFamily="34" charset="0"/>
            </a:endParaRPr>
          </a:p>
          <a:p>
            <a:pPr marL="112713" indent="-112713" algn="l">
              <a:lnSpc>
                <a:spcPct val="100000"/>
              </a:lnSpc>
              <a:buFont typeface="Arial" pitchFamily="34" charset="0"/>
              <a:buChar char="•"/>
            </a:pPr>
            <a:r>
              <a:rPr lang="en-US" sz="1800" b="0" i="1" dirty="0">
                <a:latin typeface="Calibri" pitchFamily="34" charset="0"/>
              </a:rPr>
              <a:t>A</a:t>
            </a:r>
            <a:r>
              <a:rPr lang="en-US" sz="1800" b="0" i="1" dirty="0" smtClean="0">
                <a:latin typeface="Calibri" pitchFamily="34" charset="0"/>
              </a:rPr>
              <a:t>bort</a:t>
            </a:r>
            <a:endParaRPr lang="en-US" sz="1800" b="0" dirty="0">
              <a:latin typeface="Calibri" pitchFamily="34" charset="0"/>
            </a:endParaRPr>
          </a:p>
        </p:txBody>
      </p:sp>
      <p:sp>
        <p:nvSpPr>
          <p:cNvPr id="476174" name="Rectangle 14"/>
          <p:cNvSpPr>
            <a:spLocks noChangeArrowheads="1"/>
          </p:cNvSpPr>
          <p:nvPr/>
        </p:nvSpPr>
        <p:spPr bwMode="auto">
          <a:xfrm>
            <a:off x="1040139" y="4359166"/>
            <a:ext cx="804863" cy="366759"/>
          </a:xfrm>
          <a:prstGeom prst="rect">
            <a:avLst/>
          </a:prstGeom>
          <a:noFill/>
          <a:ln w="12700">
            <a:noFill/>
            <a:miter lim="800000"/>
            <a:headEnd/>
            <a:tailEnd/>
          </a:ln>
          <a:effectLst/>
        </p:spPr>
        <p:txBody>
          <a:bodyPr lIns="90479" tIns="44446" rIns="90479" bIns="44446">
            <a:spAutoFit/>
          </a:bodyPr>
          <a:lstStyle/>
          <a:p>
            <a:pPr algn="l">
              <a:lnSpc>
                <a:spcPct val="100000"/>
              </a:lnSpc>
            </a:pPr>
            <a:r>
              <a:rPr lang="en-US" sz="1800" i="1" dirty="0">
                <a:solidFill>
                  <a:srgbClr val="C00000"/>
                </a:solidFill>
                <a:latin typeface="Calibri" pitchFamily="34" charset="0"/>
              </a:rPr>
              <a:t>E</a:t>
            </a:r>
            <a:r>
              <a:rPr lang="en-US" sz="1800" i="1" dirty="0" smtClean="0">
                <a:solidFill>
                  <a:srgbClr val="C00000"/>
                </a:solidFill>
                <a:latin typeface="Calibri" pitchFamily="34" charset="0"/>
              </a:rPr>
              <a:t>vent </a:t>
            </a:r>
            <a:endParaRPr lang="en-US" sz="1800" i="1" dirty="0">
              <a:solidFill>
                <a:srgbClr val="C00000"/>
              </a:solidFill>
              <a:latin typeface="Calibri" pitchFamily="34" charset="0"/>
            </a:endParaRPr>
          </a:p>
        </p:txBody>
      </p:sp>
      <p:sp>
        <p:nvSpPr>
          <p:cNvPr id="476175" name="Text Box 15"/>
          <p:cNvSpPr txBox="1">
            <a:spLocks noChangeArrowheads="1"/>
          </p:cNvSpPr>
          <p:nvPr/>
        </p:nvSpPr>
        <p:spPr bwMode="auto">
          <a:xfrm>
            <a:off x="2396803" y="4395951"/>
            <a:ext cx="867097" cy="307777"/>
          </a:xfrm>
          <a:prstGeom prst="rect">
            <a:avLst/>
          </a:prstGeom>
          <a:noFill/>
          <a:ln w="25400">
            <a:noFill/>
            <a:miter lim="800000"/>
            <a:headEnd/>
            <a:tailEnd/>
          </a:ln>
          <a:effectLst/>
        </p:spPr>
        <p:txBody>
          <a:bodyPr wrap="none">
            <a:spAutoFit/>
          </a:bodyPr>
          <a:lstStyle/>
          <a:p>
            <a:pPr algn="l">
              <a:lnSpc>
                <a:spcPct val="100000"/>
              </a:lnSpc>
            </a:pPr>
            <a:r>
              <a:rPr lang="en-US" sz="1400" b="0" dirty="0" err="1" smtClean="0">
                <a:latin typeface="Calibri" pitchFamily="34" charset="0"/>
              </a:rPr>
              <a:t>I_current</a:t>
            </a:r>
            <a:endParaRPr lang="en-US" sz="1400" b="0" dirty="0">
              <a:latin typeface="Calibri" pitchFamily="34" charset="0"/>
            </a:endParaRPr>
          </a:p>
        </p:txBody>
      </p:sp>
      <p:sp>
        <p:nvSpPr>
          <p:cNvPr id="476176" name="Text Box 16"/>
          <p:cNvSpPr txBox="1">
            <a:spLocks noChangeArrowheads="1"/>
          </p:cNvSpPr>
          <p:nvPr/>
        </p:nvSpPr>
        <p:spPr bwMode="auto">
          <a:xfrm>
            <a:off x="2613978" y="4601310"/>
            <a:ext cx="649922" cy="307777"/>
          </a:xfrm>
          <a:prstGeom prst="rect">
            <a:avLst/>
          </a:prstGeom>
          <a:noFill/>
          <a:ln w="25400">
            <a:noFill/>
            <a:miter lim="800000"/>
            <a:headEnd/>
            <a:tailEnd/>
          </a:ln>
          <a:effectLst/>
        </p:spPr>
        <p:txBody>
          <a:bodyPr wrap="none">
            <a:spAutoFit/>
          </a:bodyPr>
          <a:lstStyle/>
          <a:p>
            <a:pPr algn="l">
              <a:lnSpc>
                <a:spcPct val="100000"/>
              </a:lnSpc>
            </a:pPr>
            <a:r>
              <a:rPr lang="en-US" sz="1400" b="0" dirty="0" err="1" smtClean="0">
                <a:latin typeface="Calibri" pitchFamily="34" charset="0"/>
              </a:rPr>
              <a:t>I_next</a:t>
            </a:r>
            <a:endParaRPr lang="en-US" sz="1400" b="0" dirty="0">
              <a:latin typeface="Calibri" pitchFamily="34" charset="0"/>
            </a:endParaRPr>
          </a:p>
        </p:txBody>
      </p:sp>
      <p:sp>
        <p:nvSpPr>
          <p:cNvPr id="476177" name="Line 17"/>
          <p:cNvSpPr>
            <a:spLocks noChangeShapeType="1"/>
          </p:cNvSpPr>
          <p:nvPr/>
        </p:nvSpPr>
        <p:spPr bwMode="auto">
          <a:xfrm>
            <a:off x="1716251" y="4544623"/>
            <a:ext cx="685800" cy="0"/>
          </a:xfrm>
          <a:prstGeom prst="line">
            <a:avLst/>
          </a:prstGeom>
          <a:noFill/>
          <a:ln w="25400">
            <a:solidFill>
              <a:srgbClr val="C00000"/>
            </a:solidFill>
            <a:round/>
            <a:headEnd/>
            <a:tailEnd type="triangle" w="med" len="med"/>
          </a:ln>
          <a:effectLst/>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61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61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61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6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6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61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61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6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61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6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7" grpId="0" animBg="1"/>
      <p:bldP spid="476168" grpId="0" animBg="1"/>
      <p:bldP spid="476169" grpId="0" animBg="1"/>
      <p:bldP spid="476170" grpId="0" animBg="1"/>
      <p:bldP spid="476171" grpId="0"/>
      <p:bldP spid="476172" grpId="0"/>
      <p:bldP spid="476173" grpId="0"/>
      <p:bldP spid="476174" grpId="0"/>
      <p:bldP spid="476176" grpId="0"/>
      <p:bldP spid="47617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914400"/>
            <a:ext cx="7772400" cy="762000"/>
          </a:xfrm>
        </p:spPr>
        <p:txBody>
          <a:bodyPr/>
          <a:lstStyle/>
          <a:p>
            <a:pPr marL="54864" indent="0" fontAlgn="auto">
              <a:spcAft>
                <a:spcPts val="0"/>
              </a:spcAft>
              <a:defRPr/>
            </a:pPr>
            <a:r>
              <a:rPr lang="en-US" sz="3200">
                <a:solidFill>
                  <a:schemeClr val="tx2">
                    <a:tint val="100000"/>
                    <a:shade val="90000"/>
                    <a:satMod val="250000"/>
                    <a:alpha val="100000"/>
                  </a:schemeClr>
                </a:solidFill>
              </a:rPr>
              <a:t>Example of 8255A Operating in Mode 0</a:t>
            </a:r>
          </a:p>
        </p:txBody>
      </p:sp>
      <p:sp>
        <p:nvSpPr>
          <p:cNvPr id="21507" name="Rectangle 3"/>
          <p:cNvSpPr>
            <a:spLocks noGrp="1" noChangeArrowheads="1"/>
          </p:cNvSpPr>
          <p:nvPr>
            <p:ph idx="1"/>
          </p:nvPr>
        </p:nvSpPr>
        <p:spPr>
          <a:xfrm>
            <a:off x="685800" y="2514600"/>
            <a:ext cx="3352800" cy="3429000"/>
          </a:xfrm>
        </p:spPr>
        <p:txBody>
          <a:bodyPr/>
          <a:lstStyle/>
          <a:p>
            <a:r>
              <a:rPr lang="en-US" sz="2000" smtClean="0"/>
              <a:t>Write a program that reads the state of the 12 switches and displays the switch state on the 12 LEDs</a:t>
            </a:r>
          </a:p>
        </p:txBody>
      </p:sp>
      <p:sp>
        <p:nvSpPr>
          <p:cNvPr id="5" name="Date Placeholder 3"/>
          <p:cNvSpPr>
            <a:spLocks noGrp="1"/>
          </p:cNvSpPr>
          <p:nvPr>
            <p:ph type="dt" sz="quarter" idx="4294967295"/>
          </p:nvPr>
        </p:nvSpPr>
        <p:spPr>
          <a:xfrm>
            <a:off x="5562600" y="6400800"/>
            <a:ext cx="3001963" cy="274638"/>
          </a:xfrm>
          <a:prstGeom prst="rect">
            <a:avLst/>
          </a:prstGeom>
        </p:spPr>
        <p:txBody>
          <a:bodyPr/>
          <a:lstStyle/>
          <a:p>
            <a:pPr>
              <a:defRPr/>
            </a:pPr>
            <a:fld id="{A53E018C-B0C6-4FAF-BA34-C7F915366225}" type="datetime1">
              <a:rPr lang="en-US" altLang="en-US"/>
              <a:pPr>
                <a:defRPr/>
              </a:pPr>
              <a:t>9/22/2020</a:t>
            </a:fld>
            <a:endParaRPr lang="en-US" altLang="en-US"/>
          </a:p>
        </p:txBody>
      </p:sp>
      <p:pic>
        <p:nvPicPr>
          <p:cNvPr id="21510" name="Picture 4" descr="E:\Mystuff\My Documents\ppt_figs_270\Fig7_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38600" y="1600200"/>
            <a:ext cx="4471988" cy="467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578697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914400"/>
            <a:ext cx="7772400" cy="609600"/>
          </a:xfrm>
        </p:spPr>
        <p:txBody>
          <a:bodyPr/>
          <a:lstStyle/>
          <a:p>
            <a:pPr marL="54864" indent="0" fontAlgn="auto">
              <a:spcAft>
                <a:spcPts val="0"/>
              </a:spcAft>
              <a:defRPr/>
            </a:pPr>
            <a:r>
              <a:rPr lang="en-US" sz="3200">
                <a:solidFill>
                  <a:schemeClr val="tx2">
                    <a:tint val="100000"/>
                    <a:shade val="90000"/>
                    <a:satMod val="250000"/>
                    <a:alpha val="100000"/>
                  </a:schemeClr>
                </a:solidFill>
              </a:rPr>
              <a:t>Example of 8255A Operating in Mode 0</a:t>
            </a:r>
          </a:p>
        </p:txBody>
      </p:sp>
      <p:sp>
        <p:nvSpPr>
          <p:cNvPr id="22531" name="Rectangle 3"/>
          <p:cNvSpPr>
            <a:spLocks noGrp="1" noChangeArrowheads="1"/>
          </p:cNvSpPr>
          <p:nvPr>
            <p:ph idx="1"/>
          </p:nvPr>
        </p:nvSpPr>
        <p:spPr>
          <a:xfrm>
            <a:off x="685800" y="1676400"/>
            <a:ext cx="7772400" cy="4267200"/>
          </a:xfrm>
        </p:spPr>
        <p:txBody>
          <a:bodyPr/>
          <a:lstStyle/>
          <a:p>
            <a:pPr>
              <a:spcAft>
                <a:spcPct val="100000"/>
              </a:spcAft>
            </a:pPr>
            <a:r>
              <a:rPr lang="en-US" sz="1800" dirty="0" smtClean="0">
                <a:solidFill>
                  <a:srgbClr val="FF0000"/>
                </a:solidFill>
              </a:rPr>
              <a:t>The assembly language program is :													MVI	A, 83 H		;A= out  B= in  C(lo)= in  C(hi)= out	OUT	F3 H		; write the control word			IN	F1 H		; read switches on port B		OUT	F0 H		; display on port A			IN	F2 H		; read switches on port C (lo)		ANI	0F H		; mask top 4-bits  -  not switch data	RLC								RLC								RLC								RLC			; move bottom 4-bits of A to top		OUT	F2 H		; output </a:t>
            </a:r>
            <a:r>
              <a:rPr lang="en-US" sz="1800" dirty="0" err="1" smtClean="0">
                <a:solidFill>
                  <a:srgbClr val="FF0000"/>
                </a:solidFill>
              </a:rPr>
              <a:t>reg</a:t>
            </a:r>
            <a:r>
              <a:rPr lang="en-US" sz="1800" dirty="0" smtClean="0">
                <a:solidFill>
                  <a:srgbClr val="FF0000"/>
                </a:solidFill>
              </a:rPr>
              <a:t> A to port C</a:t>
            </a:r>
          </a:p>
        </p:txBody>
      </p:sp>
      <p:sp>
        <p:nvSpPr>
          <p:cNvPr id="6" name="Slide Number Placeholder 5"/>
          <p:cNvSpPr>
            <a:spLocks noGrp="1"/>
          </p:cNvSpPr>
          <p:nvPr>
            <p:ph type="sldNum" sz="quarter" idx="4294967295"/>
          </p:nvPr>
        </p:nvSpPr>
        <p:spPr>
          <a:xfrm>
            <a:off x="8639175" y="6515100"/>
            <a:ext cx="463550" cy="273050"/>
          </a:xfrm>
          <a:prstGeom prst="rect">
            <a:avLst/>
          </a:prstGeom>
        </p:spPr>
        <p:txBody>
          <a:bodyPr/>
          <a:lstStyle/>
          <a:p>
            <a:pPr>
              <a:defRPr/>
            </a:pPr>
            <a:fld id="{6001B264-2917-413D-A1B7-16918B99E7FA}" type="slidenum">
              <a:rPr lang="en-US" altLang="en-US"/>
              <a:pPr>
                <a:defRPr/>
              </a:pPr>
              <a:t>41</a:t>
            </a:fld>
            <a:endParaRPr lang="en-US" altLang="en-US"/>
          </a:p>
        </p:txBody>
      </p:sp>
    </p:spTree>
    <p:extLst>
      <p:ext uri="{BB962C8B-B14F-4D97-AF65-F5344CB8AC3E}">
        <p14:creationId xmlns:p14="http://schemas.microsoft.com/office/powerpoint/2010/main" xmlns="" val="2602177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050"/>
          <p:cNvSpPr>
            <a:spLocks noChangeArrowheads="1"/>
          </p:cNvSpPr>
          <p:nvPr/>
        </p:nvSpPr>
        <p:spPr bwMode="auto">
          <a:xfrm>
            <a:off x="0" y="762000"/>
            <a:ext cx="5105400" cy="685800"/>
          </a:xfrm>
          <a:prstGeom prst="rect">
            <a:avLst/>
          </a:prstGeom>
          <a:noFill/>
          <a:ln w="9525">
            <a:noFill/>
            <a:miter lim="800000"/>
            <a:headEnd/>
            <a:tailEnd/>
          </a:ln>
        </p:spPr>
        <p:txBody>
          <a:bodyPr anchor="ctr"/>
          <a:lstStyle/>
          <a:p>
            <a:r>
              <a:rPr lang="en-US" sz="4000">
                <a:solidFill>
                  <a:schemeClr val="accent2"/>
                </a:solidFill>
                <a:latin typeface="Calibri" pitchFamily="34" charset="0"/>
                <a:cs typeface="Times New Roman" pitchFamily="18" charset="0"/>
              </a:rPr>
              <a:t>Intel 8255 PPI</a:t>
            </a:r>
            <a:endParaRPr lang="en-US" sz="2000">
              <a:solidFill>
                <a:schemeClr val="accent2"/>
              </a:solidFill>
              <a:latin typeface="Calibri" pitchFamily="34" charset="0"/>
            </a:endParaRPr>
          </a:p>
        </p:txBody>
      </p:sp>
      <p:sp>
        <p:nvSpPr>
          <p:cNvPr id="1028" name="Text Box 2051"/>
          <p:cNvSpPr txBox="1">
            <a:spLocks noChangeArrowheads="1"/>
          </p:cNvSpPr>
          <p:nvPr/>
        </p:nvSpPr>
        <p:spPr bwMode="auto">
          <a:xfrm>
            <a:off x="212725" y="1870075"/>
            <a:ext cx="8702675"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graphicFrame>
        <p:nvGraphicFramePr>
          <p:cNvPr id="1026" name="Object 2052"/>
          <p:cNvGraphicFramePr>
            <a:graphicFrameLocks noChangeAspect="1"/>
          </p:cNvGraphicFramePr>
          <p:nvPr/>
        </p:nvGraphicFramePr>
        <p:xfrm>
          <a:off x="76200" y="533400"/>
          <a:ext cx="8848725" cy="5187950"/>
        </p:xfrm>
        <a:graphic>
          <a:graphicData uri="http://schemas.openxmlformats.org/presentationml/2006/ole">
            <p:oleObj spid="_x0000_s113679" name="Document" r:id="rId3" imgW="9359059" imgH="5476565" progId="Word.Document.8">
              <p:embed/>
            </p:oleObj>
          </a:graphicData>
        </a:graphic>
      </p:graphicFrame>
      <p:sp>
        <p:nvSpPr>
          <p:cNvPr id="1029" name="Text Box 2053"/>
          <p:cNvSpPr txBox="1">
            <a:spLocks noChangeArrowheads="1"/>
          </p:cNvSpPr>
          <p:nvPr/>
        </p:nvSpPr>
        <p:spPr bwMode="auto">
          <a:xfrm>
            <a:off x="457200" y="3048000"/>
            <a:ext cx="533400" cy="336550"/>
          </a:xfrm>
          <a:prstGeom prst="rect">
            <a:avLst/>
          </a:prstGeom>
          <a:noFill/>
          <a:ln w="9525">
            <a:noFill/>
            <a:miter lim="800000"/>
            <a:headEnd/>
            <a:tailEnd/>
          </a:ln>
        </p:spPr>
        <p:txBody>
          <a:bodyPr>
            <a:spAutoFit/>
          </a:bodyPr>
          <a:lstStyle/>
          <a:p>
            <a:pPr>
              <a:spcBef>
                <a:spcPct val="50000"/>
              </a:spcBef>
            </a:pPr>
            <a:r>
              <a:rPr lang="en-US" sz="1600" b="1">
                <a:latin typeface="Calibri" pitchFamily="34" charset="0"/>
              </a:rPr>
              <a:t>A7</a:t>
            </a:r>
          </a:p>
        </p:txBody>
      </p:sp>
      <p:sp>
        <p:nvSpPr>
          <p:cNvPr id="1030" name="Text Box 2054"/>
          <p:cNvSpPr txBox="1">
            <a:spLocks noChangeArrowheads="1"/>
          </p:cNvSpPr>
          <p:nvPr/>
        </p:nvSpPr>
        <p:spPr bwMode="auto">
          <a:xfrm>
            <a:off x="228600" y="4648200"/>
            <a:ext cx="838200" cy="336550"/>
          </a:xfrm>
          <a:prstGeom prst="rect">
            <a:avLst/>
          </a:prstGeom>
          <a:noFill/>
          <a:ln w="9525">
            <a:noFill/>
            <a:miter lim="800000"/>
            <a:headEnd/>
            <a:tailEnd/>
          </a:ln>
        </p:spPr>
        <p:txBody>
          <a:bodyPr>
            <a:spAutoFit/>
          </a:bodyPr>
          <a:lstStyle/>
          <a:p>
            <a:pPr>
              <a:spcBef>
                <a:spcPct val="50000"/>
              </a:spcBef>
            </a:pPr>
            <a:r>
              <a:rPr lang="en-US" sz="1600" b="1">
                <a:latin typeface="Calibri" pitchFamily="34" charset="0"/>
              </a:rPr>
              <a:t>M/IO*</a:t>
            </a:r>
          </a:p>
        </p:txBody>
      </p:sp>
      <p:sp>
        <p:nvSpPr>
          <p:cNvPr id="1031" name="Text Box 2056"/>
          <p:cNvSpPr txBox="1">
            <a:spLocks noChangeArrowheads="1"/>
          </p:cNvSpPr>
          <p:nvPr/>
        </p:nvSpPr>
        <p:spPr bwMode="auto">
          <a:xfrm>
            <a:off x="457200" y="1752600"/>
            <a:ext cx="2362200" cy="396875"/>
          </a:xfrm>
          <a:prstGeom prst="rect">
            <a:avLst/>
          </a:prstGeom>
          <a:noFill/>
          <a:ln w="9525">
            <a:noFill/>
            <a:miter lim="800000"/>
            <a:headEnd/>
            <a:tailEnd/>
          </a:ln>
        </p:spPr>
        <p:txBody>
          <a:bodyPr>
            <a:spAutoFit/>
          </a:bodyPr>
          <a:lstStyle/>
          <a:p>
            <a:pPr>
              <a:spcBef>
                <a:spcPct val="50000"/>
              </a:spcBef>
            </a:pPr>
            <a:r>
              <a:rPr lang="en-US" sz="2000">
                <a:latin typeface="Calibri" pitchFamily="34" charset="0"/>
              </a:rPr>
              <a:t>Chip Select Circuit</a:t>
            </a:r>
          </a:p>
        </p:txBody>
      </p:sp>
      <p:sp>
        <p:nvSpPr>
          <p:cNvPr id="1032" name="Slide Number Placeholder 7"/>
          <p:cNvSpPr>
            <a:spLocks noGrp="1"/>
          </p:cNvSpPr>
          <p:nvPr>
            <p:ph type="sldNum" sz="quarter" idx="4294967295"/>
          </p:nvPr>
        </p:nvSpPr>
        <p:spPr>
          <a:xfrm>
            <a:off x="6553200" y="6356350"/>
            <a:ext cx="2133600" cy="365125"/>
          </a:xfrm>
          <a:prstGeom prst="rect">
            <a:avLst/>
          </a:prstGeom>
        </p:spPr>
        <p:txBody>
          <a:bodyPr/>
          <a:lstStyle/>
          <a:p>
            <a:pPr>
              <a:defRPr/>
            </a:pPr>
            <a:fld id="{029EFAAF-39C2-47B2-A3D3-CF6FDBF852E7}" type="slidenum">
              <a:rPr lang="en-US"/>
              <a:pPr>
                <a:defRPr/>
              </a:pPr>
              <a:t>42</a:t>
            </a:fld>
            <a:endParaRPr lang="en-US" dirty="0"/>
          </a:p>
        </p:txBody>
      </p:sp>
      <p:sp>
        <p:nvSpPr>
          <p:cNvPr id="1033" name="TextBox 8"/>
          <p:cNvSpPr txBox="1">
            <a:spLocks noChangeArrowheads="1"/>
          </p:cNvSpPr>
          <p:nvPr/>
        </p:nvSpPr>
        <p:spPr bwMode="auto">
          <a:xfrm>
            <a:off x="457200" y="5791200"/>
            <a:ext cx="8318500" cy="523875"/>
          </a:xfrm>
          <a:prstGeom prst="rect">
            <a:avLst/>
          </a:prstGeom>
          <a:noFill/>
          <a:ln w="9525">
            <a:noFill/>
            <a:miter lim="800000"/>
            <a:headEnd/>
            <a:tailEnd/>
          </a:ln>
        </p:spPr>
        <p:txBody>
          <a:bodyPr wrap="none">
            <a:spAutoFit/>
          </a:bodyPr>
          <a:lstStyle/>
          <a:p>
            <a:r>
              <a:rPr lang="en-US" sz="2800" b="1">
                <a:latin typeface="Calibri" pitchFamily="34" charset="0"/>
              </a:rPr>
              <a:t>A7=0, A6=1, A5=1, A4=1, A3=1, A2=1, &amp; M/IO*= 0</a:t>
            </a:r>
            <a:endParaRPr lang="en-US" sz="2800">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228600"/>
            <a:ext cx="6934200" cy="685800"/>
          </a:xfrm>
          <a:prstGeom prst="rect">
            <a:avLst/>
          </a:prstGeom>
          <a:noFill/>
          <a:ln w="9525">
            <a:noFill/>
            <a:miter lim="800000"/>
            <a:headEnd/>
            <a:tailEnd/>
          </a:ln>
        </p:spPr>
        <p:txBody>
          <a:bodyPr anchor="ctr"/>
          <a:lstStyle/>
          <a:p>
            <a:r>
              <a:rPr lang="en-US" sz="4000" dirty="0">
                <a:solidFill>
                  <a:schemeClr val="accent2"/>
                </a:solidFill>
                <a:latin typeface="Calibri" pitchFamily="34" charset="0"/>
                <a:cs typeface="Times New Roman" pitchFamily="18" charset="0"/>
              </a:rPr>
              <a:t>8255 </a:t>
            </a:r>
            <a:r>
              <a:rPr lang="en-US" sz="4000" dirty="0" smtClean="0">
                <a:solidFill>
                  <a:schemeClr val="accent2"/>
                </a:solidFill>
                <a:latin typeface="Calibri" pitchFamily="34" charset="0"/>
                <a:cs typeface="Times New Roman" pitchFamily="18" charset="0"/>
              </a:rPr>
              <a:t>–port address</a:t>
            </a:r>
            <a:endParaRPr lang="en-US" sz="2400" dirty="0">
              <a:solidFill>
                <a:schemeClr val="accent2"/>
              </a:solidFill>
              <a:latin typeface="Calibri" pitchFamily="34" charset="0"/>
            </a:endParaRPr>
          </a:p>
        </p:txBody>
      </p:sp>
      <p:sp>
        <p:nvSpPr>
          <p:cNvPr id="13315" name="Text Box 3"/>
          <p:cNvSpPr txBox="1">
            <a:spLocks noChangeArrowheads="1"/>
          </p:cNvSpPr>
          <p:nvPr/>
        </p:nvSpPr>
        <p:spPr bwMode="auto">
          <a:xfrm>
            <a:off x="212725" y="1870075"/>
            <a:ext cx="8702675"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graphicFrame>
        <p:nvGraphicFramePr>
          <p:cNvPr id="242951" name="Group 263"/>
          <p:cNvGraphicFramePr>
            <a:graphicFrameLocks noGrp="1"/>
          </p:cNvGraphicFramePr>
          <p:nvPr/>
        </p:nvGraphicFramePr>
        <p:xfrm>
          <a:off x="152400" y="1066800"/>
          <a:ext cx="8763000" cy="4811713"/>
        </p:xfrm>
        <a:graphic>
          <a:graphicData uri="http://schemas.openxmlformats.org/drawingml/2006/table">
            <a:tbl>
              <a:tblPr/>
              <a:tblGrid>
                <a:gridCol w="8763000"/>
              </a:tblGrid>
              <a:tr h="4811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dirty="0" smtClean="0">
                          <a:ln>
                            <a:noFill/>
                          </a:ln>
                          <a:solidFill>
                            <a:schemeClr val="tx1"/>
                          </a:solidFill>
                          <a:effectLst/>
                          <a:latin typeface="Arial" charset="0"/>
                        </a:rPr>
                        <a:t>When CS (Chip select) is 0, 8255 is selected for communication by the processor. The chip select circuit connected to the CS pin assigns addresses to the ports of 8255.</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dirty="0" smtClean="0">
                          <a:ln>
                            <a:noFill/>
                          </a:ln>
                          <a:solidFill>
                            <a:schemeClr val="tx1"/>
                          </a:solidFill>
                          <a:effectLst/>
                          <a:latin typeface="Arial" charset="0"/>
                        </a:rPr>
                        <a:t>For the chip select circuit shown, the chip is selected when A7=0, A6=1, A5=1, A4=1, A3=1, A2=1, &amp; M/IO*= 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dirty="0" smtClean="0">
                          <a:ln>
                            <a:noFill/>
                          </a:ln>
                          <a:solidFill>
                            <a:schemeClr val="tx1"/>
                          </a:solidFill>
                          <a:effectLst/>
                          <a:latin typeface="Arial" charset="0"/>
                        </a:rPr>
                        <a:t>Port A, Port B, Port C and Control port will have the addresses as 7Ch, 7Dh, 7Eh, and 7Fh respectively. </a:t>
                      </a:r>
                    </a:p>
                  </a:txBody>
                  <a:tcPr horzOverflow="overflow">
                    <a:lnL>
                      <a:noFill/>
                    </a:lnL>
                    <a:lnR>
                      <a:noFill/>
                    </a:lnR>
                    <a:lnT>
                      <a:noFill/>
                    </a:lnT>
                    <a:lnB>
                      <a:noFill/>
                    </a:lnB>
                    <a:lnTlToBr>
                      <a:noFill/>
                    </a:lnTlToBr>
                    <a:lnBlToTr>
                      <a:noFill/>
                    </a:lnBlToTr>
                    <a:noFill/>
                  </a:tcPr>
                </a:tc>
              </a:tr>
            </a:tbl>
          </a:graphicData>
        </a:graphic>
      </p:graphicFrame>
      <p:sp>
        <p:nvSpPr>
          <p:cNvPr id="32774"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661AD41-A33D-427F-9FE1-C774168E0F6A}" type="slidenum">
              <a:rPr lang="en-US"/>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Ex. :</a:t>
            </a:r>
            <a:r>
              <a:rPr lang="tr-TR" dirty="0" smtClean="0"/>
              <a:t>Circuit Diagram</a:t>
            </a:r>
          </a:p>
        </p:txBody>
      </p:sp>
      <p:sp>
        <p:nvSpPr>
          <p:cNvPr id="18435" name="Rectangle 5"/>
          <p:cNvSpPr>
            <a:spLocks noChangeArrowheads="1"/>
          </p:cNvSpPr>
          <p:nvPr/>
        </p:nvSpPr>
        <p:spPr bwMode="auto">
          <a:xfrm>
            <a:off x="4454525" y="3243263"/>
            <a:ext cx="635000" cy="1492250"/>
          </a:xfrm>
          <a:prstGeom prst="rect">
            <a:avLst/>
          </a:prstGeom>
          <a:solidFill>
            <a:schemeClr val="bg1"/>
          </a:solidFill>
          <a:ln w="50800">
            <a:solidFill>
              <a:schemeClr val="tx1"/>
            </a:solidFill>
            <a:miter lim="800000"/>
            <a:headEnd/>
            <a:tailEnd/>
          </a:ln>
        </p:spPr>
        <p:txBody>
          <a:bodyPr wrap="none" anchor="ctr"/>
          <a:lstStyle/>
          <a:p>
            <a:endParaRPr lang="en-US"/>
          </a:p>
        </p:txBody>
      </p:sp>
      <p:sp>
        <p:nvSpPr>
          <p:cNvPr id="18436" name="Oval 6"/>
          <p:cNvSpPr>
            <a:spLocks noChangeArrowheads="1"/>
          </p:cNvSpPr>
          <p:nvPr/>
        </p:nvSpPr>
        <p:spPr bwMode="auto">
          <a:xfrm>
            <a:off x="5121275" y="34385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37" name="Oval 7"/>
          <p:cNvSpPr>
            <a:spLocks noChangeArrowheads="1"/>
          </p:cNvSpPr>
          <p:nvPr/>
        </p:nvSpPr>
        <p:spPr bwMode="auto">
          <a:xfrm>
            <a:off x="5121275" y="35909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38" name="Oval 8"/>
          <p:cNvSpPr>
            <a:spLocks noChangeArrowheads="1"/>
          </p:cNvSpPr>
          <p:nvPr/>
        </p:nvSpPr>
        <p:spPr bwMode="auto">
          <a:xfrm>
            <a:off x="5121275" y="37433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39" name="Oval 9"/>
          <p:cNvSpPr>
            <a:spLocks noChangeArrowheads="1"/>
          </p:cNvSpPr>
          <p:nvPr/>
        </p:nvSpPr>
        <p:spPr bwMode="auto">
          <a:xfrm>
            <a:off x="5121275" y="38957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40" name="Oval 10"/>
          <p:cNvSpPr>
            <a:spLocks noChangeArrowheads="1"/>
          </p:cNvSpPr>
          <p:nvPr/>
        </p:nvSpPr>
        <p:spPr bwMode="auto">
          <a:xfrm>
            <a:off x="5121275" y="40481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41" name="Oval 11"/>
          <p:cNvSpPr>
            <a:spLocks noChangeArrowheads="1"/>
          </p:cNvSpPr>
          <p:nvPr/>
        </p:nvSpPr>
        <p:spPr bwMode="auto">
          <a:xfrm>
            <a:off x="5121275" y="42005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42" name="Oval 12"/>
          <p:cNvSpPr>
            <a:spLocks noChangeArrowheads="1"/>
          </p:cNvSpPr>
          <p:nvPr/>
        </p:nvSpPr>
        <p:spPr bwMode="auto">
          <a:xfrm>
            <a:off x="5121275" y="43529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43" name="Oval 13"/>
          <p:cNvSpPr>
            <a:spLocks noChangeArrowheads="1"/>
          </p:cNvSpPr>
          <p:nvPr/>
        </p:nvSpPr>
        <p:spPr bwMode="auto">
          <a:xfrm>
            <a:off x="5121275" y="45053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44" name="Rectangle 14"/>
          <p:cNvSpPr>
            <a:spLocks noChangeArrowheads="1"/>
          </p:cNvSpPr>
          <p:nvPr/>
        </p:nvSpPr>
        <p:spPr bwMode="auto">
          <a:xfrm>
            <a:off x="4429125" y="3313113"/>
            <a:ext cx="342900"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1000" b="1"/>
              <a:t>A</a:t>
            </a:r>
            <a:r>
              <a:rPr lang="tr-TR" sz="1000" b="1"/>
              <a:t>0</a:t>
            </a:r>
            <a:endParaRPr lang="en-US" sz="1000" b="1"/>
          </a:p>
        </p:txBody>
      </p:sp>
      <p:sp>
        <p:nvSpPr>
          <p:cNvPr id="18445" name="Rectangle 15"/>
          <p:cNvSpPr>
            <a:spLocks noChangeArrowheads="1"/>
          </p:cNvSpPr>
          <p:nvPr/>
        </p:nvSpPr>
        <p:spPr bwMode="auto">
          <a:xfrm>
            <a:off x="4433888" y="3479800"/>
            <a:ext cx="342900"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tr-TR" sz="1000" b="1"/>
              <a:t>A1</a:t>
            </a:r>
            <a:endParaRPr lang="en-US" sz="1000" b="1"/>
          </a:p>
        </p:txBody>
      </p:sp>
      <p:sp>
        <p:nvSpPr>
          <p:cNvPr id="18446" name="Rectangle 16"/>
          <p:cNvSpPr>
            <a:spLocks noChangeArrowheads="1"/>
          </p:cNvSpPr>
          <p:nvPr/>
        </p:nvSpPr>
        <p:spPr bwMode="auto">
          <a:xfrm>
            <a:off x="4433888" y="3627438"/>
            <a:ext cx="342900"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tr-TR" sz="1000" b="1"/>
              <a:t>A2</a:t>
            </a:r>
            <a:endParaRPr lang="en-US" sz="1000" b="1"/>
          </a:p>
        </p:txBody>
      </p:sp>
      <p:sp>
        <p:nvSpPr>
          <p:cNvPr id="18447" name="Oval 17"/>
          <p:cNvSpPr>
            <a:spLocks noChangeArrowheads="1"/>
          </p:cNvSpPr>
          <p:nvPr/>
        </p:nvSpPr>
        <p:spPr bwMode="auto">
          <a:xfrm>
            <a:off x="4364038" y="4152900"/>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48" name="Oval 18"/>
          <p:cNvSpPr>
            <a:spLocks noChangeArrowheads="1"/>
          </p:cNvSpPr>
          <p:nvPr/>
        </p:nvSpPr>
        <p:spPr bwMode="auto">
          <a:xfrm>
            <a:off x="4364038" y="4324350"/>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49" name="Rectangle 19"/>
          <p:cNvSpPr>
            <a:spLocks noChangeArrowheads="1"/>
          </p:cNvSpPr>
          <p:nvPr/>
        </p:nvSpPr>
        <p:spPr bwMode="auto">
          <a:xfrm>
            <a:off x="4419600" y="4094163"/>
            <a:ext cx="334963"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1000" b="1"/>
              <a:t>E1</a:t>
            </a:r>
          </a:p>
        </p:txBody>
      </p:sp>
      <p:sp>
        <p:nvSpPr>
          <p:cNvPr id="18450" name="Rectangle 20"/>
          <p:cNvSpPr>
            <a:spLocks noChangeArrowheads="1"/>
          </p:cNvSpPr>
          <p:nvPr/>
        </p:nvSpPr>
        <p:spPr bwMode="auto">
          <a:xfrm>
            <a:off x="4414838" y="4251325"/>
            <a:ext cx="334962"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1000" b="1"/>
              <a:t>E2</a:t>
            </a:r>
          </a:p>
        </p:txBody>
      </p:sp>
      <p:sp>
        <p:nvSpPr>
          <p:cNvPr id="18451" name="Rectangle 21"/>
          <p:cNvSpPr>
            <a:spLocks noChangeArrowheads="1"/>
          </p:cNvSpPr>
          <p:nvPr/>
        </p:nvSpPr>
        <p:spPr bwMode="auto">
          <a:xfrm>
            <a:off x="4424363" y="4408488"/>
            <a:ext cx="334962"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1000" b="1"/>
              <a:t>E3</a:t>
            </a:r>
          </a:p>
        </p:txBody>
      </p:sp>
      <p:sp>
        <p:nvSpPr>
          <p:cNvPr id="18452" name="Line 22"/>
          <p:cNvSpPr>
            <a:spLocks noChangeShapeType="1"/>
          </p:cNvSpPr>
          <p:nvPr/>
        </p:nvSpPr>
        <p:spPr bwMode="auto">
          <a:xfrm>
            <a:off x="4333875" y="4541838"/>
            <a:ext cx="128588" cy="0"/>
          </a:xfrm>
          <a:prstGeom prst="line">
            <a:avLst/>
          </a:prstGeom>
          <a:noFill/>
          <a:ln w="12700">
            <a:solidFill>
              <a:schemeClr val="tx1"/>
            </a:solidFill>
            <a:round/>
            <a:headEnd/>
            <a:tailEnd/>
          </a:ln>
        </p:spPr>
        <p:txBody>
          <a:bodyPr/>
          <a:lstStyle/>
          <a:p>
            <a:endParaRPr lang="en-US"/>
          </a:p>
        </p:txBody>
      </p:sp>
      <p:sp>
        <p:nvSpPr>
          <p:cNvPr id="18453" name="Rectangle 23"/>
          <p:cNvSpPr>
            <a:spLocks noChangeArrowheads="1"/>
          </p:cNvSpPr>
          <p:nvPr/>
        </p:nvSpPr>
        <p:spPr bwMode="auto">
          <a:xfrm>
            <a:off x="4467225" y="3800475"/>
            <a:ext cx="525463" cy="280988"/>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1400" b="1">
                <a:solidFill>
                  <a:schemeClr val="bg2"/>
                </a:solidFill>
              </a:rPr>
              <a:t>‘138</a:t>
            </a:r>
          </a:p>
        </p:txBody>
      </p:sp>
      <p:sp>
        <p:nvSpPr>
          <p:cNvPr id="18454" name="Line 24"/>
          <p:cNvSpPr>
            <a:spLocks noChangeShapeType="1"/>
          </p:cNvSpPr>
          <p:nvPr/>
        </p:nvSpPr>
        <p:spPr bwMode="auto">
          <a:xfrm flipH="1">
            <a:off x="4181475" y="4541838"/>
            <a:ext cx="166688" cy="0"/>
          </a:xfrm>
          <a:prstGeom prst="line">
            <a:avLst/>
          </a:prstGeom>
          <a:noFill/>
          <a:ln w="12700">
            <a:solidFill>
              <a:schemeClr val="tx1"/>
            </a:solidFill>
            <a:round/>
            <a:headEnd/>
            <a:tailEnd/>
          </a:ln>
        </p:spPr>
        <p:txBody>
          <a:bodyPr/>
          <a:lstStyle/>
          <a:p>
            <a:endParaRPr lang="en-US"/>
          </a:p>
        </p:txBody>
      </p:sp>
      <p:sp>
        <p:nvSpPr>
          <p:cNvPr id="18455" name="Rectangle 25"/>
          <p:cNvSpPr>
            <a:spLocks noChangeArrowheads="1"/>
          </p:cNvSpPr>
          <p:nvPr/>
        </p:nvSpPr>
        <p:spPr bwMode="auto">
          <a:xfrm>
            <a:off x="4881563" y="3409950"/>
            <a:ext cx="238125" cy="1366838"/>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800" b="1"/>
              <a:t>0</a:t>
            </a:r>
          </a:p>
          <a:p>
            <a:pPr marL="285750" indent="-285750" eaLnBrk="0" hangingPunct="0">
              <a:lnSpc>
                <a:spcPct val="90000"/>
              </a:lnSpc>
              <a:spcBef>
                <a:spcPct val="30000"/>
              </a:spcBef>
            </a:pPr>
            <a:r>
              <a:rPr lang="en-US" sz="800" b="1"/>
              <a:t>1</a:t>
            </a:r>
          </a:p>
          <a:p>
            <a:pPr marL="285750" indent="-285750" eaLnBrk="0" hangingPunct="0">
              <a:lnSpc>
                <a:spcPct val="90000"/>
              </a:lnSpc>
              <a:spcBef>
                <a:spcPct val="30000"/>
              </a:spcBef>
            </a:pPr>
            <a:r>
              <a:rPr lang="en-US" sz="800" b="1"/>
              <a:t>2</a:t>
            </a:r>
          </a:p>
          <a:p>
            <a:pPr marL="285750" indent="-285750" eaLnBrk="0" hangingPunct="0">
              <a:lnSpc>
                <a:spcPct val="90000"/>
              </a:lnSpc>
              <a:spcBef>
                <a:spcPct val="30000"/>
              </a:spcBef>
            </a:pPr>
            <a:r>
              <a:rPr lang="en-US" sz="800" b="1"/>
              <a:t>3</a:t>
            </a:r>
          </a:p>
          <a:p>
            <a:pPr marL="285750" indent="-285750" eaLnBrk="0" hangingPunct="0">
              <a:lnSpc>
                <a:spcPct val="90000"/>
              </a:lnSpc>
              <a:spcBef>
                <a:spcPct val="30000"/>
              </a:spcBef>
            </a:pPr>
            <a:r>
              <a:rPr lang="en-US" sz="800" b="1"/>
              <a:t>4</a:t>
            </a:r>
          </a:p>
          <a:p>
            <a:pPr marL="285750" indent="-285750" eaLnBrk="0" hangingPunct="0">
              <a:lnSpc>
                <a:spcPct val="90000"/>
              </a:lnSpc>
              <a:spcBef>
                <a:spcPct val="30000"/>
              </a:spcBef>
            </a:pPr>
            <a:r>
              <a:rPr lang="en-US" sz="800" b="1"/>
              <a:t>5</a:t>
            </a:r>
          </a:p>
          <a:p>
            <a:pPr marL="285750" indent="-285750" eaLnBrk="0" hangingPunct="0">
              <a:lnSpc>
                <a:spcPct val="90000"/>
              </a:lnSpc>
              <a:spcBef>
                <a:spcPct val="30000"/>
              </a:spcBef>
            </a:pPr>
            <a:r>
              <a:rPr lang="en-US" sz="800" b="1"/>
              <a:t>6</a:t>
            </a:r>
          </a:p>
          <a:p>
            <a:pPr marL="285750" indent="-285750" eaLnBrk="0" hangingPunct="0">
              <a:lnSpc>
                <a:spcPct val="90000"/>
              </a:lnSpc>
              <a:spcBef>
                <a:spcPct val="30000"/>
              </a:spcBef>
            </a:pPr>
            <a:r>
              <a:rPr lang="en-US" sz="800" b="1"/>
              <a:t>7</a:t>
            </a:r>
          </a:p>
          <a:p>
            <a:pPr marL="285750" indent="-285750" hangingPunct="0">
              <a:lnSpc>
                <a:spcPct val="90000"/>
              </a:lnSpc>
              <a:spcBef>
                <a:spcPct val="30000"/>
              </a:spcBef>
            </a:pPr>
            <a:endParaRPr lang="en-US" sz="800" b="1"/>
          </a:p>
        </p:txBody>
      </p:sp>
      <p:sp>
        <p:nvSpPr>
          <p:cNvPr id="18456" name="Line 26"/>
          <p:cNvSpPr>
            <a:spLocks noChangeShapeType="1"/>
          </p:cNvSpPr>
          <p:nvPr/>
        </p:nvSpPr>
        <p:spPr bwMode="auto">
          <a:xfrm>
            <a:off x="5200650" y="3632200"/>
            <a:ext cx="304800" cy="0"/>
          </a:xfrm>
          <a:prstGeom prst="line">
            <a:avLst/>
          </a:prstGeom>
          <a:noFill/>
          <a:ln w="12700">
            <a:solidFill>
              <a:schemeClr val="tx1"/>
            </a:solidFill>
            <a:round/>
            <a:headEnd/>
            <a:tailEnd/>
          </a:ln>
        </p:spPr>
        <p:txBody>
          <a:bodyPr/>
          <a:lstStyle/>
          <a:p>
            <a:endParaRPr lang="en-US"/>
          </a:p>
        </p:txBody>
      </p:sp>
      <p:sp>
        <p:nvSpPr>
          <p:cNvPr id="18457" name="Line 27"/>
          <p:cNvSpPr>
            <a:spLocks noChangeShapeType="1"/>
          </p:cNvSpPr>
          <p:nvPr/>
        </p:nvSpPr>
        <p:spPr bwMode="auto">
          <a:xfrm>
            <a:off x="5191125" y="3775075"/>
            <a:ext cx="314325" cy="0"/>
          </a:xfrm>
          <a:prstGeom prst="line">
            <a:avLst/>
          </a:prstGeom>
          <a:noFill/>
          <a:ln w="12700">
            <a:solidFill>
              <a:schemeClr val="tx1"/>
            </a:solidFill>
            <a:round/>
            <a:headEnd/>
            <a:tailEnd/>
          </a:ln>
        </p:spPr>
        <p:txBody>
          <a:bodyPr/>
          <a:lstStyle/>
          <a:p>
            <a:endParaRPr lang="en-US"/>
          </a:p>
        </p:txBody>
      </p:sp>
      <p:sp>
        <p:nvSpPr>
          <p:cNvPr id="18458" name="Line 28"/>
          <p:cNvSpPr>
            <a:spLocks noChangeShapeType="1"/>
          </p:cNvSpPr>
          <p:nvPr/>
        </p:nvSpPr>
        <p:spPr bwMode="auto">
          <a:xfrm>
            <a:off x="5200650" y="3927475"/>
            <a:ext cx="295275" cy="0"/>
          </a:xfrm>
          <a:prstGeom prst="line">
            <a:avLst/>
          </a:prstGeom>
          <a:noFill/>
          <a:ln w="12700">
            <a:solidFill>
              <a:schemeClr val="tx1"/>
            </a:solidFill>
            <a:round/>
            <a:headEnd/>
            <a:tailEnd/>
          </a:ln>
        </p:spPr>
        <p:txBody>
          <a:bodyPr/>
          <a:lstStyle/>
          <a:p>
            <a:endParaRPr lang="en-US"/>
          </a:p>
        </p:txBody>
      </p:sp>
      <p:sp>
        <p:nvSpPr>
          <p:cNvPr id="18459" name="Line 29"/>
          <p:cNvSpPr>
            <a:spLocks noChangeShapeType="1"/>
          </p:cNvSpPr>
          <p:nvPr/>
        </p:nvSpPr>
        <p:spPr bwMode="auto">
          <a:xfrm>
            <a:off x="5200650" y="4079875"/>
            <a:ext cx="304800" cy="0"/>
          </a:xfrm>
          <a:prstGeom prst="line">
            <a:avLst/>
          </a:prstGeom>
          <a:noFill/>
          <a:ln w="12700">
            <a:solidFill>
              <a:schemeClr val="tx1"/>
            </a:solidFill>
            <a:round/>
            <a:headEnd/>
            <a:tailEnd/>
          </a:ln>
        </p:spPr>
        <p:txBody>
          <a:bodyPr/>
          <a:lstStyle/>
          <a:p>
            <a:endParaRPr lang="en-US"/>
          </a:p>
        </p:txBody>
      </p:sp>
      <p:sp>
        <p:nvSpPr>
          <p:cNvPr id="18460" name="Line 30"/>
          <p:cNvSpPr>
            <a:spLocks noChangeShapeType="1"/>
          </p:cNvSpPr>
          <p:nvPr/>
        </p:nvSpPr>
        <p:spPr bwMode="auto">
          <a:xfrm>
            <a:off x="5191125" y="4232275"/>
            <a:ext cx="323850" cy="0"/>
          </a:xfrm>
          <a:prstGeom prst="line">
            <a:avLst/>
          </a:prstGeom>
          <a:noFill/>
          <a:ln w="12700">
            <a:solidFill>
              <a:schemeClr val="tx1"/>
            </a:solidFill>
            <a:round/>
            <a:headEnd/>
            <a:tailEnd/>
          </a:ln>
        </p:spPr>
        <p:txBody>
          <a:bodyPr/>
          <a:lstStyle/>
          <a:p>
            <a:endParaRPr lang="en-US"/>
          </a:p>
        </p:txBody>
      </p:sp>
      <p:sp>
        <p:nvSpPr>
          <p:cNvPr id="18461" name="Line 31"/>
          <p:cNvSpPr>
            <a:spLocks noChangeShapeType="1"/>
          </p:cNvSpPr>
          <p:nvPr/>
        </p:nvSpPr>
        <p:spPr bwMode="auto">
          <a:xfrm>
            <a:off x="5200650" y="4384675"/>
            <a:ext cx="304800" cy="0"/>
          </a:xfrm>
          <a:prstGeom prst="line">
            <a:avLst/>
          </a:prstGeom>
          <a:noFill/>
          <a:ln w="12700">
            <a:solidFill>
              <a:schemeClr val="tx1"/>
            </a:solidFill>
            <a:round/>
            <a:headEnd/>
            <a:tailEnd/>
          </a:ln>
        </p:spPr>
        <p:txBody>
          <a:bodyPr/>
          <a:lstStyle/>
          <a:p>
            <a:endParaRPr lang="en-US"/>
          </a:p>
        </p:txBody>
      </p:sp>
      <p:sp>
        <p:nvSpPr>
          <p:cNvPr id="18462" name="Line 33"/>
          <p:cNvSpPr>
            <a:spLocks noChangeShapeType="1"/>
          </p:cNvSpPr>
          <p:nvPr/>
        </p:nvSpPr>
        <p:spPr bwMode="auto">
          <a:xfrm>
            <a:off x="5191125" y="3470275"/>
            <a:ext cx="314325" cy="0"/>
          </a:xfrm>
          <a:prstGeom prst="line">
            <a:avLst/>
          </a:prstGeom>
          <a:noFill/>
          <a:ln w="12700">
            <a:solidFill>
              <a:schemeClr val="tx1"/>
            </a:solidFill>
            <a:round/>
            <a:headEnd/>
            <a:tailEnd/>
          </a:ln>
        </p:spPr>
        <p:txBody>
          <a:bodyPr/>
          <a:lstStyle/>
          <a:p>
            <a:endParaRPr lang="en-US"/>
          </a:p>
        </p:txBody>
      </p:sp>
      <p:sp>
        <p:nvSpPr>
          <p:cNvPr id="18463" name="Line 34"/>
          <p:cNvSpPr>
            <a:spLocks noChangeShapeType="1"/>
          </p:cNvSpPr>
          <p:nvPr/>
        </p:nvSpPr>
        <p:spPr bwMode="auto">
          <a:xfrm>
            <a:off x="5181600" y="4537075"/>
            <a:ext cx="333375" cy="0"/>
          </a:xfrm>
          <a:prstGeom prst="line">
            <a:avLst/>
          </a:prstGeom>
          <a:noFill/>
          <a:ln w="12700">
            <a:solidFill>
              <a:schemeClr val="tx1"/>
            </a:solidFill>
            <a:round/>
            <a:headEnd/>
            <a:tailEnd/>
          </a:ln>
        </p:spPr>
        <p:txBody>
          <a:bodyPr/>
          <a:lstStyle/>
          <a:p>
            <a:endParaRPr lang="en-US"/>
          </a:p>
        </p:txBody>
      </p:sp>
      <p:sp>
        <p:nvSpPr>
          <p:cNvPr id="18464" name="Line 37"/>
          <p:cNvSpPr>
            <a:spLocks noChangeShapeType="1"/>
          </p:cNvSpPr>
          <p:nvPr/>
        </p:nvSpPr>
        <p:spPr bwMode="auto">
          <a:xfrm flipH="1">
            <a:off x="3676650" y="3413125"/>
            <a:ext cx="762000" cy="0"/>
          </a:xfrm>
          <a:prstGeom prst="line">
            <a:avLst/>
          </a:prstGeom>
          <a:noFill/>
          <a:ln w="12700">
            <a:solidFill>
              <a:schemeClr val="tx1"/>
            </a:solidFill>
            <a:round/>
            <a:headEnd/>
            <a:tailEnd/>
          </a:ln>
        </p:spPr>
        <p:txBody>
          <a:bodyPr/>
          <a:lstStyle/>
          <a:p>
            <a:endParaRPr lang="en-US"/>
          </a:p>
        </p:txBody>
      </p:sp>
      <p:sp>
        <p:nvSpPr>
          <p:cNvPr id="18465" name="Line 38"/>
          <p:cNvSpPr>
            <a:spLocks noChangeShapeType="1"/>
          </p:cNvSpPr>
          <p:nvPr/>
        </p:nvSpPr>
        <p:spPr bwMode="auto">
          <a:xfrm flipH="1">
            <a:off x="3667125" y="3575050"/>
            <a:ext cx="771525" cy="0"/>
          </a:xfrm>
          <a:prstGeom prst="line">
            <a:avLst/>
          </a:prstGeom>
          <a:noFill/>
          <a:ln w="12700">
            <a:solidFill>
              <a:schemeClr val="tx1"/>
            </a:solidFill>
            <a:round/>
            <a:headEnd/>
            <a:tailEnd/>
          </a:ln>
        </p:spPr>
        <p:txBody>
          <a:bodyPr/>
          <a:lstStyle/>
          <a:p>
            <a:endParaRPr lang="en-US"/>
          </a:p>
        </p:txBody>
      </p:sp>
      <p:sp>
        <p:nvSpPr>
          <p:cNvPr id="18466" name="Line 39"/>
          <p:cNvSpPr>
            <a:spLocks noChangeShapeType="1"/>
          </p:cNvSpPr>
          <p:nvPr/>
        </p:nvSpPr>
        <p:spPr bwMode="auto">
          <a:xfrm flipH="1">
            <a:off x="3667125" y="3727450"/>
            <a:ext cx="762000" cy="0"/>
          </a:xfrm>
          <a:prstGeom prst="line">
            <a:avLst/>
          </a:prstGeom>
          <a:noFill/>
          <a:ln w="12700">
            <a:solidFill>
              <a:schemeClr val="tx1"/>
            </a:solidFill>
            <a:round/>
            <a:headEnd/>
            <a:tailEnd/>
          </a:ln>
        </p:spPr>
        <p:txBody>
          <a:bodyPr/>
          <a:lstStyle/>
          <a:p>
            <a:endParaRPr lang="en-US"/>
          </a:p>
        </p:txBody>
      </p:sp>
      <p:sp>
        <p:nvSpPr>
          <p:cNvPr id="18467" name="Line 40"/>
          <p:cNvSpPr>
            <a:spLocks noChangeShapeType="1"/>
          </p:cNvSpPr>
          <p:nvPr/>
        </p:nvSpPr>
        <p:spPr bwMode="auto">
          <a:xfrm flipH="1">
            <a:off x="3667125" y="4184650"/>
            <a:ext cx="685800" cy="0"/>
          </a:xfrm>
          <a:prstGeom prst="line">
            <a:avLst/>
          </a:prstGeom>
          <a:noFill/>
          <a:ln w="12700">
            <a:solidFill>
              <a:schemeClr val="tx1"/>
            </a:solidFill>
            <a:round/>
            <a:headEnd/>
            <a:tailEnd/>
          </a:ln>
        </p:spPr>
        <p:txBody>
          <a:bodyPr/>
          <a:lstStyle/>
          <a:p>
            <a:endParaRPr lang="en-US"/>
          </a:p>
        </p:txBody>
      </p:sp>
      <p:sp>
        <p:nvSpPr>
          <p:cNvPr id="18468" name="Line 41"/>
          <p:cNvSpPr>
            <a:spLocks noChangeShapeType="1"/>
          </p:cNvSpPr>
          <p:nvPr/>
        </p:nvSpPr>
        <p:spPr bwMode="auto">
          <a:xfrm flipH="1">
            <a:off x="3667125" y="4356100"/>
            <a:ext cx="685800" cy="0"/>
          </a:xfrm>
          <a:prstGeom prst="line">
            <a:avLst/>
          </a:prstGeom>
          <a:noFill/>
          <a:ln w="12700">
            <a:solidFill>
              <a:schemeClr val="tx1"/>
            </a:solidFill>
            <a:round/>
            <a:headEnd/>
            <a:tailEnd/>
          </a:ln>
        </p:spPr>
        <p:txBody>
          <a:bodyPr/>
          <a:lstStyle/>
          <a:p>
            <a:endParaRPr lang="en-US"/>
          </a:p>
        </p:txBody>
      </p:sp>
      <p:sp>
        <p:nvSpPr>
          <p:cNvPr id="18469" name="Line 42"/>
          <p:cNvSpPr>
            <a:spLocks noChangeShapeType="1"/>
          </p:cNvSpPr>
          <p:nvPr/>
        </p:nvSpPr>
        <p:spPr bwMode="auto">
          <a:xfrm flipH="1">
            <a:off x="3657600" y="4537075"/>
            <a:ext cx="552450" cy="0"/>
          </a:xfrm>
          <a:prstGeom prst="line">
            <a:avLst/>
          </a:prstGeom>
          <a:noFill/>
          <a:ln w="12700">
            <a:solidFill>
              <a:schemeClr val="tx1"/>
            </a:solidFill>
            <a:round/>
            <a:headEnd/>
            <a:tailEnd/>
          </a:ln>
        </p:spPr>
        <p:txBody>
          <a:bodyPr/>
          <a:lstStyle/>
          <a:p>
            <a:endParaRPr lang="en-US"/>
          </a:p>
        </p:txBody>
      </p:sp>
      <p:sp>
        <p:nvSpPr>
          <p:cNvPr id="18470" name="Text Box 49"/>
          <p:cNvSpPr txBox="1">
            <a:spLocks noChangeArrowheads="1"/>
          </p:cNvSpPr>
          <p:nvPr/>
        </p:nvSpPr>
        <p:spPr bwMode="auto">
          <a:xfrm>
            <a:off x="3132138" y="4076700"/>
            <a:ext cx="647700" cy="365125"/>
          </a:xfrm>
          <a:prstGeom prst="rect">
            <a:avLst/>
          </a:prstGeom>
          <a:noFill/>
          <a:ln w="12700">
            <a:noFill/>
            <a:miter lim="800000"/>
            <a:headEnd/>
            <a:tailEnd/>
          </a:ln>
        </p:spPr>
        <p:txBody>
          <a:bodyPr>
            <a:spAutoFit/>
          </a:bodyPr>
          <a:lstStyle/>
          <a:p>
            <a:pPr eaLnBrk="0" hangingPunct="0">
              <a:lnSpc>
                <a:spcPct val="75000"/>
              </a:lnSpc>
            </a:pPr>
            <a:r>
              <a:rPr lang="tr-TR" sz="1200"/>
              <a:t>M/IO#</a:t>
            </a:r>
          </a:p>
          <a:p>
            <a:pPr eaLnBrk="0" hangingPunct="0">
              <a:lnSpc>
                <a:spcPct val="75000"/>
              </a:lnSpc>
            </a:pPr>
            <a:r>
              <a:rPr lang="tr-TR" sz="1200"/>
              <a:t>A0</a:t>
            </a:r>
          </a:p>
        </p:txBody>
      </p:sp>
      <p:sp>
        <p:nvSpPr>
          <p:cNvPr id="18471" name="AutoShape 50"/>
          <p:cNvSpPr>
            <a:spLocks noChangeArrowheads="1"/>
          </p:cNvSpPr>
          <p:nvPr/>
        </p:nvSpPr>
        <p:spPr bwMode="auto">
          <a:xfrm>
            <a:off x="2843213" y="4581525"/>
            <a:ext cx="431800" cy="360363"/>
          </a:xfrm>
          <a:prstGeom prst="flowChartDelay">
            <a:avLst/>
          </a:prstGeom>
          <a:solidFill>
            <a:schemeClr val="bg1"/>
          </a:solidFill>
          <a:ln w="12700">
            <a:solidFill>
              <a:schemeClr val="tx1"/>
            </a:solidFill>
            <a:miter lim="800000"/>
            <a:headEnd/>
            <a:tailEnd/>
          </a:ln>
        </p:spPr>
        <p:txBody>
          <a:bodyPr wrap="none" anchor="ctr"/>
          <a:lstStyle/>
          <a:p>
            <a:endParaRPr lang="en-US"/>
          </a:p>
        </p:txBody>
      </p:sp>
      <p:sp>
        <p:nvSpPr>
          <p:cNvPr id="18472" name="Line 51"/>
          <p:cNvSpPr>
            <a:spLocks noChangeShapeType="1"/>
          </p:cNvSpPr>
          <p:nvPr/>
        </p:nvSpPr>
        <p:spPr bwMode="auto">
          <a:xfrm>
            <a:off x="2411413" y="4652963"/>
            <a:ext cx="431800" cy="0"/>
          </a:xfrm>
          <a:prstGeom prst="line">
            <a:avLst/>
          </a:prstGeom>
          <a:noFill/>
          <a:ln w="12700">
            <a:solidFill>
              <a:schemeClr val="tx1"/>
            </a:solidFill>
            <a:round/>
            <a:headEnd/>
            <a:tailEnd/>
          </a:ln>
        </p:spPr>
        <p:txBody>
          <a:bodyPr/>
          <a:lstStyle/>
          <a:p>
            <a:endParaRPr lang="en-US"/>
          </a:p>
        </p:txBody>
      </p:sp>
      <p:sp>
        <p:nvSpPr>
          <p:cNvPr id="18473" name="Line 52"/>
          <p:cNvSpPr>
            <a:spLocks noChangeShapeType="1"/>
          </p:cNvSpPr>
          <p:nvPr/>
        </p:nvSpPr>
        <p:spPr bwMode="auto">
          <a:xfrm>
            <a:off x="2411413" y="4797425"/>
            <a:ext cx="431800" cy="0"/>
          </a:xfrm>
          <a:prstGeom prst="line">
            <a:avLst/>
          </a:prstGeom>
          <a:noFill/>
          <a:ln w="12700">
            <a:pattFill prst="narHorz">
              <a:fgClr>
                <a:schemeClr val="tx1"/>
              </a:fgClr>
              <a:bgClr>
                <a:schemeClr val="bg1"/>
              </a:bgClr>
            </a:pattFill>
            <a:round/>
            <a:headEnd/>
            <a:tailEnd/>
          </a:ln>
        </p:spPr>
        <p:txBody>
          <a:bodyPr/>
          <a:lstStyle/>
          <a:p>
            <a:endParaRPr lang="en-US"/>
          </a:p>
        </p:txBody>
      </p:sp>
      <p:sp>
        <p:nvSpPr>
          <p:cNvPr id="18474" name="Line 53"/>
          <p:cNvSpPr>
            <a:spLocks noChangeShapeType="1"/>
          </p:cNvSpPr>
          <p:nvPr/>
        </p:nvSpPr>
        <p:spPr bwMode="auto">
          <a:xfrm>
            <a:off x="3276600" y="4752975"/>
            <a:ext cx="358775" cy="0"/>
          </a:xfrm>
          <a:prstGeom prst="line">
            <a:avLst/>
          </a:prstGeom>
          <a:noFill/>
          <a:ln w="12700">
            <a:solidFill>
              <a:schemeClr val="tx1"/>
            </a:solidFill>
            <a:round/>
            <a:headEnd/>
            <a:tailEnd/>
          </a:ln>
        </p:spPr>
        <p:txBody>
          <a:bodyPr/>
          <a:lstStyle/>
          <a:p>
            <a:endParaRPr lang="en-US"/>
          </a:p>
        </p:txBody>
      </p:sp>
      <p:sp>
        <p:nvSpPr>
          <p:cNvPr id="18475" name="Line 54"/>
          <p:cNvSpPr>
            <a:spLocks noChangeShapeType="1"/>
          </p:cNvSpPr>
          <p:nvPr/>
        </p:nvSpPr>
        <p:spPr bwMode="auto">
          <a:xfrm flipV="1">
            <a:off x="3635375" y="4537075"/>
            <a:ext cx="0" cy="215900"/>
          </a:xfrm>
          <a:prstGeom prst="line">
            <a:avLst/>
          </a:prstGeom>
          <a:noFill/>
          <a:ln w="12700">
            <a:solidFill>
              <a:schemeClr val="tx1"/>
            </a:solidFill>
            <a:round/>
            <a:headEnd/>
            <a:tailEnd/>
          </a:ln>
        </p:spPr>
        <p:txBody>
          <a:bodyPr/>
          <a:lstStyle/>
          <a:p>
            <a:endParaRPr lang="en-US"/>
          </a:p>
        </p:txBody>
      </p:sp>
      <p:sp>
        <p:nvSpPr>
          <p:cNvPr id="18476" name="Text Box 55"/>
          <p:cNvSpPr txBox="1">
            <a:spLocks noChangeArrowheads="1"/>
          </p:cNvSpPr>
          <p:nvPr/>
        </p:nvSpPr>
        <p:spPr bwMode="auto">
          <a:xfrm>
            <a:off x="3327400" y="4097338"/>
            <a:ext cx="184150" cy="366712"/>
          </a:xfrm>
          <a:prstGeom prst="rect">
            <a:avLst/>
          </a:prstGeom>
          <a:noFill/>
          <a:ln w="12700">
            <a:noFill/>
            <a:miter lim="800000"/>
            <a:headEnd/>
            <a:tailEnd/>
          </a:ln>
        </p:spPr>
        <p:txBody>
          <a:bodyPr wrap="none">
            <a:spAutoFit/>
          </a:bodyPr>
          <a:lstStyle/>
          <a:p>
            <a:pPr eaLnBrk="0" hangingPunct="0"/>
            <a:endParaRPr lang="tr-TR"/>
          </a:p>
        </p:txBody>
      </p:sp>
      <p:sp>
        <p:nvSpPr>
          <p:cNvPr id="18477" name="Text Box 59"/>
          <p:cNvSpPr txBox="1">
            <a:spLocks noChangeArrowheads="1"/>
          </p:cNvSpPr>
          <p:nvPr/>
        </p:nvSpPr>
        <p:spPr bwMode="auto">
          <a:xfrm>
            <a:off x="1979613" y="4508500"/>
            <a:ext cx="369887" cy="457200"/>
          </a:xfrm>
          <a:prstGeom prst="rect">
            <a:avLst/>
          </a:prstGeom>
          <a:noFill/>
          <a:ln w="12700">
            <a:noFill/>
            <a:miter lim="800000"/>
            <a:headEnd/>
            <a:tailEnd/>
          </a:ln>
        </p:spPr>
        <p:txBody>
          <a:bodyPr wrap="none">
            <a:spAutoFit/>
          </a:bodyPr>
          <a:lstStyle/>
          <a:p>
            <a:pPr eaLnBrk="0" hangingPunct="0"/>
            <a:r>
              <a:rPr lang="tr-TR" sz="1200"/>
              <a:t>A7</a:t>
            </a:r>
          </a:p>
          <a:p>
            <a:pPr eaLnBrk="0" hangingPunct="0"/>
            <a:r>
              <a:rPr lang="tr-TR" sz="1200"/>
              <a:t>A6</a:t>
            </a:r>
          </a:p>
        </p:txBody>
      </p:sp>
      <p:sp>
        <p:nvSpPr>
          <p:cNvPr id="18478" name="Text Box 60"/>
          <p:cNvSpPr txBox="1">
            <a:spLocks noChangeArrowheads="1"/>
          </p:cNvSpPr>
          <p:nvPr/>
        </p:nvSpPr>
        <p:spPr bwMode="auto">
          <a:xfrm>
            <a:off x="3132138" y="3243263"/>
            <a:ext cx="369887" cy="639762"/>
          </a:xfrm>
          <a:prstGeom prst="rect">
            <a:avLst/>
          </a:prstGeom>
          <a:noFill/>
          <a:ln w="12700">
            <a:noFill/>
            <a:miter lim="800000"/>
            <a:headEnd/>
            <a:tailEnd/>
          </a:ln>
        </p:spPr>
        <p:txBody>
          <a:bodyPr wrap="none">
            <a:spAutoFit/>
          </a:bodyPr>
          <a:lstStyle/>
          <a:p>
            <a:pPr eaLnBrk="0" hangingPunct="0"/>
            <a:r>
              <a:rPr lang="tr-TR" sz="1200"/>
              <a:t>A3</a:t>
            </a:r>
          </a:p>
          <a:p>
            <a:pPr eaLnBrk="0" hangingPunct="0"/>
            <a:r>
              <a:rPr lang="tr-TR" sz="1200"/>
              <a:t>A4</a:t>
            </a:r>
          </a:p>
          <a:p>
            <a:pPr eaLnBrk="0" hangingPunct="0"/>
            <a:r>
              <a:rPr lang="tr-TR" sz="1200"/>
              <a:t>A5</a:t>
            </a:r>
          </a:p>
        </p:txBody>
      </p:sp>
      <p:sp>
        <p:nvSpPr>
          <p:cNvPr id="18479" name="Text Box 61"/>
          <p:cNvSpPr txBox="1">
            <a:spLocks noChangeArrowheads="1"/>
          </p:cNvSpPr>
          <p:nvPr/>
        </p:nvSpPr>
        <p:spPr bwMode="auto">
          <a:xfrm>
            <a:off x="6732588" y="2006600"/>
            <a:ext cx="1368425" cy="4410075"/>
          </a:xfrm>
          <a:prstGeom prst="rect">
            <a:avLst/>
          </a:prstGeom>
          <a:noFill/>
          <a:ln w="12700">
            <a:solidFill>
              <a:schemeClr val="tx1"/>
            </a:solidFill>
            <a:miter lim="800000"/>
            <a:headEnd/>
            <a:tailEnd/>
          </a:ln>
        </p:spPr>
        <p:txBody>
          <a:bodyPr>
            <a:spAutoFit/>
          </a:bodyPr>
          <a:lstStyle/>
          <a:p>
            <a:pPr eaLnBrk="0" hangingPunct="0">
              <a:spcBef>
                <a:spcPct val="50000"/>
              </a:spcBef>
            </a:pPr>
            <a:endParaRPr lang="tr-TR" sz="1200"/>
          </a:p>
          <a:p>
            <a:pPr eaLnBrk="0" hangingPunct="0">
              <a:spcBef>
                <a:spcPct val="50000"/>
              </a:spcBef>
            </a:pPr>
            <a:r>
              <a:rPr lang="tr-TR" sz="1200"/>
              <a:t>D0-D7</a:t>
            </a:r>
          </a:p>
          <a:p>
            <a:pPr eaLnBrk="0" hangingPunct="0">
              <a:spcBef>
                <a:spcPct val="50000"/>
              </a:spcBef>
            </a:pPr>
            <a:endParaRPr lang="tr-TR" sz="1200"/>
          </a:p>
          <a:p>
            <a:pPr eaLnBrk="0" hangingPunct="0">
              <a:spcBef>
                <a:spcPct val="50000"/>
              </a:spcBef>
            </a:pPr>
            <a:endParaRPr lang="tr-TR" sz="1200"/>
          </a:p>
          <a:p>
            <a:pPr eaLnBrk="0" hangingPunct="0">
              <a:spcBef>
                <a:spcPct val="50000"/>
              </a:spcBef>
            </a:pPr>
            <a:r>
              <a:rPr lang="tr-TR"/>
              <a:t>     8255</a:t>
            </a:r>
          </a:p>
          <a:p>
            <a:pPr eaLnBrk="0" hangingPunct="0">
              <a:spcBef>
                <a:spcPct val="50000"/>
              </a:spcBef>
            </a:pPr>
            <a:r>
              <a:rPr lang="tr-TR"/>
              <a:t>      PPI</a:t>
            </a:r>
          </a:p>
          <a:p>
            <a:pPr eaLnBrk="0" hangingPunct="0">
              <a:spcBef>
                <a:spcPct val="50000"/>
              </a:spcBef>
            </a:pPr>
            <a:endParaRPr lang="tr-TR"/>
          </a:p>
          <a:p>
            <a:pPr eaLnBrk="0" hangingPunct="0">
              <a:spcBef>
                <a:spcPct val="50000"/>
              </a:spcBef>
            </a:pPr>
            <a:r>
              <a:rPr lang="tr-TR" sz="1200"/>
              <a:t>CS</a:t>
            </a:r>
          </a:p>
          <a:p>
            <a:pPr eaLnBrk="0" hangingPunct="0">
              <a:spcBef>
                <a:spcPct val="50000"/>
              </a:spcBef>
            </a:pPr>
            <a:endParaRPr lang="tr-TR" sz="1200"/>
          </a:p>
          <a:p>
            <a:pPr eaLnBrk="0" hangingPunct="0">
              <a:spcBef>
                <a:spcPct val="50000"/>
              </a:spcBef>
            </a:pPr>
            <a:r>
              <a:rPr lang="tr-TR" sz="1200"/>
              <a:t>RD#</a:t>
            </a:r>
          </a:p>
          <a:p>
            <a:pPr eaLnBrk="0" hangingPunct="0">
              <a:spcBef>
                <a:spcPct val="50000"/>
              </a:spcBef>
            </a:pPr>
            <a:r>
              <a:rPr lang="tr-TR" sz="1200"/>
              <a:t>WR#</a:t>
            </a:r>
          </a:p>
          <a:p>
            <a:pPr eaLnBrk="0" hangingPunct="0">
              <a:spcBef>
                <a:spcPct val="50000"/>
              </a:spcBef>
            </a:pPr>
            <a:r>
              <a:rPr lang="tr-TR" sz="1200"/>
              <a:t>A1</a:t>
            </a:r>
          </a:p>
          <a:p>
            <a:pPr eaLnBrk="0" hangingPunct="0">
              <a:spcBef>
                <a:spcPct val="50000"/>
              </a:spcBef>
            </a:pPr>
            <a:r>
              <a:rPr lang="tr-TR" sz="1200"/>
              <a:t>A0</a:t>
            </a:r>
          </a:p>
          <a:p>
            <a:pPr eaLnBrk="0" hangingPunct="0">
              <a:spcBef>
                <a:spcPct val="50000"/>
              </a:spcBef>
            </a:pPr>
            <a:endParaRPr lang="tr-TR"/>
          </a:p>
        </p:txBody>
      </p:sp>
      <p:sp>
        <p:nvSpPr>
          <p:cNvPr id="18480" name="AutoShape 62"/>
          <p:cNvSpPr>
            <a:spLocks noChangeArrowheads="1"/>
          </p:cNvSpPr>
          <p:nvPr/>
        </p:nvSpPr>
        <p:spPr bwMode="auto">
          <a:xfrm>
            <a:off x="4859338" y="2292350"/>
            <a:ext cx="1873250" cy="287338"/>
          </a:xfrm>
          <a:prstGeom prst="leftRightArrow">
            <a:avLst>
              <a:gd name="adj1" fmla="val 50000"/>
              <a:gd name="adj2" fmla="val 130387"/>
            </a:avLst>
          </a:prstGeom>
          <a:solidFill>
            <a:schemeClr val="bg1"/>
          </a:solidFill>
          <a:ln w="12700">
            <a:solidFill>
              <a:schemeClr val="tx1"/>
            </a:solidFill>
            <a:miter lim="800000"/>
            <a:headEnd/>
            <a:tailEnd/>
          </a:ln>
        </p:spPr>
        <p:txBody>
          <a:bodyPr wrap="none" anchor="ctr"/>
          <a:lstStyle/>
          <a:p>
            <a:endParaRPr lang="en-US"/>
          </a:p>
        </p:txBody>
      </p:sp>
      <p:sp>
        <p:nvSpPr>
          <p:cNvPr id="18481" name="Text Box 63"/>
          <p:cNvSpPr txBox="1">
            <a:spLocks noChangeArrowheads="1"/>
          </p:cNvSpPr>
          <p:nvPr/>
        </p:nvSpPr>
        <p:spPr bwMode="auto">
          <a:xfrm>
            <a:off x="4138613" y="2276475"/>
            <a:ext cx="865187" cy="336550"/>
          </a:xfrm>
          <a:prstGeom prst="rect">
            <a:avLst/>
          </a:prstGeom>
          <a:noFill/>
          <a:ln w="12700">
            <a:noFill/>
            <a:miter lim="800000"/>
            <a:headEnd/>
            <a:tailEnd/>
          </a:ln>
        </p:spPr>
        <p:txBody>
          <a:bodyPr>
            <a:spAutoFit/>
          </a:bodyPr>
          <a:lstStyle/>
          <a:p>
            <a:pPr eaLnBrk="0" hangingPunct="0">
              <a:spcBef>
                <a:spcPct val="50000"/>
              </a:spcBef>
            </a:pPr>
            <a:r>
              <a:rPr lang="tr-TR" sz="1600"/>
              <a:t>D0-D7</a:t>
            </a:r>
          </a:p>
        </p:txBody>
      </p:sp>
      <p:sp>
        <p:nvSpPr>
          <p:cNvPr id="18482" name="Line 64"/>
          <p:cNvSpPr>
            <a:spLocks noChangeShapeType="1"/>
          </p:cNvSpPr>
          <p:nvPr/>
        </p:nvSpPr>
        <p:spPr bwMode="auto">
          <a:xfrm>
            <a:off x="5508625" y="4537075"/>
            <a:ext cx="1223963" cy="0"/>
          </a:xfrm>
          <a:prstGeom prst="line">
            <a:avLst/>
          </a:prstGeom>
          <a:noFill/>
          <a:ln w="12700">
            <a:solidFill>
              <a:schemeClr val="tx1"/>
            </a:solidFill>
            <a:round/>
            <a:headEnd/>
            <a:tailEnd/>
          </a:ln>
        </p:spPr>
        <p:txBody>
          <a:bodyPr/>
          <a:lstStyle/>
          <a:p>
            <a:endParaRPr lang="en-US"/>
          </a:p>
        </p:txBody>
      </p:sp>
      <p:sp>
        <p:nvSpPr>
          <p:cNvPr id="18483" name="AutoShape 65"/>
          <p:cNvSpPr>
            <a:spLocks noChangeArrowheads="1"/>
          </p:cNvSpPr>
          <p:nvPr/>
        </p:nvSpPr>
        <p:spPr bwMode="auto">
          <a:xfrm>
            <a:off x="8101013" y="2492375"/>
            <a:ext cx="863600" cy="576263"/>
          </a:xfrm>
          <a:prstGeom prst="leftRightArrow">
            <a:avLst>
              <a:gd name="adj1" fmla="val 50000"/>
              <a:gd name="adj2" fmla="val 29972"/>
            </a:avLst>
          </a:prstGeom>
          <a:solidFill>
            <a:schemeClr val="bg1"/>
          </a:solidFill>
          <a:ln w="12700">
            <a:solidFill>
              <a:schemeClr val="tx1"/>
            </a:solidFill>
            <a:miter lim="800000"/>
            <a:headEnd/>
            <a:tailEnd/>
          </a:ln>
        </p:spPr>
        <p:txBody>
          <a:bodyPr wrap="none" anchor="ctr"/>
          <a:lstStyle/>
          <a:p>
            <a:endParaRPr lang="en-US"/>
          </a:p>
        </p:txBody>
      </p:sp>
      <p:sp>
        <p:nvSpPr>
          <p:cNvPr id="18484" name="AutoShape 66"/>
          <p:cNvSpPr>
            <a:spLocks noChangeArrowheads="1"/>
          </p:cNvSpPr>
          <p:nvPr/>
        </p:nvSpPr>
        <p:spPr bwMode="auto">
          <a:xfrm>
            <a:off x="8101013" y="3429000"/>
            <a:ext cx="863600" cy="576263"/>
          </a:xfrm>
          <a:prstGeom prst="leftRightArrow">
            <a:avLst>
              <a:gd name="adj1" fmla="val 50000"/>
              <a:gd name="adj2" fmla="val 29972"/>
            </a:avLst>
          </a:prstGeom>
          <a:solidFill>
            <a:schemeClr val="bg1"/>
          </a:solidFill>
          <a:ln w="12700">
            <a:solidFill>
              <a:schemeClr val="tx1"/>
            </a:solidFill>
            <a:miter lim="800000"/>
            <a:headEnd/>
            <a:tailEnd/>
          </a:ln>
        </p:spPr>
        <p:txBody>
          <a:bodyPr wrap="none" anchor="ctr"/>
          <a:lstStyle/>
          <a:p>
            <a:endParaRPr lang="en-US"/>
          </a:p>
        </p:txBody>
      </p:sp>
      <p:sp>
        <p:nvSpPr>
          <p:cNvPr id="18485" name="AutoShape 67"/>
          <p:cNvSpPr>
            <a:spLocks noChangeArrowheads="1"/>
          </p:cNvSpPr>
          <p:nvPr/>
        </p:nvSpPr>
        <p:spPr bwMode="auto">
          <a:xfrm>
            <a:off x="8101013" y="4437063"/>
            <a:ext cx="863600" cy="576262"/>
          </a:xfrm>
          <a:prstGeom prst="leftRightArrow">
            <a:avLst>
              <a:gd name="adj1" fmla="val 50000"/>
              <a:gd name="adj2" fmla="val 29972"/>
            </a:avLst>
          </a:prstGeom>
          <a:solidFill>
            <a:schemeClr val="bg1"/>
          </a:solidFill>
          <a:ln w="12700">
            <a:solidFill>
              <a:schemeClr val="tx1"/>
            </a:solidFill>
            <a:miter lim="800000"/>
            <a:headEnd/>
            <a:tailEnd/>
          </a:ln>
        </p:spPr>
        <p:txBody>
          <a:bodyPr wrap="none" anchor="ctr"/>
          <a:lstStyle/>
          <a:p>
            <a:endParaRPr lang="en-US"/>
          </a:p>
        </p:txBody>
      </p:sp>
      <p:sp>
        <p:nvSpPr>
          <p:cNvPr id="18486" name="Line 70"/>
          <p:cNvSpPr>
            <a:spLocks noChangeShapeType="1"/>
          </p:cNvSpPr>
          <p:nvPr/>
        </p:nvSpPr>
        <p:spPr bwMode="auto">
          <a:xfrm flipH="1">
            <a:off x="3563938" y="5013325"/>
            <a:ext cx="3168650" cy="0"/>
          </a:xfrm>
          <a:prstGeom prst="line">
            <a:avLst/>
          </a:prstGeom>
          <a:noFill/>
          <a:ln w="12700">
            <a:solidFill>
              <a:schemeClr val="tx1"/>
            </a:solidFill>
            <a:round/>
            <a:headEnd/>
            <a:tailEnd/>
          </a:ln>
        </p:spPr>
        <p:txBody>
          <a:bodyPr/>
          <a:lstStyle/>
          <a:p>
            <a:endParaRPr lang="en-US"/>
          </a:p>
        </p:txBody>
      </p:sp>
      <p:sp>
        <p:nvSpPr>
          <p:cNvPr id="18487" name="Line 71"/>
          <p:cNvSpPr>
            <a:spLocks noChangeShapeType="1"/>
          </p:cNvSpPr>
          <p:nvPr/>
        </p:nvSpPr>
        <p:spPr bwMode="auto">
          <a:xfrm flipH="1">
            <a:off x="3563938" y="5300663"/>
            <a:ext cx="3168650" cy="0"/>
          </a:xfrm>
          <a:prstGeom prst="line">
            <a:avLst/>
          </a:prstGeom>
          <a:noFill/>
          <a:ln w="12700">
            <a:solidFill>
              <a:schemeClr val="tx1"/>
            </a:solidFill>
            <a:round/>
            <a:headEnd/>
            <a:tailEnd/>
          </a:ln>
        </p:spPr>
        <p:txBody>
          <a:bodyPr/>
          <a:lstStyle/>
          <a:p>
            <a:endParaRPr lang="en-US"/>
          </a:p>
        </p:txBody>
      </p:sp>
      <p:sp>
        <p:nvSpPr>
          <p:cNvPr id="18488" name="Line 72"/>
          <p:cNvSpPr>
            <a:spLocks noChangeShapeType="1"/>
          </p:cNvSpPr>
          <p:nvPr/>
        </p:nvSpPr>
        <p:spPr bwMode="auto">
          <a:xfrm flipH="1">
            <a:off x="3563938" y="5589588"/>
            <a:ext cx="3168650" cy="0"/>
          </a:xfrm>
          <a:prstGeom prst="line">
            <a:avLst/>
          </a:prstGeom>
          <a:noFill/>
          <a:ln w="12700">
            <a:solidFill>
              <a:schemeClr val="tx1"/>
            </a:solidFill>
            <a:round/>
            <a:headEnd/>
            <a:tailEnd/>
          </a:ln>
        </p:spPr>
        <p:txBody>
          <a:bodyPr/>
          <a:lstStyle/>
          <a:p>
            <a:endParaRPr lang="en-US"/>
          </a:p>
        </p:txBody>
      </p:sp>
      <p:sp>
        <p:nvSpPr>
          <p:cNvPr id="18489" name="Line 73"/>
          <p:cNvSpPr>
            <a:spLocks noChangeShapeType="1"/>
          </p:cNvSpPr>
          <p:nvPr/>
        </p:nvSpPr>
        <p:spPr bwMode="auto">
          <a:xfrm flipH="1">
            <a:off x="3563938" y="5876925"/>
            <a:ext cx="3168650" cy="0"/>
          </a:xfrm>
          <a:prstGeom prst="line">
            <a:avLst/>
          </a:prstGeom>
          <a:noFill/>
          <a:ln w="12700">
            <a:pattFill prst="narHorz">
              <a:fgClr>
                <a:schemeClr val="tx1"/>
              </a:fgClr>
              <a:bgClr>
                <a:schemeClr val="bg1"/>
              </a:bgClr>
            </a:pattFill>
            <a:round/>
            <a:headEnd/>
            <a:tailEnd/>
          </a:ln>
        </p:spPr>
        <p:txBody>
          <a:bodyPr/>
          <a:lstStyle/>
          <a:p>
            <a:endParaRPr lang="en-US"/>
          </a:p>
        </p:txBody>
      </p:sp>
      <p:sp>
        <p:nvSpPr>
          <p:cNvPr id="18490" name="AutoShape 74"/>
          <p:cNvSpPr>
            <a:spLocks/>
          </p:cNvSpPr>
          <p:nvPr/>
        </p:nvSpPr>
        <p:spPr bwMode="auto">
          <a:xfrm>
            <a:off x="1403350" y="1844675"/>
            <a:ext cx="360363" cy="4105275"/>
          </a:xfrm>
          <a:prstGeom prst="rightBrace">
            <a:avLst>
              <a:gd name="adj1" fmla="val 94934"/>
              <a:gd name="adj2" fmla="val 50000"/>
            </a:avLst>
          </a:prstGeom>
          <a:noFill/>
          <a:ln w="12700">
            <a:solidFill>
              <a:schemeClr val="tx1"/>
            </a:solidFill>
            <a:round/>
            <a:headEnd/>
            <a:tailEnd/>
          </a:ln>
        </p:spPr>
        <p:txBody>
          <a:bodyPr wrap="none" anchor="ctr"/>
          <a:lstStyle/>
          <a:p>
            <a:endParaRPr lang="en-US"/>
          </a:p>
        </p:txBody>
      </p:sp>
      <p:sp>
        <p:nvSpPr>
          <p:cNvPr id="18491" name="Text Box 75"/>
          <p:cNvSpPr txBox="1">
            <a:spLocks noChangeArrowheads="1"/>
          </p:cNvSpPr>
          <p:nvPr/>
        </p:nvSpPr>
        <p:spPr bwMode="auto">
          <a:xfrm>
            <a:off x="468313" y="3644900"/>
            <a:ext cx="935037" cy="641350"/>
          </a:xfrm>
          <a:prstGeom prst="rect">
            <a:avLst/>
          </a:prstGeom>
          <a:noFill/>
          <a:ln w="12700">
            <a:noFill/>
            <a:miter lim="800000"/>
            <a:headEnd/>
            <a:tailEnd/>
          </a:ln>
        </p:spPr>
        <p:txBody>
          <a:bodyPr>
            <a:spAutoFit/>
          </a:bodyPr>
          <a:lstStyle/>
          <a:p>
            <a:pPr eaLnBrk="0" hangingPunct="0">
              <a:spcBef>
                <a:spcPct val="50000"/>
              </a:spcBef>
            </a:pPr>
            <a:r>
              <a:rPr lang="tr-TR"/>
              <a:t>From CPU</a:t>
            </a:r>
          </a:p>
        </p:txBody>
      </p:sp>
      <p:sp>
        <p:nvSpPr>
          <p:cNvPr id="18492" name="Text Box 76"/>
          <p:cNvSpPr txBox="1">
            <a:spLocks noChangeArrowheads="1"/>
          </p:cNvSpPr>
          <p:nvPr/>
        </p:nvSpPr>
        <p:spPr bwMode="auto">
          <a:xfrm>
            <a:off x="2843213" y="4868863"/>
            <a:ext cx="865187" cy="1098550"/>
          </a:xfrm>
          <a:prstGeom prst="rect">
            <a:avLst/>
          </a:prstGeom>
          <a:noFill/>
          <a:ln w="12700">
            <a:noFill/>
            <a:miter lim="800000"/>
            <a:headEnd/>
            <a:tailEnd/>
          </a:ln>
        </p:spPr>
        <p:txBody>
          <a:bodyPr>
            <a:spAutoFit/>
          </a:bodyPr>
          <a:lstStyle/>
          <a:p>
            <a:pPr eaLnBrk="0" hangingPunct="0">
              <a:spcBef>
                <a:spcPct val="50000"/>
              </a:spcBef>
            </a:pPr>
            <a:r>
              <a:rPr lang="tr-TR" sz="1200"/>
              <a:t>IORDC#</a:t>
            </a:r>
          </a:p>
          <a:p>
            <a:pPr eaLnBrk="0" hangingPunct="0">
              <a:spcBef>
                <a:spcPct val="50000"/>
              </a:spcBef>
            </a:pPr>
            <a:r>
              <a:rPr lang="tr-TR" sz="1200"/>
              <a:t>IOWRC#</a:t>
            </a:r>
          </a:p>
          <a:p>
            <a:pPr eaLnBrk="0" hangingPunct="0">
              <a:spcBef>
                <a:spcPct val="50000"/>
              </a:spcBef>
            </a:pPr>
            <a:r>
              <a:rPr lang="tr-TR" sz="1200"/>
              <a:t>       A2</a:t>
            </a:r>
          </a:p>
          <a:p>
            <a:pPr eaLnBrk="0" hangingPunct="0">
              <a:spcBef>
                <a:spcPct val="50000"/>
              </a:spcBef>
            </a:pPr>
            <a:r>
              <a:rPr lang="tr-TR" sz="1200"/>
              <a:t>       A1</a:t>
            </a:r>
          </a:p>
        </p:txBody>
      </p:sp>
      <p:sp>
        <p:nvSpPr>
          <p:cNvPr id="18493" name="Line 78"/>
          <p:cNvSpPr>
            <a:spLocks noChangeShapeType="1"/>
          </p:cNvSpPr>
          <p:nvPr/>
        </p:nvSpPr>
        <p:spPr bwMode="auto">
          <a:xfrm>
            <a:off x="3563938" y="5876925"/>
            <a:ext cx="3168650" cy="0"/>
          </a:xfrm>
          <a:prstGeom prst="line">
            <a:avLst/>
          </a:prstGeom>
          <a:noFill/>
          <a:ln w="127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476250"/>
            <a:ext cx="8207375" cy="742950"/>
          </a:xfrm>
        </p:spPr>
        <p:txBody>
          <a:bodyPr/>
          <a:lstStyle/>
          <a:p>
            <a:r>
              <a:rPr lang="tr-TR" dirty="0" smtClean="0"/>
              <a:t>Use only even addresses</a:t>
            </a:r>
          </a:p>
        </p:txBody>
      </p:sp>
      <p:sp>
        <p:nvSpPr>
          <p:cNvPr id="17411" name="Rectangle 3"/>
          <p:cNvSpPr>
            <a:spLocks noGrp="1" noChangeArrowheads="1"/>
          </p:cNvSpPr>
          <p:nvPr>
            <p:ph type="body" idx="1"/>
          </p:nvPr>
        </p:nvSpPr>
        <p:spPr>
          <a:xfrm>
            <a:off x="827088" y="1981200"/>
            <a:ext cx="7326312" cy="4114800"/>
          </a:xfrm>
        </p:spPr>
        <p:txBody>
          <a:bodyPr/>
          <a:lstStyle/>
          <a:p>
            <a:r>
              <a:rPr lang="tr-TR" b="0" smtClean="0"/>
              <a:t>Example: We want to use a 8255 PPI with the starting I/O address of F8h. Use even adresses only.</a:t>
            </a:r>
          </a:p>
          <a:p>
            <a:pPr lvl="1">
              <a:buFontTx/>
              <a:buNone/>
            </a:pPr>
            <a:r>
              <a:rPr lang="tr-TR" sz="1800" b="0" smtClean="0"/>
              <a:t>		</a:t>
            </a:r>
            <a:r>
              <a:rPr lang="tr-TR" sz="1800" b="0" smtClean="0">
                <a:solidFill>
                  <a:schemeClr val="accent1"/>
                </a:solidFill>
              </a:rPr>
              <a:t>A7   A6  A5  A4     A3  A2  A1  A0</a:t>
            </a:r>
          </a:p>
          <a:p>
            <a:pPr>
              <a:buFontTx/>
              <a:buNone/>
            </a:pPr>
            <a:r>
              <a:rPr lang="tr-TR" b="0" smtClean="0"/>
              <a:t>	f8h	 1   1   1   1     1   0   0   0  B  : Port A</a:t>
            </a:r>
          </a:p>
          <a:p>
            <a:pPr>
              <a:buFontTx/>
              <a:buNone/>
            </a:pPr>
            <a:r>
              <a:rPr lang="tr-TR" b="0" smtClean="0"/>
              <a:t>   fah	 1   1   1   1     1   0   1   0  B  : Port B</a:t>
            </a:r>
          </a:p>
          <a:p>
            <a:pPr>
              <a:buFontTx/>
              <a:buNone/>
            </a:pPr>
            <a:r>
              <a:rPr lang="tr-TR" b="0" smtClean="0"/>
              <a:t>   fch	 1   1   1   1     1   1   0   0  B  : Port C</a:t>
            </a:r>
          </a:p>
          <a:p>
            <a:pPr>
              <a:buFontTx/>
              <a:buNone/>
            </a:pPr>
            <a:r>
              <a:rPr lang="tr-TR" b="0" smtClean="0"/>
              <a:t>   feh	 1   1   1   1     1   1   1   0  B  : Control Reg.</a:t>
            </a:r>
          </a:p>
          <a:p>
            <a:pPr>
              <a:buFontTx/>
              <a:buNone/>
            </a:pPr>
            <a:endParaRPr lang="tr-TR" b="0" smtClean="0"/>
          </a:p>
          <a:p>
            <a:pPr>
              <a:buFontTx/>
              <a:buNone/>
            </a:pPr>
            <a:r>
              <a:rPr lang="tr-TR" b="0" smtClean="0"/>
              <a:t>				Register Select</a:t>
            </a:r>
          </a:p>
        </p:txBody>
      </p:sp>
      <p:sp>
        <p:nvSpPr>
          <p:cNvPr id="17412" name="AutoShape 4"/>
          <p:cNvSpPr>
            <a:spLocks/>
          </p:cNvSpPr>
          <p:nvPr/>
        </p:nvSpPr>
        <p:spPr bwMode="auto">
          <a:xfrm rot="5400000">
            <a:off x="4356100" y="5013326"/>
            <a:ext cx="287337" cy="576262"/>
          </a:xfrm>
          <a:prstGeom prst="rightBrace">
            <a:avLst>
              <a:gd name="adj1" fmla="val 16713"/>
              <a:gd name="adj2" fmla="val 50000"/>
            </a:avLst>
          </a:prstGeom>
          <a:noFill/>
          <a:ln w="127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smtClean="0"/>
              <a:t>Access to Interface Registers</a:t>
            </a:r>
          </a:p>
        </p:txBody>
      </p:sp>
      <p:sp>
        <p:nvSpPr>
          <p:cNvPr id="19459" name="Rectangle 3"/>
          <p:cNvSpPr>
            <a:spLocks noGrp="1" noChangeArrowheads="1"/>
          </p:cNvSpPr>
          <p:nvPr>
            <p:ph type="body" idx="1"/>
          </p:nvPr>
        </p:nvSpPr>
        <p:spPr>
          <a:xfrm>
            <a:off x="990600" y="1219200"/>
            <a:ext cx="7162800" cy="5029200"/>
          </a:xfrm>
        </p:spPr>
        <p:txBody>
          <a:bodyPr/>
          <a:lstStyle/>
          <a:p>
            <a:r>
              <a:rPr lang="tr-TR" sz="2000" b="0" dirty="0" smtClean="0"/>
              <a:t>Port B and C are programmed as Mode 0 input port.</a:t>
            </a:r>
          </a:p>
          <a:p>
            <a:r>
              <a:rPr lang="tr-TR" sz="2000" b="0" dirty="0" smtClean="0"/>
              <a:t>Port A is programmed as Mode 0 simple latched output port.</a:t>
            </a:r>
          </a:p>
          <a:p>
            <a:r>
              <a:rPr lang="tr-TR" sz="2000" b="0" dirty="0" smtClean="0"/>
              <a:t>Write a code to implement the operation </a:t>
            </a:r>
          </a:p>
          <a:p>
            <a:pPr>
              <a:buFontTx/>
              <a:buNone/>
            </a:pPr>
            <a:r>
              <a:rPr lang="tr-TR" sz="2000" b="0" dirty="0" smtClean="0"/>
              <a:t>			PortA=</a:t>
            </a:r>
            <a:r>
              <a:rPr lang="tr-TR" sz="2000" dirty="0" smtClean="0"/>
              <a:t>PortB-PortC</a:t>
            </a:r>
          </a:p>
          <a:p>
            <a:pPr>
              <a:buFontTx/>
              <a:buNone/>
            </a:pPr>
            <a:endParaRPr lang="tr-TR" sz="2000" b="0" dirty="0" smtClean="0"/>
          </a:p>
          <a:p>
            <a:pPr>
              <a:buFontTx/>
              <a:buNone/>
            </a:pPr>
            <a:r>
              <a:rPr lang="tr-TR" sz="2000" b="0" dirty="0" smtClean="0"/>
              <a:t>		mov AL,8Bh	   ;control word </a:t>
            </a:r>
          </a:p>
          <a:p>
            <a:pPr>
              <a:buFontTx/>
              <a:buNone/>
            </a:pPr>
            <a:r>
              <a:rPr lang="tr-TR" sz="2000" b="0" dirty="0" smtClean="0"/>
              <a:t>		out   FEh,AL       ;written to control reg.</a:t>
            </a:r>
          </a:p>
          <a:p>
            <a:pPr>
              <a:buFontTx/>
              <a:buNone/>
            </a:pPr>
            <a:r>
              <a:rPr lang="tr-TR" sz="2000" b="0" dirty="0" smtClean="0"/>
              <a:t>		in     AL,FCh	   ;Read Port C</a:t>
            </a:r>
          </a:p>
          <a:p>
            <a:pPr>
              <a:buFontTx/>
              <a:buNone/>
            </a:pPr>
            <a:r>
              <a:rPr lang="tr-TR" sz="2000" b="0" dirty="0" smtClean="0"/>
              <a:t>		mov BL,AL	   ;</a:t>
            </a:r>
          </a:p>
          <a:p>
            <a:pPr>
              <a:buFontTx/>
              <a:buNone/>
            </a:pPr>
            <a:r>
              <a:rPr lang="tr-TR" sz="2000" b="0" dirty="0" smtClean="0"/>
              <a:t>		in     AL,FAh	   ;Read Port B</a:t>
            </a:r>
          </a:p>
          <a:p>
            <a:pPr>
              <a:buFontTx/>
              <a:buNone/>
            </a:pPr>
            <a:r>
              <a:rPr lang="tr-TR" sz="2000" b="0" dirty="0" smtClean="0"/>
              <a:t>		sub  AL,BL	   ;PortB-PortC</a:t>
            </a:r>
          </a:p>
          <a:p>
            <a:pPr>
              <a:buFontTx/>
              <a:buNone/>
            </a:pPr>
            <a:r>
              <a:rPr lang="tr-TR" sz="2000" b="0" dirty="0" smtClean="0"/>
              <a:t>		out   F8h,AL	   ;write PortA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79388" y="404813"/>
            <a:ext cx="8153400" cy="885825"/>
          </a:xfrm>
          <a:noFill/>
        </p:spPr>
        <p:txBody>
          <a:bodyPr/>
          <a:lstStyle/>
          <a:p>
            <a:r>
              <a:rPr lang="tr-TR" smtClean="0"/>
              <a:t>Solution 2: Use only odd addresses</a:t>
            </a:r>
          </a:p>
        </p:txBody>
      </p:sp>
      <p:sp>
        <p:nvSpPr>
          <p:cNvPr id="20483" name="Rectangle 5"/>
          <p:cNvSpPr>
            <a:spLocks noGrp="1" noChangeArrowheads="1"/>
          </p:cNvSpPr>
          <p:nvPr>
            <p:ph type="body" idx="1"/>
          </p:nvPr>
        </p:nvSpPr>
        <p:spPr>
          <a:noFill/>
        </p:spPr>
        <p:txBody>
          <a:bodyPr/>
          <a:lstStyle/>
          <a:p>
            <a:pPr>
              <a:buFontTx/>
              <a:buNone/>
            </a:pPr>
            <a:r>
              <a:rPr lang="tr-TR" smtClean="0"/>
              <a:t>Example:</a:t>
            </a:r>
            <a:r>
              <a:rPr lang="tr-TR" b="0" smtClean="0"/>
              <a:t> We want to use a 8255 PPI with the starting I/O address of F9h. Use odd adresses only.</a:t>
            </a:r>
          </a:p>
          <a:p>
            <a:pPr lvl="1">
              <a:buFontTx/>
              <a:buNone/>
            </a:pPr>
            <a:r>
              <a:rPr lang="tr-TR" sz="1800" b="0" smtClean="0"/>
              <a:t>		</a:t>
            </a:r>
            <a:r>
              <a:rPr lang="tr-TR" sz="1800" smtClean="0">
                <a:solidFill>
                  <a:schemeClr val="accent1"/>
                </a:solidFill>
              </a:rPr>
              <a:t>A7   A6  A5  A4     A3  A2  A1  A0</a:t>
            </a:r>
          </a:p>
          <a:p>
            <a:pPr>
              <a:buFontTx/>
              <a:buNone/>
            </a:pPr>
            <a:r>
              <a:rPr lang="tr-TR" b="0" smtClean="0"/>
              <a:t>	f9h	 1   1   1   1     1   0   0   1  B  : Port A</a:t>
            </a:r>
          </a:p>
          <a:p>
            <a:pPr>
              <a:buFontTx/>
              <a:buNone/>
            </a:pPr>
            <a:r>
              <a:rPr lang="tr-TR" b="0" smtClean="0"/>
              <a:t>   fbh	 1   1   1   1     1   0   1   1  B  : Port B</a:t>
            </a:r>
          </a:p>
          <a:p>
            <a:pPr>
              <a:buFontTx/>
              <a:buNone/>
            </a:pPr>
            <a:r>
              <a:rPr lang="tr-TR" b="0" smtClean="0"/>
              <a:t>   fdh	 1   1   1   1     1   1   0   1  B  : Port C</a:t>
            </a:r>
          </a:p>
          <a:p>
            <a:pPr>
              <a:buFontTx/>
              <a:buNone/>
            </a:pPr>
            <a:r>
              <a:rPr lang="tr-TR" b="0" smtClean="0"/>
              <a:t>   ffh	 1   1   1   1     1   1   1   1  B  : Control Reg.</a:t>
            </a:r>
          </a:p>
          <a:p>
            <a:pPr>
              <a:buFontTx/>
              <a:buNone/>
            </a:pPr>
            <a:endParaRPr lang="tr-TR" b="0" smtClean="0"/>
          </a:p>
          <a:p>
            <a:pPr>
              <a:buFontTx/>
              <a:buNone/>
            </a:pPr>
            <a:r>
              <a:rPr lang="tr-TR" b="0" smtClean="0"/>
              <a:t>				Register Select</a:t>
            </a:r>
          </a:p>
        </p:txBody>
      </p:sp>
      <p:sp>
        <p:nvSpPr>
          <p:cNvPr id="20484" name="AutoShape 6"/>
          <p:cNvSpPr>
            <a:spLocks/>
          </p:cNvSpPr>
          <p:nvPr/>
        </p:nvSpPr>
        <p:spPr bwMode="auto">
          <a:xfrm rot="5400000">
            <a:off x="4502150" y="5013326"/>
            <a:ext cx="287337" cy="576262"/>
          </a:xfrm>
          <a:prstGeom prst="rightBrace">
            <a:avLst>
              <a:gd name="adj1" fmla="val 16713"/>
              <a:gd name="adj2" fmla="val 50000"/>
            </a:avLst>
          </a:prstGeom>
          <a:noFill/>
          <a:ln w="127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4454525" y="3243263"/>
            <a:ext cx="635000" cy="1492250"/>
          </a:xfrm>
          <a:prstGeom prst="rect">
            <a:avLst/>
          </a:prstGeom>
          <a:solidFill>
            <a:schemeClr val="bg1"/>
          </a:solidFill>
          <a:ln w="50800">
            <a:solidFill>
              <a:schemeClr val="tx1"/>
            </a:solidFill>
            <a:miter lim="800000"/>
            <a:headEnd/>
            <a:tailEnd/>
          </a:ln>
        </p:spPr>
        <p:txBody>
          <a:bodyPr wrap="none" anchor="ctr"/>
          <a:lstStyle/>
          <a:p>
            <a:endParaRPr lang="en-US"/>
          </a:p>
        </p:txBody>
      </p:sp>
      <p:sp>
        <p:nvSpPr>
          <p:cNvPr id="21507" name="Oval 6"/>
          <p:cNvSpPr>
            <a:spLocks noChangeArrowheads="1"/>
          </p:cNvSpPr>
          <p:nvPr/>
        </p:nvSpPr>
        <p:spPr bwMode="auto">
          <a:xfrm>
            <a:off x="5121275" y="34385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08" name="Oval 7"/>
          <p:cNvSpPr>
            <a:spLocks noChangeArrowheads="1"/>
          </p:cNvSpPr>
          <p:nvPr/>
        </p:nvSpPr>
        <p:spPr bwMode="auto">
          <a:xfrm>
            <a:off x="5121275" y="35909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09" name="Oval 8"/>
          <p:cNvSpPr>
            <a:spLocks noChangeArrowheads="1"/>
          </p:cNvSpPr>
          <p:nvPr/>
        </p:nvSpPr>
        <p:spPr bwMode="auto">
          <a:xfrm>
            <a:off x="5121275" y="37433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10" name="Oval 9"/>
          <p:cNvSpPr>
            <a:spLocks noChangeArrowheads="1"/>
          </p:cNvSpPr>
          <p:nvPr/>
        </p:nvSpPr>
        <p:spPr bwMode="auto">
          <a:xfrm>
            <a:off x="5121275" y="38957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11" name="Oval 10"/>
          <p:cNvSpPr>
            <a:spLocks noChangeArrowheads="1"/>
          </p:cNvSpPr>
          <p:nvPr/>
        </p:nvSpPr>
        <p:spPr bwMode="auto">
          <a:xfrm>
            <a:off x="5121275" y="40481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12" name="Oval 11"/>
          <p:cNvSpPr>
            <a:spLocks noChangeArrowheads="1"/>
          </p:cNvSpPr>
          <p:nvPr/>
        </p:nvSpPr>
        <p:spPr bwMode="auto">
          <a:xfrm>
            <a:off x="5121275" y="42005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13" name="Oval 12"/>
          <p:cNvSpPr>
            <a:spLocks noChangeArrowheads="1"/>
          </p:cNvSpPr>
          <p:nvPr/>
        </p:nvSpPr>
        <p:spPr bwMode="auto">
          <a:xfrm>
            <a:off x="5121275" y="43529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14" name="Oval 13"/>
          <p:cNvSpPr>
            <a:spLocks noChangeArrowheads="1"/>
          </p:cNvSpPr>
          <p:nvPr/>
        </p:nvSpPr>
        <p:spPr bwMode="auto">
          <a:xfrm>
            <a:off x="5121275" y="4505325"/>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15" name="Rectangle 14"/>
          <p:cNvSpPr>
            <a:spLocks noChangeArrowheads="1"/>
          </p:cNvSpPr>
          <p:nvPr/>
        </p:nvSpPr>
        <p:spPr bwMode="auto">
          <a:xfrm>
            <a:off x="4429125" y="3313113"/>
            <a:ext cx="342900"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1000" b="1"/>
              <a:t>A</a:t>
            </a:r>
            <a:r>
              <a:rPr lang="tr-TR" sz="1000" b="1"/>
              <a:t>0</a:t>
            </a:r>
            <a:endParaRPr lang="en-US" sz="1000" b="1"/>
          </a:p>
        </p:txBody>
      </p:sp>
      <p:sp>
        <p:nvSpPr>
          <p:cNvPr id="21516" name="Rectangle 15"/>
          <p:cNvSpPr>
            <a:spLocks noChangeArrowheads="1"/>
          </p:cNvSpPr>
          <p:nvPr/>
        </p:nvSpPr>
        <p:spPr bwMode="auto">
          <a:xfrm>
            <a:off x="4433888" y="3479800"/>
            <a:ext cx="342900"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tr-TR" sz="1000" b="1"/>
              <a:t>A1</a:t>
            </a:r>
            <a:endParaRPr lang="en-US" sz="1000" b="1"/>
          </a:p>
        </p:txBody>
      </p:sp>
      <p:sp>
        <p:nvSpPr>
          <p:cNvPr id="21517" name="Rectangle 16"/>
          <p:cNvSpPr>
            <a:spLocks noChangeArrowheads="1"/>
          </p:cNvSpPr>
          <p:nvPr/>
        </p:nvSpPr>
        <p:spPr bwMode="auto">
          <a:xfrm>
            <a:off x="4433888" y="3627438"/>
            <a:ext cx="342900"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tr-TR" sz="1000" b="1"/>
              <a:t>A2</a:t>
            </a:r>
            <a:endParaRPr lang="en-US" sz="1000" b="1"/>
          </a:p>
        </p:txBody>
      </p:sp>
      <p:sp>
        <p:nvSpPr>
          <p:cNvPr id="21518" name="Oval 17"/>
          <p:cNvSpPr>
            <a:spLocks noChangeArrowheads="1"/>
          </p:cNvSpPr>
          <p:nvPr/>
        </p:nvSpPr>
        <p:spPr bwMode="auto">
          <a:xfrm>
            <a:off x="4364038" y="4152900"/>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19" name="Oval 18"/>
          <p:cNvSpPr>
            <a:spLocks noChangeArrowheads="1"/>
          </p:cNvSpPr>
          <p:nvPr/>
        </p:nvSpPr>
        <p:spPr bwMode="auto">
          <a:xfrm>
            <a:off x="4364038" y="4324350"/>
            <a:ext cx="635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20" name="Rectangle 19"/>
          <p:cNvSpPr>
            <a:spLocks noChangeArrowheads="1"/>
          </p:cNvSpPr>
          <p:nvPr/>
        </p:nvSpPr>
        <p:spPr bwMode="auto">
          <a:xfrm>
            <a:off x="4419600" y="4094163"/>
            <a:ext cx="334963"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1000" b="1"/>
              <a:t>E1</a:t>
            </a:r>
          </a:p>
        </p:txBody>
      </p:sp>
      <p:sp>
        <p:nvSpPr>
          <p:cNvPr id="21521" name="Rectangle 20"/>
          <p:cNvSpPr>
            <a:spLocks noChangeArrowheads="1"/>
          </p:cNvSpPr>
          <p:nvPr/>
        </p:nvSpPr>
        <p:spPr bwMode="auto">
          <a:xfrm>
            <a:off x="4414838" y="4251325"/>
            <a:ext cx="334962"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1000" b="1"/>
              <a:t>E2</a:t>
            </a:r>
          </a:p>
        </p:txBody>
      </p:sp>
      <p:sp>
        <p:nvSpPr>
          <p:cNvPr id="21522" name="Rectangle 21"/>
          <p:cNvSpPr>
            <a:spLocks noChangeArrowheads="1"/>
          </p:cNvSpPr>
          <p:nvPr/>
        </p:nvSpPr>
        <p:spPr bwMode="auto">
          <a:xfrm>
            <a:off x="4424363" y="4408488"/>
            <a:ext cx="334962" cy="225425"/>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1000" b="1"/>
              <a:t>E3</a:t>
            </a:r>
          </a:p>
        </p:txBody>
      </p:sp>
      <p:sp>
        <p:nvSpPr>
          <p:cNvPr id="21523" name="Line 22"/>
          <p:cNvSpPr>
            <a:spLocks noChangeShapeType="1"/>
          </p:cNvSpPr>
          <p:nvPr/>
        </p:nvSpPr>
        <p:spPr bwMode="auto">
          <a:xfrm>
            <a:off x="4333875" y="4541838"/>
            <a:ext cx="128588" cy="0"/>
          </a:xfrm>
          <a:prstGeom prst="line">
            <a:avLst/>
          </a:prstGeom>
          <a:noFill/>
          <a:ln w="12700">
            <a:solidFill>
              <a:schemeClr val="tx1"/>
            </a:solidFill>
            <a:round/>
            <a:headEnd/>
            <a:tailEnd/>
          </a:ln>
        </p:spPr>
        <p:txBody>
          <a:bodyPr/>
          <a:lstStyle/>
          <a:p>
            <a:endParaRPr lang="en-US"/>
          </a:p>
        </p:txBody>
      </p:sp>
      <p:sp>
        <p:nvSpPr>
          <p:cNvPr id="21524" name="Rectangle 23"/>
          <p:cNvSpPr>
            <a:spLocks noChangeArrowheads="1"/>
          </p:cNvSpPr>
          <p:nvPr/>
        </p:nvSpPr>
        <p:spPr bwMode="auto">
          <a:xfrm>
            <a:off x="4467225" y="3800475"/>
            <a:ext cx="525463" cy="280988"/>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1400" b="1">
                <a:solidFill>
                  <a:schemeClr val="bg2"/>
                </a:solidFill>
              </a:rPr>
              <a:t>‘138</a:t>
            </a:r>
          </a:p>
        </p:txBody>
      </p:sp>
      <p:sp>
        <p:nvSpPr>
          <p:cNvPr id="21525" name="Line 24"/>
          <p:cNvSpPr>
            <a:spLocks noChangeShapeType="1"/>
          </p:cNvSpPr>
          <p:nvPr/>
        </p:nvSpPr>
        <p:spPr bwMode="auto">
          <a:xfrm flipH="1">
            <a:off x="4181475" y="4541838"/>
            <a:ext cx="166688" cy="0"/>
          </a:xfrm>
          <a:prstGeom prst="line">
            <a:avLst/>
          </a:prstGeom>
          <a:noFill/>
          <a:ln w="12700">
            <a:solidFill>
              <a:schemeClr val="tx1"/>
            </a:solidFill>
            <a:round/>
            <a:headEnd/>
            <a:tailEnd/>
          </a:ln>
        </p:spPr>
        <p:txBody>
          <a:bodyPr/>
          <a:lstStyle/>
          <a:p>
            <a:endParaRPr lang="en-US"/>
          </a:p>
        </p:txBody>
      </p:sp>
      <p:sp>
        <p:nvSpPr>
          <p:cNvPr id="21526" name="Rectangle 25"/>
          <p:cNvSpPr>
            <a:spLocks noChangeArrowheads="1"/>
          </p:cNvSpPr>
          <p:nvPr/>
        </p:nvSpPr>
        <p:spPr bwMode="auto">
          <a:xfrm>
            <a:off x="4881563" y="3409950"/>
            <a:ext cx="238125" cy="1366838"/>
          </a:xfrm>
          <a:prstGeom prst="rect">
            <a:avLst/>
          </a:prstGeom>
          <a:noFill/>
          <a:ln w="12700">
            <a:noFill/>
            <a:miter lim="800000"/>
            <a:headEnd/>
            <a:tailEnd/>
          </a:ln>
        </p:spPr>
        <p:txBody>
          <a:bodyPr wrap="none" lIns="90488" tIns="44450" rIns="90488" bIns="44450">
            <a:spAutoFit/>
          </a:bodyPr>
          <a:lstStyle/>
          <a:p>
            <a:pPr marL="285750" indent="-285750" eaLnBrk="0" hangingPunct="0">
              <a:lnSpc>
                <a:spcPct val="90000"/>
              </a:lnSpc>
              <a:spcBef>
                <a:spcPct val="30000"/>
              </a:spcBef>
            </a:pPr>
            <a:r>
              <a:rPr lang="en-US" sz="800" b="1"/>
              <a:t>0</a:t>
            </a:r>
          </a:p>
          <a:p>
            <a:pPr marL="285750" indent="-285750" eaLnBrk="0" hangingPunct="0">
              <a:lnSpc>
                <a:spcPct val="90000"/>
              </a:lnSpc>
              <a:spcBef>
                <a:spcPct val="30000"/>
              </a:spcBef>
            </a:pPr>
            <a:r>
              <a:rPr lang="en-US" sz="800" b="1"/>
              <a:t>1</a:t>
            </a:r>
          </a:p>
          <a:p>
            <a:pPr marL="285750" indent="-285750" eaLnBrk="0" hangingPunct="0">
              <a:lnSpc>
                <a:spcPct val="90000"/>
              </a:lnSpc>
              <a:spcBef>
                <a:spcPct val="30000"/>
              </a:spcBef>
            </a:pPr>
            <a:r>
              <a:rPr lang="en-US" sz="800" b="1"/>
              <a:t>2</a:t>
            </a:r>
          </a:p>
          <a:p>
            <a:pPr marL="285750" indent="-285750" eaLnBrk="0" hangingPunct="0">
              <a:lnSpc>
                <a:spcPct val="90000"/>
              </a:lnSpc>
              <a:spcBef>
                <a:spcPct val="30000"/>
              </a:spcBef>
            </a:pPr>
            <a:r>
              <a:rPr lang="en-US" sz="800" b="1"/>
              <a:t>3</a:t>
            </a:r>
          </a:p>
          <a:p>
            <a:pPr marL="285750" indent="-285750" eaLnBrk="0" hangingPunct="0">
              <a:lnSpc>
                <a:spcPct val="90000"/>
              </a:lnSpc>
              <a:spcBef>
                <a:spcPct val="30000"/>
              </a:spcBef>
            </a:pPr>
            <a:r>
              <a:rPr lang="en-US" sz="800" b="1"/>
              <a:t>4</a:t>
            </a:r>
          </a:p>
          <a:p>
            <a:pPr marL="285750" indent="-285750" eaLnBrk="0" hangingPunct="0">
              <a:lnSpc>
                <a:spcPct val="90000"/>
              </a:lnSpc>
              <a:spcBef>
                <a:spcPct val="30000"/>
              </a:spcBef>
            </a:pPr>
            <a:r>
              <a:rPr lang="en-US" sz="800" b="1"/>
              <a:t>5</a:t>
            </a:r>
          </a:p>
          <a:p>
            <a:pPr marL="285750" indent="-285750" eaLnBrk="0" hangingPunct="0">
              <a:lnSpc>
                <a:spcPct val="90000"/>
              </a:lnSpc>
              <a:spcBef>
                <a:spcPct val="30000"/>
              </a:spcBef>
            </a:pPr>
            <a:r>
              <a:rPr lang="en-US" sz="800" b="1"/>
              <a:t>6</a:t>
            </a:r>
          </a:p>
          <a:p>
            <a:pPr marL="285750" indent="-285750" eaLnBrk="0" hangingPunct="0">
              <a:lnSpc>
                <a:spcPct val="90000"/>
              </a:lnSpc>
              <a:spcBef>
                <a:spcPct val="30000"/>
              </a:spcBef>
            </a:pPr>
            <a:r>
              <a:rPr lang="en-US" sz="800" b="1"/>
              <a:t>7</a:t>
            </a:r>
          </a:p>
          <a:p>
            <a:pPr marL="285750" indent="-285750" hangingPunct="0">
              <a:lnSpc>
                <a:spcPct val="90000"/>
              </a:lnSpc>
              <a:spcBef>
                <a:spcPct val="30000"/>
              </a:spcBef>
            </a:pPr>
            <a:endParaRPr lang="en-US" sz="800" b="1"/>
          </a:p>
        </p:txBody>
      </p:sp>
      <p:sp>
        <p:nvSpPr>
          <p:cNvPr id="21527" name="Line 26"/>
          <p:cNvSpPr>
            <a:spLocks noChangeShapeType="1"/>
          </p:cNvSpPr>
          <p:nvPr/>
        </p:nvSpPr>
        <p:spPr bwMode="auto">
          <a:xfrm>
            <a:off x="5200650" y="3632200"/>
            <a:ext cx="304800" cy="0"/>
          </a:xfrm>
          <a:prstGeom prst="line">
            <a:avLst/>
          </a:prstGeom>
          <a:noFill/>
          <a:ln w="12700">
            <a:solidFill>
              <a:schemeClr val="tx1"/>
            </a:solidFill>
            <a:round/>
            <a:headEnd/>
            <a:tailEnd/>
          </a:ln>
        </p:spPr>
        <p:txBody>
          <a:bodyPr/>
          <a:lstStyle/>
          <a:p>
            <a:endParaRPr lang="en-US"/>
          </a:p>
        </p:txBody>
      </p:sp>
      <p:sp>
        <p:nvSpPr>
          <p:cNvPr id="21528" name="Line 27"/>
          <p:cNvSpPr>
            <a:spLocks noChangeShapeType="1"/>
          </p:cNvSpPr>
          <p:nvPr/>
        </p:nvSpPr>
        <p:spPr bwMode="auto">
          <a:xfrm>
            <a:off x="5191125" y="3775075"/>
            <a:ext cx="314325" cy="0"/>
          </a:xfrm>
          <a:prstGeom prst="line">
            <a:avLst/>
          </a:prstGeom>
          <a:noFill/>
          <a:ln w="12700">
            <a:solidFill>
              <a:schemeClr val="tx1"/>
            </a:solidFill>
            <a:round/>
            <a:headEnd/>
            <a:tailEnd/>
          </a:ln>
        </p:spPr>
        <p:txBody>
          <a:bodyPr/>
          <a:lstStyle/>
          <a:p>
            <a:endParaRPr lang="en-US"/>
          </a:p>
        </p:txBody>
      </p:sp>
      <p:sp>
        <p:nvSpPr>
          <p:cNvPr id="21529" name="Line 28"/>
          <p:cNvSpPr>
            <a:spLocks noChangeShapeType="1"/>
          </p:cNvSpPr>
          <p:nvPr/>
        </p:nvSpPr>
        <p:spPr bwMode="auto">
          <a:xfrm>
            <a:off x="5200650" y="3927475"/>
            <a:ext cx="295275" cy="0"/>
          </a:xfrm>
          <a:prstGeom prst="line">
            <a:avLst/>
          </a:prstGeom>
          <a:noFill/>
          <a:ln w="12700">
            <a:solidFill>
              <a:schemeClr val="tx1"/>
            </a:solidFill>
            <a:round/>
            <a:headEnd/>
            <a:tailEnd/>
          </a:ln>
        </p:spPr>
        <p:txBody>
          <a:bodyPr/>
          <a:lstStyle/>
          <a:p>
            <a:endParaRPr lang="en-US"/>
          </a:p>
        </p:txBody>
      </p:sp>
      <p:sp>
        <p:nvSpPr>
          <p:cNvPr id="21530" name="Line 29"/>
          <p:cNvSpPr>
            <a:spLocks noChangeShapeType="1"/>
          </p:cNvSpPr>
          <p:nvPr/>
        </p:nvSpPr>
        <p:spPr bwMode="auto">
          <a:xfrm>
            <a:off x="5200650" y="4079875"/>
            <a:ext cx="304800" cy="0"/>
          </a:xfrm>
          <a:prstGeom prst="line">
            <a:avLst/>
          </a:prstGeom>
          <a:noFill/>
          <a:ln w="12700">
            <a:solidFill>
              <a:schemeClr val="tx1"/>
            </a:solidFill>
            <a:round/>
            <a:headEnd/>
            <a:tailEnd/>
          </a:ln>
        </p:spPr>
        <p:txBody>
          <a:bodyPr/>
          <a:lstStyle/>
          <a:p>
            <a:endParaRPr lang="en-US"/>
          </a:p>
        </p:txBody>
      </p:sp>
      <p:sp>
        <p:nvSpPr>
          <p:cNvPr id="21531" name="Line 30"/>
          <p:cNvSpPr>
            <a:spLocks noChangeShapeType="1"/>
          </p:cNvSpPr>
          <p:nvPr/>
        </p:nvSpPr>
        <p:spPr bwMode="auto">
          <a:xfrm>
            <a:off x="5191125" y="4232275"/>
            <a:ext cx="323850" cy="0"/>
          </a:xfrm>
          <a:prstGeom prst="line">
            <a:avLst/>
          </a:prstGeom>
          <a:noFill/>
          <a:ln w="12700">
            <a:solidFill>
              <a:schemeClr val="tx1"/>
            </a:solidFill>
            <a:round/>
            <a:headEnd/>
            <a:tailEnd/>
          </a:ln>
        </p:spPr>
        <p:txBody>
          <a:bodyPr/>
          <a:lstStyle/>
          <a:p>
            <a:endParaRPr lang="en-US"/>
          </a:p>
        </p:txBody>
      </p:sp>
      <p:sp>
        <p:nvSpPr>
          <p:cNvPr id="21532" name="Line 31"/>
          <p:cNvSpPr>
            <a:spLocks noChangeShapeType="1"/>
          </p:cNvSpPr>
          <p:nvPr/>
        </p:nvSpPr>
        <p:spPr bwMode="auto">
          <a:xfrm>
            <a:off x="5200650" y="4384675"/>
            <a:ext cx="304800" cy="0"/>
          </a:xfrm>
          <a:prstGeom prst="line">
            <a:avLst/>
          </a:prstGeom>
          <a:noFill/>
          <a:ln w="12700">
            <a:solidFill>
              <a:schemeClr val="tx1"/>
            </a:solidFill>
            <a:round/>
            <a:headEnd/>
            <a:tailEnd/>
          </a:ln>
        </p:spPr>
        <p:txBody>
          <a:bodyPr/>
          <a:lstStyle/>
          <a:p>
            <a:endParaRPr lang="en-US"/>
          </a:p>
        </p:txBody>
      </p:sp>
      <p:sp>
        <p:nvSpPr>
          <p:cNvPr id="21533" name="Line 32"/>
          <p:cNvSpPr>
            <a:spLocks noChangeShapeType="1"/>
          </p:cNvSpPr>
          <p:nvPr/>
        </p:nvSpPr>
        <p:spPr bwMode="auto">
          <a:xfrm>
            <a:off x="5191125" y="3470275"/>
            <a:ext cx="314325" cy="0"/>
          </a:xfrm>
          <a:prstGeom prst="line">
            <a:avLst/>
          </a:prstGeom>
          <a:noFill/>
          <a:ln w="12700">
            <a:solidFill>
              <a:schemeClr val="tx1"/>
            </a:solidFill>
            <a:round/>
            <a:headEnd/>
            <a:tailEnd/>
          </a:ln>
        </p:spPr>
        <p:txBody>
          <a:bodyPr/>
          <a:lstStyle/>
          <a:p>
            <a:endParaRPr lang="en-US"/>
          </a:p>
        </p:txBody>
      </p:sp>
      <p:sp>
        <p:nvSpPr>
          <p:cNvPr id="21534" name="Line 33"/>
          <p:cNvSpPr>
            <a:spLocks noChangeShapeType="1"/>
          </p:cNvSpPr>
          <p:nvPr/>
        </p:nvSpPr>
        <p:spPr bwMode="auto">
          <a:xfrm>
            <a:off x="5181600" y="4537075"/>
            <a:ext cx="333375" cy="0"/>
          </a:xfrm>
          <a:prstGeom prst="line">
            <a:avLst/>
          </a:prstGeom>
          <a:noFill/>
          <a:ln w="12700">
            <a:solidFill>
              <a:schemeClr val="tx1"/>
            </a:solidFill>
            <a:round/>
            <a:headEnd/>
            <a:tailEnd/>
          </a:ln>
        </p:spPr>
        <p:txBody>
          <a:bodyPr/>
          <a:lstStyle/>
          <a:p>
            <a:endParaRPr lang="en-US"/>
          </a:p>
        </p:txBody>
      </p:sp>
      <p:sp>
        <p:nvSpPr>
          <p:cNvPr id="21535" name="Line 34"/>
          <p:cNvSpPr>
            <a:spLocks noChangeShapeType="1"/>
          </p:cNvSpPr>
          <p:nvPr/>
        </p:nvSpPr>
        <p:spPr bwMode="auto">
          <a:xfrm flipH="1">
            <a:off x="3676650" y="3413125"/>
            <a:ext cx="762000" cy="0"/>
          </a:xfrm>
          <a:prstGeom prst="line">
            <a:avLst/>
          </a:prstGeom>
          <a:noFill/>
          <a:ln w="12700">
            <a:solidFill>
              <a:schemeClr val="tx1"/>
            </a:solidFill>
            <a:round/>
            <a:headEnd/>
            <a:tailEnd/>
          </a:ln>
        </p:spPr>
        <p:txBody>
          <a:bodyPr/>
          <a:lstStyle/>
          <a:p>
            <a:endParaRPr lang="en-US"/>
          </a:p>
        </p:txBody>
      </p:sp>
      <p:sp>
        <p:nvSpPr>
          <p:cNvPr id="21536" name="Line 35"/>
          <p:cNvSpPr>
            <a:spLocks noChangeShapeType="1"/>
          </p:cNvSpPr>
          <p:nvPr/>
        </p:nvSpPr>
        <p:spPr bwMode="auto">
          <a:xfrm flipH="1">
            <a:off x="3667125" y="3575050"/>
            <a:ext cx="771525" cy="0"/>
          </a:xfrm>
          <a:prstGeom prst="line">
            <a:avLst/>
          </a:prstGeom>
          <a:noFill/>
          <a:ln w="12700">
            <a:solidFill>
              <a:schemeClr val="tx1"/>
            </a:solidFill>
            <a:round/>
            <a:headEnd/>
            <a:tailEnd/>
          </a:ln>
        </p:spPr>
        <p:txBody>
          <a:bodyPr/>
          <a:lstStyle/>
          <a:p>
            <a:endParaRPr lang="en-US"/>
          </a:p>
        </p:txBody>
      </p:sp>
      <p:sp>
        <p:nvSpPr>
          <p:cNvPr id="21537" name="Line 36"/>
          <p:cNvSpPr>
            <a:spLocks noChangeShapeType="1"/>
          </p:cNvSpPr>
          <p:nvPr/>
        </p:nvSpPr>
        <p:spPr bwMode="auto">
          <a:xfrm flipH="1">
            <a:off x="3667125" y="3727450"/>
            <a:ext cx="762000" cy="0"/>
          </a:xfrm>
          <a:prstGeom prst="line">
            <a:avLst/>
          </a:prstGeom>
          <a:noFill/>
          <a:ln w="12700">
            <a:solidFill>
              <a:schemeClr val="tx1"/>
            </a:solidFill>
            <a:round/>
            <a:headEnd/>
            <a:tailEnd/>
          </a:ln>
        </p:spPr>
        <p:txBody>
          <a:bodyPr/>
          <a:lstStyle/>
          <a:p>
            <a:endParaRPr lang="en-US"/>
          </a:p>
        </p:txBody>
      </p:sp>
      <p:sp>
        <p:nvSpPr>
          <p:cNvPr id="21538" name="Line 37"/>
          <p:cNvSpPr>
            <a:spLocks noChangeShapeType="1"/>
          </p:cNvSpPr>
          <p:nvPr/>
        </p:nvSpPr>
        <p:spPr bwMode="auto">
          <a:xfrm flipH="1">
            <a:off x="3667125" y="4184650"/>
            <a:ext cx="685800" cy="0"/>
          </a:xfrm>
          <a:prstGeom prst="line">
            <a:avLst/>
          </a:prstGeom>
          <a:noFill/>
          <a:ln w="12700">
            <a:solidFill>
              <a:schemeClr val="tx1"/>
            </a:solidFill>
            <a:round/>
            <a:headEnd/>
            <a:tailEnd/>
          </a:ln>
        </p:spPr>
        <p:txBody>
          <a:bodyPr/>
          <a:lstStyle/>
          <a:p>
            <a:endParaRPr lang="en-US"/>
          </a:p>
        </p:txBody>
      </p:sp>
      <p:sp>
        <p:nvSpPr>
          <p:cNvPr id="21539" name="Line 38"/>
          <p:cNvSpPr>
            <a:spLocks noChangeShapeType="1"/>
          </p:cNvSpPr>
          <p:nvPr/>
        </p:nvSpPr>
        <p:spPr bwMode="auto">
          <a:xfrm flipH="1">
            <a:off x="3667125" y="4356100"/>
            <a:ext cx="685800" cy="0"/>
          </a:xfrm>
          <a:prstGeom prst="line">
            <a:avLst/>
          </a:prstGeom>
          <a:noFill/>
          <a:ln w="12700">
            <a:solidFill>
              <a:schemeClr val="tx1"/>
            </a:solidFill>
            <a:round/>
            <a:headEnd/>
            <a:tailEnd/>
          </a:ln>
        </p:spPr>
        <p:txBody>
          <a:bodyPr/>
          <a:lstStyle/>
          <a:p>
            <a:endParaRPr lang="en-US"/>
          </a:p>
        </p:txBody>
      </p:sp>
      <p:sp>
        <p:nvSpPr>
          <p:cNvPr id="21540" name="Line 39"/>
          <p:cNvSpPr>
            <a:spLocks noChangeShapeType="1"/>
          </p:cNvSpPr>
          <p:nvPr/>
        </p:nvSpPr>
        <p:spPr bwMode="auto">
          <a:xfrm flipH="1">
            <a:off x="3657600" y="4537075"/>
            <a:ext cx="552450" cy="0"/>
          </a:xfrm>
          <a:prstGeom prst="line">
            <a:avLst/>
          </a:prstGeom>
          <a:noFill/>
          <a:ln w="12700">
            <a:solidFill>
              <a:schemeClr val="tx1"/>
            </a:solidFill>
            <a:round/>
            <a:headEnd/>
            <a:tailEnd/>
          </a:ln>
        </p:spPr>
        <p:txBody>
          <a:bodyPr/>
          <a:lstStyle/>
          <a:p>
            <a:endParaRPr lang="en-US"/>
          </a:p>
        </p:txBody>
      </p:sp>
      <p:sp>
        <p:nvSpPr>
          <p:cNvPr id="21541" name="Text Box 40"/>
          <p:cNvSpPr txBox="1">
            <a:spLocks noChangeArrowheads="1"/>
          </p:cNvSpPr>
          <p:nvPr/>
        </p:nvSpPr>
        <p:spPr bwMode="auto">
          <a:xfrm>
            <a:off x="3132138" y="4076700"/>
            <a:ext cx="647700" cy="228600"/>
          </a:xfrm>
          <a:prstGeom prst="rect">
            <a:avLst/>
          </a:prstGeom>
          <a:noFill/>
          <a:ln w="12700">
            <a:noFill/>
            <a:miter lim="800000"/>
            <a:headEnd/>
            <a:tailEnd/>
          </a:ln>
        </p:spPr>
        <p:txBody>
          <a:bodyPr>
            <a:spAutoFit/>
          </a:bodyPr>
          <a:lstStyle/>
          <a:p>
            <a:pPr eaLnBrk="0" hangingPunct="0">
              <a:lnSpc>
                <a:spcPct val="75000"/>
              </a:lnSpc>
            </a:pPr>
            <a:r>
              <a:rPr lang="tr-TR" sz="1200"/>
              <a:t>M/IO#</a:t>
            </a:r>
          </a:p>
        </p:txBody>
      </p:sp>
      <p:sp>
        <p:nvSpPr>
          <p:cNvPr id="21542" name="AutoShape 41"/>
          <p:cNvSpPr>
            <a:spLocks noChangeArrowheads="1"/>
          </p:cNvSpPr>
          <p:nvPr/>
        </p:nvSpPr>
        <p:spPr bwMode="auto">
          <a:xfrm>
            <a:off x="2843213" y="4581525"/>
            <a:ext cx="431800" cy="360363"/>
          </a:xfrm>
          <a:prstGeom prst="flowChartDelay">
            <a:avLst/>
          </a:prstGeom>
          <a:solidFill>
            <a:schemeClr val="bg1"/>
          </a:solidFill>
          <a:ln w="12700">
            <a:solidFill>
              <a:schemeClr val="tx1"/>
            </a:solidFill>
            <a:miter lim="800000"/>
            <a:headEnd/>
            <a:tailEnd/>
          </a:ln>
        </p:spPr>
        <p:txBody>
          <a:bodyPr wrap="none" anchor="ctr"/>
          <a:lstStyle/>
          <a:p>
            <a:endParaRPr lang="en-US"/>
          </a:p>
        </p:txBody>
      </p:sp>
      <p:sp>
        <p:nvSpPr>
          <p:cNvPr id="21543" name="Line 42"/>
          <p:cNvSpPr>
            <a:spLocks noChangeShapeType="1"/>
          </p:cNvSpPr>
          <p:nvPr/>
        </p:nvSpPr>
        <p:spPr bwMode="auto">
          <a:xfrm>
            <a:off x="2411413" y="4652963"/>
            <a:ext cx="431800" cy="0"/>
          </a:xfrm>
          <a:prstGeom prst="line">
            <a:avLst/>
          </a:prstGeom>
          <a:noFill/>
          <a:ln w="12700">
            <a:solidFill>
              <a:schemeClr val="tx1"/>
            </a:solidFill>
            <a:round/>
            <a:headEnd/>
            <a:tailEnd/>
          </a:ln>
        </p:spPr>
        <p:txBody>
          <a:bodyPr/>
          <a:lstStyle/>
          <a:p>
            <a:endParaRPr lang="en-US"/>
          </a:p>
        </p:txBody>
      </p:sp>
      <p:sp>
        <p:nvSpPr>
          <p:cNvPr id="21544" name="Line 43"/>
          <p:cNvSpPr>
            <a:spLocks noChangeShapeType="1"/>
          </p:cNvSpPr>
          <p:nvPr/>
        </p:nvSpPr>
        <p:spPr bwMode="auto">
          <a:xfrm>
            <a:off x="2411413" y="4797425"/>
            <a:ext cx="431800" cy="0"/>
          </a:xfrm>
          <a:prstGeom prst="line">
            <a:avLst/>
          </a:prstGeom>
          <a:noFill/>
          <a:ln w="12700">
            <a:pattFill prst="narHorz">
              <a:fgClr>
                <a:schemeClr val="tx1"/>
              </a:fgClr>
              <a:bgClr>
                <a:schemeClr val="bg1"/>
              </a:bgClr>
            </a:pattFill>
            <a:round/>
            <a:headEnd/>
            <a:tailEnd/>
          </a:ln>
        </p:spPr>
        <p:txBody>
          <a:bodyPr/>
          <a:lstStyle/>
          <a:p>
            <a:endParaRPr lang="en-US"/>
          </a:p>
        </p:txBody>
      </p:sp>
      <p:sp>
        <p:nvSpPr>
          <p:cNvPr id="21545" name="Line 44"/>
          <p:cNvSpPr>
            <a:spLocks noChangeShapeType="1"/>
          </p:cNvSpPr>
          <p:nvPr/>
        </p:nvSpPr>
        <p:spPr bwMode="auto">
          <a:xfrm>
            <a:off x="3276600" y="4752975"/>
            <a:ext cx="358775" cy="0"/>
          </a:xfrm>
          <a:prstGeom prst="line">
            <a:avLst/>
          </a:prstGeom>
          <a:noFill/>
          <a:ln w="12700">
            <a:solidFill>
              <a:schemeClr val="tx1"/>
            </a:solidFill>
            <a:round/>
            <a:headEnd/>
            <a:tailEnd/>
          </a:ln>
        </p:spPr>
        <p:txBody>
          <a:bodyPr/>
          <a:lstStyle/>
          <a:p>
            <a:endParaRPr lang="en-US"/>
          </a:p>
        </p:txBody>
      </p:sp>
      <p:sp>
        <p:nvSpPr>
          <p:cNvPr id="21546" name="Line 45"/>
          <p:cNvSpPr>
            <a:spLocks noChangeShapeType="1"/>
          </p:cNvSpPr>
          <p:nvPr/>
        </p:nvSpPr>
        <p:spPr bwMode="auto">
          <a:xfrm flipV="1">
            <a:off x="3635375" y="4537075"/>
            <a:ext cx="0" cy="215900"/>
          </a:xfrm>
          <a:prstGeom prst="line">
            <a:avLst/>
          </a:prstGeom>
          <a:noFill/>
          <a:ln w="12700">
            <a:solidFill>
              <a:schemeClr val="tx1"/>
            </a:solidFill>
            <a:round/>
            <a:headEnd/>
            <a:tailEnd/>
          </a:ln>
        </p:spPr>
        <p:txBody>
          <a:bodyPr/>
          <a:lstStyle/>
          <a:p>
            <a:endParaRPr lang="en-US"/>
          </a:p>
        </p:txBody>
      </p:sp>
      <p:sp>
        <p:nvSpPr>
          <p:cNvPr id="21547" name="Text Box 46"/>
          <p:cNvSpPr txBox="1">
            <a:spLocks noChangeArrowheads="1"/>
          </p:cNvSpPr>
          <p:nvPr/>
        </p:nvSpPr>
        <p:spPr bwMode="auto">
          <a:xfrm>
            <a:off x="3327400" y="4097338"/>
            <a:ext cx="184150" cy="366712"/>
          </a:xfrm>
          <a:prstGeom prst="rect">
            <a:avLst/>
          </a:prstGeom>
          <a:noFill/>
          <a:ln w="12700">
            <a:noFill/>
            <a:miter lim="800000"/>
            <a:headEnd/>
            <a:tailEnd/>
          </a:ln>
        </p:spPr>
        <p:txBody>
          <a:bodyPr wrap="none">
            <a:spAutoFit/>
          </a:bodyPr>
          <a:lstStyle/>
          <a:p>
            <a:pPr eaLnBrk="0" hangingPunct="0"/>
            <a:endParaRPr lang="tr-TR"/>
          </a:p>
        </p:txBody>
      </p:sp>
      <p:sp>
        <p:nvSpPr>
          <p:cNvPr id="21548" name="Text Box 47"/>
          <p:cNvSpPr txBox="1">
            <a:spLocks noChangeArrowheads="1"/>
          </p:cNvSpPr>
          <p:nvPr/>
        </p:nvSpPr>
        <p:spPr bwMode="auto">
          <a:xfrm>
            <a:off x="1979613" y="4508500"/>
            <a:ext cx="369887" cy="457200"/>
          </a:xfrm>
          <a:prstGeom prst="rect">
            <a:avLst/>
          </a:prstGeom>
          <a:noFill/>
          <a:ln w="12700">
            <a:noFill/>
            <a:miter lim="800000"/>
            <a:headEnd/>
            <a:tailEnd/>
          </a:ln>
        </p:spPr>
        <p:txBody>
          <a:bodyPr wrap="none">
            <a:spAutoFit/>
          </a:bodyPr>
          <a:lstStyle/>
          <a:p>
            <a:pPr eaLnBrk="0" hangingPunct="0"/>
            <a:r>
              <a:rPr lang="tr-TR" sz="1200"/>
              <a:t>A7</a:t>
            </a:r>
          </a:p>
          <a:p>
            <a:pPr eaLnBrk="0" hangingPunct="0"/>
            <a:r>
              <a:rPr lang="tr-TR" sz="1200"/>
              <a:t>A6</a:t>
            </a:r>
          </a:p>
        </p:txBody>
      </p:sp>
      <p:sp>
        <p:nvSpPr>
          <p:cNvPr id="21549" name="Text Box 48"/>
          <p:cNvSpPr txBox="1">
            <a:spLocks noChangeArrowheads="1"/>
          </p:cNvSpPr>
          <p:nvPr/>
        </p:nvSpPr>
        <p:spPr bwMode="auto">
          <a:xfrm>
            <a:off x="3132138" y="3243263"/>
            <a:ext cx="369887" cy="639762"/>
          </a:xfrm>
          <a:prstGeom prst="rect">
            <a:avLst/>
          </a:prstGeom>
          <a:noFill/>
          <a:ln w="12700">
            <a:noFill/>
            <a:miter lim="800000"/>
            <a:headEnd/>
            <a:tailEnd/>
          </a:ln>
        </p:spPr>
        <p:txBody>
          <a:bodyPr wrap="none">
            <a:spAutoFit/>
          </a:bodyPr>
          <a:lstStyle/>
          <a:p>
            <a:pPr eaLnBrk="0" hangingPunct="0"/>
            <a:r>
              <a:rPr lang="tr-TR" sz="1200"/>
              <a:t>A3</a:t>
            </a:r>
          </a:p>
          <a:p>
            <a:pPr eaLnBrk="0" hangingPunct="0"/>
            <a:r>
              <a:rPr lang="tr-TR" sz="1200"/>
              <a:t>A4</a:t>
            </a:r>
          </a:p>
          <a:p>
            <a:pPr eaLnBrk="0" hangingPunct="0"/>
            <a:r>
              <a:rPr lang="tr-TR" sz="1200"/>
              <a:t>A5</a:t>
            </a:r>
          </a:p>
        </p:txBody>
      </p:sp>
      <p:sp>
        <p:nvSpPr>
          <p:cNvPr id="21550" name="Text Box 49"/>
          <p:cNvSpPr txBox="1">
            <a:spLocks noChangeArrowheads="1"/>
          </p:cNvSpPr>
          <p:nvPr/>
        </p:nvSpPr>
        <p:spPr bwMode="auto">
          <a:xfrm>
            <a:off x="6732588" y="2006600"/>
            <a:ext cx="1368425" cy="4410075"/>
          </a:xfrm>
          <a:prstGeom prst="rect">
            <a:avLst/>
          </a:prstGeom>
          <a:noFill/>
          <a:ln w="12700">
            <a:solidFill>
              <a:schemeClr val="tx1"/>
            </a:solidFill>
            <a:miter lim="800000"/>
            <a:headEnd/>
            <a:tailEnd/>
          </a:ln>
        </p:spPr>
        <p:txBody>
          <a:bodyPr>
            <a:spAutoFit/>
          </a:bodyPr>
          <a:lstStyle/>
          <a:p>
            <a:pPr eaLnBrk="0" hangingPunct="0">
              <a:spcBef>
                <a:spcPct val="50000"/>
              </a:spcBef>
            </a:pPr>
            <a:endParaRPr lang="tr-TR" sz="1200"/>
          </a:p>
          <a:p>
            <a:pPr eaLnBrk="0" hangingPunct="0">
              <a:spcBef>
                <a:spcPct val="50000"/>
              </a:spcBef>
            </a:pPr>
            <a:r>
              <a:rPr lang="tr-TR" sz="1200"/>
              <a:t>D0-D7</a:t>
            </a:r>
          </a:p>
          <a:p>
            <a:pPr eaLnBrk="0" hangingPunct="0">
              <a:spcBef>
                <a:spcPct val="50000"/>
              </a:spcBef>
            </a:pPr>
            <a:endParaRPr lang="tr-TR" sz="1200"/>
          </a:p>
          <a:p>
            <a:pPr eaLnBrk="0" hangingPunct="0">
              <a:spcBef>
                <a:spcPct val="50000"/>
              </a:spcBef>
            </a:pPr>
            <a:endParaRPr lang="tr-TR" sz="1200"/>
          </a:p>
          <a:p>
            <a:pPr eaLnBrk="0" hangingPunct="0">
              <a:spcBef>
                <a:spcPct val="50000"/>
              </a:spcBef>
            </a:pPr>
            <a:r>
              <a:rPr lang="tr-TR"/>
              <a:t>     8255</a:t>
            </a:r>
          </a:p>
          <a:p>
            <a:pPr eaLnBrk="0" hangingPunct="0">
              <a:spcBef>
                <a:spcPct val="50000"/>
              </a:spcBef>
            </a:pPr>
            <a:r>
              <a:rPr lang="tr-TR"/>
              <a:t>      PPI</a:t>
            </a:r>
          </a:p>
          <a:p>
            <a:pPr eaLnBrk="0" hangingPunct="0">
              <a:spcBef>
                <a:spcPct val="50000"/>
              </a:spcBef>
            </a:pPr>
            <a:endParaRPr lang="tr-TR"/>
          </a:p>
          <a:p>
            <a:pPr eaLnBrk="0" hangingPunct="0">
              <a:spcBef>
                <a:spcPct val="50000"/>
              </a:spcBef>
            </a:pPr>
            <a:r>
              <a:rPr lang="tr-TR" sz="1200"/>
              <a:t>CS</a:t>
            </a:r>
          </a:p>
          <a:p>
            <a:pPr eaLnBrk="0" hangingPunct="0">
              <a:spcBef>
                <a:spcPct val="50000"/>
              </a:spcBef>
            </a:pPr>
            <a:endParaRPr lang="tr-TR" sz="1200"/>
          </a:p>
          <a:p>
            <a:pPr eaLnBrk="0" hangingPunct="0">
              <a:spcBef>
                <a:spcPct val="50000"/>
              </a:spcBef>
            </a:pPr>
            <a:r>
              <a:rPr lang="tr-TR" sz="1200"/>
              <a:t>RD#</a:t>
            </a:r>
          </a:p>
          <a:p>
            <a:pPr eaLnBrk="0" hangingPunct="0">
              <a:spcBef>
                <a:spcPct val="50000"/>
              </a:spcBef>
            </a:pPr>
            <a:r>
              <a:rPr lang="tr-TR" sz="1200"/>
              <a:t>WR#</a:t>
            </a:r>
          </a:p>
          <a:p>
            <a:pPr eaLnBrk="0" hangingPunct="0">
              <a:spcBef>
                <a:spcPct val="50000"/>
              </a:spcBef>
            </a:pPr>
            <a:r>
              <a:rPr lang="tr-TR" sz="1200"/>
              <a:t>A1</a:t>
            </a:r>
          </a:p>
          <a:p>
            <a:pPr eaLnBrk="0" hangingPunct="0">
              <a:spcBef>
                <a:spcPct val="50000"/>
              </a:spcBef>
            </a:pPr>
            <a:r>
              <a:rPr lang="tr-TR" sz="1200"/>
              <a:t>A0</a:t>
            </a:r>
          </a:p>
          <a:p>
            <a:pPr eaLnBrk="0" hangingPunct="0">
              <a:spcBef>
                <a:spcPct val="50000"/>
              </a:spcBef>
            </a:pPr>
            <a:endParaRPr lang="tr-TR"/>
          </a:p>
        </p:txBody>
      </p:sp>
      <p:sp>
        <p:nvSpPr>
          <p:cNvPr id="21551" name="AutoShape 50"/>
          <p:cNvSpPr>
            <a:spLocks noChangeArrowheads="1"/>
          </p:cNvSpPr>
          <p:nvPr/>
        </p:nvSpPr>
        <p:spPr bwMode="auto">
          <a:xfrm>
            <a:off x="4859338" y="2292350"/>
            <a:ext cx="1873250" cy="287338"/>
          </a:xfrm>
          <a:prstGeom prst="leftRightArrow">
            <a:avLst>
              <a:gd name="adj1" fmla="val 50000"/>
              <a:gd name="adj2" fmla="val 130387"/>
            </a:avLst>
          </a:prstGeom>
          <a:solidFill>
            <a:schemeClr val="bg1"/>
          </a:solidFill>
          <a:ln w="12700">
            <a:solidFill>
              <a:schemeClr val="tx1"/>
            </a:solidFill>
            <a:miter lim="800000"/>
            <a:headEnd/>
            <a:tailEnd/>
          </a:ln>
        </p:spPr>
        <p:txBody>
          <a:bodyPr wrap="none" anchor="ctr"/>
          <a:lstStyle/>
          <a:p>
            <a:endParaRPr lang="en-US"/>
          </a:p>
        </p:txBody>
      </p:sp>
      <p:sp>
        <p:nvSpPr>
          <p:cNvPr id="21552" name="Text Box 51"/>
          <p:cNvSpPr txBox="1">
            <a:spLocks noChangeArrowheads="1"/>
          </p:cNvSpPr>
          <p:nvPr/>
        </p:nvSpPr>
        <p:spPr bwMode="auto">
          <a:xfrm>
            <a:off x="3995738" y="2276475"/>
            <a:ext cx="1008062" cy="336550"/>
          </a:xfrm>
          <a:prstGeom prst="rect">
            <a:avLst/>
          </a:prstGeom>
          <a:noFill/>
          <a:ln w="12700">
            <a:noFill/>
            <a:miter lim="800000"/>
            <a:headEnd/>
            <a:tailEnd/>
          </a:ln>
        </p:spPr>
        <p:txBody>
          <a:bodyPr>
            <a:spAutoFit/>
          </a:bodyPr>
          <a:lstStyle/>
          <a:p>
            <a:pPr eaLnBrk="0" hangingPunct="0">
              <a:spcBef>
                <a:spcPct val="50000"/>
              </a:spcBef>
            </a:pPr>
            <a:r>
              <a:rPr lang="tr-TR" sz="1600"/>
              <a:t>D8-D15</a:t>
            </a:r>
          </a:p>
        </p:txBody>
      </p:sp>
      <p:sp>
        <p:nvSpPr>
          <p:cNvPr id="21553" name="Line 52"/>
          <p:cNvSpPr>
            <a:spLocks noChangeShapeType="1"/>
          </p:cNvSpPr>
          <p:nvPr/>
        </p:nvSpPr>
        <p:spPr bwMode="auto">
          <a:xfrm>
            <a:off x="5508625" y="4537075"/>
            <a:ext cx="1223963" cy="0"/>
          </a:xfrm>
          <a:prstGeom prst="line">
            <a:avLst/>
          </a:prstGeom>
          <a:noFill/>
          <a:ln w="12700">
            <a:solidFill>
              <a:schemeClr val="tx1"/>
            </a:solidFill>
            <a:round/>
            <a:headEnd/>
            <a:tailEnd/>
          </a:ln>
        </p:spPr>
        <p:txBody>
          <a:bodyPr/>
          <a:lstStyle/>
          <a:p>
            <a:endParaRPr lang="en-US"/>
          </a:p>
        </p:txBody>
      </p:sp>
      <p:sp>
        <p:nvSpPr>
          <p:cNvPr id="21554" name="AutoShape 53"/>
          <p:cNvSpPr>
            <a:spLocks noChangeArrowheads="1"/>
          </p:cNvSpPr>
          <p:nvPr/>
        </p:nvSpPr>
        <p:spPr bwMode="auto">
          <a:xfrm>
            <a:off x="8101013" y="2492375"/>
            <a:ext cx="863600" cy="576263"/>
          </a:xfrm>
          <a:prstGeom prst="leftRightArrow">
            <a:avLst>
              <a:gd name="adj1" fmla="val 50000"/>
              <a:gd name="adj2" fmla="val 29972"/>
            </a:avLst>
          </a:prstGeom>
          <a:solidFill>
            <a:schemeClr val="bg1"/>
          </a:solidFill>
          <a:ln w="12700">
            <a:solidFill>
              <a:schemeClr val="tx1"/>
            </a:solidFill>
            <a:miter lim="800000"/>
            <a:headEnd/>
            <a:tailEnd/>
          </a:ln>
        </p:spPr>
        <p:txBody>
          <a:bodyPr wrap="none" anchor="ctr"/>
          <a:lstStyle/>
          <a:p>
            <a:endParaRPr lang="en-US"/>
          </a:p>
        </p:txBody>
      </p:sp>
      <p:sp>
        <p:nvSpPr>
          <p:cNvPr id="21555" name="AutoShape 54"/>
          <p:cNvSpPr>
            <a:spLocks noChangeArrowheads="1"/>
          </p:cNvSpPr>
          <p:nvPr/>
        </p:nvSpPr>
        <p:spPr bwMode="auto">
          <a:xfrm>
            <a:off x="8101013" y="3429000"/>
            <a:ext cx="863600" cy="576263"/>
          </a:xfrm>
          <a:prstGeom prst="leftRightArrow">
            <a:avLst>
              <a:gd name="adj1" fmla="val 50000"/>
              <a:gd name="adj2" fmla="val 29972"/>
            </a:avLst>
          </a:prstGeom>
          <a:solidFill>
            <a:schemeClr val="bg1"/>
          </a:solidFill>
          <a:ln w="12700">
            <a:solidFill>
              <a:schemeClr val="tx1"/>
            </a:solidFill>
            <a:miter lim="800000"/>
            <a:headEnd/>
            <a:tailEnd/>
          </a:ln>
        </p:spPr>
        <p:txBody>
          <a:bodyPr wrap="none" anchor="ctr"/>
          <a:lstStyle/>
          <a:p>
            <a:endParaRPr lang="en-US"/>
          </a:p>
        </p:txBody>
      </p:sp>
      <p:sp>
        <p:nvSpPr>
          <p:cNvPr id="21556" name="AutoShape 55"/>
          <p:cNvSpPr>
            <a:spLocks noChangeArrowheads="1"/>
          </p:cNvSpPr>
          <p:nvPr/>
        </p:nvSpPr>
        <p:spPr bwMode="auto">
          <a:xfrm>
            <a:off x="8101013" y="4437063"/>
            <a:ext cx="863600" cy="576262"/>
          </a:xfrm>
          <a:prstGeom prst="leftRightArrow">
            <a:avLst>
              <a:gd name="adj1" fmla="val 50000"/>
              <a:gd name="adj2" fmla="val 29972"/>
            </a:avLst>
          </a:prstGeom>
          <a:solidFill>
            <a:schemeClr val="bg1"/>
          </a:solidFill>
          <a:ln w="12700">
            <a:solidFill>
              <a:schemeClr val="tx1"/>
            </a:solidFill>
            <a:miter lim="800000"/>
            <a:headEnd/>
            <a:tailEnd/>
          </a:ln>
        </p:spPr>
        <p:txBody>
          <a:bodyPr wrap="none" anchor="ctr"/>
          <a:lstStyle/>
          <a:p>
            <a:endParaRPr lang="en-US"/>
          </a:p>
        </p:txBody>
      </p:sp>
      <p:sp>
        <p:nvSpPr>
          <p:cNvPr id="21557" name="Line 56"/>
          <p:cNvSpPr>
            <a:spLocks noChangeShapeType="1"/>
          </p:cNvSpPr>
          <p:nvPr/>
        </p:nvSpPr>
        <p:spPr bwMode="auto">
          <a:xfrm flipH="1">
            <a:off x="3563938" y="5013325"/>
            <a:ext cx="3168650" cy="0"/>
          </a:xfrm>
          <a:prstGeom prst="line">
            <a:avLst/>
          </a:prstGeom>
          <a:noFill/>
          <a:ln w="12700">
            <a:solidFill>
              <a:schemeClr val="tx1"/>
            </a:solidFill>
            <a:round/>
            <a:headEnd/>
            <a:tailEnd/>
          </a:ln>
        </p:spPr>
        <p:txBody>
          <a:bodyPr/>
          <a:lstStyle/>
          <a:p>
            <a:endParaRPr lang="en-US"/>
          </a:p>
        </p:txBody>
      </p:sp>
      <p:sp>
        <p:nvSpPr>
          <p:cNvPr id="21558" name="Line 57"/>
          <p:cNvSpPr>
            <a:spLocks noChangeShapeType="1"/>
          </p:cNvSpPr>
          <p:nvPr/>
        </p:nvSpPr>
        <p:spPr bwMode="auto">
          <a:xfrm flipH="1">
            <a:off x="3563938" y="5300663"/>
            <a:ext cx="3168650" cy="0"/>
          </a:xfrm>
          <a:prstGeom prst="line">
            <a:avLst/>
          </a:prstGeom>
          <a:noFill/>
          <a:ln w="12700">
            <a:solidFill>
              <a:schemeClr val="tx1"/>
            </a:solidFill>
            <a:round/>
            <a:headEnd/>
            <a:tailEnd/>
          </a:ln>
        </p:spPr>
        <p:txBody>
          <a:bodyPr/>
          <a:lstStyle/>
          <a:p>
            <a:endParaRPr lang="en-US"/>
          </a:p>
        </p:txBody>
      </p:sp>
      <p:sp>
        <p:nvSpPr>
          <p:cNvPr id="21559" name="Line 58"/>
          <p:cNvSpPr>
            <a:spLocks noChangeShapeType="1"/>
          </p:cNvSpPr>
          <p:nvPr/>
        </p:nvSpPr>
        <p:spPr bwMode="auto">
          <a:xfrm flipH="1">
            <a:off x="3563938" y="5589588"/>
            <a:ext cx="3168650" cy="0"/>
          </a:xfrm>
          <a:prstGeom prst="line">
            <a:avLst/>
          </a:prstGeom>
          <a:noFill/>
          <a:ln w="12700">
            <a:solidFill>
              <a:schemeClr val="tx1"/>
            </a:solidFill>
            <a:round/>
            <a:headEnd/>
            <a:tailEnd/>
          </a:ln>
        </p:spPr>
        <p:txBody>
          <a:bodyPr/>
          <a:lstStyle/>
          <a:p>
            <a:endParaRPr lang="en-US"/>
          </a:p>
        </p:txBody>
      </p:sp>
      <p:sp>
        <p:nvSpPr>
          <p:cNvPr id="21560" name="Line 59"/>
          <p:cNvSpPr>
            <a:spLocks noChangeShapeType="1"/>
          </p:cNvSpPr>
          <p:nvPr/>
        </p:nvSpPr>
        <p:spPr bwMode="auto">
          <a:xfrm flipH="1">
            <a:off x="3563938" y="5876925"/>
            <a:ext cx="3168650" cy="0"/>
          </a:xfrm>
          <a:prstGeom prst="line">
            <a:avLst/>
          </a:prstGeom>
          <a:noFill/>
          <a:ln w="12700">
            <a:pattFill prst="narHorz">
              <a:fgClr>
                <a:schemeClr val="tx1"/>
              </a:fgClr>
              <a:bgClr>
                <a:schemeClr val="bg1"/>
              </a:bgClr>
            </a:pattFill>
            <a:round/>
            <a:headEnd/>
            <a:tailEnd/>
          </a:ln>
        </p:spPr>
        <p:txBody>
          <a:bodyPr/>
          <a:lstStyle/>
          <a:p>
            <a:endParaRPr lang="en-US"/>
          </a:p>
        </p:txBody>
      </p:sp>
      <p:sp>
        <p:nvSpPr>
          <p:cNvPr id="21561" name="AutoShape 60"/>
          <p:cNvSpPr>
            <a:spLocks/>
          </p:cNvSpPr>
          <p:nvPr/>
        </p:nvSpPr>
        <p:spPr bwMode="auto">
          <a:xfrm>
            <a:off x="1403350" y="1844675"/>
            <a:ext cx="360363" cy="4105275"/>
          </a:xfrm>
          <a:prstGeom prst="rightBrace">
            <a:avLst>
              <a:gd name="adj1" fmla="val 94934"/>
              <a:gd name="adj2" fmla="val 50000"/>
            </a:avLst>
          </a:prstGeom>
          <a:noFill/>
          <a:ln w="12700">
            <a:solidFill>
              <a:schemeClr val="tx1"/>
            </a:solidFill>
            <a:round/>
            <a:headEnd/>
            <a:tailEnd/>
          </a:ln>
        </p:spPr>
        <p:txBody>
          <a:bodyPr wrap="none" anchor="ctr"/>
          <a:lstStyle/>
          <a:p>
            <a:endParaRPr lang="en-US"/>
          </a:p>
        </p:txBody>
      </p:sp>
      <p:sp>
        <p:nvSpPr>
          <p:cNvPr id="21562" name="Text Box 61"/>
          <p:cNvSpPr txBox="1">
            <a:spLocks noChangeArrowheads="1"/>
          </p:cNvSpPr>
          <p:nvPr/>
        </p:nvSpPr>
        <p:spPr bwMode="auto">
          <a:xfrm>
            <a:off x="468313" y="3644900"/>
            <a:ext cx="935037" cy="641350"/>
          </a:xfrm>
          <a:prstGeom prst="rect">
            <a:avLst/>
          </a:prstGeom>
          <a:noFill/>
          <a:ln w="12700">
            <a:noFill/>
            <a:miter lim="800000"/>
            <a:headEnd/>
            <a:tailEnd/>
          </a:ln>
        </p:spPr>
        <p:txBody>
          <a:bodyPr>
            <a:spAutoFit/>
          </a:bodyPr>
          <a:lstStyle/>
          <a:p>
            <a:pPr eaLnBrk="0" hangingPunct="0">
              <a:spcBef>
                <a:spcPct val="50000"/>
              </a:spcBef>
            </a:pPr>
            <a:r>
              <a:rPr lang="tr-TR"/>
              <a:t>From CPU</a:t>
            </a:r>
          </a:p>
        </p:txBody>
      </p:sp>
      <p:sp>
        <p:nvSpPr>
          <p:cNvPr id="21563" name="Text Box 62"/>
          <p:cNvSpPr txBox="1">
            <a:spLocks noChangeArrowheads="1"/>
          </p:cNvSpPr>
          <p:nvPr/>
        </p:nvSpPr>
        <p:spPr bwMode="auto">
          <a:xfrm>
            <a:off x="2843213" y="4868863"/>
            <a:ext cx="865187" cy="1098550"/>
          </a:xfrm>
          <a:prstGeom prst="rect">
            <a:avLst/>
          </a:prstGeom>
          <a:noFill/>
          <a:ln w="12700">
            <a:noFill/>
            <a:miter lim="800000"/>
            <a:headEnd/>
            <a:tailEnd/>
          </a:ln>
        </p:spPr>
        <p:txBody>
          <a:bodyPr>
            <a:spAutoFit/>
          </a:bodyPr>
          <a:lstStyle/>
          <a:p>
            <a:pPr eaLnBrk="0" hangingPunct="0">
              <a:spcBef>
                <a:spcPct val="50000"/>
              </a:spcBef>
            </a:pPr>
            <a:r>
              <a:rPr lang="tr-TR" sz="1200"/>
              <a:t>IORDC#</a:t>
            </a:r>
          </a:p>
          <a:p>
            <a:pPr eaLnBrk="0" hangingPunct="0">
              <a:spcBef>
                <a:spcPct val="50000"/>
              </a:spcBef>
            </a:pPr>
            <a:r>
              <a:rPr lang="tr-TR" sz="1200"/>
              <a:t>IOWRC#</a:t>
            </a:r>
          </a:p>
          <a:p>
            <a:pPr eaLnBrk="0" hangingPunct="0">
              <a:spcBef>
                <a:spcPct val="50000"/>
              </a:spcBef>
            </a:pPr>
            <a:r>
              <a:rPr lang="tr-TR" sz="1200"/>
              <a:t>         A2</a:t>
            </a:r>
          </a:p>
          <a:p>
            <a:pPr eaLnBrk="0" hangingPunct="0">
              <a:spcBef>
                <a:spcPct val="50000"/>
              </a:spcBef>
            </a:pPr>
            <a:r>
              <a:rPr lang="tr-TR" sz="1200"/>
              <a:t>          A1</a:t>
            </a:r>
          </a:p>
        </p:txBody>
      </p:sp>
      <p:sp>
        <p:nvSpPr>
          <p:cNvPr id="21564" name="AutoShape 63"/>
          <p:cNvSpPr>
            <a:spLocks noChangeArrowheads="1"/>
          </p:cNvSpPr>
          <p:nvPr/>
        </p:nvSpPr>
        <p:spPr bwMode="auto">
          <a:xfrm rot="5400000">
            <a:off x="2951956" y="4214019"/>
            <a:ext cx="358775" cy="287338"/>
          </a:xfrm>
          <a:prstGeom prst="flowChartExtract">
            <a:avLst/>
          </a:prstGeom>
          <a:solidFill>
            <a:schemeClr val="bg1"/>
          </a:solidFill>
          <a:ln w="12700">
            <a:solidFill>
              <a:schemeClr val="tx1"/>
            </a:solidFill>
            <a:miter lim="800000"/>
            <a:headEnd/>
            <a:tailEnd/>
          </a:ln>
        </p:spPr>
        <p:txBody>
          <a:bodyPr wrap="none" anchor="ctr"/>
          <a:lstStyle/>
          <a:p>
            <a:endParaRPr lang="en-US"/>
          </a:p>
        </p:txBody>
      </p:sp>
      <p:sp>
        <p:nvSpPr>
          <p:cNvPr id="21565" name="Line 64"/>
          <p:cNvSpPr>
            <a:spLocks noChangeShapeType="1"/>
          </p:cNvSpPr>
          <p:nvPr/>
        </p:nvSpPr>
        <p:spPr bwMode="auto">
          <a:xfrm>
            <a:off x="3276600" y="4365625"/>
            <a:ext cx="574675" cy="0"/>
          </a:xfrm>
          <a:prstGeom prst="line">
            <a:avLst/>
          </a:prstGeom>
          <a:noFill/>
          <a:ln w="12700">
            <a:pattFill prst="narHorz">
              <a:fgClr>
                <a:schemeClr val="tx1"/>
              </a:fgClr>
              <a:bgClr>
                <a:schemeClr val="bg1"/>
              </a:bgClr>
            </a:pattFill>
            <a:round/>
            <a:headEnd/>
            <a:tailEnd/>
          </a:ln>
        </p:spPr>
        <p:txBody>
          <a:bodyPr/>
          <a:lstStyle/>
          <a:p>
            <a:endParaRPr lang="en-US"/>
          </a:p>
        </p:txBody>
      </p:sp>
      <p:sp>
        <p:nvSpPr>
          <p:cNvPr id="21566" name="Oval 66"/>
          <p:cNvSpPr>
            <a:spLocks noChangeArrowheads="1"/>
          </p:cNvSpPr>
          <p:nvPr/>
        </p:nvSpPr>
        <p:spPr bwMode="auto">
          <a:xfrm>
            <a:off x="3276600" y="4321175"/>
            <a:ext cx="71438" cy="71438"/>
          </a:xfrm>
          <a:prstGeom prst="ellipse">
            <a:avLst/>
          </a:prstGeom>
          <a:solidFill>
            <a:schemeClr val="bg1"/>
          </a:solidFill>
          <a:ln w="12700">
            <a:solidFill>
              <a:schemeClr val="tx1"/>
            </a:solidFill>
            <a:round/>
            <a:headEnd/>
            <a:tailEnd/>
          </a:ln>
        </p:spPr>
        <p:txBody>
          <a:bodyPr wrap="none" anchor="ctr"/>
          <a:lstStyle/>
          <a:p>
            <a:endParaRPr lang="en-US"/>
          </a:p>
        </p:txBody>
      </p:sp>
      <p:sp>
        <p:nvSpPr>
          <p:cNvPr id="21567" name="Line 68"/>
          <p:cNvSpPr>
            <a:spLocks noChangeShapeType="1"/>
          </p:cNvSpPr>
          <p:nvPr/>
        </p:nvSpPr>
        <p:spPr bwMode="auto">
          <a:xfrm flipH="1">
            <a:off x="2627313" y="4365625"/>
            <a:ext cx="360362" cy="0"/>
          </a:xfrm>
          <a:prstGeom prst="line">
            <a:avLst/>
          </a:prstGeom>
          <a:noFill/>
          <a:ln w="12700">
            <a:pattFill prst="narHorz">
              <a:fgClr>
                <a:schemeClr val="tx1"/>
              </a:fgClr>
              <a:bgClr>
                <a:schemeClr val="bg1"/>
              </a:bgClr>
            </a:pattFill>
            <a:round/>
            <a:headEnd/>
            <a:tailEnd/>
          </a:ln>
        </p:spPr>
        <p:txBody>
          <a:bodyPr/>
          <a:lstStyle/>
          <a:p>
            <a:endParaRPr lang="en-US"/>
          </a:p>
        </p:txBody>
      </p:sp>
      <p:sp>
        <p:nvSpPr>
          <p:cNvPr id="21568" name="Text Box 69"/>
          <p:cNvSpPr txBox="1">
            <a:spLocks noChangeArrowheads="1"/>
          </p:cNvSpPr>
          <p:nvPr/>
        </p:nvSpPr>
        <p:spPr bwMode="auto">
          <a:xfrm>
            <a:off x="2124075" y="4221163"/>
            <a:ext cx="649288" cy="274637"/>
          </a:xfrm>
          <a:prstGeom prst="rect">
            <a:avLst/>
          </a:prstGeom>
          <a:noFill/>
          <a:ln w="12700">
            <a:noFill/>
            <a:miter lim="800000"/>
            <a:headEnd/>
            <a:tailEnd/>
          </a:ln>
        </p:spPr>
        <p:txBody>
          <a:bodyPr>
            <a:spAutoFit/>
          </a:bodyPr>
          <a:lstStyle/>
          <a:p>
            <a:pPr eaLnBrk="0" hangingPunct="0">
              <a:spcBef>
                <a:spcPct val="50000"/>
              </a:spcBef>
            </a:pPr>
            <a:r>
              <a:rPr lang="tr-TR" sz="1200"/>
              <a:t>A0</a:t>
            </a:r>
          </a:p>
        </p:txBody>
      </p:sp>
      <p:sp>
        <p:nvSpPr>
          <p:cNvPr id="21569" name="Rectangle 70"/>
          <p:cNvSpPr>
            <a:spLocks noGrp="1" noChangeArrowheads="1"/>
          </p:cNvSpPr>
          <p:nvPr>
            <p:ph type="title"/>
          </p:nvPr>
        </p:nvSpPr>
        <p:spPr>
          <a:noFill/>
        </p:spPr>
        <p:txBody>
          <a:bodyPr/>
          <a:lstStyle/>
          <a:p>
            <a:r>
              <a:rPr lang="tr-TR" smtClean="0"/>
              <a:t>Circuit Diagram</a:t>
            </a:r>
          </a:p>
        </p:txBody>
      </p:sp>
      <p:sp>
        <p:nvSpPr>
          <p:cNvPr id="21570" name="Line 71"/>
          <p:cNvSpPr>
            <a:spLocks noChangeShapeType="1"/>
          </p:cNvSpPr>
          <p:nvPr/>
        </p:nvSpPr>
        <p:spPr bwMode="auto">
          <a:xfrm>
            <a:off x="3563938" y="5876925"/>
            <a:ext cx="3168650" cy="0"/>
          </a:xfrm>
          <a:prstGeom prst="line">
            <a:avLst/>
          </a:prstGeom>
          <a:noFill/>
          <a:ln w="127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tr-TR" sz="3200" smtClean="0"/>
              <a:t>Solution 3: Use consecutive even and odd address</a:t>
            </a:r>
          </a:p>
        </p:txBody>
      </p:sp>
      <p:sp>
        <p:nvSpPr>
          <p:cNvPr id="22531" name="Rectangle 4"/>
          <p:cNvSpPr>
            <a:spLocks noGrp="1" noChangeArrowheads="1"/>
          </p:cNvSpPr>
          <p:nvPr>
            <p:ph type="body" idx="1"/>
          </p:nvPr>
        </p:nvSpPr>
        <p:spPr>
          <a:noFill/>
        </p:spPr>
        <p:txBody>
          <a:bodyPr/>
          <a:lstStyle/>
          <a:p>
            <a:pPr>
              <a:buFontTx/>
              <a:buNone/>
            </a:pPr>
            <a:r>
              <a:rPr lang="tr-TR" smtClean="0"/>
              <a:t>Example:</a:t>
            </a:r>
            <a:r>
              <a:rPr lang="tr-TR" b="0" smtClean="0"/>
              <a:t> We want to use a 8255 PPI with the starting I/O address of C0h. Use even and odd adresses.</a:t>
            </a:r>
          </a:p>
          <a:p>
            <a:pPr lvl="1">
              <a:buFontTx/>
              <a:buNone/>
            </a:pPr>
            <a:r>
              <a:rPr lang="tr-TR" sz="1800" b="0" smtClean="0"/>
              <a:t>	</a:t>
            </a:r>
            <a:r>
              <a:rPr lang="tr-TR" sz="1800" smtClean="0"/>
              <a:t>	</a:t>
            </a:r>
            <a:r>
              <a:rPr lang="tr-TR" sz="1800" smtClean="0">
                <a:solidFill>
                  <a:schemeClr val="accent1"/>
                </a:solidFill>
              </a:rPr>
              <a:t>A7   A6  A5  A4     A3  A2  A1  A0</a:t>
            </a:r>
          </a:p>
          <a:p>
            <a:pPr>
              <a:buFontTx/>
              <a:buNone/>
            </a:pPr>
            <a:r>
              <a:rPr lang="tr-TR" b="0" smtClean="0"/>
              <a:t>	C0h	 1   1   0   0     0   0   0   0 B  : Port A</a:t>
            </a:r>
          </a:p>
          <a:p>
            <a:pPr>
              <a:buFontTx/>
              <a:buNone/>
            </a:pPr>
            <a:r>
              <a:rPr lang="tr-TR" b="0" smtClean="0"/>
              <a:t>   C1h	 1   1   0   0     0   0   0   1 B  : Port B</a:t>
            </a:r>
          </a:p>
          <a:p>
            <a:pPr>
              <a:buFontTx/>
              <a:buNone/>
            </a:pPr>
            <a:r>
              <a:rPr lang="tr-TR" b="0" smtClean="0"/>
              <a:t>   C2h	 1   1   0   0     0   0   1   0 B  : Port C</a:t>
            </a:r>
          </a:p>
          <a:p>
            <a:pPr>
              <a:buFontTx/>
              <a:buNone/>
            </a:pPr>
            <a:r>
              <a:rPr lang="tr-TR" b="0" smtClean="0"/>
              <a:t>   C3h	 1   1   0   0     0   0   1   1 B  : Control Reg.</a:t>
            </a:r>
          </a:p>
          <a:p>
            <a:endParaRPr lang="tr-TR" b="0" smtClean="0"/>
          </a:p>
          <a:p>
            <a:pPr>
              <a:buFontTx/>
              <a:buNone/>
            </a:pPr>
            <a:r>
              <a:rPr lang="tr-TR" b="0" smtClean="0"/>
              <a:t>				    Register Select</a:t>
            </a:r>
          </a:p>
        </p:txBody>
      </p:sp>
      <p:sp>
        <p:nvSpPr>
          <p:cNvPr id="22532" name="AutoShape 5"/>
          <p:cNvSpPr>
            <a:spLocks/>
          </p:cNvSpPr>
          <p:nvPr/>
        </p:nvSpPr>
        <p:spPr bwMode="auto">
          <a:xfrm rot="5400000">
            <a:off x="4932363" y="5013325"/>
            <a:ext cx="287337" cy="576263"/>
          </a:xfrm>
          <a:prstGeom prst="rightBrace">
            <a:avLst>
              <a:gd name="adj1" fmla="val 16713"/>
              <a:gd name="adj2" fmla="val 50000"/>
            </a:avLst>
          </a:prstGeom>
          <a:noFill/>
          <a:ln w="127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4292600" cy="573088"/>
          </a:xfrm>
        </p:spPr>
        <p:txBody>
          <a:bodyPr>
            <a:normAutofit fontScale="90000"/>
          </a:bodyPr>
          <a:lstStyle/>
          <a:p>
            <a:r>
              <a:rPr lang="en-US" b="1" dirty="0">
                <a:solidFill>
                  <a:srgbClr val="C00000"/>
                </a:solidFill>
              </a:rPr>
              <a:t>Control Flow</a:t>
            </a:r>
          </a:p>
        </p:txBody>
      </p:sp>
      <p:sp>
        <p:nvSpPr>
          <p:cNvPr id="472067" name="Text Box 1027"/>
          <p:cNvSpPr txBox="1">
            <a:spLocks noChangeArrowheads="1"/>
          </p:cNvSpPr>
          <p:nvPr/>
        </p:nvSpPr>
        <p:spPr bwMode="auto">
          <a:xfrm>
            <a:off x="3190875" y="3460750"/>
            <a:ext cx="1774012" cy="2677656"/>
          </a:xfrm>
          <a:prstGeom prst="rect">
            <a:avLst/>
          </a:prstGeom>
          <a:noFill/>
          <a:ln w="25400">
            <a:noFill/>
            <a:miter lim="800000"/>
            <a:headEnd/>
            <a:tailEnd/>
          </a:ln>
          <a:effectLst/>
        </p:spPr>
        <p:txBody>
          <a:bodyPr wrap="none">
            <a:spAutoFit/>
          </a:bodyPr>
          <a:lstStyle/>
          <a:p>
            <a:pPr>
              <a:lnSpc>
                <a:spcPct val="100000"/>
              </a:lnSpc>
            </a:pPr>
            <a:r>
              <a:rPr lang="en-US" dirty="0">
                <a:solidFill>
                  <a:schemeClr val="tx1">
                    <a:lumMod val="50000"/>
                    <a:lumOff val="50000"/>
                  </a:schemeClr>
                </a:solidFill>
                <a:latin typeface="Calibri" pitchFamily="34" charset="0"/>
              </a:rPr>
              <a:t>&lt;startup&gt;</a:t>
            </a:r>
          </a:p>
          <a:p>
            <a:pPr>
              <a:lnSpc>
                <a:spcPct val="100000"/>
              </a:lnSpc>
            </a:pPr>
            <a:r>
              <a:rPr lang="en-US" dirty="0">
                <a:latin typeface="Calibri" pitchFamily="34" charset="0"/>
              </a:rPr>
              <a:t>inst</a:t>
            </a:r>
            <a:r>
              <a:rPr lang="en-US" baseline="-25000" dirty="0">
                <a:latin typeface="Calibri" pitchFamily="34" charset="0"/>
              </a:rPr>
              <a:t>1</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2</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3</a:t>
            </a:r>
            <a:endParaRPr lang="en-US" dirty="0">
              <a:latin typeface="Calibri" pitchFamily="34" charset="0"/>
            </a:endParaRPr>
          </a:p>
          <a:p>
            <a:pPr>
              <a:lnSpc>
                <a:spcPct val="100000"/>
              </a:lnSpc>
            </a:pPr>
            <a:r>
              <a:rPr lang="en-US" dirty="0">
                <a:latin typeface="Calibri" pitchFamily="34" charset="0"/>
              </a:rPr>
              <a:t>…</a:t>
            </a:r>
          </a:p>
          <a:p>
            <a:pPr>
              <a:lnSpc>
                <a:spcPct val="100000"/>
              </a:lnSpc>
            </a:pPr>
            <a:r>
              <a:rPr lang="en-US" dirty="0" err="1">
                <a:latin typeface="Calibri" pitchFamily="34" charset="0"/>
              </a:rPr>
              <a:t>inst</a:t>
            </a:r>
            <a:r>
              <a:rPr lang="en-US" baseline="-25000" dirty="0" err="1">
                <a:latin typeface="Calibri" pitchFamily="34" charset="0"/>
              </a:rPr>
              <a:t>n</a:t>
            </a:r>
            <a:endParaRPr lang="en-US" dirty="0">
              <a:latin typeface="Calibri" pitchFamily="34" charset="0"/>
            </a:endParaRPr>
          </a:p>
          <a:p>
            <a:pPr>
              <a:lnSpc>
                <a:spcPct val="100000"/>
              </a:lnSpc>
            </a:pPr>
            <a:r>
              <a:rPr lang="en-US" dirty="0">
                <a:solidFill>
                  <a:schemeClr val="tx1">
                    <a:lumMod val="50000"/>
                    <a:lumOff val="50000"/>
                  </a:schemeClr>
                </a:solidFill>
                <a:latin typeface="Calibri" pitchFamily="34" charset="0"/>
              </a:rPr>
              <a:t>&lt;shutdown&gt;</a:t>
            </a:r>
          </a:p>
        </p:txBody>
      </p:sp>
      <p:sp>
        <p:nvSpPr>
          <p:cNvPr id="472068" name="Rectangle 1028"/>
          <p:cNvSpPr>
            <a:spLocks noGrp="1" noChangeArrowheads="1"/>
          </p:cNvSpPr>
          <p:nvPr>
            <p:ph type="body" idx="1"/>
          </p:nvPr>
        </p:nvSpPr>
        <p:spPr>
          <a:xfrm>
            <a:off x="452547" y="1219200"/>
            <a:ext cx="8294687" cy="1741487"/>
          </a:xfrm>
          <a:noFill/>
          <a:ln/>
        </p:spPr>
        <p:txBody>
          <a:bodyPr lIns="90487" tIns="44450" rIns="90487" bIns="44450">
            <a:normAutofit fontScale="85000" lnSpcReduction="20000"/>
          </a:bodyPr>
          <a:lstStyle/>
          <a:p>
            <a:r>
              <a:rPr lang="en-US" dirty="0"/>
              <a:t>Processors do only one thing:</a:t>
            </a:r>
          </a:p>
          <a:p>
            <a:pPr lvl="1"/>
            <a:r>
              <a:rPr lang="en-US" dirty="0"/>
              <a:t>From startup to shutdown, a CPU simply reads and executes (interprets) a sequence of instructions, one at a time</a:t>
            </a:r>
          </a:p>
          <a:p>
            <a:pPr lvl="1"/>
            <a:r>
              <a:rPr lang="en-US" dirty="0"/>
              <a:t>This sequence is the CPU’s </a:t>
            </a:r>
            <a:r>
              <a:rPr lang="en-US" i="1" dirty="0"/>
              <a:t>control flow</a:t>
            </a:r>
            <a:r>
              <a:rPr lang="en-US" dirty="0"/>
              <a:t> (or </a:t>
            </a:r>
            <a:r>
              <a:rPr lang="en-US" i="1" dirty="0"/>
              <a:t>flow of control</a:t>
            </a:r>
            <a:r>
              <a:rPr lang="en-US" dirty="0" smtClean="0"/>
              <a:t>)</a:t>
            </a:r>
            <a:endParaRPr lang="en-US" dirty="0"/>
          </a:p>
          <a:p>
            <a:endParaRPr lang="en-US" dirty="0"/>
          </a:p>
        </p:txBody>
      </p:sp>
      <p:sp>
        <p:nvSpPr>
          <p:cNvPr id="472069" name="Text Box 1029"/>
          <p:cNvSpPr txBox="1">
            <a:spLocks noChangeArrowheads="1"/>
          </p:cNvSpPr>
          <p:nvPr/>
        </p:nvSpPr>
        <p:spPr bwMode="auto">
          <a:xfrm>
            <a:off x="3190875" y="2895600"/>
            <a:ext cx="2816412" cy="461665"/>
          </a:xfrm>
          <a:prstGeom prst="rect">
            <a:avLst/>
          </a:prstGeom>
          <a:noFill/>
          <a:ln w="25400">
            <a:noFill/>
            <a:miter lim="800000"/>
            <a:headEnd/>
            <a:tailEnd/>
          </a:ln>
          <a:effectLst/>
        </p:spPr>
        <p:txBody>
          <a:bodyPr wrap="none">
            <a:spAutoFit/>
          </a:bodyPr>
          <a:lstStyle/>
          <a:p>
            <a:pPr algn="l">
              <a:lnSpc>
                <a:spcPct val="100000"/>
              </a:lnSpc>
            </a:pPr>
            <a:r>
              <a:rPr lang="en-US" i="1" dirty="0">
                <a:solidFill>
                  <a:srgbClr val="C00000"/>
                </a:solidFill>
                <a:latin typeface="Calibri" pitchFamily="34" charset="0"/>
              </a:rPr>
              <a:t>Physical control flow</a:t>
            </a:r>
          </a:p>
        </p:txBody>
      </p:sp>
      <p:sp>
        <p:nvSpPr>
          <p:cNvPr id="472071" name="Text Box 1031"/>
          <p:cNvSpPr txBox="1">
            <a:spLocks noChangeArrowheads="1"/>
          </p:cNvSpPr>
          <p:nvPr/>
        </p:nvSpPr>
        <p:spPr bwMode="auto">
          <a:xfrm>
            <a:off x="1544347" y="4370685"/>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8" name="Down Arrow 7"/>
          <p:cNvSpPr/>
          <p:nvPr/>
        </p:nvSpPr>
        <p:spPr bwMode="auto">
          <a:xfrm>
            <a:off x="2438400" y="3613150"/>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59"/>
          <p:cNvSpPr>
            <a:spLocks noChangeArrowheads="1"/>
          </p:cNvSpPr>
          <p:nvPr/>
        </p:nvSpPr>
        <p:spPr bwMode="auto">
          <a:xfrm>
            <a:off x="6629400" y="4572000"/>
            <a:ext cx="2286000" cy="1371600"/>
          </a:xfrm>
          <a:prstGeom prst="rect">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21507" name="Rectangle 2"/>
          <p:cNvSpPr>
            <a:spLocks noChangeArrowheads="1"/>
          </p:cNvSpPr>
          <p:nvPr/>
        </p:nvSpPr>
        <p:spPr bwMode="auto">
          <a:xfrm>
            <a:off x="175162" y="561841"/>
            <a:ext cx="6324600" cy="685800"/>
          </a:xfrm>
          <a:prstGeom prst="rect">
            <a:avLst/>
          </a:prstGeom>
          <a:noFill/>
          <a:ln w="9525">
            <a:noFill/>
            <a:miter lim="800000"/>
            <a:headEnd/>
            <a:tailEnd/>
          </a:ln>
        </p:spPr>
        <p:txBody>
          <a:bodyPr anchor="ctr"/>
          <a:lstStyle/>
          <a:p>
            <a:r>
              <a:rPr lang="en-US" sz="4000" dirty="0">
                <a:solidFill>
                  <a:srgbClr val="FF0000"/>
                </a:solidFill>
                <a:latin typeface="Calibri" pitchFamily="34" charset="0"/>
                <a:cs typeface="Times New Roman" pitchFamily="18" charset="0"/>
              </a:rPr>
              <a:t>8255 MD Control word </a:t>
            </a:r>
            <a:r>
              <a:rPr lang="en-US" sz="2400" dirty="0">
                <a:solidFill>
                  <a:srgbClr val="FF0000"/>
                </a:solidFill>
                <a:latin typeface="Calibri" pitchFamily="34" charset="0"/>
                <a:cs typeface="Times New Roman" pitchFamily="18" charset="0"/>
              </a:rPr>
              <a:t>Contd.</a:t>
            </a:r>
          </a:p>
        </p:txBody>
      </p:sp>
      <p:sp>
        <p:nvSpPr>
          <p:cNvPr id="21508" name="Text Box 3"/>
          <p:cNvSpPr txBox="1">
            <a:spLocks noChangeArrowheads="1"/>
          </p:cNvSpPr>
          <p:nvPr/>
        </p:nvSpPr>
        <p:spPr bwMode="auto">
          <a:xfrm>
            <a:off x="212725" y="1870075"/>
            <a:ext cx="8702675"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graphicFrame>
        <p:nvGraphicFramePr>
          <p:cNvPr id="274993" name="Group 561"/>
          <p:cNvGraphicFramePr>
            <a:graphicFrameLocks noGrp="1"/>
          </p:cNvGraphicFramePr>
          <p:nvPr/>
        </p:nvGraphicFramePr>
        <p:xfrm>
          <a:off x="152400" y="1676400"/>
          <a:ext cx="8839200" cy="4267202"/>
        </p:xfrm>
        <a:graphic>
          <a:graphicData uri="http://schemas.openxmlformats.org/drawingml/2006/table">
            <a:tbl>
              <a:tblPr/>
              <a:tblGrid>
                <a:gridCol w="757238"/>
                <a:gridCol w="461962"/>
                <a:gridCol w="609600"/>
                <a:gridCol w="533400"/>
                <a:gridCol w="609600"/>
                <a:gridCol w="609600"/>
                <a:gridCol w="685800"/>
                <a:gridCol w="533400"/>
                <a:gridCol w="609600"/>
                <a:gridCol w="609600"/>
                <a:gridCol w="457200"/>
                <a:gridCol w="182563"/>
                <a:gridCol w="2179637"/>
              </a:tblGrid>
              <a:tr h="1300163">
                <a:tc gridSpan="1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rPr>
                        <a:t>Ex. 1: Configure Port A as i/p in Mode 0, Port B as o/p in mode 0, Port C (Lower) as o/p and Port C (Upper) as i/p ports.  </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713">
                <a:tc grid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Required MD control word:</a:t>
                      </a:r>
                    </a:p>
                  </a:txBody>
                  <a:tcPr horzOverflow="overflow">
                    <a:lnL cap="flat">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98H</a:t>
                      </a:r>
                    </a:p>
                  </a:txBody>
                  <a:tcPr horzOverflow="overflow">
                    <a:lnL>
                      <a:noFill/>
                    </a:lnL>
                    <a:lnR cap="flat">
                      <a:noFill/>
                    </a:lnR>
                    <a:lnT>
                      <a:noFill/>
                    </a:lnT>
                    <a:lnB>
                      <a:noFill/>
                    </a:lnB>
                    <a:lnTlToBr>
                      <a:noFill/>
                    </a:lnTlToBr>
                    <a:lnBlToTr>
                      <a:noFill/>
                    </a:lnBlToTr>
                    <a:noFill/>
                  </a:tcPr>
                </a:tc>
              </a:tr>
              <a:tr h="493713">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MD control</a:t>
                      </a:r>
                    </a:p>
                  </a:txBody>
                  <a:tcPr horzOverflow="overflow">
                    <a:lnL cap="flat">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PC Lower as o/p</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PA in Mode 0</a:t>
                      </a:r>
                    </a:p>
                  </a:txBody>
                  <a:tcPr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PB as o/p   Reqd. instrns.</a:t>
                      </a:r>
                    </a:p>
                  </a:txBody>
                  <a:tcPr horzOverflow="overflow">
                    <a:lnL>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gridSpan="4">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PA as i/p</a:t>
                      </a:r>
                    </a:p>
                  </a:txBody>
                  <a:tcPr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PB in Mode 0</a:t>
                      </a:r>
                    </a:p>
                  </a:txBody>
                  <a:tcPr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MOV AL, 98H</a:t>
                      </a:r>
                    </a:p>
                  </a:txBody>
                  <a:tcPr horzOverflow="overflow">
                    <a:lnL>
                      <a:noFill/>
                    </a:lnL>
                    <a:lnR cap="flat">
                      <a:noFill/>
                    </a:lnR>
                    <a:lnT>
                      <a:noFill/>
                    </a:lnT>
                    <a:lnB>
                      <a:noFill/>
                    </a:lnB>
                    <a:lnTlToBr>
                      <a:noFill/>
                    </a:lnTlToBr>
                    <a:lnBlToTr>
                      <a:noFill/>
                    </a:lnBlToTr>
                    <a:noFill/>
                  </a:tcPr>
                </a:tc>
                <a:tc hMerge="1">
                  <a:txBody>
                    <a:bodyPr/>
                    <a:lstStyle/>
                    <a:p>
                      <a:endParaRPr lang="en-US"/>
                    </a:p>
                  </a:txBody>
                  <a:tcPr/>
                </a:tc>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PC Upper as i/p</a:t>
                      </a:r>
                    </a:p>
                  </a:txBody>
                  <a:tcPr horzOverflow="overflow">
                    <a:lnL>
                      <a:noFill/>
                    </a:lnL>
                    <a:lnR>
                      <a:noFill/>
                    </a:lnR>
                    <a:ln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OUT 7FH, AL</a:t>
                      </a:r>
                    </a:p>
                  </a:txBody>
                  <a:tcPr horzOverflow="overflow">
                    <a:lnL>
                      <a:noFill/>
                    </a:lnL>
                    <a:lnR cap="flat">
                      <a:noFill/>
                    </a:lnR>
                    <a:lnT>
                      <a:noFill/>
                    </a:lnT>
                    <a:lnB cap="flat">
                      <a:noFill/>
                    </a:lnB>
                    <a:lnTlToBr>
                      <a:noFill/>
                    </a:lnTlToBr>
                    <a:lnBlToTr>
                      <a:noFill/>
                    </a:lnBlToTr>
                    <a:noFill/>
                  </a:tcPr>
                </a:tc>
                <a:tc hMerge="1">
                  <a:txBody>
                    <a:bodyPr/>
                    <a:lstStyle/>
                    <a:p>
                      <a:endParaRPr lang="en-US"/>
                    </a:p>
                  </a:txBody>
                  <a:tcPr/>
                </a:tc>
              </a:tr>
            </a:tbl>
          </a:graphicData>
        </a:graphic>
      </p:graphicFrame>
      <p:sp>
        <p:nvSpPr>
          <p:cNvPr id="21568" name="Line 431"/>
          <p:cNvSpPr>
            <a:spLocks noChangeShapeType="1"/>
          </p:cNvSpPr>
          <p:nvPr/>
        </p:nvSpPr>
        <p:spPr bwMode="auto">
          <a:xfrm>
            <a:off x="5257800" y="3886200"/>
            <a:ext cx="0" cy="609600"/>
          </a:xfrm>
          <a:prstGeom prst="line">
            <a:avLst/>
          </a:prstGeom>
          <a:noFill/>
          <a:ln w="9525">
            <a:solidFill>
              <a:schemeClr val="tx1"/>
            </a:solidFill>
            <a:round/>
            <a:headEnd/>
            <a:tailEnd type="triangle" w="med" len="med"/>
          </a:ln>
        </p:spPr>
        <p:txBody>
          <a:bodyPr/>
          <a:lstStyle/>
          <a:p>
            <a:endParaRPr lang="en-US"/>
          </a:p>
        </p:txBody>
      </p:sp>
      <p:sp>
        <p:nvSpPr>
          <p:cNvPr id="21569" name="Line 432"/>
          <p:cNvSpPr>
            <a:spLocks noChangeShapeType="1"/>
          </p:cNvSpPr>
          <p:nvPr/>
        </p:nvSpPr>
        <p:spPr bwMode="auto">
          <a:xfrm>
            <a:off x="5867400" y="3886200"/>
            <a:ext cx="0" cy="152400"/>
          </a:xfrm>
          <a:prstGeom prst="line">
            <a:avLst/>
          </a:prstGeom>
          <a:noFill/>
          <a:ln w="9525">
            <a:solidFill>
              <a:schemeClr val="tx1"/>
            </a:solidFill>
            <a:round/>
            <a:headEnd/>
            <a:tailEnd type="triangle" w="med" len="med"/>
          </a:ln>
        </p:spPr>
        <p:txBody>
          <a:bodyPr/>
          <a:lstStyle/>
          <a:p>
            <a:endParaRPr lang="en-US"/>
          </a:p>
        </p:txBody>
      </p:sp>
      <p:sp>
        <p:nvSpPr>
          <p:cNvPr id="21570" name="Line 433"/>
          <p:cNvSpPr>
            <a:spLocks noChangeShapeType="1"/>
          </p:cNvSpPr>
          <p:nvPr/>
        </p:nvSpPr>
        <p:spPr bwMode="auto">
          <a:xfrm>
            <a:off x="1676400" y="3886200"/>
            <a:ext cx="0" cy="228600"/>
          </a:xfrm>
          <a:prstGeom prst="line">
            <a:avLst/>
          </a:prstGeom>
          <a:noFill/>
          <a:ln w="9525">
            <a:solidFill>
              <a:schemeClr val="tx1"/>
            </a:solidFill>
            <a:round/>
            <a:headEnd/>
            <a:tailEnd type="triangle" w="med" len="med"/>
          </a:ln>
        </p:spPr>
        <p:txBody>
          <a:bodyPr/>
          <a:lstStyle/>
          <a:p>
            <a:endParaRPr lang="en-US"/>
          </a:p>
        </p:txBody>
      </p:sp>
      <p:sp>
        <p:nvSpPr>
          <p:cNvPr id="21571" name="Line 434"/>
          <p:cNvSpPr>
            <a:spLocks noChangeShapeType="1"/>
          </p:cNvSpPr>
          <p:nvPr/>
        </p:nvSpPr>
        <p:spPr bwMode="auto">
          <a:xfrm>
            <a:off x="3429000" y="3886200"/>
            <a:ext cx="0" cy="1143000"/>
          </a:xfrm>
          <a:prstGeom prst="line">
            <a:avLst/>
          </a:prstGeom>
          <a:noFill/>
          <a:ln w="9525">
            <a:solidFill>
              <a:schemeClr val="tx1"/>
            </a:solidFill>
            <a:round/>
            <a:headEnd/>
            <a:tailEnd type="triangle" w="med" len="med"/>
          </a:ln>
        </p:spPr>
        <p:txBody>
          <a:bodyPr/>
          <a:lstStyle/>
          <a:p>
            <a:endParaRPr lang="en-US"/>
          </a:p>
        </p:txBody>
      </p:sp>
      <p:sp>
        <p:nvSpPr>
          <p:cNvPr id="21572" name="Line 435"/>
          <p:cNvSpPr>
            <a:spLocks noChangeShapeType="1"/>
          </p:cNvSpPr>
          <p:nvPr/>
        </p:nvSpPr>
        <p:spPr bwMode="auto">
          <a:xfrm>
            <a:off x="4038600" y="3810000"/>
            <a:ext cx="0" cy="1676400"/>
          </a:xfrm>
          <a:prstGeom prst="line">
            <a:avLst/>
          </a:prstGeom>
          <a:noFill/>
          <a:ln w="9525">
            <a:solidFill>
              <a:schemeClr val="tx1"/>
            </a:solidFill>
            <a:round/>
            <a:headEnd/>
            <a:tailEnd type="triangle" w="med" len="med"/>
          </a:ln>
        </p:spPr>
        <p:txBody>
          <a:bodyPr/>
          <a:lstStyle/>
          <a:p>
            <a:endParaRPr lang="en-US"/>
          </a:p>
        </p:txBody>
      </p:sp>
      <p:sp>
        <p:nvSpPr>
          <p:cNvPr id="21573" name="Line 436"/>
          <p:cNvSpPr>
            <a:spLocks noChangeShapeType="1"/>
          </p:cNvSpPr>
          <p:nvPr/>
        </p:nvSpPr>
        <p:spPr bwMode="auto">
          <a:xfrm>
            <a:off x="4648200" y="3810000"/>
            <a:ext cx="0" cy="1219200"/>
          </a:xfrm>
          <a:prstGeom prst="line">
            <a:avLst/>
          </a:prstGeom>
          <a:noFill/>
          <a:ln w="9525">
            <a:solidFill>
              <a:schemeClr val="tx1"/>
            </a:solidFill>
            <a:round/>
            <a:headEnd/>
            <a:tailEnd type="triangle" w="med" len="med"/>
          </a:ln>
        </p:spPr>
        <p:txBody>
          <a:bodyPr/>
          <a:lstStyle/>
          <a:p>
            <a:endParaRPr lang="en-US"/>
          </a:p>
        </p:txBody>
      </p:sp>
      <p:sp>
        <p:nvSpPr>
          <p:cNvPr id="21574" name="Line 437"/>
          <p:cNvSpPr>
            <a:spLocks noChangeShapeType="1"/>
          </p:cNvSpPr>
          <p:nvPr/>
        </p:nvSpPr>
        <p:spPr bwMode="auto">
          <a:xfrm>
            <a:off x="2057400" y="3886200"/>
            <a:ext cx="1066800" cy="0"/>
          </a:xfrm>
          <a:prstGeom prst="line">
            <a:avLst/>
          </a:prstGeom>
          <a:noFill/>
          <a:ln w="9525">
            <a:solidFill>
              <a:schemeClr val="tx1"/>
            </a:solidFill>
            <a:round/>
            <a:headEnd/>
            <a:tailEnd/>
          </a:ln>
        </p:spPr>
        <p:txBody>
          <a:bodyPr/>
          <a:lstStyle/>
          <a:p>
            <a:endParaRPr lang="en-US"/>
          </a:p>
        </p:txBody>
      </p:sp>
      <p:sp>
        <p:nvSpPr>
          <p:cNvPr id="21575" name="Line 438"/>
          <p:cNvSpPr>
            <a:spLocks noChangeShapeType="1"/>
          </p:cNvSpPr>
          <p:nvPr/>
        </p:nvSpPr>
        <p:spPr bwMode="auto">
          <a:xfrm>
            <a:off x="2590800" y="3886200"/>
            <a:ext cx="0" cy="609600"/>
          </a:xfrm>
          <a:prstGeom prst="line">
            <a:avLst/>
          </a:prstGeom>
          <a:noFill/>
          <a:ln w="9525">
            <a:solidFill>
              <a:schemeClr val="tx1"/>
            </a:solidFill>
            <a:round/>
            <a:headEnd/>
            <a:tailEnd type="triangle" w="med" len="med"/>
          </a:ln>
        </p:spPr>
        <p:txBody>
          <a:bodyPr/>
          <a:lstStyle/>
          <a:p>
            <a:endParaRPr lang="en-US"/>
          </a:p>
        </p:txBody>
      </p:sp>
      <p:sp>
        <p:nvSpPr>
          <p:cNvPr id="42056" name="Slide Number Placeholder 13"/>
          <p:cNvSpPr>
            <a:spLocks noGrp="1"/>
          </p:cNvSpPr>
          <p:nvPr>
            <p:ph type="sldNum" sz="quarter" idx="4294967295"/>
          </p:nvPr>
        </p:nvSpPr>
        <p:spPr>
          <a:xfrm>
            <a:off x="6553200" y="6356350"/>
            <a:ext cx="2133600" cy="365125"/>
          </a:xfrm>
          <a:prstGeom prst="rect">
            <a:avLst/>
          </a:prstGeom>
        </p:spPr>
        <p:txBody>
          <a:bodyPr/>
          <a:lstStyle/>
          <a:p>
            <a:pPr>
              <a:defRPr/>
            </a:pPr>
            <a:fld id="{D9B4417C-48ED-44C4-94AB-C629DDB9E474}" type="slidenum">
              <a:rPr lang="en-US"/>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705600" y="4419600"/>
            <a:ext cx="2286000" cy="1524000"/>
          </a:xfrm>
          <a:prstGeom prst="rect">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22531" name="Rectangle 3"/>
          <p:cNvSpPr>
            <a:spLocks noChangeArrowheads="1"/>
          </p:cNvSpPr>
          <p:nvPr/>
        </p:nvSpPr>
        <p:spPr bwMode="auto">
          <a:xfrm>
            <a:off x="0" y="914400"/>
            <a:ext cx="6324600" cy="685800"/>
          </a:xfrm>
          <a:prstGeom prst="rect">
            <a:avLst/>
          </a:prstGeom>
          <a:noFill/>
          <a:ln w="9525">
            <a:noFill/>
            <a:miter lim="800000"/>
            <a:headEnd/>
            <a:tailEnd/>
          </a:ln>
        </p:spPr>
        <p:txBody>
          <a:bodyPr anchor="ctr"/>
          <a:lstStyle/>
          <a:p>
            <a:r>
              <a:rPr lang="en-US" sz="4000" dirty="0">
                <a:solidFill>
                  <a:srgbClr val="FF0000"/>
                </a:solidFill>
                <a:latin typeface="Calibri" pitchFamily="34" charset="0"/>
                <a:cs typeface="Times New Roman" pitchFamily="18" charset="0"/>
              </a:rPr>
              <a:t>8255 MD Control word </a:t>
            </a:r>
            <a:r>
              <a:rPr lang="en-US" sz="2400" dirty="0">
                <a:solidFill>
                  <a:srgbClr val="FF0000"/>
                </a:solidFill>
                <a:latin typeface="Calibri" pitchFamily="34" charset="0"/>
                <a:cs typeface="Times New Roman" pitchFamily="18" charset="0"/>
              </a:rPr>
              <a:t>Contd</a:t>
            </a:r>
            <a:r>
              <a:rPr lang="en-US" sz="2400" dirty="0">
                <a:solidFill>
                  <a:schemeClr val="accent2"/>
                </a:solidFill>
                <a:latin typeface="Calibri" pitchFamily="34" charset="0"/>
                <a:cs typeface="Times New Roman" pitchFamily="18" charset="0"/>
              </a:rPr>
              <a:t>.</a:t>
            </a:r>
          </a:p>
        </p:txBody>
      </p:sp>
      <p:sp>
        <p:nvSpPr>
          <p:cNvPr id="22532" name="Text Box 4"/>
          <p:cNvSpPr txBox="1">
            <a:spLocks noChangeArrowheads="1"/>
          </p:cNvSpPr>
          <p:nvPr/>
        </p:nvSpPr>
        <p:spPr bwMode="auto">
          <a:xfrm>
            <a:off x="212725" y="1870075"/>
            <a:ext cx="8702675"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graphicFrame>
        <p:nvGraphicFramePr>
          <p:cNvPr id="275578" name="Group 122"/>
          <p:cNvGraphicFramePr>
            <a:graphicFrameLocks noGrp="1"/>
          </p:cNvGraphicFramePr>
          <p:nvPr/>
        </p:nvGraphicFramePr>
        <p:xfrm>
          <a:off x="152400" y="1676400"/>
          <a:ext cx="8991600" cy="4341814"/>
        </p:xfrm>
        <a:graphic>
          <a:graphicData uri="http://schemas.openxmlformats.org/drawingml/2006/table">
            <a:tbl>
              <a:tblPr/>
              <a:tblGrid>
                <a:gridCol w="776288"/>
                <a:gridCol w="474662"/>
                <a:gridCol w="625475"/>
                <a:gridCol w="182563"/>
                <a:gridCol w="365125"/>
                <a:gridCol w="625475"/>
                <a:gridCol w="625475"/>
                <a:gridCol w="703262"/>
                <a:gridCol w="547688"/>
                <a:gridCol w="625475"/>
                <a:gridCol w="625475"/>
                <a:gridCol w="468312"/>
                <a:gridCol w="187325"/>
                <a:gridCol w="2159000"/>
              </a:tblGrid>
              <a:tr h="1300163">
                <a:tc gridSpan="1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Ex. 2: Configure Port A as i/p in Mode 1, Port B as o/p in mode 1, Port C7-8 as i/p ports. (PC5-0 are handshake lines, some i/p lines and others o/p. So they are shown as X)</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713">
                <a:tc grid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Required MD control word:</a:t>
                      </a:r>
                    </a:p>
                  </a:txBody>
                  <a:tcPr horzOverflow="overflow">
                    <a:lnL cap="flat">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BCH or BDH</a:t>
                      </a:r>
                    </a:p>
                  </a:txBody>
                  <a:tcPr horzOverflow="overflow">
                    <a:lnL>
                      <a:noFill/>
                    </a:lnL>
                    <a:lnR cap="flat">
                      <a:noFill/>
                    </a:lnR>
                    <a:lnT>
                      <a:noFill/>
                    </a:lnT>
                    <a:lnB>
                      <a:noFill/>
                    </a:lnB>
                    <a:lnTlToBr>
                      <a:noFill/>
                    </a:lnTlToBr>
                    <a:lnBlToTr>
                      <a:noFill/>
                    </a:lnBlToTr>
                    <a:noFill/>
                  </a:tcPr>
                </a:tc>
              </a:tr>
              <a:tr h="530225">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MD control</a:t>
                      </a:r>
                    </a:p>
                  </a:txBody>
                  <a:tcPr horzOverflow="overflow">
                    <a:lnL cap="flat">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PC3-0 as don’t care</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PA in Mode 1</a:t>
                      </a:r>
                    </a:p>
                  </a:txBody>
                  <a:tcPr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PB as o/p   Reqd. Instrns.</a:t>
                      </a:r>
                      <a:endParaRPr kumimoji="0" lang="en-US" sz="2600" b="0" i="0" u="sng" strike="noStrike" cap="none" normalizeH="0" baseline="0" smtClean="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93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gridSpan="5">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PA as i/p</a:t>
                      </a:r>
                    </a:p>
                  </a:txBody>
                  <a:tcPr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PB in Mode 1 </a:t>
                      </a:r>
                    </a:p>
                  </a:txBody>
                  <a:tcPr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MOV AL,BCH</a:t>
                      </a:r>
                    </a:p>
                  </a:txBody>
                  <a:tcPr horzOverflow="overflow">
                    <a:lnL>
                      <a:noFill/>
                    </a:lnL>
                    <a:lnR cap="flat">
                      <a:noFill/>
                    </a:lnR>
                    <a:lnT>
                      <a:noFill/>
                    </a:lnT>
                    <a:lnB>
                      <a:noFill/>
                    </a:lnB>
                    <a:lnTlToBr>
                      <a:noFill/>
                    </a:lnTlToBr>
                    <a:lnBlToTr>
                      <a:noFill/>
                    </a:lnBlToTr>
                    <a:noFill/>
                  </a:tcPr>
                </a:tc>
                <a:tc hMerge="1">
                  <a:txBody>
                    <a:bodyPr/>
                    <a:lstStyle/>
                    <a:p>
                      <a:endParaRPr lang="en-US"/>
                    </a:p>
                  </a:txBody>
                  <a:tcPr/>
                </a:tc>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PC Upper(C7-8) as i/p</a:t>
                      </a:r>
                    </a:p>
                  </a:txBody>
                  <a:tcPr horzOverflow="overflow">
                    <a:lnL>
                      <a:noFill/>
                    </a:lnL>
                    <a:lnR>
                      <a:noFill/>
                    </a:lnR>
                    <a:ln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OUT 7FH, AL</a:t>
                      </a:r>
                    </a:p>
                  </a:txBody>
                  <a:tcPr horzOverflow="overflow">
                    <a:lnL>
                      <a:noFill/>
                    </a:lnL>
                    <a:lnR cap="flat">
                      <a:noFill/>
                    </a:lnR>
                    <a:lnT>
                      <a:noFill/>
                    </a:lnT>
                    <a:lnB cap="flat">
                      <a:noFill/>
                    </a:lnB>
                    <a:lnTlToBr>
                      <a:noFill/>
                    </a:lnTlToBr>
                    <a:lnBlToTr>
                      <a:noFill/>
                    </a:lnBlToTr>
                    <a:noFill/>
                  </a:tcPr>
                </a:tc>
                <a:tc hMerge="1">
                  <a:txBody>
                    <a:bodyPr/>
                    <a:lstStyle/>
                    <a:p>
                      <a:endParaRPr lang="en-US"/>
                    </a:p>
                  </a:txBody>
                  <a:tcPr/>
                </a:tc>
              </a:tr>
            </a:tbl>
          </a:graphicData>
        </a:graphic>
      </p:graphicFrame>
      <p:sp>
        <p:nvSpPr>
          <p:cNvPr id="22591" name="Line 87"/>
          <p:cNvSpPr>
            <a:spLocks noChangeShapeType="1"/>
          </p:cNvSpPr>
          <p:nvPr/>
        </p:nvSpPr>
        <p:spPr bwMode="auto">
          <a:xfrm>
            <a:off x="5257800" y="3886200"/>
            <a:ext cx="0" cy="609600"/>
          </a:xfrm>
          <a:prstGeom prst="line">
            <a:avLst/>
          </a:prstGeom>
          <a:noFill/>
          <a:ln w="9525">
            <a:solidFill>
              <a:schemeClr val="tx1"/>
            </a:solidFill>
            <a:round/>
            <a:headEnd/>
            <a:tailEnd type="triangle" w="med" len="med"/>
          </a:ln>
        </p:spPr>
        <p:txBody>
          <a:bodyPr/>
          <a:lstStyle/>
          <a:p>
            <a:endParaRPr lang="en-US"/>
          </a:p>
        </p:txBody>
      </p:sp>
      <p:sp>
        <p:nvSpPr>
          <p:cNvPr id="22592" name="Line 88"/>
          <p:cNvSpPr>
            <a:spLocks noChangeShapeType="1"/>
          </p:cNvSpPr>
          <p:nvPr/>
        </p:nvSpPr>
        <p:spPr bwMode="auto">
          <a:xfrm>
            <a:off x="5867400" y="3886200"/>
            <a:ext cx="0" cy="228600"/>
          </a:xfrm>
          <a:prstGeom prst="line">
            <a:avLst/>
          </a:prstGeom>
          <a:noFill/>
          <a:ln w="9525">
            <a:solidFill>
              <a:schemeClr val="tx1"/>
            </a:solidFill>
            <a:round/>
            <a:headEnd/>
            <a:tailEnd type="triangle" w="med" len="med"/>
          </a:ln>
        </p:spPr>
        <p:txBody>
          <a:bodyPr/>
          <a:lstStyle/>
          <a:p>
            <a:endParaRPr lang="en-US"/>
          </a:p>
        </p:txBody>
      </p:sp>
      <p:sp>
        <p:nvSpPr>
          <p:cNvPr id="22593" name="Line 89"/>
          <p:cNvSpPr>
            <a:spLocks noChangeShapeType="1"/>
          </p:cNvSpPr>
          <p:nvPr/>
        </p:nvSpPr>
        <p:spPr bwMode="auto">
          <a:xfrm>
            <a:off x="1676400" y="3886200"/>
            <a:ext cx="0" cy="228600"/>
          </a:xfrm>
          <a:prstGeom prst="line">
            <a:avLst/>
          </a:prstGeom>
          <a:noFill/>
          <a:ln w="9525">
            <a:solidFill>
              <a:schemeClr val="tx1"/>
            </a:solidFill>
            <a:round/>
            <a:headEnd/>
            <a:tailEnd type="triangle" w="med" len="med"/>
          </a:ln>
        </p:spPr>
        <p:txBody>
          <a:bodyPr/>
          <a:lstStyle/>
          <a:p>
            <a:endParaRPr lang="en-US"/>
          </a:p>
        </p:txBody>
      </p:sp>
      <p:sp>
        <p:nvSpPr>
          <p:cNvPr id="22594" name="Line 90"/>
          <p:cNvSpPr>
            <a:spLocks noChangeShapeType="1"/>
          </p:cNvSpPr>
          <p:nvPr/>
        </p:nvSpPr>
        <p:spPr bwMode="auto">
          <a:xfrm>
            <a:off x="3429000" y="3886200"/>
            <a:ext cx="0" cy="1143000"/>
          </a:xfrm>
          <a:prstGeom prst="line">
            <a:avLst/>
          </a:prstGeom>
          <a:noFill/>
          <a:ln w="9525">
            <a:solidFill>
              <a:schemeClr val="tx1"/>
            </a:solidFill>
            <a:round/>
            <a:headEnd/>
            <a:tailEnd type="triangle" w="med" len="med"/>
          </a:ln>
        </p:spPr>
        <p:txBody>
          <a:bodyPr/>
          <a:lstStyle/>
          <a:p>
            <a:endParaRPr lang="en-US"/>
          </a:p>
        </p:txBody>
      </p:sp>
      <p:sp>
        <p:nvSpPr>
          <p:cNvPr id="22595" name="Line 91"/>
          <p:cNvSpPr>
            <a:spLocks noChangeShapeType="1"/>
          </p:cNvSpPr>
          <p:nvPr/>
        </p:nvSpPr>
        <p:spPr bwMode="auto">
          <a:xfrm>
            <a:off x="4038600" y="3886200"/>
            <a:ext cx="0" cy="1676400"/>
          </a:xfrm>
          <a:prstGeom prst="line">
            <a:avLst/>
          </a:prstGeom>
          <a:noFill/>
          <a:ln w="9525">
            <a:solidFill>
              <a:schemeClr val="tx1"/>
            </a:solidFill>
            <a:round/>
            <a:headEnd/>
            <a:tailEnd type="triangle" w="med" len="med"/>
          </a:ln>
        </p:spPr>
        <p:txBody>
          <a:bodyPr/>
          <a:lstStyle/>
          <a:p>
            <a:endParaRPr lang="en-US"/>
          </a:p>
        </p:txBody>
      </p:sp>
      <p:sp>
        <p:nvSpPr>
          <p:cNvPr id="22596" name="Line 92"/>
          <p:cNvSpPr>
            <a:spLocks noChangeShapeType="1"/>
          </p:cNvSpPr>
          <p:nvPr/>
        </p:nvSpPr>
        <p:spPr bwMode="auto">
          <a:xfrm>
            <a:off x="4648200" y="3886200"/>
            <a:ext cx="0" cy="1219200"/>
          </a:xfrm>
          <a:prstGeom prst="line">
            <a:avLst/>
          </a:prstGeom>
          <a:noFill/>
          <a:ln w="9525">
            <a:solidFill>
              <a:schemeClr val="tx1"/>
            </a:solidFill>
            <a:round/>
            <a:headEnd/>
            <a:tailEnd type="triangle" w="med" len="med"/>
          </a:ln>
        </p:spPr>
        <p:txBody>
          <a:bodyPr/>
          <a:lstStyle/>
          <a:p>
            <a:endParaRPr lang="en-US"/>
          </a:p>
        </p:txBody>
      </p:sp>
      <p:sp>
        <p:nvSpPr>
          <p:cNvPr id="22597" name="Line 93"/>
          <p:cNvSpPr>
            <a:spLocks noChangeShapeType="1"/>
          </p:cNvSpPr>
          <p:nvPr/>
        </p:nvSpPr>
        <p:spPr bwMode="auto">
          <a:xfrm>
            <a:off x="2057400" y="3886200"/>
            <a:ext cx="1066800" cy="0"/>
          </a:xfrm>
          <a:prstGeom prst="line">
            <a:avLst/>
          </a:prstGeom>
          <a:noFill/>
          <a:ln w="9525">
            <a:solidFill>
              <a:schemeClr val="tx1"/>
            </a:solidFill>
            <a:round/>
            <a:headEnd/>
            <a:tailEnd/>
          </a:ln>
        </p:spPr>
        <p:txBody>
          <a:bodyPr/>
          <a:lstStyle/>
          <a:p>
            <a:endParaRPr lang="en-US"/>
          </a:p>
        </p:txBody>
      </p:sp>
      <p:sp>
        <p:nvSpPr>
          <p:cNvPr id="22598" name="Line 94"/>
          <p:cNvSpPr>
            <a:spLocks noChangeShapeType="1"/>
          </p:cNvSpPr>
          <p:nvPr/>
        </p:nvSpPr>
        <p:spPr bwMode="auto">
          <a:xfrm>
            <a:off x="2667000" y="3886200"/>
            <a:ext cx="0" cy="609600"/>
          </a:xfrm>
          <a:prstGeom prst="line">
            <a:avLst/>
          </a:prstGeom>
          <a:noFill/>
          <a:ln w="9525">
            <a:solidFill>
              <a:schemeClr val="tx1"/>
            </a:solidFill>
            <a:round/>
            <a:headEnd/>
            <a:tailEnd type="triangle" w="med" len="med"/>
          </a:ln>
        </p:spPr>
        <p:txBody>
          <a:bodyPr/>
          <a:lstStyle/>
          <a:p>
            <a:endParaRPr lang="en-US"/>
          </a:p>
        </p:txBody>
      </p:sp>
      <p:sp>
        <p:nvSpPr>
          <p:cNvPr id="43079" name="Slide Number Placeholder 13"/>
          <p:cNvSpPr>
            <a:spLocks noGrp="1"/>
          </p:cNvSpPr>
          <p:nvPr>
            <p:ph type="sldNum" sz="quarter" idx="4294967295"/>
          </p:nvPr>
        </p:nvSpPr>
        <p:spPr>
          <a:xfrm>
            <a:off x="6553200" y="6356350"/>
            <a:ext cx="2133600" cy="365125"/>
          </a:xfrm>
          <a:prstGeom prst="rect">
            <a:avLst/>
          </a:prstGeom>
        </p:spPr>
        <p:txBody>
          <a:bodyPr/>
          <a:lstStyle/>
          <a:p>
            <a:pPr>
              <a:defRPr/>
            </a:pPr>
            <a:fld id="{CA995CDC-5B2A-4D8F-A9C6-7B750D9E2085}" type="slidenum">
              <a:rPr lang="en-US"/>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Example - Port addresses</a:t>
            </a:r>
          </a:p>
        </p:txBody>
      </p:sp>
      <p:pic>
        <p:nvPicPr>
          <p:cNvPr id="24579" name="Picture 3"/>
          <p:cNvPicPr>
            <a:picLocks noChangeAspect="1" noChangeArrowheads="1"/>
          </p:cNvPicPr>
          <p:nvPr/>
        </p:nvPicPr>
        <p:blipFill>
          <a:blip r:embed="rId3"/>
          <a:srcRect/>
          <a:stretch>
            <a:fillRect/>
          </a:stretch>
        </p:blipFill>
        <p:spPr bwMode="auto">
          <a:xfrm>
            <a:off x="457200" y="1098550"/>
            <a:ext cx="8401050" cy="1797050"/>
          </a:xfrm>
          <a:prstGeom prst="rect">
            <a:avLst/>
          </a:prstGeom>
          <a:noFill/>
          <a:ln w="12700">
            <a:noFill/>
            <a:miter lim="800000"/>
            <a:headEnd/>
            <a:tailEnd/>
          </a:ln>
        </p:spPr>
      </p:pic>
      <p:pic>
        <p:nvPicPr>
          <p:cNvPr id="24580" name="Picture 4"/>
          <p:cNvPicPr>
            <a:picLocks noChangeAspect="1" noChangeArrowheads="1"/>
          </p:cNvPicPr>
          <p:nvPr/>
        </p:nvPicPr>
        <p:blipFill>
          <a:blip r:embed="rId4"/>
          <a:srcRect/>
          <a:stretch>
            <a:fillRect/>
          </a:stretch>
        </p:blipFill>
        <p:spPr bwMode="auto">
          <a:xfrm>
            <a:off x="533400" y="3505200"/>
            <a:ext cx="7718425" cy="2744788"/>
          </a:xfrm>
          <a:prstGeom prst="rect">
            <a:avLst/>
          </a:prstGeom>
          <a:noFill/>
          <a:ln w="12700">
            <a:noFill/>
            <a:miter lim="800000"/>
            <a:headEnd/>
            <a:tailEnd/>
          </a:ln>
        </p:spPr>
      </p:pic>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Solution</a:t>
            </a:r>
          </a:p>
        </p:txBody>
      </p:sp>
      <p:pic>
        <p:nvPicPr>
          <p:cNvPr id="25603" name="Picture 3"/>
          <p:cNvPicPr>
            <a:picLocks noChangeAspect="1" noChangeArrowheads="1"/>
          </p:cNvPicPr>
          <p:nvPr/>
        </p:nvPicPr>
        <p:blipFill>
          <a:blip r:embed="rId3"/>
          <a:srcRect/>
          <a:stretch>
            <a:fillRect/>
          </a:stretch>
        </p:blipFill>
        <p:spPr bwMode="auto">
          <a:xfrm>
            <a:off x="1600200" y="1060450"/>
            <a:ext cx="6092825" cy="5797550"/>
          </a:xfrm>
          <a:prstGeom prst="rect">
            <a:avLst/>
          </a:prstGeom>
          <a:noFill/>
          <a:ln w="12700">
            <a:noFill/>
            <a:miter lim="800000"/>
            <a:headEnd/>
            <a:tailEnd/>
          </a:ln>
        </p:spPr>
      </p:pic>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Example – Programming 8255</a:t>
            </a:r>
          </a:p>
        </p:txBody>
      </p:sp>
      <p:pic>
        <p:nvPicPr>
          <p:cNvPr id="26627" name="Picture 3"/>
          <p:cNvPicPr>
            <a:picLocks noChangeAspect="1" noChangeArrowheads="1"/>
          </p:cNvPicPr>
          <p:nvPr/>
        </p:nvPicPr>
        <p:blipFill>
          <a:blip r:embed="rId3"/>
          <a:srcRect/>
          <a:stretch>
            <a:fillRect/>
          </a:stretch>
        </p:blipFill>
        <p:spPr bwMode="auto">
          <a:xfrm>
            <a:off x="533400" y="1371600"/>
            <a:ext cx="7954963" cy="1535113"/>
          </a:xfrm>
          <a:prstGeom prst="rect">
            <a:avLst/>
          </a:prstGeom>
          <a:noFill/>
          <a:ln w="12700">
            <a:noFill/>
            <a:miter lim="800000"/>
            <a:headEnd/>
            <a:tailEnd/>
          </a:ln>
        </p:spPr>
      </p:pic>
      <p:pic>
        <p:nvPicPr>
          <p:cNvPr id="26628" name="Picture 4"/>
          <p:cNvPicPr>
            <a:picLocks noChangeAspect="1" noChangeArrowheads="1"/>
          </p:cNvPicPr>
          <p:nvPr/>
        </p:nvPicPr>
        <p:blipFill>
          <a:blip r:embed="rId4"/>
          <a:srcRect/>
          <a:stretch>
            <a:fillRect/>
          </a:stretch>
        </p:blipFill>
        <p:spPr bwMode="auto">
          <a:xfrm>
            <a:off x="533400" y="3352800"/>
            <a:ext cx="8145463" cy="2708275"/>
          </a:xfrm>
          <a:prstGeom prst="rect">
            <a:avLst/>
          </a:prstGeom>
          <a:noFill/>
          <a:ln w="12700">
            <a:noFill/>
            <a:miter lim="800000"/>
            <a:headEnd/>
            <a:tailEnd/>
          </a:ln>
        </p:spPr>
      </p:pic>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Solution</a:t>
            </a:r>
          </a:p>
        </p:txBody>
      </p:sp>
      <p:pic>
        <p:nvPicPr>
          <p:cNvPr id="27651" name="Picture 3"/>
          <p:cNvPicPr>
            <a:picLocks noChangeAspect="1" noChangeArrowheads="1"/>
          </p:cNvPicPr>
          <p:nvPr/>
        </p:nvPicPr>
        <p:blipFill>
          <a:blip r:embed="rId3"/>
          <a:srcRect/>
          <a:stretch>
            <a:fillRect/>
          </a:stretch>
        </p:blipFill>
        <p:spPr bwMode="auto">
          <a:xfrm>
            <a:off x="1371600" y="990600"/>
            <a:ext cx="6324600" cy="5911850"/>
          </a:xfrm>
          <a:prstGeom prst="rect">
            <a:avLst/>
          </a:prstGeom>
          <a:noFill/>
          <a:ln w="12700">
            <a:noFill/>
            <a:miter lim="800000"/>
            <a:headEnd/>
            <a:tailEnd/>
          </a:ln>
        </p:spPr>
      </p:pic>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029" y="685800"/>
            <a:ext cx="9138851" cy="5943600"/>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xmlns="" val="3819168637"/>
      </p:ext>
    </p:extLst>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5800" y="304800"/>
            <a:ext cx="7696200" cy="5961564"/>
          </a:xfrm>
          <a:prstGeom prst="rect">
            <a:avLst/>
          </a:prstGeom>
        </p:spPr>
      </p:pic>
    </p:spTree>
    <p:extLst>
      <p:ext uri="{BB962C8B-B14F-4D97-AF65-F5344CB8AC3E}">
        <p14:creationId xmlns:p14="http://schemas.microsoft.com/office/powerpoint/2010/main" xmlns="" val="2597792397"/>
      </p:ext>
    </p:extLst>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34122"/>
            <a:ext cx="9144000" cy="5789755"/>
          </a:xfrm>
          <a:prstGeom prst="rect">
            <a:avLst/>
          </a:prstGeom>
        </p:spPr>
      </p:pic>
    </p:spTree>
    <p:extLst>
      <p:ext uri="{BB962C8B-B14F-4D97-AF65-F5344CB8AC3E}">
        <p14:creationId xmlns:p14="http://schemas.microsoft.com/office/powerpoint/2010/main" xmlns="" val="1907742863"/>
      </p:ext>
    </p:extLst>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tr-TR" smtClean="0"/>
              <a:t>Bit Set Reset (</a:t>
            </a:r>
            <a:r>
              <a:rPr lang="en-US" smtClean="0"/>
              <a:t>BSR</a:t>
            </a:r>
            <a:r>
              <a:rPr lang="tr-TR" smtClean="0"/>
              <a:t>)</a:t>
            </a:r>
            <a:r>
              <a:rPr lang="en-US" smtClean="0"/>
              <a:t> mode</a:t>
            </a:r>
          </a:p>
        </p:txBody>
      </p:sp>
      <p:pic>
        <p:nvPicPr>
          <p:cNvPr id="28675" name="Picture 4" descr="8255-BSR"/>
          <p:cNvPicPr>
            <a:picLocks noGrp="1" noChangeAspect="1" noChangeArrowheads="1"/>
          </p:cNvPicPr>
          <p:nvPr>
            <p:ph idx="1"/>
          </p:nvPr>
        </p:nvPicPr>
        <p:blipFill>
          <a:blip r:embed="rId3"/>
          <a:srcRect/>
          <a:stretch>
            <a:fillRect/>
          </a:stretch>
        </p:blipFill>
        <p:spPr>
          <a:xfrm>
            <a:off x="1476375" y="1311275"/>
            <a:ext cx="5688013" cy="5121275"/>
          </a:xfrm>
          <a:noFill/>
        </p:spPr>
      </p:pic>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381000" y="493712"/>
            <a:ext cx="6299200" cy="573088"/>
          </a:xfrm>
        </p:spPr>
        <p:txBody>
          <a:bodyPr>
            <a:normAutofit fontScale="90000"/>
          </a:bodyPr>
          <a:lstStyle/>
          <a:p>
            <a:r>
              <a:rPr lang="en-US" b="1" dirty="0">
                <a:solidFill>
                  <a:srgbClr val="C00000"/>
                </a:solidFill>
              </a:rPr>
              <a:t>Altering the Control Flow</a:t>
            </a:r>
          </a:p>
        </p:txBody>
      </p:sp>
      <p:sp>
        <p:nvSpPr>
          <p:cNvPr id="473091" name="Rectangle 3"/>
          <p:cNvSpPr>
            <a:spLocks noGrp="1" noChangeArrowheads="1"/>
          </p:cNvSpPr>
          <p:nvPr>
            <p:ph type="body" idx="1"/>
          </p:nvPr>
        </p:nvSpPr>
        <p:spPr>
          <a:xfrm>
            <a:off x="381000" y="1250950"/>
            <a:ext cx="8624887" cy="5378450"/>
          </a:xfrm>
        </p:spPr>
        <p:txBody>
          <a:bodyPr>
            <a:normAutofit fontScale="85000" lnSpcReduction="20000"/>
          </a:bodyPr>
          <a:lstStyle/>
          <a:p>
            <a:r>
              <a:rPr lang="en-US" dirty="0"/>
              <a:t>Up to now: two mechanisms for changing control flow:</a:t>
            </a:r>
          </a:p>
          <a:p>
            <a:pPr lvl="1"/>
            <a:r>
              <a:rPr lang="en-US" dirty="0"/>
              <a:t>Jumps and branches</a:t>
            </a:r>
          </a:p>
          <a:p>
            <a:pPr lvl="1"/>
            <a:r>
              <a:rPr lang="en-US" dirty="0"/>
              <a:t>Call and return</a:t>
            </a:r>
          </a:p>
          <a:p>
            <a:pPr lvl="1">
              <a:buFont typeface="Wingdings" pitchFamily="2" charset="2"/>
              <a:buNone/>
            </a:pPr>
            <a:r>
              <a:rPr lang="en-US" dirty="0" smtClean="0"/>
              <a:t>React </a:t>
            </a:r>
            <a:r>
              <a:rPr lang="en-US" dirty="0"/>
              <a:t>to changes in </a:t>
            </a:r>
            <a:r>
              <a:rPr lang="en-US" b="1" i="1" dirty="0">
                <a:solidFill>
                  <a:srgbClr val="C00000"/>
                </a:solidFill>
              </a:rPr>
              <a:t>program </a:t>
            </a:r>
            <a:r>
              <a:rPr lang="en-US" b="1" i="1" dirty="0" smtClean="0">
                <a:solidFill>
                  <a:srgbClr val="C00000"/>
                </a:solidFill>
              </a:rPr>
              <a:t>state</a:t>
            </a:r>
          </a:p>
          <a:p>
            <a:pPr lvl="1">
              <a:buFont typeface="Wingdings" pitchFamily="2" charset="2"/>
              <a:buNone/>
            </a:pPr>
            <a:endParaRPr lang="en-US" dirty="0"/>
          </a:p>
          <a:p>
            <a:r>
              <a:rPr lang="en-US" dirty="0"/>
              <a:t>Insufficient  for a useful </a:t>
            </a:r>
            <a:r>
              <a:rPr lang="en-US" dirty="0" smtClean="0"/>
              <a:t>system: </a:t>
            </a:r>
            <a:br>
              <a:rPr lang="en-US" dirty="0" smtClean="0"/>
            </a:br>
            <a:r>
              <a:rPr lang="en-US" dirty="0" smtClean="0"/>
              <a:t>Difficult to </a:t>
            </a:r>
            <a:r>
              <a:rPr lang="en-US" dirty="0"/>
              <a:t>react to changes in </a:t>
            </a:r>
            <a:r>
              <a:rPr lang="en-US" i="1" dirty="0">
                <a:solidFill>
                  <a:srgbClr val="C00000"/>
                </a:solidFill>
              </a:rPr>
              <a:t>system state </a:t>
            </a:r>
          </a:p>
          <a:p>
            <a:pPr lvl="1"/>
            <a:r>
              <a:rPr lang="en-US" dirty="0"/>
              <a:t>D</a:t>
            </a:r>
            <a:r>
              <a:rPr lang="en-US" dirty="0" smtClean="0"/>
              <a:t>ata </a:t>
            </a:r>
            <a:r>
              <a:rPr lang="en-US" dirty="0"/>
              <a:t>arrives from a disk or a network adapter</a:t>
            </a:r>
          </a:p>
          <a:p>
            <a:pPr lvl="1"/>
            <a:r>
              <a:rPr lang="en-US" dirty="0"/>
              <a:t>I</a:t>
            </a:r>
            <a:r>
              <a:rPr lang="en-US" dirty="0" smtClean="0"/>
              <a:t>nstruction </a:t>
            </a:r>
            <a:r>
              <a:rPr lang="en-US" dirty="0"/>
              <a:t>divides by zero</a:t>
            </a:r>
          </a:p>
          <a:p>
            <a:pPr lvl="1"/>
            <a:r>
              <a:rPr lang="en-US" dirty="0"/>
              <a:t>U</a:t>
            </a:r>
            <a:r>
              <a:rPr lang="en-US" dirty="0" smtClean="0"/>
              <a:t>ser </a:t>
            </a:r>
            <a:r>
              <a:rPr lang="en-US" dirty="0"/>
              <a:t>hits Ctrl-C at the keyboard</a:t>
            </a:r>
          </a:p>
          <a:p>
            <a:pPr lvl="1"/>
            <a:r>
              <a:rPr lang="en-US" dirty="0"/>
              <a:t>System timer expires</a:t>
            </a:r>
          </a:p>
          <a:p>
            <a:endParaRPr lang="en-US" dirty="0" smtClean="0"/>
          </a:p>
          <a:p>
            <a:r>
              <a:rPr lang="en-US" dirty="0" smtClean="0"/>
              <a:t>System </a:t>
            </a:r>
            <a:r>
              <a:rPr lang="en-US" dirty="0"/>
              <a:t>needs mechanisms for “exceptional control 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0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30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309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30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3091">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3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990600" y="76200"/>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US" sz="3600" b="1">
                <a:solidFill>
                  <a:schemeClr val="hlink"/>
                </a:solidFill>
              </a:rPr>
              <a:t>Example for BSR</a:t>
            </a:r>
          </a:p>
        </p:txBody>
      </p:sp>
      <p:sp>
        <p:nvSpPr>
          <p:cNvPr id="394245" name="Rectangle 5"/>
          <p:cNvSpPr>
            <a:spLocks noChangeArrowheads="1"/>
          </p:cNvSpPr>
          <p:nvPr/>
        </p:nvSpPr>
        <p:spPr bwMode="auto">
          <a:xfrm>
            <a:off x="1042988" y="1700213"/>
            <a:ext cx="7162800" cy="4114800"/>
          </a:xfrm>
          <a:prstGeom prst="rect">
            <a:avLst/>
          </a:prstGeom>
          <a:noFill/>
          <a:ln w="12700">
            <a:noFill/>
            <a:miter lim="800000"/>
            <a:headEnd/>
            <a:tailEnd/>
          </a:ln>
        </p:spPr>
        <p:txBody>
          <a:bodyPr lIns="90488" tIns="44450" rIns="90488" bIns="44450"/>
          <a:lstStyle/>
          <a:p>
            <a:pPr marL="285750" indent="-285750" eaLnBrk="0" hangingPunct="0">
              <a:lnSpc>
                <a:spcPct val="80000"/>
              </a:lnSpc>
              <a:spcBef>
                <a:spcPct val="30000"/>
              </a:spcBef>
              <a:buSzPct val="100000"/>
              <a:buFontTx/>
              <a:buChar char="•"/>
            </a:pPr>
            <a:r>
              <a:rPr lang="en-US" sz="2000" b="1"/>
              <a:t>Program 8255 for the following</a:t>
            </a:r>
          </a:p>
          <a:p>
            <a:pPr marL="685800" lvl="1" indent="-228600" eaLnBrk="0" hangingPunct="0">
              <a:lnSpc>
                <a:spcPct val="80000"/>
              </a:lnSpc>
              <a:spcBef>
                <a:spcPct val="30000"/>
              </a:spcBef>
              <a:buSzPct val="100000"/>
              <a:buFontTx/>
              <a:buChar char="–"/>
            </a:pPr>
            <a:r>
              <a:rPr lang="en-US" sz="1600" b="1"/>
              <a:t>A) set PC2 to high</a:t>
            </a:r>
          </a:p>
          <a:p>
            <a:pPr marL="685800" lvl="1" indent="-228600" eaLnBrk="0" hangingPunct="0">
              <a:lnSpc>
                <a:spcPct val="80000"/>
              </a:lnSpc>
              <a:spcBef>
                <a:spcPct val="30000"/>
              </a:spcBef>
              <a:buSzPct val="100000"/>
              <a:buFontTx/>
              <a:buChar char="–"/>
            </a:pPr>
            <a:r>
              <a:rPr lang="en-US" sz="1600" b="1"/>
              <a:t>B) Use PC6 to generate a square wave of 66% duty cycle</a:t>
            </a:r>
          </a:p>
          <a:p>
            <a:pPr marL="285750" indent="-285750" eaLnBrk="0" hangingPunct="0">
              <a:lnSpc>
                <a:spcPct val="80000"/>
              </a:lnSpc>
              <a:spcBef>
                <a:spcPct val="30000"/>
              </a:spcBef>
              <a:buSzPct val="100000"/>
              <a:buFontTx/>
              <a:buChar char="•"/>
            </a:pPr>
            <a:r>
              <a:rPr lang="en-US" sz="2000" b="1"/>
              <a:t>Solution</a:t>
            </a:r>
          </a:p>
          <a:p>
            <a:pPr marL="285750" indent="-285750" eaLnBrk="0" hangingPunct="0">
              <a:lnSpc>
                <a:spcPct val="80000"/>
              </a:lnSpc>
              <a:spcBef>
                <a:spcPct val="30000"/>
              </a:spcBef>
              <a:buSzPct val="100000"/>
              <a:buFontTx/>
              <a:buChar char="•"/>
            </a:pPr>
            <a:r>
              <a:rPr lang="en-US" sz="2000" b="1"/>
              <a:t>A) </a:t>
            </a:r>
          </a:p>
          <a:p>
            <a:pPr marL="685800" lvl="1" indent="-228600" eaLnBrk="0" hangingPunct="0">
              <a:lnSpc>
                <a:spcPct val="80000"/>
              </a:lnSpc>
              <a:spcBef>
                <a:spcPct val="30000"/>
              </a:spcBef>
              <a:buSzPct val="100000"/>
            </a:pPr>
            <a:r>
              <a:rPr lang="tr-TR" sz="1600" b="1"/>
              <a:t>	</a:t>
            </a:r>
            <a:r>
              <a:rPr lang="en-US" sz="1600" b="1"/>
              <a:t>MOV AL, 00000101B</a:t>
            </a:r>
            <a:br>
              <a:rPr lang="en-US" sz="1600" b="1"/>
            </a:br>
            <a:r>
              <a:rPr lang="en-US" sz="1600" b="1"/>
              <a:t>OUT 9</a:t>
            </a:r>
            <a:r>
              <a:rPr lang="tr-TR" sz="1600" b="1"/>
              <a:t>2</a:t>
            </a:r>
            <a:r>
              <a:rPr lang="en-US" sz="1600" b="1"/>
              <a:t>H,AL</a:t>
            </a:r>
          </a:p>
          <a:p>
            <a:pPr marL="285750" indent="-285750" eaLnBrk="0" hangingPunct="0">
              <a:lnSpc>
                <a:spcPct val="80000"/>
              </a:lnSpc>
              <a:spcBef>
                <a:spcPct val="30000"/>
              </a:spcBef>
              <a:buSzPct val="100000"/>
              <a:buFontTx/>
              <a:buChar char="•"/>
            </a:pPr>
            <a:r>
              <a:rPr lang="en-US" sz="2000" b="1"/>
              <a:t>B)</a:t>
            </a:r>
          </a:p>
          <a:p>
            <a:pPr marL="685800" lvl="1" indent="-228600" eaLnBrk="0" hangingPunct="0">
              <a:lnSpc>
                <a:spcPct val="80000"/>
              </a:lnSpc>
              <a:spcBef>
                <a:spcPct val="30000"/>
              </a:spcBef>
              <a:buSzPct val="100000"/>
            </a:pPr>
            <a:r>
              <a:rPr lang="tr-TR" sz="1600" b="1"/>
              <a:t>    AGAIN	</a:t>
            </a:r>
            <a:r>
              <a:rPr lang="en-US" sz="1600" b="1"/>
              <a:t>MOV AL, 0xxx1101</a:t>
            </a:r>
            <a:br>
              <a:rPr lang="en-US" sz="1600" b="1"/>
            </a:br>
            <a:r>
              <a:rPr lang="tr-TR" sz="1600" b="1"/>
              <a:t>		</a:t>
            </a:r>
            <a:r>
              <a:rPr lang="en-US" sz="1600" b="1"/>
              <a:t>OUT 9</a:t>
            </a:r>
            <a:r>
              <a:rPr lang="tr-TR" sz="1600" b="1"/>
              <a:t>2</a:t>
            </a:r>
            <a:r>
              <a:rPr lang="en-US" sz="1600" b="1"/>
              <a:t>H, AL</a:t>
            </a:r>
            <a:br>
              <a:rPr lang="en-US" sz="1600" b="1"/>
            </a:br>
            <a:r>
              <a:rPr lang="tr-TR" sz="1600" b="1"/>
              <a:t>		</a:t>
            </a:r>
            <a:r>
              <a:rPr lang="en-US" sz="1600" b="1"/>
              <a:t>CALL Delay</a:t>
            </a:r>
            <a:br>
              <a:rPr lang="en-US" sz="1600" b="1"/>
            </a:br>
            <a:r>
              <a:rPr lang="tr-TR" sz="1600" b="1"/>
              <a:t>		</a:t>
            </a:r>
            <a:r>
              <a:rPr lang="en-US" sz="1600" b="1"/>
              <a:t>CALL Delay</a:t>
            </a:r>
            <a:br>
              <a:rPr lang="en-US" sz="1600" b="1"/>
            </a:br>
            <a:r>
              <a:rPr lang="tr-TR" sz="1600" b="1"/>
              <a:t>		</a:t>
            </a:r>
            <a:r>
              <a:rPr lang="en-US" sz="1600" b="1"/>
              <a:t>MOV AL, 0xxx1100</a:t>
            </a:r>
            <a:br>
              <a:rPr lang="en-US" sz="1600" b="1"/>
            </a:br>
            <a:r>
              <a:rPr lang="tr-TR" sz="1600" b="1"/>
              <a:t>		</a:t>
            </a:r>
            <a:r>
              <a:rPr lang="en-US" sz="1600" b="1"/>
              <a:t>OUT 9</a:t>
            </a:r>
            <a:r>
              <a:rPr lang="tr-TR" sz="1600" b="1"/>
              <a:t>2</a:t>
            </a:r>
            <a:r>
              <a:rPr lang="en-US" sz="1600" b="1"/>
              <a:t>H, AL</a:t>
            </a:r>
            <a:br>
              <a:rPr lang="en-US" sz="1600" b="1"/>
            </a:br>
            <a:r>
              <a:rPr lang="tr-TR" sz="1600" b="1"/>
              <a:t>		</a:t>
            </a:r>
            <a:r>
              <a:rPr lang="en-US" sz="1600" b="1"/>
              <a:t>CALL Delay</a:t>
            </a:r>
            <a:br>
              <a:rPr lang="en-US" sz="1600" b="1"/>
            </a:br>
            <a:r>
              <a:rPr lang="tr-TR" sz="1600" b="1"/>
              <a:t>		</a:t>
            </a:r>
            <a:r>
              <a:rPr lang="en-US" sz="1600" b="1"/>
              <a:t>JMP AGAIN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5">
                                            <p:txEl>
                                              <p:pRg st="0" end="0"/>
                                            </p:txEl>
                                          </p:spTgt>
                                        </p:tgtEl>
                                        <p:attrNameLst>
                                          <p:attrName>style.visibility</p:attrName>
                                        </p:attrNameLst>
                                      </p:cBhvr>
                                      <p:to>
                                        <p:strVal val="visible"/>
                                      </p:to>
                                    </p:set>
                                    <p:anim calcmode="lin" valueType="num">
                                      <p:cBhvr additive="base">
                                        <p:cTn id="7" dur="500" fill="hold"/>
                                        <p:tgtEl>
                                          <p:spTgt spid="3942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424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94245">
                                            <p:txEl>
                                              <p:pRg st="1" end="1"/>
                                            </p:txEl>
                                          </p:spTgt>
                                        </p:tgtEl>
                                        <p:attrNameLst>
                                          <p:attrName>style.visibility</p:attrName>
                                        </p:attrNameLst>
                                      </p:cBhvr>
                                      <p:to>
                                        <p:strVal val="visible"/>
                                      </p:to>
                                    </p:set>
                                    <p:anim calcmode="lin" valueType="num">
                                      <p:cBhvr additive="base">
                                        <p:cTn id="11" dur="500" fill="hold"/>
                                        <p:tgtEl>
                                          <p:spTgt spid="39424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9424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94245">
                                            <p:txEl>
                                              <p:pRg st="2" end="2"/>
                                            </p:txEl>
                                          </p:spTgt>
                                        </p:tgtEl>
                                        <p:attrNameLst>
                                          <p:attrName>style.visibility</p:attrName>
                                        </p:attrNameLst>
                                      </p:cBhvr>
                                      <p:to>
                                        <p:strVal val="visible"/>
                                      </p:to>
                                    </p:set>
                                    <p:anim calcmode="lin" valueType="num">
                                      <p:cBhvr additive="base">
                                        <p:cTn id="15" dur="500" fill="hold"/>
                                        <p:tgtEl>
                                          <p:spTgt spid="39424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9424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94245">
                                            <p:txEl>
                                              <p:pRg st="3" end="3"/>
                                            </p:txEl>
                                          </p:spTgt>
                                        </p:tgtEl>
                                        <p:attrNameLst>
                                          <p:attrName>style.visibility</p:attrName>
                                        </p:attrNameLst>
                                      </p:cBhvr>
                                      <p:to>
                                        <p:strVal val="visible"/>
                                      </p:to>
                                    </p:set>
                                    <p:anim calcmode="lin" valueType="num">
                                      <p:cBhvr additive="base">
                                        <p:cTn id="21" dur="500" fill="hold"/>
                                        <p:tgtEl>
                                          <p:spTgt spid="39424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9424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94245">
                                            <p:txEl>
                                              <p:pRg st="4" end="4"/>
                                            </p:txEl>
                                          </p:spTgt>
                                        </p:tgtEl>
                                        <p:attrNameLst>
                                          <p:attrName>style.visibility</p:attrName>
                                        </p:attrNameLst>
                                      </p:cBhvr>
                                      <p:to>
                                        <p:strVal val="visible"/>
                                      </p:to>
                                    </p:set>
                                    <p:anim calcmode="lin" valueType="num">
                                      <p:cBhvr additive="base">
                                        <p:cTn id="27" dur="500" fill="hold"/>
                                        <p:tgtEl>
                                          <p:spTgt spid="39424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424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94245">
                                            <p:txEl>
                                              <p:pRg st="5" end="5"/>
                                            </p:txEl>
                                          </p:spTgt>
                                        </p:tgtEl>
                                        <p:attrNameLst>
                                          <p:attrName>style.visibility</p:attrName>
                                        </p:attrNameLst>
                                      </p:cBhvr>
                                      <p:to>
                                        <p:strVal val="visible"/>
                                      </p:to>
                                    </p:set>
                                    <p:anim calcmode="lin" valueType="num">
                                      <p:cBhvr additive="base">
                                        <p:cTn id="31" dur="500" fill="hold"/>
                                        <p:tgtEl>
                                          <p:spTgt spid="39424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424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4245">
                                            <p:txEl>
                                              <p:pRg st="6" end="6"/>
                                            </p:txEl>
                                          </p:spTgt>
                                        </p:tgtEl>
                                        <p:attrNameLst>
                                          <p:attrName>style.visibility</p:attrName>
                                        </p:attrNameLst>
                                      </p:cBhvr>
                                      <p:to>
                                        <p:strVal val="visible"/>
                                      </p:to>
                                    </p:set>
                                    <p:anim calcmode="lin" valueType="num">
                                      <p:cBhvr additive="base">
                                        <p:cTn id="37" dur="500" fill="hold"/>
                                        <p:tgtEl>
                                          <p:spTgt spid="39424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4245">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94245">
                                            <p:txEl>
                                              <p:pRg st="7" end="7"/>
                                            </p:txEl>
                                          </p:spTgt>
                                        </p:tgtEl>
                                        <p:attrNameLst>
                                          <p:attrName>style.visibility</p:attrName>
                                        </p:attrNameLst>
                                      </p:cBhvr>
                                      <p:to>
                                        <p:strVal val="visible"/>
                                      </p:to>
                                    </p:set>
                                    <p:anim calcmode="lin" valueType="num">
                                      <p:cBhvr additive="base">
                                        <p:cTn id="41" dur="500" fill="hold"/>
                                        <p:tgtEl>
                                          <p:spTgt spid="394245">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9424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5"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tr-TR" dirty="0" smtClean="0"/>
              <a:t>Mode 0: </a:t>
            </a:r>
            <a:r>
              <a:rPr lang="en-US" dirty="0" smtClean="0"/>
              <a:t>Example</a:t>
            </a:r>
          </a:p>
        </p:txBody>
      </p:sp>
      <p:sp>
        <p:nvSpPr>
          <p:cNvPr id="30723" name="Rectangle 3"/>
          <p:cNvSpPr>
            <a:spLocks noGrp="1" noChangeArrowheads="1"/>
          </p:cNvSpPr>
          <p:nvPr>
            <p:ph type="body" idx="1"/>
          </p:nvPr>
        </p:nvSpPr>
        <p:spPr/>
        <p:txBody>
          <a:bodyPr/>
          <a:lstStyle/>
          <a:p>
            <a:pPr>
              <a:lnSpc>
                <a:spcPct val="80000"/>
              </a:lnSpc>
              <a:buFontTx/>
              <a:buNone/>
            </a:pPr>
            <a:r>
              <a:rPr lang="en-US" sz="2000" b="0" smtClean="0"/>
              <a:t>This functional configuration provides simple input and output operations for each of the three ports. No ``handshaking'‘ is required, data is simply written to or read from a specified port.</a:t>
            </a:r>
          </a:p>
          <a:p>
            <a:pPr>
              <a:lnSpc>
                <a:spcPct val="80000"/>
              </a:lnSpc>
              <a:buFontTx/>
              <a:buNone/>
            </a:pPr>
            <a:endParaRPr lang="en-US" sz="2000" b="0" smtClean="0"/>
          </a:p>
          <a:p>
            <a:pPr>
              <a:lnSpc>
                <a:spcPct val="80000"/>
              </a:lnSpc>
              <a:buFontTx/>
              <a:buNone/>
            </a:pPr>
            <a:r>
              <a:rPr lang="en-US" sz="2000" smtClean="0"/>
              <a:t>Mode 0 Basic Functional Definitions:</a:t>
            </a:r>
          </a:p>
          <a:p>
            <a:pPr>
              <a:lnSpc>
                <a:spcPct val="80000"/>
              </a:lnSpc>
            </a:pPr>
            <a:r>
              <a:rPr lang="en-US" sz="2000" b="0" smtClean="0"/>
              <a:t> Two 8-bit ports and two 4-bit ports.</a:t>
            </a:r>
          </a:p>
          <a:p>
            <a:pPr>
              <a:lnSpc>
                <a:spcPct val="80000"/>
              </a:lnSpc>
            </a:pPr>
            <a:r>
              <a:rPr lang="en-US" sz="2000" b="0" smtClean="0"/>
              <a:t> Any port can be input or output.</a:t>
            </a:r>
          </a:p>
          <a:p>
            <a:pPr>
              <a:lnSpc>
                <a:spcPct val="80000"/>
              </a:lnSpc>
            </a:pPr>
            <a:r>
              <a:rPr lang="en-US" sz="2000" b="0" smtClean="0"/>
              <a:t> Outputs are latched.</a:t>
            </a:r>
          </a:p>
          <a:p>
            <a:pPr>
              <a:lnSpc>
                <a:spcPct val="80000"/>
              </a:lnSpc>
            </a:pPr>
            <a:r>
              <a:rPr lang="en-US" sz="2000" b="0" smtClean="0"/>
              <a:t> Inputs are not latched.</a:t>
            </a:r>
          </a:p>
          <a:p>
            <a:pPr>
              <a:lnSpc>
                <a:spcPct val="80000"/>
              </a:lnSpc>
            </a:pPr>
            <a:r>
              <a:rPr lang="en-US" sz="2000" b="0" smtClean="0"/>
              <a:t>16 different Input/Output configurations are possible</a:t>
            </a:r>
          </a:p>
          <a:p>
            <a:pPr>
              <a:lnSpc>
                <a:spcPct val="80000"/>
              </a:lnSpc>
              <a:buFontTx/>
              <a:buNone/>
            </a:pPr>
            <a:r>
              <a:rPr lang="en-US" sz="2000" b="0" smtClean="0"/>
              <a:t>	in this Mode.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tr-TR" smtClean="0"/>
              <a:t>MODE 0 Application (Keyboard Interface)</a:t>
            </a:r>
            <a:endParaRPr lang="en-US" smtClean="0"/>
          </a:p>
        </p:txBody>
      </p:sp>
      <p:pic>
        <p:nvPicPr>
          <p:cNvPr id="33795" name="Picture 7" descr="keyboard"/>
          <p:cNvPicPr>
            <a:picLocks noGrp="1" noChangeAspect="1" noChangeArrowheads="1"/>
          </p:cNvPicPr>
          <p:nvPr>
            <p:ph idx="1"/>
          </p:nvPr>
        </p:nvPicPr>
        <p:blipFill>
          <a:blip r:embed="rId3"/>
          <a:srcRect/>
          <a:stretch>
            <a:fillRect/>
          </a:stretch>
        </p:blipFill>
        <p:spPr>
          <a:xfrm>
            <a:off x="250825" y="1239838"/>
            <a:ext cx="8893175" cy="5618162"/>
          </a:xfr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539750" y="1341438"/>
            <a:ext cx="7613650" cy="5040312"/>
          </a:xfrm>
        </p:spPr>
        <p:txBody>
          <a:bodyPr/>
          <a:lstStyle/>
          <a:p>
            <a:pPr>
              <a:lnSpc>
                <a:spcPct val="80000"/>
              </a:lnSpc>
            </a:pPr>
            <a:r>
              <a:rPr lang="en-US" sz="2000" b="0" smtClean="0"/>
              <a:t>The switches in the keyboard are arranged in an array. The size of the array is described in terms of the number of rows and the number of the columns. </a:t>
            </a:r>
          </a:p>
          <a:p>
            <a:pPr>
              <a:lnSpc>
                <a:spcPct val="80000"/>
              </a:lnSpc>
            </a:pPr>
            <a:r>
              <a:rPr lang="en-US" sz="2000" b="0" smtClean="0"/>
              <a:t>In our example, the keyboard array has four rows, which are labeled R</a:t>
            </a:r>
            <a:r>
              <a:rPr lang="en-US" sz="2000" b="0" baseline="-25000" smtClean="0"/>
              <a:t>0</a:t>
            </a:r>
            <a:r>
              <a:rPr lang="en-US" sz="2000" b="0" smtClean="0"/>
              <a:t> through R</a:t>
            </a:r>
            <a:r>
              <a:rPr lang="en-US" sz="2000" b="0" baseline="-25000" smtClean="0"/>
              <a:t>3</a:t>
            </a:r>
            <a:r>
              <a:rPr lang="en-US" sz="2000" b="0" smtClean="0"/>
              <a:t>, and four columns, which are labeled C</a:t>
            </a:r>
            <a:r>
              <a:rPr lang="en-US" sz="2000" b="0" baseline="-25000" smtClean="0"/>
              <a:t>0</a:t>
            </a:r>
            <a:r>
              <a:rPr lang="en-US" sz="2000" b="0" smtClean="0"/>
              <a:t> through C</a:t>
            </a:r>
            <a:r>
              <a:rPr lang="en-US" sz="2000" b="0" baseline="-25000" smtClean="0"/>
              <a:t>3</a:t>
            </a:r>
            <a:r>
              <a:rPr lang="en-US" sz="2000" b="0" smtClean="0"/>
              <a:t>. The location of the switch for any key in the array is uniquely defined by a row and a column. </a:t>
            </a:r>
          </a:p>
          <a:p>
            <a:pPr>
              <a:lnSpc>
                <a:spcPct val="80000"/>
              </a:lnSpc>
            </a:pPr>
            <a:r>
              <a:rPr lang="en-US" sz="2000" b="0" smtClean="0"/>
              <a:t>For instance, the 0 key is located at the junction of R</a:t>
            </a:r>
            <a:r>
              <a:rPr lang="en-US" sz="2000" b="0" baseline="-25000" smtClean="0"/>
              <a:t>0</a:t>
            </a:r>
            <a:r>
              <a:rPr lang="en-US" sz="2000" b="0" smtClean="0"/>
              <a:t> and C</a:t>
            </a:r>
            <a:r>
              <a:rPr lang="en-US" sz="2000" b="0" baseline="-25000" smtClean="0"/>
              <a:t>0</a:t>
            </a:r>
            <a:r>
              <a:rPr lang="en-US" sz="2000" b="0" smtClean="0"/>
              <a:t>, while the 1 key is located at R</a:t>
            </a:r>
            <a:r>
              <a:rPr lang="en-US" sz="2000" b="0" baseline="-25000" smtClean="0"/>
              <a:t>0</a:t>
            </a:r>
            <a:r>
              <a:rPr lang="en-US" sz="2000" b="0" smtClean="0"/>
              <a:t> and C</a:t>
            </a:r>
            <a:r>
              <a:rPr lang="en-US" sz="2000" b="0" baseline="-25000" smtClean="0"/>
              <a:t>1</a:t>
            </a:r>
            <a:r>
              <a:rPr lang="en-US" sz="2000" b="0" smtClean="0"/>
              <a:t>.</a:t>
            </a:r>
          </a:p>
          <a:p>
            <a:pPr>
              <a:lnSpc>
                <a:spcPct val="80000"/>
              </a:lnSpc>
            </a:pPr>
            <a:r>
              <a:rPr lang="en-US" sz="2000" b="0" smtClean="0"/>
              <a:t>In most applications, the microcomputer scans the keyboard array. That is, it strobes  one row of the keyboard after the other by sending out a short-duration pulse, to the 0 logic level, on the row line. During each row strobe, all column lines are examined by reading them in parallel. </a:t>
            </a:r>
          </a:p>
          <a:p>
            <a:pPr>
              <a:lnSpc>
                <a:spcPct val="80000"/>
              </a:lnSpc>
            </a:pPr>
            <a:r>
              <a:rPr lang="en-US" sz="2000" b="0" smtClean="0"/>
              <a:t>Typically, the column lines are pulled up to the 1 logic level; therefore, if a switch is closed, a logic 0 will be read on the corresponding column line. If no switches are closed, all 1s will be read when the lines are examined.</a:t>
            </a:r>
          </a:p>
        </p:txBody>
      </p:sp>
      <p:sp>
        <p:nvSpPr>
          <p:cNvPr id="34819" name="Rectangle 4"/>
          <p:cNvSpPr>
            <a:spLocks noGrp="1" noChangeArrowheads="1"/>
          </p:cNvSpPr>
          <p:nvPr>
            <p:ph type="title"/>
          </p:nvPr>
        </p:nvSpPr>
        <p:spPr>
          <a:noFill/>
        </p:spPr>
        <p:txBody>
          <a:bodyPr/>
          <a:lstStyle/>
          <a:p>
            <a:r>
              <a:rPr lang="en-US" smtClean="0"/>
              <a:t>MODE 0 Application (Keyboard Interface)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971550" y="1341438"/>
            <a:ext cx="7162800" cy="4895850"/>
          </a:xfrm>
        </p:spPr>
        <p:txBody>
          <a:bodyPr/>
          <a:lstStyle/>
          <a:p>
            <a:r>
              <a:rPr lang="tr-TR" sz="1800" b="0" smtClean="0"/>
              <a:t>The starting address for this I/O interface is 10H and consecutive even addresses are used.</a:t>
            </a:r>
          </a:p>
          <a:p>
            <a:endParaRPr lang="tr-TR" sz="1800" b="0" smtClean="0"/>
          </a:p>
          <a:p>
            <a:pPr>
              <a:buFontTx/>
              <a:buNone/>
            </a:pPr>
            <a:r>
              <a:rPr lang="tr-TR" sz="1800" b="0" smtClean="0"/>
              <a:t>	10h:    0 0 0 1     0 0 0 0B  -Port A (Output port)</a:t>
            </a:r>
          </a:p>
          <a:p>
            <a:pPr>
              <a:buFontTx/>
              <a:buNone/>
            </a:pPr>
            <a:r>
              <a:rPr lang="tr-TR" sz="1800" b="0" smtClean="0"/>
              <a:t>	12h:    0 0 0 1     0 0 1 0B  -Port B (Unused output port)</a:t>
            </a:r>
          </a:p>
          <a:p>
            <a:pPr>
              <a:buFontTx/>
              <a:buNone/>
            </a:pPr>
            <a:r>
              <a:rPr lang="tr-TR" sz="1800" b="0" smtClean="0"/>
              <a:t>     14h:    0 0 0 1     0 1 0 0B  -Port C (lower and higher input)</a:t>
            </a:r>
          </a:p>
          <a:p>
            <a:pPr>
              <a:buFontTx/>
              <a:buNone/>
            </a:pPr>
            <a:r>
              <a:rPr lang="tr-TR" sz="1800" b="0" smtClean="0"/>
              <a:t>     16h:    0 0 0 1     0 1 1 0B  -Control Reg.</a:t>
            </a:r>
          </a:p>
          <a:p>
            <a:pPr>
              <a:buFontTx/>
              <a:buNone/>
            </a:pPr>
            <a:endParaRPr lang="tr-TR" sz="1800" b="0" smtClean="0"/>
          </a:p>
          <a:p>
            <a:pPr>
              <a:buFontTx/>
              <a:buNone/>
            </a:pPr>
            <a:r>
              <a:rPr lang="tr-TR" sz="1800" b="0" smtClean="0"/>
              <a:t>		PORTA   EQU    10h</a:t>
            </a:r>
          </a:p>
          <a:p>
            <a:pPr>
              <a:buFontTx/>
              <a:buNone/>
            </a:pPr>
            <a:r>
              <a:rPr lang="tr-TR" sz="1800" b="0" smtClean="0"/>
              <a:t>		PORTB   EQU    12h</a:t>
            </a:r>
          </a:p>
          <a:p>
            <a:pPr>
              <a:buFontTx/>
              <a:buNone/>
            </a:pPr>
            <a:r>
              <a:rPr lang="tr-TR" sz="1800" b="0" smtClean="0"/>
              <a:t>		PORTA   EQU    14h</a:t>
            </a:r>
          </a:p>
          <a:p>
            <a:pPr>
              <a:buFontTx/>
              <a:buNone/>
            </a:pPr>
            <a:r>
              <a:rPr lang="tr-TR" sz="1800" b="0" smtClean="0"/>
              <a:t>		CREG     EQU    16h</a:t>
            </a:r>
          </a:p>
          <a:p>
            <a:pPr>
              <a:buFontTx/>
              <a:buNone/>
            </a:pPr>
            <a:r>
              <a:rPr lang="tr-TR" sz="1800" b="0" smtClean="0"/>
              <a:t>		CWD       EQU    10001001b</a:t>
            </a:r>
          </a:p>
          <a:p>
            <a:pPr>
              <a:buFontTx/>
              <a:buNone/>
            </a:pPr>
            <a:r>
              <a:rPr lang="tr-TR" sz="1800" b="0" smtClean="0"/>
              <a:t>		MOV       AL, CWD</a:t>
            </a:r>
          </a:p>
          <a:p>
            <a:pPr>
              <a:buFontTx/>
              <a:buNone/>
            </a:pPr>
            <a:r>
              <a:rPr lang="tr-TR" sz="1800" b="0" smtClean="0"/>
              <a:t>		OUT       CREG,AL</a:t>
            </a:r>
            <a:endParaRPr lang="en-US" sz="1800" b="0" smtClean="0"/>
          </a:p>
        </p:txBody>
      </p:sp>
      <p:sp>
        <p:nvSpPr>
          <p:cNvPr id="35843" name="Rectangle 5"/>
          <p:cNvSpPr>
            <a:spLocks noGrp="1" noChangeArrowheads="1"/>
          </p:cNvSpPr>
          <p:nvPr>
            <p:ph type="title"/>
          </p:nvPr>
        </p:nvSpPr>
        <p:spPr>
          <a:noFill/>
        </p:spPr>
        <p:txBody>
          <a:bodyPr/>
          <a:lstStyle/>
          <a:p>
            <a:r>
              <a:rPr lang="en-US" smtClean="0"/>
              <a:t>MODE 0 Application (Keyboard Interface)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990600" y="1268413"/>
            <a:ext cx="7162800" cy="4827587"/>
          </a:xfrm>
        </p:spPr>
        <p:txBody>
          <a:bodyPr/>
          <a:lstStyle/>
          <a:p>
            <a:pPr>
              <a:buFontTx/>
              <a:buNone/>
            </a:pPr>
            <a:r>
              <a:rPr lang="tr-TR" sz="2000" b="0" smtClean="0"/>
              <a:t>		</a:t>
            </a:r>
            <a:endParaRPr lang="en-US" sz="2000" b="0" smtClean="0"/>
          </a:p>
        </p:txBody>
      </p:sp>
      <p:sp>
        <p:nvSpPr>
          <p:cNvPr id="36867" name="Rectangle 4"/>
          <p:cNvSpPr>
            <a:spLocks noGrp="1" noChangeArrowheads="1"/>
          </p:cNvSpPr>
          <p:nvPr>
            <p:ph type="title"/>
          </p:nvPr>
        </p:nvSpPr>
        <p:spPr>
          <a:noFill/>
        </p:spPr>
        <p:txBody>
          <a:bodyPr/>
          <a:lstStyle/>
          <a:p>
            <a:r>
              <a:rPr lang="en-US" smtClean="0"/>
              <a:t>MODE 0 Application (Keyboard Interface)</a:t>
            </a:r>
          </a:p>
        </p:txBody>
      </p:sp>
      <p:sp>
        <p:nvSpPr>
          <p:cNvPr id="36868" name="Text Box 5"/>
          <p:cNvSpPr txBox="1">
            <a:spLocks noChangeArrowheads="1"/>
          </p:cNvSpPr>
          <p:nvPr/>
        </p:nvSpPr>
        <p:spPr bwMode="auto">
          <a:xfrm>
            <a:off x="304800" y="1295400"/>
            <a:ext cx="8382000" cy="4647426"/>
          </a:xfrm>
          <a:prstGeom prst="rect">
            <a:avLst/>
          </a:prstGeom>
          <a:noFill/>
          <a:ln w="12700">
            <a:noFill/>
            <a:miter lim="800000"/>
            <a:headEnd/>
            <a:tailEnd/>
          </a:ln>
        </p:spPr>
        <p:txBody>
          <a:bodyPr>
            <a:spAutoFit/>
          </a:bodyPr>
          <a:lstStyle/>
          <a:p>
            <a:pPr eaLnBrk="0" hangingPunct="0">
              <a:spcBef>
                <a:spcPct val="50000"/>
              </a:spcBef>
            </a:pPr>
            <a:r>
              <a:rPr lang="tr-TR" sz="1600" dirty="0">
                <a:latin typeface="Times New Roman" pitchFamily="18" charset="0"/>
              </a:rPr>
              <a:t>			.	</a:t>
            </a:r>
          </a:p>
          <a:p>
            <a:pPr eaLnBrk="0" hangingPunct="0">
              <a:spcBef>
                <a:spcPct val="50000"/>
              </a:spcBef>
            </a:pPr>
            <a:r>
              <a:rPr lang="tr-TR" sz="1600" dirty="0">
                <a:latin typeface="Times New Roman" pitchFamily="18" charset="0"/>
              </a:rPr>
              <a:t>		.</a:t>
            </a:r>
          </a:p>
          <a:p>
            <a:r>
              <a:rPr lang="tr-TR" sz="1600" dirty="0">
                <a:latin typeface="Times New Roman" pitchFamily="18" charset="0"/>
              </a:rPr>
              <a:t>	SCAN:	MOV   </a:t>
            </a:r>
            <a:r>
              <a:rPr lang="tr-TR" sz="1600" dirty="0" smtClean="0">
                <a:latin typeface="Times New Roman" pitchFamily="18" charset="0"/>
              </a:rPr>
              <a:t>BL,FEH        </a:t>
            </a:r>
            <a:r>
              <a:rPr lang="tr-TR" sz="1600" dirty="0">
                <a:latin typeface="Times New Roman" pitchFamily="18" charset="0"/>
              </a:rPr>
              <a:t>; send </a:t>
            </a:r>
            <a:r>
              <a:rPr lang="en-US" sz="1600" dirty="0">
                <a:latin typeface="Times New Roman" pitchFamily="18" charset="0"/>
              </a:rPr>
              <a:t>a short-duration pulse, to the 0 logic level,</a:t>
            </a:r>
          </a:p>
          <a:p>
            <a:r>
              <a:rPr lang="tr-TR" sz="1600" dirty="0">
                <a:latin typeface="Times New Roman" pitchFamily="18" charset="0"/>
              </a:rPr>
              <a:t>	SCAN1:	MOV   AL,BL	; </a:t>
            </a:r>
            <a:r>
              <a:rPr lang="en-US" sz="1600" dirty="0">
                <a:latin typeface="Times New Roman" pitchFamily="18" charset="0"/>
              </a:rPr>
              <a:t>on the row line0.</a:t>
            </a:r>
            <a:endParaRPr lang="tr-TR" sz="1600" dirty="0">
              <a:latin typeface="Times New Roman" pitchFamily="18" charset="0"/>
            </a:endParaRPr>
          </a:p>
          <a:p>
            <a:r>
              <a:rPr lang="tr-TR" sz="1600" dirty="0">
                <a:latin typeface="Times New Roman" pitchFamily="18" charset="0"/>
              </a:rPr>
              <a:t>		OUT    PORTA,AL</a:t>
            </a:r>
          </a:p>
          <a:p>
            <a:r>
              <a:rPr lang="tr-TR" sz="1600" dirty="0">
                <a:latin typeface="Times New Roman" pitchFamily="18" charset="0"/>
              </a:rPr>
              <a:t>		IN        AL,PORTC      ;Read PortC</a:t>
            </a:r>
          </a:p>
          <a:p>
            <a:r>
              <a:rPr lang="tr-TR" sz="1600" dirty="0">
                <a:latin typeface="Times New Roman" pitchFamily="18" charset="0"/>
              </a:rPr>
              <a:t>		XOR    </a:t>
            </a:r>
            <a:r>
              <a:rPr lang="tr-TR" sz="1600" dirty="0" smtClean="0">
                <a:latin typeface="Times New Roman" pitchFamily="18" charset="0"/>
              </a:rPr>
              <a:t>AL,FFH         </a:t>
            </a:r>
            <a:r>
              <a:rPr lang="tr-TR" sz="1600" dirty="0">
                <a:latin typeface="Times New Roman" pitchFamily="18" charset="0"/>
              </a:rPr>
              <a:t>;Complement AL</a:t>
            </a:r>
          </a:p>
          <a:p>
            <a:r>
              <a:rPr lang="tr-TR" sz="1600" dirty="0">
                <a:latin typeface="Times New Roman" pitchFamily="18" charset="0"/>
              </a:rPr>
              <a:t>		AND   AL,0FH            ;Mask unused nibble</a:t>
            </a:r>
          </a:p>
          <a:p>
            <a:r>
              <a:rPr lang="tr-TR" sz="1600" dirty="0">
                <a:latin typeface="Times New Roman" pitchFamily="18" charset="0"/>
              </a:rPr>
              <a:t>		CMP   AL,0</a:t>
            </a:r>
          </a:p>
          <a:p>
            <a:r>
              <a:rPr lang="tr-TR" sz="1600" dirty="0">
                <a:latin typeface="Times New Roman" pitchFamily="18" charset="0"/>
              </a:rPr>
              <a:t>		JNE    KEY	;if a key pressed go to KEY</a:t>
            </a:r>
          </a:p>
          <a:p>
            <a:r>
              <a:rPr lang="tr-TR" sz="1600" dirty="0">
                <a:latin typeface="Times New Roman" pitchFamily="18" charset="0"/>
              </a:rPr>
              <a:t>		ROL   BL,1	; if no key pressed, shift the ruration pulse to next row</a:t>
            </a:r>
          </a:p>
          <a:p>
            <a:r>
              <a:rPr lang="tr-TR" sz="1600" dirty="0">
                <a:latin typeface="Times New Roman" pitchFamily="18" charset="0"/>
              </a:rPr>
              <a:t>		CMP   </a:t>
            </a:r>
            <a:r>
              <a:rPr lang="tr-TR" sz="1600" dirty="0" smtClean="0">
                <a:latin typeface="Times New Roman" pitchFamily="18" charset="0"/>
              </a:rPr>
              <a:t>BL,F</a:t>
            </a:r>
            <a:r>
              <a:rPr lang="en-US" sz="1600" dirty="0" smtClean="0">
                <a:latin typeface="Times New Roman" pitchFamily="18" charset="0"/>
              </a:rPr>
              <a:t>E</a:t>
            </a:r>
            <a:r>
              <a:rPr lang="tr-TR" sz="1600" dirty="0" smtClean="0">
                <a:latin typeface="Times New Roman" pitchFamily="18" charset="0"/>
              </a:rPr>
              <a:t>H</a:t>
            </a:r>
            <a:endParaRPr lang="tr-TR" sz="1600" dirty="0">
              <a:latin typeface="Times New Roman" pitchFamily="18" charset="0"/>
            </a:endParaRPr>
          </a:p>
          <a:p>
            <a:r>
              <a:rPr lang="tr-TR" sz="1600" dirty="0">
                <a:latin typeface="Times New Roman" pitchFamily="18" charset="0"/>
              </a:rPr>
              <a:t>		JNE    SCAN1</a:t>
            </a:r>
          </a:p>
          <a:p>
            <a:r>
              <a:rPr lang="tr-TR" sz="1600" dirty="0">
                <a:latin typeface="Times New Roman" pitchFamily="18" charset="0"/>
              </a:rPr>
              <a:t>		JMP    SCAN</a:t>
            </a:r>
          </a:p>
          <a:p>
            <a:r>
              <a:rPr lang="tr-TR" sz="1600" dirty="0">
                <a:latin typeface="Times New Roman" pitchFamily="18" charset="0"/>
              </a:rPr>
              <a:t>		.</a:t>
            </a:r>
          </a:p>
          <a:p>
            <a:r>
              <a:rPr lang="tr-TR" sz="1600" dirty="0">
                <a:latin typeface="Times New Roman" pitchFamily="18" charset="0"/>
              </a:rPr>
              <a:t>		.</a:t>
            </a:r>
          </a:p>
          <a:p>
            <a:r>
              <a:rPr lang="tr-TR" sz="1600" dirty="0">
                <a:latin typeface="Times New Roman" pitchFamily="18" charset="0"/>
              </a:rPr>
              <a:t>	KEY:	.</a:t>
            </a:r>
          </a:p>
          <a:p>
            <a:r>
              <a:rPr lang="tr-TR" sz="1600" dirty="0">
                <a:latin typeface="Times New Roman" pitchFamily="18" charset="0"/>
              </a:rPr>
              <a:t>		.</a:t>
            </a:r>
            <a:endParaRPr lang="en-US" sz="1600" dirty="0">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tr-TR" smtClean="0"/>
              <a:t>Mode 0 Application: Display Interface</a:t>
            </a:r>
            <a:endParaRPr lang="en-US" smtClean="0"/>
          </a:p>
        </p:txBody>
      </p:sp>
      <p:pic>
        <p:nvPicPr>
          <p:cNvPr id="37891" name="Picture 4" descr="display"/>
          <p:cNvPicPr>
            <a:picLocks noGrp="1" noChangeAspect="1" noChangeArrowheads="1"/>
          </p:cNvPicPr>
          <p:nvPr>
            <p:ph idx="1"/>
          </p:nvPr>
        </p:nvPicPr>
        <p:blipFill>
          <a:blip r:embed="rId2"/>
          <a:srcRect/>
          <a:stretch>
            <a:fillRect/>
          </a:stretch>
        </p:blipFill>
        <p:spPr>
          <a:xfrm>
            <a:off x="323850" y="1268413"/>
            <a:ext cx="8640763" cy="4872037"/>
          </a:xfr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tr-TR" sz="3200" b="0" smtClean="0"/>
              <a:t>MODE 1 (Strobed Input/Output).</a:t>
            </a:r>
            <a:endParaRPr lang="en-US" sz="3200" b="0" smtClean="0"/>
          </a:p>
        </p:txBody>
      </p:sp>
      <p:sp>
        <p:nvSpPr>
          <p:cNvPr id="38915" name="Rectangle 3"/>
          <p:cNvSpPr>
            <a:spLocks noGrp="1" noChangeArrowheads="1"/>
          </p:cNvSpPr>
          <p:nvPr>
            <p:ph type="body" idx="1"/>
          </p:nvPr>
        </p:nvSpPr>
        <p:spPr>
          <a:xfrm>
            <a:off x="990600" y="1700213"/>
            <a:ext cx="7162800" cy="4395787"/>
          </a:xfrm>
        </p:spPr>
        <p:txBody>
          <a:bodyPr/>
          <a:lstStyle/>
          <a:p>
            <a:pPr>
              <a:lnSpc>
                <a:spcPct val="80000"/>
              </a:lnSpc>
              <a:buFontTx/>
              <a:buNone/>
            </a:pPr>
            <a:r>
              <a:rPr lang="en-US" sz="2000" b="0" smtClean="0"/>
              <a:t>This functional configuration provides a means for transferring I/O data to or from a specified port in conjunction with strobes or ``handshaking'' signals. In mode 1, Port A and Port B use the lines on Port C to generate or accept these ``handshaking'' signals.</a:t>
            </a:r>
          </a:p>
          <a:p>
            <a:pPr>
              <a:lnSpc>
                <a:spcPct val="80000"/>
              </a:lnSpc>
              <a:buFontTx/>
              <a:buNone/>
            </a:pPr>
            <a:endParaRPr lang="en-US" sz="2000" b="0" smtClean="0"/>
          </a:p>
          <a:p>
            <a:pPr>
              <a:lnSpc>
                <a:spcPct val="80000"/>
              </a:lnSpc>
              <a:buFontTx/>
              <a:buNone/>
            </a:pPr>
            <a:r>
              <a:rPr lang="en-US" sz="2000" smtClean="0"/>
              <a:t>Mode 1 Basic functional Definitions:</a:t>
            </a:r>
          </a:p>
          <a:p>
            <a:pPr>
              <a:lnSpc>
                <a:spcPct val="80000"/>
              </a:lnSpc>
            </a:pPr>
            <a:r>
              <a:rPr lang="en-US" sz="2000" b="0" smtClean="0"/>
              <a:t>Two Groups (Group A and Group B).</a:t>
            </a:r>
          </a:p>
          <a:p>
            <a:pPr>
              <a:lnSpc>
                <a:spcPct val="80000"/>
              </a:lnSpc>
            </a:pPr>
            <a:r>
              <a:rPr lang="en-US" sz="2000" b="0" smtClean="0"/>
              <a:t>Each group contains one 8-bit data port and one 4-bit control/data port.</a:t>
            </a:r>
          </a:p>
          <a:p>
            <a:pPr>
              <a:lnSpc>
                <a:spcPct val="80000"/>
              </a:lnSpc>
            </a:pPr>
            <a:r>
              <a:rPr lang="en-US" sz="2000" b="0" smtClean="0"/>
              <a:t>The 8-bit data port can be either input or output</a:t>
            </a:r>
          </a:p>
          <a:p>
            <a:pPr>
              <a:lnSpc>
                <a:spcPct val="80000"/>
              </a:lnSpc>
            </a:pPr>
            <a:r>
              <a:rPr lang="en-US" sz="2000" b="0" smtClean="0"/>
              <a:t>Both inputs and outputs are latched.</a:t>
            </a:r>
          </a:p>
          <a:p>
            <a:pPr>
              <a:lnSpc>
                <a:spcPct val="80000"/>
              </a:lnSpc>
            </a:pPr>
            <a:r>
              <a:rPr lang="en-US" sz="2000" b="0" smtClean="0"/>
              <a:t>The 4-bit port is used for control and status of the 8-bit data port.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dirty="0" smtClean="0"/>
              <a:t>MODE 1 Input Operation</a:t>
            </a:r>
          </a:p>
        </p:txBody>
      </p:sp>
      <p:pic>
        <p:nvPicPr>
          <p:cNvPr id="4" name="Picture 3" descr="16.1 Mod-1 configuration.png"/>
          <p:cNvPicPr>
            <a:picLocks noChangeAspect="1"/>
          </p:cNvPicPr>
          <p:nvPr/>
        </p:nvPicPr>
        <p:blipFill>
          <a:blip r:embed="rId3"/>
          <a:stretch>
            <a:fillRect/>
          </a:stretch>
        </p:blipFill>
        <p:spPr>
          <a:xfrm>
            <a:off x="0" y="914400"/>
            <a:ext cx="4648200" cy="4838486"/>
          </a:xfrm>
          <a:prstGeom prst="rect">
            <a:avLst/>
          </a:prstGeom>
        </p:spPr>
      </p:pic>
      <p:sp>
        <p:nvSpPr>
          <p:cNvPr id="5" name="Rectangle 4"/>
          <p:cNvSpPr/>
          <p:nvPr/>
        </p:nvSpPr>
        <p:spPr>
          <a:xfrm>
            <a:off x="3657600" y="3441680"/>
            <a:ext cx="5486400" cy="3231654"/>
          </a:xfrm>
          <a:prstGeom prst="rect">
            <a:avLst/>
          </a:prstGeom>
        </p:spPr>
        <p:txBody>
          <a:bodyPr wrap="square">
            <a:spAutoFit/>
          </a:bodyPr>
          <a:lstStyle/>
          <a:p>
            <a:r>
              <a:rPr lang="en-US" sz="1200" b="1" dirty="0" smtClean="0"/>
              <a:t>STB: </a:t>
            </a:r>
            <a:r>
              <a:rPr lang="en-US" sz="1200" dirty="0" smtClean="0"/>
              <a:t>This is an active low input to 8255A from the device to indicate that the device has transmitted a byte of data. 8255A in response generates an IBF and INTRA. </a:t>
            </a:r>
            <a:br>
              <a:rPr lang="en-US" sz="1200" dirty="0" smtClean="0"/>
            </a:br>
            <a:r>
              <a:rPr lang="en-US" sz="1200" b="1" dirty="0" smtClean="0"/>
              <a:t>IBF: </a:t>
            </a:r>
            <a:r>
              <a:rPr lang="en-US" sz="1200" dirty="0" smtClean="0"/>
              <a:t>In response to STB, 8255A generates and transmits an active high signal ‘IBF’ as an acknowledgement for receipt of data. This is reset (‘0’) after the MPU reads the data. </a:t>
            </a:r>
            <a:br>
              <a:rPr lang="en-US" sz="1200" dirty="0" smtClean="0"/>
            </a:br>
            <a:r>
              <a:rPr lang="en-US" sz="1200" b="1" dirty="0" smtClean="0"/>
              <a:t>INTE:</a:t>
            </a:r>
            <a:r>
              <a:rPr lang="en-US" sz="1200" dirty="0" smtClean="0"/>
              <a:t> 8255 has two internal flip-flops INTEA and INTEB. These are used to enable or disable the generation of INTR signal. These two FF are set/reset using the BSR mode. INTEA is enabled or disabled through PC4 and INTEB through PC2 </a:t>
            </a:r>
            <a:br>
              <a:rPr lang="en-US" sz="1200" dirty="0" smtClean="0"/>
            </a:br>
            <a:r>
              <a:rPr lang="en-US" sz="1200" b="1" dirty="0" smtClean="0"/>
              <a:t>INTR:</a:t>
            </a:r>
            <a:r>
              <a:rPr lang="en-US" sz="1200" dirty="0" smtClean="0"/>
              <a:t> For an interrupt driven I/O, an active high INTR signal is generated by 8255A that may be used to interrupt the MPU. As seen from figure, three signals STB’, IBF and INTE all at logic ‘1’ are input to an AND gate INTR is dropped when the data is read by the MPU at the falling edge of RD’ signal</a:t>
            </a:r>
            <a:br>
              <a:rPr lang="en-US" sz="1200" dirty="0" smtClean="0"/>
            </a:br>
            <a:r>
              <a:rPr lang="en-US" dirty="0" smtClean="0"/>
              <a:t/>
            </a:r>
            <a:br>
              <a:rPr lang="en-US" dirty="0" smtClean="0"/>
            </a:br>
            <a:endParaRPr lang="en-US" dirty="0"/>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dirty="0" smtClean="0"/>
              <a:t>MODE 1 Timing (Input)</a:t>
            </a:r>
          </a:p>
        </p:txBody>
      </p:sp>
      <p:pic>
        <p:nvPicPr>
          <p:cNvPr id="5" name="Picture 4" descr="16.2 8255 mode-1 input waveform.png"/>
          <p:cNvPicPr>
            <a:picLocks noChangeAspect="1"/>
          </p:cNvPicPr>
          <p:nvPr/>
        </p:nvPicPr>
        <p:blipFill>
          <a:blip r:embed="rId3"/>
          <a:stretch>
            <a:fillRect/>
          </a:stretch>
        </p:blipFill>
        <p:spPr>
          <a:xfrm>
            <a:off x="0" y="1066800"/>
            <a:ext cx="6335155" cy="2429023"/>
          </a:xfrm>
          <a:prstGeom prst="rect">
            <a:avLst/>
          </a:prstGeom>
        </p:spPr>
      </p:pic>
      <p:sp>
        <p:nvSpPr>
          <p:cNvPr id="6" name="Rectangle 5"/>
          <p:cNvSpPr/>
          <p:nvPr/>
        </p:nvSpPr>
        <p:spPr>
          <a:xfrm>
            <a:off x="533400" y="3564791"/>
            <a:ext cx="8229600" cy="2800767"/>
          </a:xfrm>
          <a:prstGeom prst="rect">
            <a:avLst/>
          </a:prstGeom>
        </p:spPr>
        <p:txBody>
          <a:bodyPr wrap="square">
            <a:spAutoFit/>
          </a:bodyPr>
          <a:lstStyle/>
          <a:p>
            <a:pPr marL="342900" indent="-342900">
              <a:buFont typeface="+mj-lt"/>
              <a:buAutoNum type="arabicPeriod"/>
            </a:pPr>
            <a:r>
              <a:rPr lang="en-US" sz="1600" dirty="0" smtClean="0"/>
              <a:t>When a device is ready to send data using 8255 in mode-1 it sends the data on either port A or port B, the device also sends STB' signal to the 8255A to indicate that it has sent the data.</a:t>
            </a:r>
          </a:p>
          <a:p>
            <a:pPr marL="342900" indent="-342900">
              <a:buFont typeface="+mj-lt"/>
              <a:buAutoNum type="arabicPeriod"/>
            </a:pPr>
            <a:r>
              <a:rPr lang="en-US" sz="1600" dirty="0" smtClean="0"/>
              <a:t>8255A sends an IBFA or IBFB signal depending on the port used for data transmission as an acknowledgement.</a:t>
            </a:r>
          </a:p>
          <a:p>
            <a:pPr marL="342900" indent="-342900">
              <a:buFont typeface="+mj-lt"/>
              <a:buAutoNum type="arabicPeriod"/>
            </a:pPr>
            <a:r>
              <a:rPr lang="en-US" sz="1600" dirty="0" smtClean="0"/>
              <a:t>If the INTEA of INTEB flip-flop is set the  8255A generates an INTR signal which may be used to interrupt the MPU in interrupt driven I/O operation.</a:t>
            </a:r>
          </a:p>
          <a:p>
            <a:pPr marL="342900" indent="-342900">
              <a:buFont typeface="+mj-lt"/>
              <a:buAutoNum type="arabicPeriod"/>
            </a:pPr>
            <a:r>
              <a:rPr lang="en-US" sz="1600" dirty="0" smtClean="0"/>
              <a:t>In status check I/O MPU continuously checks IBFA and/or IBFB for it to become high. When it finds IBF(A or B) high, MPU reads the data from PA or PB and resets the IBF(A or B). If mechanism of IO is interrupt based, in that case when the MPU is interrupted it reads the data from the port and disables the interrupt.</a:t>
            </a:r>
            <a:endParaRPr lang="en-US" sz="1600" dirty="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304800" y="493712"/>
            <a:ext cx="8686800" cy="573088"/>
          </a:xfrm>
        </p:spPr>
        <p:txBody>
          <a:bodyPr>
            <a:normAutofit fontScale="90000"/>
          </a:bodyPr>
          <a:lstStyle/>
          <a:p>
            <a:r>
              <a:rPr lang="en-US" b="1" dirty="0">
                <a:solidFill>
                  <a:srgbClr val="C00000"/>
                </a:solidFill>
              </a:rPr>
              <a:t>Exceptional Control Flow</a:t>
            </a:r>
          </a:p>
        </p:txBody>
      </p:sp>
      <p:sp>
        <p:nvSpPr>
          <p:cNvPr id="474115" name="Rectangle 3"/>
          <p:cNvSpPr>
            <a:spLocks noGrp="1" noChangeArrowheads="1"/>
          </p:cNvSpPr>
          <p:nvPr>
            <p:ph type="body" idx="1"/>
          </p:nvPr>
        </p:nvSpPr>
        <p:spPr>
          <a:xfrm>
            <a:off x="303213" y="1282700"/>
            <a:ext cx="8281987" cy="5118100"/>
          </a:xfrm>
        </p:spPr>
        <p:txBody>
          <a:bodyPr>
            <a:normAutofit fontScale="85000" lnSpcReduction="20000"/>
          </a:bodyPr>
          <a:lstStyle/>
          <a:p>
            <a:r>
              <a:rPr lang="en-US" dirty="0" smtClean="0"/>
              <a:t>Exists </a:t>
            </a:r>
            <a:r>
              <a:rPr lang="en-US" dirty="0"/>
              <a:t>at all levels of a computer </a:t>
            </a:r>
            <a:r>
              <a:rPr lang="en-US" dirty="0" smtClean="0"/>
              <a:t>system</a:t>
            </a:r>
            <a:endParaRPr lang="en-US" dirty="0"/>
          </a:p>
          <a:p>
            <a:r>
              <a:rPr lang="en-US" dirty="0"/>
              <a:t>Low level </a:t>
            </a:r>
            <a:r>
              <a:rPr lang="en-US" dirty="0" smtClean="0"/>
              <a:t>mechanisms</a:t>
            </a:r>
            <a:endParaRPr lang="en-US" dirty="0"/>
          </a:p>
          <a:p>
            <a:pPr lvl="1"/>
            <a:r>
              <a:rPr lang="en-US" dirty="0" smtClean="0"/>
              <a:t>1. </a:t>
            </a:r>
            <a:r>
              <a:rPr lang="en-US" b="1" dirty="0" smtClean="0">
                <a:solidFill>
                  <a:srgbClr val="FF0000"/>
                </a:solidFill>
              </a:rPr>
              <a:t>Exceptions </a:t>
            </a:r>
            <a:endParaRPr lang="en-US" b="1" dirty="0">
              <a:solidFill>
                <a:srgbClr val="FF0000"/>
              </a:solidFill>
            </a:endParaRPr>
          </a:p>
          <a:p>
            <a:pPr lvl="2"/>
            <a:r>
              <a:rPr lang="en-US" dirty="0"/>
              <a:t>C</a:t>
            </a:r>
            <a:r>
              <a:rPr lang="en-US" dirty="0" smtClean="0"/>
              <a:t>hange </a:t>
            </a:r>
            <a:r>
              <a:rPr lang="en-US" dirty="0"/>
              <a:t>in control flow in response to a system event </a:t>
            </a:r>
            <a:r>
              <a:rPr lang="en-US" dirty="0" smtClean="0"/>
              <a:t/>
            </a:r>
            <a:br>
              <a:rPr lang="en-US" dirty="0" smtClean="0"/>
            </a:br>
            <a:r>
              <a:rPr lang="en-US" dirty="0" smtClean="0"/>
              <a:t>(</a:t>
            </a:r>
            <a:r>
              <a:rPr lang="en-US" dirty="0"/>
              <a:t>i.e.,  change in system state)</a:t>
            </a:r>
          </a:p>
          <a:p>
            <a:pPr lvl="2"/>
            <a:r>
              <a:rPr lang="en-US" dirty="0" smtClean="0"/>
              <a:t>Implemented using combination </a:t>
            </a:r>
            <a:r>
              <a:rPr lang="en-US" dirty="0"/>
              <a:t>of hardware and OS software	</a:t>
            </a:r>
          </a:p>
          <a:p>
            <a:r>
              <a:rPr lang="en-US" dirty="0"/>
              <a:t>Higher </a:t>
            </a:r>
            <a:r>
              <a:rPr lang="en-US" dirty="0" smtClean="0"/>
              <a:t>level </a:t>
            </a:r>
            <a:r>
              <a:rPr lang="en-US" dirty="0"/>
              <a:t>m</a:t>
            </a:r>
            <a:r>
              <a:rPr lang="en-US" dirty="0" smtClean="0"/>
              <a:t>echanisms</a:t>
            </a:r>
            <a:endParaRPr lang="en-US" dirty="0"/>
          </a:p>
          <a:p>
            <a:pPr lvl="1"/>
            <a:r>
              <a:rPr lang="en-US" dirty="0" smtClean="0"/>
              <a:t>2. </a:t>
            </a:r>
            <a:r>
              <a:rPr lang="en-US" b="1" dirty="0" smtClean="0">
                <a:solidFill>
                  <a:srgbClr val="FF0000"/>
                </a:solidFill>
              </a:rPr>
              <a:t>Process </a:t>
            </a:r>
            <a:r>
              <a:rPr lang="en-US" b="1" dirty="0">
                <a:solidFill>
                  <a:srgbClr val="FF0000"/>
                </a:solidFill>
              </a:rPr>
              <a:t>context </a:t>
            </a:r>
            <a:r>
              <a:rPr lang="en-US" b="1" dirty="0" smtClean="0">
                <a:solidFill>
                  <a:srgbClr val="FF0000"/>
                </a:solidFill>
              </a:rPr>
              <a:t>switch</a:t>
            </a:r>
          </a:p>
          <a:p>
            <a:pPr lvl="2"/>
            <a:r>
              <a:rPr lang="en-US" dirty="0" smtClean="0"/>
              <a:t>Implemented by OS software and hardware timer</a:t>
            </a:r>
            <a:endParaRPr lang="en-US" dirty="0"/>
          </a:p>
          <a:p>
            <a:pPr lvl="1"/>
            <a:r>
              <a:rPr lang="en-US" dirty="0" smtClean="0"/>
              <a:t>3. </a:t>
            </a:r>
            <a:r>
              <a:rPr lang="en-US" b="1" dirty="0" smtClean="0">
                <a:solidFill>
                  <a:srgbClr val="FF0000"/>
                </a:solidFill>
              </a:rPr>
              <a:t>Signals</a:t>
            </a:r>
          </a:p>
          <a:p>
            <a:pPr lvl="2"/>
            <a:r>
              <a:rPr lang="en-US" dirty="0" smtClean="0"/>
              <a:t>Implemented by OS software </a:t>
            </a:r>
          </a:p>
          <a:p>
            <a:pPr lvl="1"/>
            <a:r>
              <a:rPr lang="en-US" dirty="0" smtClean="0"/>
              <a:t>4. </a:t>
            </a:r>
            <a:r>
              <a:rPr lang="en-US" b="1" dirty="0" smtClean="0">
                <a:solidFill>
                  <a:srgbClr val="FF0000"/>
                </a:solidFill>
              </a:rPr>
              <a:t>Nonlocal </a:t>
            </a:r>
            <a:r>
              <a:rPr lang="en-US" b="1" dirty="0">
                <a:solidFill>
                  <a:srgbClr val="FF0000"/>
                </a:solidFill>
              </a:rPr>
              <a:t>jumps</a:t>
            </a:r>
            <a:r>
              <a:rPr lang="en-US" dirty="0"/>
              <a:t>: </a:t>
            </a:r>
            <a:r>
              <a:rPr lang="en-US" dirty="0" err="1">
                <a:latin typeface="Courier New"/>
                <a:cs typeface="Courier New"/>
              </a:rPr>
              <a:t>setjmp</a:t>
            </a:r>
            <a:r>
              <a:rPr lang="en-US" dirty="0">
                <a:latin typeface="Courier New"/>
                <a:cs typeface="Courier New"/>
              </a:rPr>
              <a:t>(</a:t>
            </a:r>
            <a:r>
              <a:rPr lang="en-US" dirty="0" smtClean="0">
                <a:latin typeface="Courier New"/>
                <a:cs typeface="Courier New"/>
              </a:rPr>
              <a:t>)</a:t>
            </a:r>
            <a:r>
              <a:rPr lang="en-US" dirty="0">
                <a:cs typeface="Courier New"/>
              </a:rPr>
              <a:t> </a:t>
            </a:r>
            <a:r>
              <a:rPr lang="en-US" dirty="0" smtClean="0">
                <a:cs typeface="Courier New"/>
              </a:rPr>
              <a:t>and </a:t>
            </a:r>
            <a:r>
              <a:rPr lang="en-US" dirty="0" err="1" smtClean="0">
                <a:latin typeface="Courier New"/>
                <a:cs typeface="Courier New"/>
              </a:rPr>
              <a:t>longjmp</a:t>
            </a:r>
            <a:r>
              <a:rPr lang="en-US" dirty="0">
                <a:latin typeface="Courier New"/>
                <a:cs typeface="Courier New"/>
              </a:rPr>
              <a:t>()</a:t>
            </a:r>
          </a:p>
          <a:p>
            <a:pPr lvl="2"/>
            <a:r>
              <a:rPr lang="en-US" dirty="0"/>
              <a:t>I</a:t>
            </a:r>
            <a:r>
              <a:rPr lang="en-US" dirty="0" smtClean="0"/>
              <a:t>mplemented by C runtime library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41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41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41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41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41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41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41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41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41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41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dirty="0" smtClean="0"/>
              <a:t>MODE 1 Timing (Input)</a:t>
            </a:r>
          </a:p>
        </p:txBody>
      </p:sp>
      <p:pic>
        <p:nvPicPr>
          <p:cNvPr id="24166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1447800"/>
            <a:ext cx="6178215"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269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86175" y="4800600"/>
            <a:ext cx="4343400" cy="166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9483756"/>
      </p:ext>
    </p:extLst>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6.3 Mod-1 output.png"/>
          <p:cNvPicPr>
            <a:picLocks noChangeAspect="1"/>
          </p:cNvPicPr>
          <p:nvPr/>
        </p:nvPicPr>
        <p:blipFill>
          <a:blip r:embed="rId3"/>
          <a:stretch>
            <a:fillRect/>
          </a:stretch>
        </p:blipFill>
        <p:spPr>
          <a:xfrm>
            <a:off x="762000" y="1066800"/>
            <a:ext cx="5548630" cy="3886200"/>
          </a:xfrm>
          <a:prstGeom prst="rect">
            <a:avLst/>
          </a:prstGeom>
        </p:spPr>
      </p:pic>
      <p:sp>
        <p:nvSpPr>
          <p:cNvPr id="1027" name="Rectangle 2"/>
          <p:cNvSpPr>
            <a:spLocks noGrp="1" noChangeArrowheads="1"/>
          </p:cNvSpPr>
          <p:nvPr>
            <p:ph type="title"/>
          </p:nvPr>
        </p:nvSpPr>
        <p:spPr/>
        <p:txBody>
          <a:bodyPr/>
          <a:lstStyle/>
          <a:p>
            <a:r>
              <a:rPr lang="en-US" dirty="0" smtClean="0"/>
              <a:t>MODE 1 output Operation</a:t>
            </a:r>
          </a:p>
        </p:txBody>
      </p:sp>
      <p:sp>
        <p:nvSpPr>
          <p:cNvPr id="9" name="Rectangle 8"/>
          <p:cNvSpPr/>
          <p:nvPr/>
        </p:nvSpPr>
        <p:spPr>
          <a:xfrm>
            <a:off x="2286000" y="5562600"/>
            <a:ext cx="4572000" cy="646331"/>
          </a:xfrm>
          <a:prstGeom prst="rect">
            <a:avLst/>
          </a:prstGeom>
        </p:spPr>
        <p:txBody>
          <a:bodyPr>
            <a:spAutoFit/>
          </a:bodyPr>
          <a:lstStyle/>
          <a:p>
            <a:pPr>
              <a:lnSpc>
                <a:spcPct val="100000"/>
              </a:lnSpc>
              <a:buFontTx/>
              <a:buNone/>
            </a:pPr>
            <a:r>
              <a:rPr lang="tr-TR" dirty="0" smtClean="0"/>
              <a:t>INTE A :Controlled by bit set/reset of PC6.</a:t>
            </a:r>
          </a:p>
          <a:p>
            <a:pPr>
              <a:lnSpc>
                <a:spcPct val="100000"/>
              </a:lnSpc>
              <a:buFontTx/>
              <a:buNone/>
            </a:pPr>
            <a:r>
              <a:rPr lang="tr-TR" dirty="0" smtClean="0"/>
              <a:t>INTE B: Controlled by bit set/reset of PC2.</a:t>
            </a:r>
            <a:endParaRPr lang="en-US" dirty="0" smtClean="0"/>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dirty="0" smtClean="0"/>
              <a:t>MODE 1 Timing (output)</a:t>
            </a:r>
          </a:p>
        </p:txBody>
      </p:sp>
      <p:sp>
        <p:nvSpPr>
          <p:cNvPr id="6" name="Rectangle 5"/>
          <p:cNvSpPr/>
          <p:nvPr/>
        </p:nvSpPr>
        <p:spPr>
          <a:xfrm>
            <a:off x="533400" y="3564790"/>
            <a:ext cx="8229600" cy="2492990"/>
          </a:xfrm>
          <a:prstGeom prst="rect">
            <a:avLst/>
          </a:prstGeom>
        </p:spPr>
        <p:txBody>
          <a:bodyPr wrap="square">
            <a:spAutoFit/>
          </a:bodyPr>
          <a:lstStyle/>
          <a:p>
            <a:pPr marL="228600" indent="-228600">
              <a:buFont typeface="+mj-lt"/>
              <a:buAutoNum type="arabicPeriod"/>
            </a:pPr>
            <a:r>
              <a:rPr lang="en-US" sz="1200" dirty="0" smtClean="0"/>
              <a:t> During a write operation, the byte transmitted by the MPU, get stored in the output latch of port A or Port B. As the byte is written into the output latch of a port, the signal OBF' goes low to indicate that the output latch is full. The status of the </a:t>
            </a:r>
            <a:r>
              <a:rPr lang="en-US" sz="1200" dirty="0" err="1" smtClean="0"/>
              <a:t>oBF</a:t>
            </a:r>
            <a:r>
              <a:rPr lang="en-US" sz="1200" dirty="0" smtClean="0"/>
              <a:t> i.e. low or high indicate to the peripheral that it can read the data available in latch.</a:t>
            </a:r>
          </a:p>
          <a:p>
            <a:pPr marL="228600" indent="-228600">
              <a:buFont typeface="+mj-lt"/>
              <a:buAutoNum type="arabicPeriod"/>
            </a:pPr>
            <a:r>
              <a:rPr lang="en-US" sz="1200" dirty="0" smtClean="0"/>
              <a:t>Now the MPU can transmit using either the status check I/O or Interrupt driven I/O. </a:t>
            </a:r>
          </a:p>
          <a:p>
            <a:pPr marL="285750" indent="-285750">
              <a:buFont typeface="+mj-lt"/>
              <a:buAutoNum type="romanUcPeriod"/>
            </a:pPr>
            <a:endParaRPr lang="en-US" sz="1200" dirty="0" smtClean="0"/>
          </a:p>
          <a:p>
            <a:pPr marL="742950" lvl="1" indent="-285750">
              <a:buFont typeface="+mj-lt"/>
              <a:buAutoNum type="romanUcPeriod"/>
            </a:pPr>
            <a:r>
              <a:rPr lang="en-US" sz="1200" dirty="0" smtClean="0"/>
              <a:t>	If transmitting using the status check, OBF' is input to device, a low on OBF' indicate to the device that there is data byte in output buffer for the device. As the device get the data from the latch, it acknowledges it by sending a low ACK and then making it high and the OBF' becomes high after data read by peripheral device. The MPU can now transmit new data byte.</a:t>
            </a:r>
          </a:p>
          <a:p>
            <a:pPr marL="742950" lvl="1" indent="-285750">
              <a:buFont typeface="+mj-lt"/>
              <a:buAutoNum type="romanUcPeriod"/>
            </a:pPr>
            <a:endParaRPr lang="en-US" sz="1200" dirty="0" smtClean="0"/>
          </a:p>
          <a:p>
            <a:pPr marL="742950" lvl="1" indent="-285750">
              <a:buFont typeface="+mj-lt"/>
              <a:buAutoNum type="romanUcPeriod"/>
            </a:pPr>
            <a:r>
              <a:rPr lang="en-US" sz="1200" dirty="0" smtClean="0"/>
              <a:t>	if transmitting using interrupt I/O when there is no data in output latch, then (OBF', ACK, INTE) are all high resulting in generation of INTR for the MPU for transmitting new data byte.</a:t>
            </a:r>
          </a:p>
          <a:p>
            <a:pPr marL="342900" indent="-342900">
              <a:buFont typeface="+mj-lt"/>
              <a:buAutoNum type="arabicPeriod"/>
            </a:pPr>
            <a:endParaRPr lang="en-US" sz="1200" dirty="0"/>
          </a:p>
        </p:txBody>
      </p:sp>
      <p:pic>
        <p:nvPicPr>
          <p:cNvPr id="7" name="Picture 6" descr="8255 Mode-1 output.png"/>
          <p:cNvPicPr>
            <a:picLocks noChangeAspect="1"/>
          </p:cNvPicPr>
          <p:nvPr/>
        </p:nvPicPr>
        <p:blipFill>
          <a:blip r:embed="rId3"/>
          <a:stretch>
            <a:fillRect/>
          </a:stretch>
        </p:blipFill>
        <p:spPr>
          <a:xfrm>
            <a:off x="0" y="914400"/>
            <a:ext cx="5515745" cy="2495899"/>
          </a:xfrm>
          <a:prstGeom prst="rect">
            <a:avLst/>
          </a:prstGeom>
        </p:spPr>
      </p:pic>
      <p:pic>
        <p:nvPicPr>
          <p:cNvPr id="24371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57438" y="1757363"/>
            <a:ext cx="4429125" cy="334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dirty="0" smtClean="0"/>
              <a:t>MODE 1 Timing (output)</a:t>
            </a:r>
          </a:p>
        </p:txBody>
      </p:sp>
      <p:pic>
        <p:nvPicPr>
          <p:cNvPr id="24371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6800" y="1295399"/>
            <a:ext cx="6477000" cy="48890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35320961"/>
      </p:ext>
    </p:extLst>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Sample mode 1</a:t>
            </a:r>
          </a:p>
        </p:txBody>
      </p:sp>
      <p:pic>
        <p:nvPicPr>
          <p:cNvPr id="43011" name="Picture 3"/>
          <p:cNvPicPr>
            <a:picLocks noGrp="1" noChangeAspect="1" noChangeArrowheads="1"/>
          </p:cNvPicPr>
          <p:nvPr>
            <p:ph type="body" idx="1"/>
          </p:nvPr>
        </p:nvPicPr>
        <p:blipFill>
          <a:blip r:embed="rId3"/>
          <a:srcRect/>
          <a:stretch>
            <a:fillRect/>
          </a:stretch>
        </p:blipFill>
        <p:spPr>
          <a:xfrm>
            <a:off x="1173163" y="1165225"/>
            <a:ext cx="5913437" cy="5216525"/>
          </a:xfrm>
          <a:noFill/>
        </p:spPr>
      </p:pic>
      <p:sp>
        <p:nvSpPr>
          <p:cNvPr id="336901" name="Rectangle 5"/>
          <p:cNvSpPr>
            <a:spLocks noChangeArrowheads="1"/>
          </p:cNvSpPr>
          <p:nvPr/>
        </p:nvSpPr>
        <p:spPr bwMode="auto">
          <a:xfrm>
            <a:off x="0" y="5791200"/>
            <a:ext cx="381000" cy="228600"/>
          </a:xfrm>
          <a:prstGeom prst="rect">
            <a:avLst/>
          </a:prstGeom>
          <a:noFill/>
          <a:ln w="12700">
            <a:noFill/>
            <a:miter lim="800000"/>
            <a:headEnd/>
            <a:tailEnd/>
          </a:ln>
        </p:spPr>
        <p:txBody>
          <a:bodyPr wrap="none" anchor="ct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336901"/>
                                        </p:tgtEl>
                                        <p:attrNameLst>
                                          <p:attrName>style.visibility</p:attrName>
                                        </p:attrNameLst>
                                      </p:cBhvr>
                                      <p:to>
                                        <p:strVal val="visible"/>
                                      </p:to>
                                    </p:set>
                                    <p:anim calcmode="lin" valueType="num">
                                      <p:cBhvr additive="base">
                                        <p:cTn id="7" dur="500" fill="hold"/>
                                        <p:tgtEl>
                                          <p:spTgt spid="336901"/>
                                        </p:tgtEl>
                                        <p:attrNameLst>
                                          <p:attrName>ppt_x</p:attrName>
                                        </p:attrNameLst>
                                      </p:cBhvr>
                                      <p:tavLst>
                                        <p:tav tm="0">
                                          <p:val>
                                            <p:strVal val="0-#ppt_w/2"/>
                                          </p:val>
                                        </p:tav>
                                        <p:tav tm="100000">
                                          <p:val>
                                            <p:strVal val="#ppt_x"/>
                                          </p:val>
                                        </p:tav>
                                      </p:tavLst>
                                    </p:anim>
                                    <p:anim calcmode="lin" valueType="num">
                                      <p:cBhvr additive="base">
                                        <p:cTn id="8" dur="500" fill="hold"/>
                                        <p:tgtEl>
                                          <p:spTgt spid="3369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MODE 2 Operation</a:t>
            </a:r>
          </a:p>
        </p:txBody>
      </p:sp>
      <p:pic>
        <p:nvPicPr>
          <p:cNvPr id="45059" name="Picture 3"/>
          <p:cNvPicPr>
            <a:picLocks noChangeAspect="1" noChangeArrowheads="1"/>
          </p:cNvPicPr>
          <p:nvPr/>
        </p:nvPicPr>
        <p:blipFill>
          <a:blip r:embed="rId3"/>
          <a:srcRect/>
          <a:stretch>
            <a:fillRect/>
          </a:stretch>
        </p:blipFill>
        <p:spPr bwMode="auto">
          <a:xfrm>
            <a:off x="0" y="1447800"/>
            <a:ext cx="9182100" cy="4319588"/>
          </a:xfrm>
          <a:prstGeom prst="rect">
            <a:avLst/>
          </a:prstGeom>
          <a:noFill/>
          <a:ln w="12700">
            <a:noFill/>
            <a:miter lim="800000"/>
            <a:headEnd/>
            <a:tailEnd/>
          </a:ln>
        </p:spPr>
      </p:pic>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82" name="Rectangle 10"/>
          <p:cNvSpPr>
            <a:spLocks noGrp="1" noChangeArrowheads="1"/>
          </p:cNvSpPr>
          <p:nvPr>
            <p:ph type="title"/>
          </p:nvPr>
        </p:nvSpPr>
        <p:spPr/>
        <p:txBody>
          <a:bodyPr/>
          <a:lstStyle/>
          <a:p>
            <a:r>
              <a:rPr lang="en-US" sz="3600"/>
              <a:t>82C55: Mode 2 </a:t>
            </a:r>
            <a:r>
              <a:rPr lang="en-US" sz="3200"/>
              <a:t>Bi-directional Operation</a:t>
            </a:r>
            <a:endParaRPr lang="th-TH" sz="3200"/>
          </a:p>
        </p:txBody>
      </p:sp>
      <p:pic>
        <p:nvPicPr>
          <p:cNvPr id="207878" name="Picture 6" descr="8086_IO2-1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l="25893" t="10065" r="22836" b="5908"/>
          <a:stretch>
            <a:fillRect/>
          </a:stretch>
        </p:blipFill>
        <p:spPr>
          <a:xfrm>
            <a:off x="971550" y="1341438"/>
            <a:ext cx="5256213" cy="4419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07883" name="Rectangle 11"/>
          <p:cNvSpPr>
            <a:spLocks noChangeArrowheads="1"/>
          </p:cNvSpPr>
          <p:nvPr/>
        </p:nvSpPr>
        <p:spPr bwMode="auto">
          <a:xfrm>
            <a:off x="250825" y="5949950"/>
            <a:ext cx="842486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spcBef>
                <a:spcPct val="20000"/>
              </a:spcBef>
              <a:buFontTx/>
              <a:buChar char="•"/>
            </a:pPr>
            <a:r>
              <a:rPr lang="en-US"/>
              <a:t>Timing diagram is a combination of the Mode 1 Strobed Input and Mode 1 Strobed Output Timing diagrams.</a:t>
            </a:r>
            <a:endParaRPr lang="th-TH"/>
          </a:p>
        </p:txBody>
      </p:sp>
    </p:spTree>
    <p:extLst>
      <p:ext uri="{BB962C8B-B14F-4D97-AF65-F5344CB8AC3E}">
        <p14:creationId xmlns:p14="http://schemas.microsoft.com/office/powerpoint/2010/main" xmlns="" val="8094893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951ACFA-4CAB-4304-8C26-2E845EB059ED}" type="slidenum">
              <a:rPr lang="en-US"/>
              <a:pPr/>
              <a:t>77</a:t>
            </a:fld>
            <a:endParaRPr lang="en-US"/>
          </a:p>
        </p:txBody>
      </p:sp>
      <p:sp>
        <p:nvSpPr>
          <p:cNvPr id="50178" name="Text Box 2"/>
          <p:cNvSpPr txBox="1">
            <a:spLocks noChangeArrowheads="1"/>
          </p:cNvSpPr>
          <p:nvPr/>
        </p:nvSpPr>
        <p:spPr bwMode="auto">
          <a:xfrm>
            <a:off x="609600" y="152400"/>
            <a:ext cx="7834313" cy="641350"/>
          </a:xfrm>
          <a:prstGeom prst="rect">
            <a:avLst/>
          </a:prstGeom>
          <a:noFill/>
          <a:ln w="9525">
            <a:noFill/>
            <a:miter lim="800000"/>
            <a:headEnd/>
            <a:tailEnd/>
          </a:ln>
          <a:effectLst/>
        </p:spPr>
        <p:txBody>
          <a:bodyPr wrap="none" anchor="ctr">
            <a:spAutoFit/>
          </a:bodyPr>
          <a:lstStyle/>
          <a:p>
            <a:r>
              <a:rPr lang="th-TH" sz="3600" b="1" dirty="0">
                <a:solidFill>
                  <a:srgbClr val="FF0000"/>
                </a:solidFill>
                <a:latin typeface="Microsoft Sans Serif" pitchFamily="34" charset="0"/>
              </a:rPr>
              <a:t>Summary of Port Connection for 8255</a:t>
            </a:r>
          </a:p>
        </p:txBody>
      </p:sp>
      <p:graphicFrame>
        <p:nvGraphicFramePr>
          <p:cNvPr id="50180" name="Object 4"/>
          <p:cNvGraphicFramePr>
            <a:graphicFrameLocks noChangeAspect="1"/>
          </p:cNvGraphicFramePr>
          <p:nvPr>
            <p:extLst>
              <p:ext uri="{D42A27DB-BD31-4B8C-83A1-F6EECF244321}">
                <p14:modId xmlns:p14="http://schemas.microsoft.com/office/powerpoint/2010/main" xmlns="" val="2663193294"/>
              </p:ext>
            </p:extLst>
          </p:nvPr>
        </p:nvGraphicFramePr>
        <p:xfrm>
          <a:off x="179388" y="836613"/>
          <a:ext cx="8686800" cy="5486400"/>
        </p:xfrm>
        <a:graphic>
          <a:graphicData uri="http://schemas.openxmlformats.org/presentationml/2006/ole">
            <p:oleObj spid="_x0000_s240655" name="Visio" r:id="rId4" imgW="4408521" imgH="3202017" progId="Visio.Drawing.11">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825500" y="34290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76162" name="Rectangle 2"/>
          <p:cNvSpPr>
            <a:spLocks noGrp="1" noChangeArrowheads="1"/>
          </p:cNvSpPr>
          <p:nvPr>
            <p:ph type="title"/>
          </p:nvPr>
        </p:nvSpPr>
        <p:spPr>
          <a:xfrm>
            <a:off x="381000" y="533400"/>
            <a:ext cx="3352800" cy="573088"/>
          </a:xfrm>
          <a:noFill/>
          <a:ln/>
        </p:spPr>
        <p:txBody>
          <a:bodyPr lIns="91294" tIns="45647" rIns="91294" bIns="45647" anchor="t">
            <a:normAutofit fontScale="90000"/>
          </a:bodyPr>
          <a:lstStyle/>
          <a:p>
            <a:r>
              <a:rPr lang="en-US" b="1" dirty="0">
                <a:solidFill>
                  <a:srgbClr val="C00000"/>
                </a:solidFill>
              </a:rPr>
              <a:t>Exceptions</a:t>
            </a:r>
          </a:p>
        </p:txBody>
      </p:sp>
      <p:sp>
        <p:nvSpPr>
          <p:cNvPr id="476163" name="Rectangle 3"/>
          <p:cNvSpPr>
            <a:spLocks noGrp="1" noChangeArrowheads="1"/>
          </p:cNvSpPr>
          <p:nvPr>
            <p:ph type="body" idx="1"/>
          </p:nvPr>
        </p:nvSpPr>
        <p:spPr>
          <a:xfrm>
            <a:off x="381000" y="1371600"/>
            <a:ext cx="8686800" cy="1902130"/>
          </a:xfrm>
          <a:noFill/>
          <a:ln/>
        </p:spPr>
        <p:txBody>
          <a:bodyPr>
            <a:normAutofit fontScale="85000" lnSpcReduction="20000"/>
          </a:bodyPr>
          <a:lstStyle/>
          <a:p>
            <a:r>
              <a:rPr lang="en-US" dirty="0"/>
              <a:t>An </a:t>
            </a:r>
            <a:r>
              <a:rPr lang="en-US" i="1" dirty="0">
                <a:solidFill>
                  <a:srgbClr val="C00000"/>
                </a:solidFill>
              </a:rPr>
              <a:t>exception</a:t>
            </a:r>
            <a:r>
              <a:rPr lang="en-US" dirty="0"/>
              <a:t> is a transfer of control to the OS </a:t>
            </a:r>
            <a:r>
              <a:rPr lang="en-US" i="1" dirty="0" smtClean="0"/>
              <a:t>kernel</a:t>
            </a:r>
            <a:r>
              <a:rPr lang="en-US" dirty="0" smtClean="0"/>
              <a:t> in </a:t>
            </a:r>
            <a:r>
              <a:rPr lang="en-US" dirty="0"/>
              <a:t>response to some </a:t>
            </a:r>
            <a:r>
              <a:rPr lang="en-US" i="1" dirty="0"/>
              <a:t>event</a:t>
            </a:r>
            <a:r>
              <a:rPr lang="en-US" dirty="0"/>
              <a:t>  (i.e., change in processor state</a:t>
            </a:r>
            <a:r>
              <a:rPr lang="en-US" dirty="0" smtClean="0"/>
              <a:t>)</a:t>
            </a:r>
          </a:p>
          <a:p>
            <a:pPr lvl="1"/>
            <a:r>
              <a:rPr lang="en-US" dirty="0" smtClean="0"/>
              <a:t>Kernel is the memory-resident part of the OS</a:t>
            </a:r>
          </a:p>
          <a:p>
            <a:pPr lvl="1"/>
            <a:r>
              <a:rPr lang="en-US" dirty="0" smtClean="0"/>
              <a:t>Examples of events: Divide </a:t>
            </a:r>
            <a:r>
              <a:rPr lang="en-US" dirty="0"/>
              <a:t>by 0, arithmetic overflow, page fault, I/O request completes, </a:t>
            </a:r>
            <a:r>
              <a:rPr lang="en-US" dirty="0" smtClean="0"/>
              <a:t>typing Ctrl</a:t>
            </a:r>
            <a:r>
              <a:rPr lang="en-US" dirty="0"/>
              <a:t>-C</a:t>
            </a:r>
          </a:p>
          <a:p>
            <a:pPr lvl="1"/>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76164" name="Rectangle 4"/>
          <p:cNvSpPr>
            <a:spLocks noChangeArrowheads="1"/>
          </p:cNvSpPr>
          <p:nvPr/>
        </p:nvSpPr>
        <p:spPr bwMode="auto">
          <a:xfrm>
            <a:off x="2494562" y="3500438"/>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a:t>
            </a:r>
            <a:r>
              <a:rPr lang="en-US" i="1" dirty="0" smtClean="0">
                <a:solidFill>
                  <a:schemeClr val="tx1">
                    <a:lumMod val="50000"/>
                    <a:lumOff val="50000"/>
                  </a:schemeClr>
                </a:solidFill>
                <a:latin typeface="Calibri" pitchFamily="34" charset="0"/>
              </a:rPr>
              <a:t>code</a:t>
            </a:r>
            <a:endParaRPr lang="en-US" i="1" dirty="0">
              <a:solidFill>
                <a:schemeClr val="tx1">
                  <a:lumMod val="50000"/>
                  <a:lumOff val="50000"/>
                </a:schemeClr>
              </a:solidFill>
              <a:latin typeface="Calibri" pitchFamily="34" charset="0"/>
            </a:endParaRPr>
          </a:p>
        </p:txBody>
      </p:sp>
      <p:sp>
        <p:nvSpPr>
          <p:cNvPr id="476165" name="Rectangle 5"/>
          <p:cNvSpPr>
            <a:spLocks noChangeArrowheads="1"/>
          </p:cNvSpPr>
          <p:nvPr/>
        </p:nvSpPr>
        <p:spPr bwMode="auto">
          <a:xfrm>
            <a:off x="5105400" y="3500438"/>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smtClean="0">
                <a:solidFill>
                  <a:schemeClr val="tx1">
                    <a:lumMod val="50000"/>
                    <a:lumOff val="50000"/>
                  </a:schemeClr>
                </a:solidFill>
                <a:latin typeface="Calibri" pitchFamily="34" charset="0"/>
              </a:rPr>
              <a:t>Kernel code</a:t>
            </a:r>
            <a:endParaRPr lang="en-US" i="1" dirty="0">
              <a:solidFill>
                <a:schemeClr val="tx1">
                  <a:lumMod val="50000"/>
                  <a:lumOff val="50000"/>
                </a:schemeClr>
              </a:solidFill>
              <a:latin typeface="Calibri" pitchFamily="34" charset="0"/>
            </a:endParaRPr>
          </a:p>
        </p:txBody>
      </p:sp>
      <p:sp>
        <p:nvSpPr>
          <p:cNvPr id="476166" name="Line 6"/>
          <p:cNvSpPr>
            <a:spLocks noChangeShapeType="1"/>
          </p:cNvSpPr>
          <p:nvPr/>
        </p:nvSpPr>
        <p:spPr bwMode="auto">
          <a:xfrm>
            <a:off x="3233738" y="4022725"/>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7" name="Line 7"/>
          <p:cNvSpPr>
            <a:spLocks noChangeShapeType="1"/>
          </p:cNvSpPr>
          <p:nvPr/>
        </p:nvSpPr>
        <p:spPr bwMode="auto">
          <a:xfrm>
            <a:off x="3240088" y="4627563"/>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8" name="Line 8"/>
          <p:cNvSpPr>
            <a:spLocks noChangeShapeType="1"/>
          </p:cNvSpPr>
          <p:nvPr/>
        </p:nvSpPr>
        <p:spPr bwMode="auto">
          <a:xfrm>
            <a:off x="6053138" y="4633913"/>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9" name="Line 9"/>
          <p:cNvSpPr>
            <a:spLocks noChangeShapeType="1"/>
          </p:cNvSpPr>
          <p:nvPr/>
        </p:nvSpPr>
        <p:spPr bwMode="auto">
          <a:xfrm flipH="1" flipV="1">
            <a:off x="3227388" y="4697413"/>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70" name="Line 10"/>
          <p:cNvSpPr>
            <a:spLocks noChangeShapeType="1"/>
          </p:cNvSpPr>
          <p:nvPr/>
        </p:nvSpPr>
        <p:spPr bwMode="auto">
          <a:xfrm>
            <a:off x="3233738" y="4724400"/>
            <a:ext cx="0" cy="15128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71" name="Rectangle 11"/>
          <p:cNvSpPr>
            <a:spLocks noChangeArrowheads="1"/>
          </p:cNvSpPr>
          <p:nvPr/>
        </p:nvSpPr>
        <p:spPr bwMode="auto">
          <a:xfrm>
            <a:off x="4102100" y="4300538"/>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smtClean="0">
                <a:latin typeface="Calibri" pitchFamily="34" charset="0"/>
              </a:rPr>
              <a:t>Exception</a:t>
            </a:r>
            <a:endParaRPr lang="en-US" sz="1800" b="0" i="1" dirty="0">
              <a:latin typeface="Calibri" pitchFamily="34" charset="0"/>
            </a:endParaRPr>
          </a:p>
        </p:txBody>
      </p:sp>
      <p:sp>
        <p:nvSpPr>
          <p:cNvPr id="476172" name="Rectangle 12"/>
          <p:cNvSpPr>
            <a:spLocks noChangeArrowheads="1"/>
          </p:cNvSpPr>
          <p:nvPr/>
        </p:nvSpPr>
        <p:spPr bwMode="auto">
          <a:xfrm>
            <a:off x="6083300" y="4573588"/>
            <a:ext cx="2146300" cy="92075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E</a:t>
            </a:r>
            <a:r>
              <a:rPr lang="en-US" sz="1800" b="0" i="1" dirty="0" smtClean="0">
                <a:latin typeface="Calibri" pitchFamily="34" charset="0"/>
              </a:rPr>
              <a:t>xception </a:t>
            </a:r>
            <a:r>
              <a:rPr lang="en-US" sz="1800" b="0" i="1" dirty="0">
                <a:latin typeface="Calibri" pitchFamily="34" charset="0"/>
              </a:rPr>
              <a:t>processing</a:t>
            </a:r>
          </a:p>
          <a:p>
            <a:pPr algn="l">
              <a:lnSpc>
                <a:spcPct val="100000"/>
              </a:lnSpc>
            </a:pPr>
            <a:r>
              <a:rPr lang="en-US" sz="1800" b="0" dirty="0">
                <a:latin typeface="Calibri" pitchFamily="34" charset="0"/>
              </a:rPr>
              <a:t>by </a:t>
            </a:r>
            <a:r>
              <a:rPr lang="en-US" sz="1800" b="0" i="1" dirty="0">
                <a:latin typeface="Calibri" pitchFamily="34" charset="0"/>
              </a:rPr>
              <a:t>exception handler</a:t>
            </a:r>
          </a:p>
          <a:p>
            <a:pPr algn="l">
              <a:lnSpc>
                <a:spcPct val="100000"/>
              </a:lnSpc>
            </a:pPr>
            <a:endParaRPr lang="en-US" sz="1800" b="0" i="1" dirty="0">
              <a:latin typeface="Calibri" pitchFamily="34" charset="0"/>
            </a:endParaRPr>
          </a:p>
        </p:txBody>
      </p:sp>
      <p:sp>
        <p:nvSpPr>
          <p:cNvPr id="476173" name="Rectangle 13"/>
          <p:cNvSpPr>
            <a:spLocks noChangeArrowheads="1"/>
          </p:cNvSpPr>
          <p:nvPr/>
        </p:nvSpPr>
        <p:spPr bwMode="auto">
          <a:xfrm>
            <a:off x="3733800" y="5140794"/>
            <a:ext cx="2093505" cy="920757"/>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1800" b="0" i="1" dirty="0" smtClean="0">
                <a:latin typeface="Calibri" pitchFamily="34" charset="0"/>
              </a:rPr>
              <a:t> Return to </a:t>
            </a:r>
            <a:r>
              <a:rPr lang="en-US" sz="1800" b="0" i="1" dirty="0" err="1" smtClean="0">
                <a:latin typeface="Calibri" pitchFamily="34" charset="0"/>
              </a:rPr>
              <a:t>I_current</a:t>
            </a:r>
            <a:endParaRPr lang="en-US" sz="1800" b="0" i="1" dirty="0" smtClean="0">
              <a:latin typeface="Calibri" pitchFamily="34" charset="0"/>
            </a:endParaRPr>
          </a:p>
          <a:p>
            <a:pPr marL="112713" indent="-112713" algn="l">
              <a:lnSpc>
                <a:spcPct val="100000"/>
              </a:lnSpc>
              <a:buFont typeface="Arial" pitchFamily="34" charset="0"/>
              <a:buChar char="•"/>
            </a:pPr>
            <a:r>
              <a:rPr lang="en-US" sz="1800" b="0" i="1" dirty="0">
                <a:latin typeface="Calibri" pitchFamily="34" charset="0"/>
              </a:rPr>
              <a:t>R</a:t>
            </a:r>
            <a:r>
              <a:rPr lang="en-US" sz="1800" b="0" i="1" dirty="0" smtClean="0">
                <a:latin typeface="Calibri" pitchFamily="34" charset="0"/>
              </a:rPr>
              <a:t>eturn to </a:t>
            </a:r>
            <a:r>
              <a:rPr lang="en-US" sz="1800" b="0" i="1" dirty="0" err="1" smtClean="0">
                <a:latin typeface="Calibri" pitchFamily="34" charset="0"/>
              </a:rPr>
              <a:t>I_next</a:t>
            </a:r>
            <a:endParaRPr lang="en-US" sz="1800" b="0" i="1" dirty="0" smtClean="0">
              <a:latin typeface="Calibri" pitchFamily="34" charset="0"/>
            </a:endParaRPr>
          </a:p>
          <a:p>
            <a:pPr marL="112713" indent="-112713" algn="l">
              <a:lnSpc>
                <a:spcPct val="100000"/>
              </a:lnSpc>
              <a:buFont typeface="Arial" pitchFamily="34" charset="0"/>
              <a:buChar char="•"/>
            </a:pPr>
            <a:r>
              <a:rPr lang="en-US" sz="1800" b="0" i="1" dirty="0">
                <a:latin typeface="Calibri" pitchFamily="34" charset="0"/>
              </a:rPr>
              <a:t>A</a:t>
            </a:r>
            <a:r>
              <a:rPr lang="en-US" sz="1800" b="0" i="1" dirty="0" smtClean="0">
                <a:latin typeface="Calibri" pitchFamily="34" charset="0"/>
              </a:rPr>
              <a:t>bort</a:t>
            </a:r>
            <a:endParaRPr lang="en-US" sz="1800" b="0" dirty="0">
              <a:latin typeface="Calibri" pitchFamily="34" charset="0"/>
            </a:endParaRPr>
          </a:p>
        </p:txBody>
      </p:sp>
      <p:sp>
        <p:nvSpPr>
          <p:cNvPr id="476174" name="Rectangle 14"/>
          <p:cNvSpPr>
            <a:spLocks noChangeArrowheads="1"/>
          </p:cNvSpPr>
          <p:nvPr/>
        </p:nvSpPr>
        <p:spPr bwMode="auto">
          <a:xfrm>
            <a:off x="1040139" y="4359166"/>
            <a:ext cx="804863" cy="366759"/>
          </a:xfrm>
          <a:prstGeom prst="rect">
            <a:avLst/>
          </a:prstGeom>
          <a:noFill/>
          <a:ln w="12700">
            <a:noFill/>
            <a:miter lim="800000"/>
            <a:headEnd/>
            <a:tailEnd/>
          </a:ln>
          <a:effectLst/>
        </p:spPr>
        <p:txBody>
          <a:bodyPr lIns="90479" tIns="44446" rIns="90479" bIns="44446">
            <a:spAutoFit/>
          </a:bodyPr>
          <a:lstStyle/>
          <a:p>
            <a:pPr algn="l">
              <a:lnSpc>
                <a:spcPct val="100000"/>
              </a:lnSpc>
            </a:pPr>
            <a:r>
              <a:rPr lang="en-US" sz="1800" i="1" dirty="0">
                <a:solidFill>
                  <a:srgbClr val="C00000"/>
                </a:solidFill>
                <a:latin typeface="Calibri" pitchFamily="34" charset="0"/>
              </a:rPr>
              <a:t>E</a:t>
            </a:r>
            <a:r>
              <a:rPr lang="en-US" sz="1800" i="1" dirty="0" smtClean="0">
                <a:solidFill>
                  <a:srgbClr val="C00000"/>
                </a:solidFill>
                <a:latin typeface="Calibri" pitchFamily="34" charset="0"/>
              </a:rPr>
              <a:t>vent </a:t>
            </a:r>
            <a:endParaRPr lang="en-US" sz="1800" i="1" dirty="0">
              <a:solidFill>
                <a:srgbClr val="C00000"/>
              </a:solidFill>
              <a:latin typeface="Calibri" pitchFamily="34" charset="0"/>
            </a:endParaRPr>
          </a:p>
        </p:txBody>
      </p:sp>
      <p:sp>
        <p:nvSpPr>
          <p:cNvPr id="476175" name="Text Box 15"/>
          <p:cNvSpPr txBox="1">
            <a:spLocks noChangeArrowheads="1"/>
          </p:cNvSpPr>
          <p:nvPr/>
        </p:nvSpPr>
        <p:spPr bwMode="auto">
          <a:xfrm>
            <a:off x="2396803" y="4395951"/>
            <a:ext cx="867097" cy="307777"/>
          </a:xfrm>
          <a:prstGeom prst="rect">
            <a:avLst/>
          </a:prstGeom>
          <a:noFill/>
          <a:ln w="25400">
            <a:noFill/>
            <a:miter lim="800000"/>
            <a:headEnd/>
            <a:tailEnd/>
          </a:ln>
          <a:effectLst/>
        </p:spPr>
        <p:txBody>
          <a:bodyPr wrap="none">
            <a:spAutoFit/>
          </a:bodyPr>
          <a:lstStyle/>
          <a:p>
            <a:pPr algn="l">
              <a:lnSpc>
                <a:spcPct val="100000"/>
              </a:lnSpc>
            </a:pPr>
            <a:r>
              <a:rPr lang="en-US" sz="1400" b="0" dirty="0" err="1" smtClean="0">
                <a:latin typeface="Calibri" pitchFamily="34" charset="0"/>
              </a:rPr>
              <a:t>I_current</a:t>
            </a:r>
            <a:endParaRPr lang="en-US" sz="1400" b="0" dirty="0">
              <a:latin typeface="Calibri" pitchFamily="34" charset="0"/>
            </a:endParaRPr>
          </a:p>
        </p:txBody>
      </p:sp>
      <p:sp>
        <p:nvSpPr>
          <p:cNvPr id="476176" name="Text Box 16"/>
          <p:cNvSpPr txBox="1">
            <a:spLocks noChangeArrowheads="1"/>
          </p:cNvSpPr>
          <p:nvPr/>
        </p:nvSpPr>
        <p:spPr bwMode="auto">
          <a:xfrm>
            <a:off x="2613978" y="4601310"/>
            <a:ext cx="649922" cy="307777"/>
          </a:xfrm>
          <a:prstGeom prst="rect">
            <a:avLst/>
          </a:prstGeom>
          <a:noFill/>
          <a:ln w="25400">
            <a:noFill/>
            <a:miter lim="800000"/>
            <a:headEnd/>
            <a:tailEnd/>
          </a:ln>
          <a:effectLst/>
        </p:spPr>
        <p:txBody>
          <a:bodyPr wrap="none">
            <a:spAutoFit/>
          </a:bodyPr>
          <a:lstStyle/>
          <a:p>
            <a:pPr algn="l">
              <a:lnSpc>
                <a:spcPct val="100000"/>
              </a:lnSpc>
            </a:pPr>
            <a:r>
              <a:rPr lang="en-US" sz="1400" b="0" dirty="0" err="1" smtClean="0">
                <a:latin typeface="Calibri" pitchFamily="34" charset="0"/>
              </a:rPr>
              <a:t>I_next</a:t>
            </a:r>
            <a:endParaRPr lang="en-US" sz="1400" b="0" dirty="0">
              <a:latin typeface="Calibri" pitchFamily="34" charset="0"/>
            </a:endParaRPr>
          </a:p>
        </p:txBody>
      </p:sp>
      <p:sp>
        <p:nvSpPr>
          <p:cNvPr id="476177" name="Line 17"/>
          <p:cNvSpPr>
            <a:spLocks noChangeShapeType="1"/>
          </p:cNvSpPr>
          <p:nvPr/>
        </p:nvSpPr>
        <p:spPr bwMode="auto">
          <a:xfrm>
            <a:off x="1716251" y="4544623"/>
            <a:ext cx="685800" cy="0"/>
          </a:xfrm>
          <a:prstGeom prst="line">
            <a:avLst/>
          </a:prstGeom>
          <a:noFill/>
          <a:ln w="25400">
            <a:solidFill>
              <a:srgbClr val="C00000"/>
            </a:solidFill>
            <a:round/>
            <a:headEnd/>
            <a:tailEnd type="triangle" w="med" len="med"/>
          </a:ln>
          <a:effectLst/>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61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61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61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6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6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61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61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6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61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6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7" grpId="0" animBg="1"/>
      <p:bldP spid="476168" grpId="0" animBg="1"/>
      <p:bldP spid="476169" grpId="0" animBg="1"/>
      <p:bldP spid="476170" grpId="0" animBg="1"/>
      <p:bldP spid="476171" grpId="0"/>
      <p:bldP spid="476172" grpId="0"/>
      <p:bldP spid="476173" grpId="0"/>
      <p:bldP spid="476174" grpId="0"/>
      <p:bldP spid="476176" grpId="0"/>
      <p:bldP spid="4761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611188" y="35560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3" name="Rectangle 6"/>
          <p:cNvSpPr>
            <a:spLocks noChangeArrowheads="1"/>
          </p:cNvSpPr>
          <p:nvPr/>
        </p:nvSpPr>
        <p:spPr bwMode="auto">
          <a:xfrm>
            <a:off x="611188" y="37846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4" name="Rectangle 7"/>
          <p:cNvSpPr>
            <a:spLocks noChangeArrowheads="1"/>
          </p:cNvSpPr>
          <p:nvPr/>
        </p:nvSpPr>
        <p:spPr bwMode="auto">
          <a:xfrm>
            <a:off x="611188" y="40132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46" name="Text Box 10"/>
          <p:cNvSpPr txBox="1">
            <a:spLocks noChangeArrowheads="1"/>
          </p:cNvSpPr>
          <p:nvPr/>
        </p:nvSpPr>
        <p:spPr bwMode="auto">
          <a:xfrm>
            <a:off x="390525" y="35052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0</a:t>
            </a:r>
          </a:p>
        </p:txBody>
      </p:sp>
      <p:sp>
        <p:nvSpPr>
          <p:cNvPr id="47" name="Text Box 11"/>
          <p:cNvSpPr txBox="1">
            <a:spLocks noChangeArrowheads="1"/>
          </p:cNvSpPr>
          <p:nvPr/>
        </p:nvSpPr>
        <p:spPr bwMode="auto">
          <a:xfrm>
            <a:off x="390525" y="37084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1</a:t>
            </a:r>
          </a:p>
        </p:txBody>
      </p:sp>
      <p:sp>
        <p:nvSpPr>
          <p:cNvPr id="48" name="Text Box 12"/>
          <p:cNvSpPr txBox="1">
            <a:spLocks noChangeArrowheads="1"/>
          </p:cNvSpPr>
          <p:nvPr/>
        </p:nvSpPr>
        <p:spPr bwMode="auto">
          <a:xfrm>
            <a:off x="390525" y="39624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2</a:t>
            </a:r>
          </a:p>
        </p:txBody>
      </p:sp>
      <p:sp>
        <p:nvSpPr>
          <p:cNvPr id="49" name="Text Box 13"/>
          <p:cNvSpPr txBox="1">
            <a:spLocks noChangeArrowheads="1"/>
          </p:cNvSpPr>
          <p:nvPr/>
        </p:nvSpPr>
        <p:spPr bwMode="auto">
          <a:xfrm>
            <a:off x="1004888" y="4025900"/>
            <a:ext cx="436562" cy="457200"/>
          </a:xfrm>
          <a:prstGeom prst="rect">
            <a:avLst/>
          </a:prstGeom>
          <a:noFill/>
          <a:ln w="12700">
            <a:noFill/>
            <a:miter lim="800000"/>
            <a:headEnd/>
            <a:tailEnd/>
          </a:ln>
          <a:effectLst/>
        </p:spPr>
        <p:txBody>
          <a:bodyPr wrap="none" anchor="ctr">
            <a:spAutoFit/>
          </a:bodyPr>
          <a:lstStyle/>
          <a:p>
            <a:pPr>
              <a:lnSpc>
                <a:spcPct val="100000"/>
              </a:lnSpc>
            </a:pPr>
            <a:r>
              <a:rPr lang="en-US" sz="2400">
                <a:latin typeface="Arial" pitchFamily="34" charset="0"/>
              </a:rPr>
              <a:t>...</a:t>
            </a:r>
          </a:p>
        </p:txBody>
      </p:sp>
      <p:sp>
        <p:nvSpPr>
          <p:cNvPr id="50" name="Rectangle 14"/>
          <p:cNvSpPr>
            <a:spLocks noChangeArrowheads="1"/>
          </p:cNvSpPr>
          <p:nvPr/>
        </p:nvSpPr>
        <p:spPr bwMode="auto">
          <a:xfrm>
            <a:off x="611188" y="44958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51" name="Text Box 15"/>
          <p:cNvSpPr txBox="1">
            <a:spLocks noChangeArrowheads="1"/>
          </p:cNvSpPr>
          <p:nvPr/>
        </p:nvSpPr>
        <p:spPr bwMode="auto">
          <a:xfrm>
            <a:off x="223838" y="4445000"/>
            <a:ext cx="449262"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n-1</a:t>
            </a:r>
          </a:p>
        </p:txBody>
      </p:sp>
      <p:sp>
        <p:nvSpPr>
          <p:cNvPr id="5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53"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54"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477213" name="Rectangle 29"/>
          <p:cNvSpPr>
            <a:spLocks noGrp="1" noChangeArrowheads="1"/>
          </p:cNvSpPr>
          <p:nvPr>
            <p:ph type="title"/>
          </p:nvPr>
        </p:nvSpPr>
        <p:spPr/>
        <p:txBody>
          <a:bodyPr/>
          <a:lstStyle/>
          <a:p>
            <a:r>
              <a:rPr lang="en-US" b="1" dirty="0" smtClean="0">
                <a:solidFill>
                  <a:srgbClr val="C00000"/>
                </a:solidFill>
              </a:rPr>
              <a:t>Exception Tables</a:t>
            </a:r>
            <a:endParaRPr lang="en-US" b="1" dirty="0">
              <a:solidFill>
                <a:srgbClr val="C00000"/>
              </a:solidFill>
            </a:endParaRPr>
          </a:p>
        </p:txBody>
      </p:sp>
      <p:sp>
        <p:nvSpPr>
          <p:cNvPr id="477214" name="Rectangle 30"/>
          <p:cNvSpPr>
            <a:spLocks noGrp="1" noChangeArrowheads="1"/>
          </p:cNvSpPr>
          <p:nvPr>
            <p:ph type="body" idx="1"/>
          </p:nvPr>
        </p:nvSpPr>
        <p:spPr>
          <a:xfrm>
            <a:off x="5181600" y="2340138"/>
            <a:ext cx="3810000" cy="3222462"/>
          </a:xfrm>
        </p:spPr>
        <p:txBody>
          <a:bodyPr/>
          <a:lstStyle/>
          <a:p>
            <a:r>
              <a:rPr lang="en-US" sz="2000" dirty="0"/>
              <a:t>Each </a:t>
            </a:r>
            <a:r>
              <a:rPr lang="en-US" sz="2000" dirty="0" smtClean="0"/>
              <a:t>type </a:t>
            </a:r>
            <a:r>
              <a:rPr lang="en-US" sz="2000" dirty="0"/>
              <a:t>of event has a </a:t>
            </a:r>
            <a:r>
              <a:rPr lang="en-US" sz="2000" dirty="0" smtClean="0"/>
              <a:t/>
            </a:r>
            <a:br>
              <a:rPr lang="en-US" sz="2000" dirty="0" smtClean="0"/>
            </a:br>
            <a:r>
              <a:rPr lang="en-US" sz="2000" dirty="0" smtClean="0"/>
              <a:t>unique </a:t>
            </a:r>
            <a:r>
              <a:rPr lang="en-US" sz="2000" dirty="0"/>
              <a:t>exception number k</a:t>
            </a:r>
          </a:p>
          <a:p>
            <a:endParaRPr lang="en-US" sz="2000" dirty="0" smtClean="0"/>
          </a:p>
          <a:p>
            <a:r>
              <a:rPr lang="en-US" sz="2000" dirty="0" smtClean="0"/>
              <a:t>k = index </a:t>
            </a:r>
            <a:r>
              <a:rPr lang="en-US" sz="2000" dirty="0"/>
              <a:t>into </a:t>
            </a:r>
            <a:r>
              <a:rPr lang="en-US" sz="2000" dirty="0" smtClean="0"/>
              <a:t>exception table </a:t>
            </a:r>
            <a:br>
              <a:rPr lang="en-US" sz="2000" dirty="0" smtClean="0"/>
            </a:br>
            <a:r>
              <a:rPr lang="en-US" sz="2000" dirty="0" smtClean="0"/>
              <a:t>(</a:t>
            </a:r>
            <a:r>
              <a:rPr lang="en-US" sz="2000" dirty="0"/>
              <a:t>a.k.a</a:t>
            </a:r>
            <a:r>
              <a:rPr lang="en-US" sz="2000" dirty="0" smtClean="0"/>
              <a:t>. </a:t>
            </a:r>
            <a:r>
              <a:rPr lang="en-US" sz="2000" dirty="0"/>
              <a:t>interrupt vector)</a:t>
            </a:r>
          </a:p>
          <a:p>
            <a:endParaRPr lang="en-US" sz="2000" dirty="0" smtClean="0"/>
          </a:p>
          <a:p>
            <a:r>
              <a:rPr lang="en-US" sz="2000" dirty="0" smtClean="0"/>
              <a:t>Handler </a:t>
            </a:r>
            <a:r>
              <a:rPr lang="en-US" sz="2000" dirty="0"/>
              <a:t>k is called each time </a:t>
            </a:r>
            <a:r>
              <a:rPr lang="en-US" sz="2000" dirty="0" smtClean="0"/>
              <a:t/>
            </a:r>
            <a:br>
              <a:rPr lang="en-US" sz="2000" dirty="0" smtClean="0"/>
            </a:br>
            <a:r>
              <a:rPr lang="en-US" sz="2000" dirty="0" smtClean="0"/>
              <a:t>exception </a:t>
            </a:r>
            <a:r>
              <a:rPr lang="en-US" sz="2000" dirty="0"/>
              <a:t>k occurs</a:t>
            </a:r>
          </a:p>
        </p:txBody>
      </p:sp>
      <p:sp>
        <p:nvSpPr>
          <p:cNvPr id="477188" name="Rectangle 4"/>
          <p:cNvSpPr>
            <a:spLocks noChangeArrowheads="1"/>
          </p:cNvSpPr>
          <p:nvPr/>
        </p:nvSpPr>
        <p:spPr bwMode="auto">
          <a:xfrm>
            <a:off x="511624" y="2993480"/>
            <a:ext cx="1012376" cy="582203"/>
          </a:xfrm>
          <a:prstGeom prst="rect">
            <a:avLst/>
          </a:prstGeom>
          <a:noFill/>
          <a:ln w="12700">
            <a:noFill/>
            <a:miter lim="800000"/>
            <a:headEnd/>
            <a:tailEnd/>
          </a:ln>
          <a:effectLst/>
        </p:spPr>
        <p:txBody>
          <a:bodyPr wrap="none" lIns="90479" tIns="44446" rIns="90479" bIns="44446">
            <a:spAutoFit/>
          </a:bodyPr>
          <a:lstStyle/>
          <a:p>
            <a:pPr>
              <a:lnSpc>
                <a:spcPct val="100000"/>
              </a:lnSpc>
            </a:pPr>
            <a:r>
              <a:rPr lang="en-US" sz="1600" dirty="0" smtClean="0">
                <a:latin typeface="Calibri" pitchFamily="34" charset="0"/>
              </a:rPr>
              <a:t>Exception</a:t>
            </a:r>
          </a:p>
          <a:p>
            <a:pPr>
              <a:lnSpc>
                <a:spcPct val="100000"/>
              </a:lnSpc>
            </a:pPr>
            <a:r>
              <a:rPr lang="en-US" sz="1600" dirty="0" smtClean="0">
                <a:latin typeface="Calibri" pitchFamily="34" charset="0"/>
              </a:rPr>
              <a:t>Table</a:t>
            </a:r>
            <a:endParaRPr lang="en-US" sz="1600" dirty="0">
              <a:latin typeface="Calibri" pitchFamily="34" charset="0"/>
            </a:endParaRPr>
          </a:p>
        </p:txBody>
      </p:sp>
      <p:sp>
        <p:nvSpPr>
          <p:cNvPr id="47719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2" name="Rectangle 18"/>
          <p:cNvSpPr>
            <a:spLocks noChangeArrowheads="1"/>
          </p:cNvSpPr>
          <p:nvPr/>
        </p:nvSpPr>
        <p:spPr bwMode="auto">
          <a:xfrm>
            <a:off x="2439988" y="24257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a:t>
            </a:r>
            <a:r>
              <a:rPr lang="en-US" sz="1600" dirty="0" smtClean="0">
                <a:latin typeface="Calibri" pitchFamily="34" charset="0"/>
              </a:rPr>
              <a:t>ode </a:t>
            </a:r>
            <a:r>
              <a:rPr lang="en-US" sz="1600" dirty="0">
                <a:latin typeface="Calibri" pitchFamily="34" charset="0"/>
              </a:rPr>
              <a:t>for  </a:t>
            </a:r>
          </a:p>
          <a:p>
            <a:pPr>
              <a:lnSpc>
                <a:spcPct val="100000"/>
              </a:lnSpc>
            </a:pPr>
            <a:r>
              <a:rPr lang="en-US" sz="1600" dirty="0">
                <a:latin typeface="Calibri" pitchFamily="34" charset="0"/>
              </a:rPr>
              <a:t>exception handler 0</a:t>
            </a:r>
          </a:p>
        </p:txBody>
      </p:sp>
      <p:sp>
        <p:nvSpPr>
          <p:cNvPr id="477203" name="Rectangle 19"/>
          <p:cNvSpPr>
            <a:spLocks noChangeArrowheads="1"/>
          </p:cNvSpPr>
          <p:nvPr/>
        </p:nvSpPr>
        <p:spPr bwMode="auto">
          <a:xfrm>
            <a:off x="2439988" y="31115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a:t>
            </a:r>
            <a:r>
              <a:rPr lang="en-US" sz="1600" dirty="0" smtClean="0">
                <a:latin typeface="Calibri" pitchFamily="34" charset="0"/>
              </a:rPr>
              <a:t>ode </a:t>
            </a:r>
            <a:r>
              <a:rPr lang="en-US" sz="1600" dirty="0">
                <a:latin typeface="Calibri" pitchFamily="34" charset="0"/>
              </a:rPr>
              <a:t>for </a:t>
            </a:r>
          </a:p>
          <a:p>
            <a:pPr>
              <a:lnSpc>
                <a:spcPct val="100000"/>
              </a:lnSpc>
            </a:pPr>
            <a:r>
              <a:rPr lang="en-US" sz="1600" dirty="0">
                <a:latin typeface="Calibri" pitchFamily="34" charset="0"/>
              </a:rPr>
              <a:t>exception handler 1</a:t>
            </a:r>
          </a:p>
        </p:txBody>
      </p:sp>
      <p:sp>
        <p:nvSpPr>
          <p:cNvPr id="47720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6" name="Rectangle 22"/>
          <p:cNvSpPr>
            <a:spLocks noChangeArrowheads="1"/>
          </p:cNvSpPr>
          <p:nvPr/>
        </p:nvSpPr>
        <p:spPr bwMode="auto">
          <a:xfrm>
            <a:off x="2439988" y="37973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a:t>
            </a:r>
            <a:r>
              <a:rPr lang="en-US" sz="1600" dirty="0" smtClean="0">
                <a:latin typeface="Calibri" pitchFamily="34" charset="0"/>
              </a:rPr>
              <a:t>ode </a:t>
            </a:r>
            <a:r>
              <a:rPr lang="en-US" sz="1600" dirty="0">
                <a:latin typeface="Calibri" pitchFamily="34" charset="0"/>
              </a:rPr>
              <a:t>for</a:t>
            </a:r>
          </a:p>
          <a:p>
            <a:pPr>
              <a:lnSpc>
                <a:spcPct val="100000"/>
              </a:lnSpc>
            </a:pPr>
            <a:r>
              <a:rPr lang="en-US" sz="1600" dirty="0">
                <a:latin typeface="Calibri" pitchFamily="34" charset="0"/>
              </a:rPr>
              <a:t>exception handler 2</a:t>
            </a:r>
          </a:p>
        </p:txBody>
      </p:sp>
      <p:sp>
        <p:nvSpPr>
          <p:cNvPr id="477207" name="Rectangle 23"/>
          <p:cNvSpPr>
            <a:spLocks noChangeArrowheads="1"/>
          </p:cNvSpPr>
          <p:nvPr/>
        </p:nvSpPr>
        <p:spPr bwMode="auto">
          <a:xfrm>
            <a:off x="2439988" y="51054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a:t>
            </a:r>
            <a:r>
              <a:rPr lang="en-US" sz="1600" dirty="0" smtClean="0">
                <a:latin typeface="Calibri" pitchFamily="34" charset="0"/>
              </a:rPr>
              <a:t>ode </a:t>
            </a:r>
            <a:r>
              <a:rPr lang="en-US" sz="1600" dirty="0">
                <a:latin typeface="Calibri" pitchFamily="34" charset="0"/>
              </a:rPr>
              <a:t>for </a:t>
            </a:r>
          </a:p>
          <a:p>
            <a:pPr>
              <a:lnSpc>
                <a:spcPct val="100000"/>
              </a:lnSpc>
            </a:pPr>
            <a:r>
              <a:rPr lang="en-US" sz="1600" dirty="0">
                <a:latin typeface="Calibri" pitchFamily="34" charset="0"/>
              </a:rPr>
              <a:t>exception handler n-1</a:t>
            </a:r>
          </a:p>
        </p:txBody>
      </p:sp>
      <p:sp>
        <p:nvSpPr>
          <p:cNvPr id="477208" name="Text Box 24"/>
          <p:cNvSpPr txBox="1">
            <a:spLocks noChangeArrowheads="1"/>
          </p:cNvSpPr>
          <p:nvPr/>
        </p:nvSpPr>
        <p:spPr bwMode="auto">
          <a:xfrm>
            <a:off x="3581400" y="4406900"/>
            <a:ext cx="436563" cy="457200"/>
          </a:xfrm>
          <a:prstGeom prst="rect">
            <a:avLst/>
          </a:prstGeom>
          <a:noFill/>
          <a:ln w="12700">
            <a:noFill/>
            <a:miter lim="800000"/>
            <a:headEnd/>
            <a:tailEnd/>
          </a:ln>
          <a:effectLst/>
        </p:spPr>
        <p:txBody>
          <a:bodyPr wrap="none" anchor="ctr">
            <a:spAutoFit/>
          </a:bodyPr>
          <a:lstStyle/>
          <a:p>
            <a:pPr>
              <a:lnSpc>
                <a:spcPct val="100000"/>
              </a:lnSpc>
            </a:pPr>
            <a:r>
              <a:rPr lang="en-US" sz="2400" dirty="0">
                <a:latin typeface="Calibri" pitchFamily="34" charset="0"/>
              </a:rPr>
              <a:t>...</a:t>
            </a:r>
          </a:p>
        </p:txBody>
      </p:sp>
      <p:sp>
        <p:nvSpPr>
          <p:cNvPr id="47721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11" name="Text Box 27"/>
          <p:cNvSpPr txBox="1">
            <a:spLocks noChangeArrowheads="1"/>
          </p:cNvSpPr>
          <p:nvPr/>
        </p:nvSpPr>
        <p:spPr bwMode="auto">
          <a:xfrm>
            <a:off x="433551" y="1625025"/>
            <a:ext cx="1060803" cy="584775"/>
          </a:xfrm>
          <a:prstGeom prst="rect">
            <a:avLst/>
          </a:prstGeom>
          <a:noFill/>
          <a:ln w="25400">
            <a:noFill/>
            <a:miter lim="800000"/>
            <a:headEnd/>
            <a:tailEnd/>
          </a:ln>
          <a:effectLst/>
        </p:spPr>
        <p:txBody>
          <a:bodyPr wrap="none">
            <a:spAutoFit/>
          </a:bodyPr>
          <a:lstStyle/>
          <a:p>
            <a:pPr algn="l">
              <a:lnSpc>
                <a:spcPct val="100000"/>
              </a:lnSpc>
            </a:pPr>
            <a:r>
              <a:rPr lang="en-US" sz="1600" dirty="0">
                <a:solidFill>
                  <a:schemeClr val="tx1">
                    <a:lumMod val="50000"/>
                    <a:lumOff val="50000"/>
                  </a:schemeClr>
                </a:solidFill>
                <a:latin typeface="Calibri" pitchFamily="34" charset="0"/>
              </a:rPr>
              <a:t>Exception </a:t>
            </a:r>
          </a:p>
          <a:p>
            <a:pPr algn="l">
              <a:lnSpc>
                <a:spcPct val="100000"/>
              </a:lnSpc>
            </a:pPr>
            <a:r>
              <a:rPr lang="en-US" sz="1600" dirty="0">
                <a:solidFill>
                  <a:schemeClr val="tx1">
                    <a:lumMod val="50000"/>
                    <a:lumOff val="50000"/>
                  </a:schemeClr>
                </a:solidFill>
                <a:latin typeface="Calibri" pitchFamily="34" charset="0"/>
              </a:rPr>
              <a:t>numbers</a:t>
            </a:r>
          </a:p>
        </p:txBody>
      </p:sp>
      <p:cxnSp>
        <p:nvCxnSpPr>
          <p:cNvPr id="57" name="Straight Arrow Connector 56"/>
          <p:cNvCxnSpPr/>
          <p:nvPr/>
        </p:nvCxnSpPr>
        <p:spPr bwMode="auto">
          <a:xfrm rot="5400000">
            <a:off x="-124894" y="2837150"/>
            <a:ext cx="1336100" cy="1588"/>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pattFill prst="narHorz">
            <a:fgClr>
              <a:schemeClr val="tx1"/>
            </a:fgClr>
            <a:bgClr>
              <a:schemeClr val="bg1"/>
            </a:bgClr>
          </a:patt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pattFill prst="narHorz">
            <a:fgClr>
              <a:schemeClr val="tx1"/>
            </a:fgClr>
            <a:bgClr>
              <a:schemeClr val="bg1"/>
            </a:bgClr>
          </a:patt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284130E73504F9007F21C8181D605" ma:contentTypeVersion="2" ma:contentTypeDescription="Create a new document." ma:contentTypeScope="" ma:versionID="8436c7e50ef1927f79eafcd891861251">
  <xsd:schema xmlns:xsd="http://www.w3.org/2001/XMLSchema" xmlns:xs="http://www.w3.org/2001/XMLSchema" xmlns:p="http://schemas.microsoft.com/office/2006/metadata/properties" xmlns:ns2="49b31451-3c74-4255-b530-d8065b6bc14b" targetNamespace="http://schemas.microsoft.com/office/2006/metadata/properties" ma:root="true" ma:fieldsID="5e020e2bb5c173baf4dd930567b87304" ns2:_="">
    <xsd:import namespace="49b31451-3c74-4255-b530-d8065b6bc1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31451-3c74-4255-b530-d8065b6bc1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3384DA-AD10-4DC2-9239-0AE82D2B8AE2}"/>
</file>

<file path=customXml/itemProps2.xml><?xml version="1.0" encoding="utf-8"?>
<ds:datastoreItem xmlns:ds="http://schemas.openxmlformats.org/officeDocument/2006/customXml" ds:itemID="{7BF82746-3158-4AAE-B065-E6990DCFF208}"/>
</file>

<file path=customXml/itemProps3.xml><?xml version="1.0" encoding="utf-8"?>
<ds:datastoreItem xmlns:ds="http://schemas.openxmlformats.org/officeDocument/2006/customXml" ds:itemID="{BCDDCF6C-7F38-45CC-AEB0-8A9450195F2D}"/>
</file>

<file path=docProps/app.xml><?xml version="1.0" encoding="utf-8"?>
<Properties xmlns="http://schemas.openxmlformats.org/officeDocument/2006/extended-properties" xmlns:vt="http://schemas.openxmlformats.org/officeDocument/2006/docPropsVTypes">
  <Template/>
  <TotalTime>25625</TotalTime>
  <Words>2756</Words>
  <Application>Microsoft Office PowerPoint</Application>
  <PresentationFormat>On-screen Show (4:3)</PresentationFormat>
  <Paragraphs>646</Paragraphs>
  <Slides>77</Slides>
  <Notes>49</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77</vt:i4>
      </vt:variant>
    </vt:vector>
  </HeadingPairs>
  <TitlesOfParts>
    <vt:vector size="81" baseType="lpstr">
      <vt:lpstr>1_Office Theme</vt:lpstr>
      <vt:lpstr>Default Design</vt:lpstr>
      <vt:lpstr>Document</vt:lpstr>
      <vt:lpstr>Visio</vt:lpstr>
      <vt:lpstr>Peripheral and its characteristics</vt:lpstr>
      <vt:lpstr>Introduction </vt:lpstr>
      <vt:lpstr>Intel D850MD Motherboard</vt:lpstr>
      <vt:lpstr>Exceptions</vt:lpstr>
      <vt:lpstr>Control Flow</vt:lpstr>
      <vt:lpstr>Altering the Control Flow</vt:lpstr>
      <vt:lpstr>Exceptional Control Flow</vt:lpstr>
      <vt:lpstr>Exceptions</vt:lpstr>
      <vt:lpstr>Exception Tables</vt:lpstr>
      <vt:lpstr>Taxonomy</vt:lpstr>
      <vt:lpstr>Asynchronous Exceptions (Interrupts)</vt:lpstr>
      <vt:lpstr>Synchronous Exceptions</vt:lpstr>
      <vt:lpstr>System Calls</vt:lpstr>
      <vt:lpstr>Slide 14</vt:lpstr>
      <vt:lpstr>Outline</vt:lpstr>
      <vt:lpstr>Hierarchy of I/O Control Devices</vt:lpstr>
      <vt:lpstr>I/O map of a personal computer illustrating many of the fixed I/O areas. </vt:lpstr>
      <vt:lpstr>Outside MPU</vt:lpstr>
      <vt:lpstr>Primary function of MPU</vt:lpstr>
      <vt:lpstr>Type of I/O</vt:lpstr>
      <vt:lpstr>Mode of Data transfer</vt:lpstr>
      <vt:lpstr>Timing Diagram : Read Cycle</vt:lpstr>
      <vt:lpstr>Timing Diagram : Write Cycle</vt:lpstr>
      <vt:lpstr>BUS Buffering and Latching</vt:lpstr>
      <vt:lpstr>  The basic output interface connected to a set of LED displays. </vt:lpstr>
      <vt:lpstr>Slide 26</vt:lpstr>
      <vt:lpstr> 8255 PPI Programmable Peripheral Interface</vt:lpstr>
      <vt:lpstr>Outline</vt:lpstr>
      <vt:lpstr>Slide 29</vt:lpstr>
      <vt:lpstr>Pin Configuration</vt:lpstr>
      <vt:lpstr>82C55 : Pin Layout</vt:lpstr>
      <vt:lpstr>8255A - 8085A Interface</vt:lpstr>
      <vt:lpstr>8255 A Block Diagram Showing Data Bus Buffer and Read/Write Control Logic Functions </vt:lpstr>
      <vt:lpstr>Pin Configuration</vt:lpstr>
      <vt:lpstr>Interface Registers</vt:lpstr>
      <vt:lpstr>Ports A, B and C</vt:lpstr>
      <vt:lpstr>8255A OPERATIONAL DESCRIPTION </vt:lpstr>
      <vt:lpstr>8255 Control Word Mode Definition Format </vt:lpstr>
      <vt:lpstr>8255 Control Word  </vt:lpstr>
      <vt:lpstr>Example of 8255A Operating in Mode 0</vt:lpstr>
      <vt:lpstr>Example of 8255A Operating in Mode 0</vt:lpstr>
      <vt:lpstr>Slide 42</vt:lpstr>
      <vt:lpstr>Slide 43</vt:lpstr>
      <vt:lpstr>Ex. :Circuit Diagram</vt:lpstr>
      <vt:lpstr>Use only even addresses</vt:lpstr>
      <vt:lpstr>Access to Interface Registers</vt:lpstr>
      <vt:lpstr>Solution 2: Use only odd addresses</vt:lpstr>
      <vt:lpstr>Circuit Diagram</vt:lpstr>
      <vt:lpstr>Solution 3: Use consecutive even and odd address</vt:lpstr>
      <vt:lpstr>Slide 50</vt:lpstr>
      <vt:lpstr>Slide 51</vt:lpstr>
      <vt:lpstr>Example - Port addresses</vt:lpstr>
      <vt:lpstr>Solution</vt:lpstr>
      <vt:lpstr>Example – Programming 8255</vt:lpstr>
      <vt:lpstr>Solution</vt:lpstr>
      <vt:lpstr>Slide 56</vt:lpstr>
      <vt:lpstr>Slide 57</vt:lpstr>
      <vt:lpstr>Slide 58</vt:lpstr>
      <vt:lpstr>Bit Set Reset (BSR) mode</vt:lpstr>
      <vt:lpstr>Slide 60</vt:lpstr>
      <vt:lpstr>Mode 0: Example</vt:lpstr>
      <vt:lpstr>MODE 0 Application (Keyboard Interface)</vt:lpstr>
      <vt:lpstr>MODE 0 Application (Keyboard Interface)</vt:lpstr>
      <vt:lpstr>MODE 0 Application (Keyboard Interface)</vt:lpstr>
      <vt:lpstr>MODE 0 Application (Keyboard Interface)</vt:lpstr>
      <vt:lpstr>Mode 0 Application: Display Interface</vt:lpstr>
      <vt:lpstr>MODE 1 (Strobed Input/Output).</vt:lpstr>
      <vt:lpstr>MODE 1 Input Operation</vt:lpstr>
      <vt:lpstr>MODE 1 Timing (Input)</vt:lpstr>
      <vt:lpstr>MODE 1 Timing (Input)</vt:lpstr>
      <vt:lpstr>MODE 1 output Operation</vt:lpstr>
      <vt:lpstr>MODE 1 Timing (output)</vt:lpstr>
      <vt:lpstr>MODE 1 Timing (output)</vt:lpstr>
      <vt:lpstr>Sample mode 1</vt:lpstr>
      <vt:lpstr>MODE 2 Operation</vt:lpstr>
      <vt:lpstr>82C55: Mode 2 Bi-directional Operation</vt:lpstr>
      <vt:lpstr>Slide 77</vt:lpstr>
    </vt:vector>
  </TitlesOfParts>
  <Company>iitg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 Architecture  &amp;  Its Assembly language programming</dc:title>
  <dc:creator>asahu</dc:creator>
  <cp:lastModifiedBy>IITP</cp:lastModifiedBy>
  <cp:revision>406</cp:revision>
  <dcterms:created xsi:type="dcterms:W3CDTF">2010-08-03T12:41:21Z</dcterms:created>
  <dcterms:modified xsi:type="dcterms:W3CDTF">2020-09-23T04:03:40Z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0x010100801284130E73504F9007F21C8181D605</vt:lpwstr>
  </property>
</Properties>
</file>