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27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8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9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86.xml" ContentType="application/vnd.openxmlformats-officedocument.presentationml.slide+xml"/>
  <Override PartName="/ppt/slides/slide41.xml" ContentType="application/vnd.openxmlformats-officedocument.presentationml.slide+xml"/>
  <Override PartName="/ppt/slides/slide83.xml" ContentType="application/vnd.openxmlformats-officedocument.presentationml.slide+xml"/>
  <Override PartName="/ppt/slides/slide40.xml" ContentType="application/vnd.openxmlformats-officedocument.presentationml.slide+xml"/>
  <Override PartName="/ppt/slides/slide84.xml" ContentType="application/vnd.openxmlformats-officedocument.presentationml.slide+xml"/>
  <Override PartName="/ppt/slides/slide39.xml" ContentType="application/vnd.openxmlformats-officedocument.presentationml.slide+xml"/>
  <Override PartName="/ppt/slides/slide85.xml" ContentType="application/vnd.openxmlformats-officedocument.presentationml.slide+xml"/>
  <Override PartName="/ppt/slides/slide38.xml" ContentType="application/vnd.openxmlformats-officedocument.presentationml.slide+xml"/>
  <Override PartName="/ppt/slides/slide65.xml" ContentType="application/vnd.openxmlformats-officedocument.presentationml.slide+xml"/>
  <Override PartName="/ppt/slides/slide30.xml" ContentType="application/vnd.openxmlformats-officedocument.presentationml.slide+xml"/>
  <Override PartName="/ppt/slides/slide91.xml" ContentType="application/vnd.openxmlformats-officedocument.presentationml.slide+xml"/>
  <Override PartName="/ppt/slides/slide96.xml" ContentType="application/vnd.openxmlformats-officedocument.presentationml.slide+xml"/>
  <Override PartName="/ppt/slides/slide23.xml" ContentType="application/vnd.openxmlformats-officedocument.presentationml.slide+xml"/>
  <Override PartName="/ppt/slides/slide9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20.xml" ContentType="application/vnd.openxmlformats-officedocument.presentationml.slide+xml"/>
  <Override PartName="/ppt/slides/slide99.xml" ContentType="application/vnd.openxmlformats-officedocument.presentationml.slide+xml"/>
  <Override PartName="/ppt/slides/slide24.xml" ContentType="application/vnd.openxmlformats-officedocument.presentationml.slide+xml"/>
  <Override PartName="/ppt/slides/slide95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92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94.xml" ContentType="application/vnd.openxmlformats-officedocument.presentationml.slide+xml"/>
  <Override PartName="/ppt/slides/slide42.xml" ContentType="application/vnd.openxmlformats-officedocument.presentationml.slide+xml"/>
  <Override PartName="/ppt/slides/slide82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128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74.xml" ContentType="application/vnd.openxmlformats-officedocument.presentationml.slide+xml"/>
  <Override PartName="/ppt/slides/slide61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4.xml" ContentType="application/vnd.openxmlformats-officedocument.presentationml.slide+xml"/>
  <Override PartName="/ppt/slides/slide68.xml" ContentType="application/vnd.openxmlformats-officedocument.presentationml.slide+xml"/>
  <Override PartName="/ppt/slides/slide63.xml" ContentType="application/vnd.openxmlformats-officedocument.presentationml.slide+xml"/>
  <Override PartName="/ppt/slides/slide69.xml" ContentType="application/vnd.openxmlformats-officedocument.presentationml.slide+xml"/>
  <Override PartName="/ppt/slides/slide62.xml" ContentType="application/vnd.openxmlformats-officedocument.presentationml.slide+xml"/>
  <Override PartName="/ppt/slides/slide75.xml" ContentType="application/vnd.openxmlformats-officedocument.presentationml.slide+xml"/>
  <Override PartName="/ppt/slides/slide56.xml" ContentType="application/vnd.openxmlformats-officedocument.presentationml.slide+xml"/>
  <Override PartName="/ppt/slides/slide76.xml" ContentType="application/vnd.openxmlformats-officedocument.presentationml.slide+xml"/>
  <Override PartName="/ppt/slides/slide12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81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79.xml" ContentType="application/vnd.openxmlformats-officedocument.presentationml.slide+xml"/>
  <Override PartName="/ppt/slides/slide55.xml" ContentType="application/vnd.openxmlformats-officedocument.presentationml.slide+xml"/>
  <Override PartName="/ppt/slides/slide77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78.xml" ContentType="application/vnd.openxmlformats-officedocument.presentationml.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112.xml" ContentType="application/vnd.openxmlformats-officedocument.presentationml.slide+xml"/>
  <Override PartName="/ppt/slides/slide105.xml" ContentType="application/vnd.openxmlformats-officedocument.presentationml.slide+xml"/>
  <Override PartName="/ppt/slides/slide8.xml" ContentType="application/vnd.openxmlformats-officedocument.presentationml.slide+xml"/>
  <Override PartName="/ppt/slides/slide117.xml" ContentType="application/vnd.openxmlformats-officedocument.presentationml.slide+xml"/>
  <Override PartName="/ppt/slides/slide7.xml" ContentType="application/vnd.openxmlformats-officedocument.presentationml.slide+xml"/>
  <Override PartName="/ppt/slides/slide106.xml" ContentType="application/vnd.openxmlformats-officedocument.presentationml.slide+xml"/>
  <Override PartName="/ppt/slides/slide111.xml" ContentType="application/vnd.openxmlformats-officedocument.presentationml.slide+xml"/>
  <Override PartName="/ppt/slides/slide11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1.xml" ContentType="application/vnd.openxmlformats-officedocument.presentationml.slide+xml"/>
  <Override PartName="/ppt/slides/slide119.xml" ContentType="application/vnd.openxmlformats-officedocument.presentationml.slide+xml"/>
  <Override PartName="/ppt/slides/slide104.xml" ContentType="application/vnd.openxmlformats-officedocument.presentationml.slide+xml"/>
  <Override PartName="/ppt/slides/slide6.xml" ContentType="application/vnd.openxmlformats-officedocument.presentationml.slide+xml"/>
  <Override PartName="/ppt/slides/slide116.xml" ContentType="application/vnd.openxmlformats-officedocument.presentationml.slide+xml"/>
  <Override PartName="/ppt/slides/slide107.xml" ContentType="application/vnd.openxmlformats-officedocument.presentationml.slide+xml"/>
  <Override PartName="/ppt/slides/slide18.xml" ContentType="application/vnd.openxmlformats-officedocument.presentationml.slide+xml"/>
  <Override PartName="/ppt/slides/slide113.xml" ContentType="application/vnd.openxmlformats-officedocument.presentationml.slide+xml"/>
  <Override PartName="/ppt/slides/slide2.xml" ContentType="application/vnd.openxmlformats-officedocument.presentationml.slide+xml"/>
  <Override PartName="/ppt/slides/slide110.xml" ContentType="application/vnd.openxmlformats-officedocument.presentationml.slide+xml"/>
  <Override PartName="/ppt/slides/slide1.xml" ContentType="application/vnd.openxmlformats-officedocument.presentationml.slide+xml"/>
  <Override PartName="/ppt/slides/slide109.xml" ContentType="application/vnd.openxmlformats-officedocument.presentationml.slide+xml"/>
  <Override PartName="/ppt/slides/slide3.xml" ContentType="application/vnd.openxmlformats-officedocument.presentationml.slide+xml"/>
  <Override PartName="/ppt/slides/slide114.xml" ContentType="application/vnd.openxmlformats-officedocument.presentationml.slide+xml"/>
  <Override PartName="/ppt/slides/slide5.xml" ContentType="application/vnd.openxmlformats-officedocument.presentationml.slide+xml"/>
  <Override PartName="/ppt/slides/slide115.xml" ContentType="application/vnd.openxmlformats-officedocument.presentationml.slide+xml"/>
  <Override PartName="/ppt/slides/slide108.xml" ContentType="application/vnd.openxmlformats-officedocument.presentationml.slide+xml"/>
  <Override PartName="/ppt/slides/slide4.xml" ContentType="application/vnd.openxmlformats-officedocument.presentationml.slide+xml"/>
  <Override PartName="/ppt/slides/slide103.xml" ContentType="application/vnd.openxmlformats-officedocument.presentationml.slide+xml"/>
  <Override PartName="/ppt/slides/slide9.xml" ContentType="application/vnd.openxmlformats-officedocument.presentationml.slide+xml"/>
  <Override PartName="/ppt/slides/slide124.xml" ContentType="application/vnd.openxmlformats-officedocument.presentationml.slide+xml"/>
  <Override PartName="/ppt/slides/slide17.xml" ContentType="application/vnd.openxmlformats-officedocument.presentationml.slide+xml"/>
  <Override PartName="/ppt/slides/slide121.xml" ContentType="application/vnd.openxmlformats-officedocument.presentationml.slide+xml"/>
  <Override PartName="/ppt/slides/slide101.xml" ContentType="application/vnd.openxmlformats-officedocument.presentationml.slide+xml"/>
  <Override PartName="/ppt/slides/slide122.xml" ContentType="application/vnd.openxmlformats-officedocument.presentationml.slide+xml"/>
  <Override PartName="/ppt/slides/slide125.xml" ContentType="application/vnd.openxmlformats-officedocument.presentationml.slide+xml"/>
  <Override PartName="/ppt/slides/slide16.xml" ContentType="application/vnd.openxmlformats-officedocument.presentationml.slide+xml"/>
  <Override PartName="/ppt/slides/slide1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2.xml" ContentType="application/vnd.openxmlformats-officedocument.presentationml.slide+xml"/>
  <Override PartName="/ppt/slides/slide126.xml" ContentType="application/vnd.openxmlformats-officedocument.presentationml.slide+xml"/>
  <Override PartName="/ppt/slides/slide100.xml" ContentType="application/vnd.openxmlformats-officedocument.presentationml.slide+xml"/>
  <Override PartName="/ppt/slides/slide13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0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07.xml" ContentType="application/vnd.openxmlformats-officedocument.presentationml.notesSlide+xml"/>
  <Override PartName="/ppt/notesSlides/notesSlide9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2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464.xml" ContentType="application/vnd.openxmlformats-officedocument.presentationml.tags+xml"/>
  <Override PartName="/ppt/tags/tag443.xml" ContentType="application/vnd.openxmlformats-officedocument.presentationml.tags+xml"/>
  <Override PartName="/ppt/tags/tag1.xml" ContentType="application/vnd.openxmlformats-officedocument.presentationml.tags+xml"/>
  <Override PartName="/ppt/tags/tag466.xml" ContentType="application/vnd.openxmlformats-officedocument.presentationml.tags+xml"/>
  <Override PartName="/ppt/tags/tag463.xml" ContentType="application/vnd.openxmlformats-officedocument.presentationml.tags+xml"/>
  <Override PartName="/ppt/tags/tag465.xml" ContentType="application/vnd.openxmlformats-officedocument.presentationml.tags+xml"/>
  <Override PartName="/ppt/tags/tag455.xml" ContentType="application/vnd.openxmlformats-officedocument.presentationml.tags+xml"/>
  <Override PartName="/ppt/tags/tag461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2.xml" ContentType="application/vnd.openxmlformats-officedocument.presentationml.tags+xml"/>
  <Override PartName="/ppt/tags/tag4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44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62.xml" ContentType="application/vnd.openxmlformats-officedocument.presentationml.tags+xml"/>
  <Override PartName="/ppt/tags/tag439.xml" ContentType="application/vnd.openxmlformats-officedocument.presentationml.tags+xml"/>
  <Override PartName="/ppt/tags/tag468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07.xml" ContentType="application/vnd.openxmlformats-officedocument.presentationml.tags+xml"/>
  <Override PartName="/ppt/tags/tag506.xml" ContentType="application/vnd.openxmlformats-officedocument.presentationml.tags+xml"/>
  <Override PartName="/ppt/tags/tag505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523.xml" ContentType="application/vnd.openxmlformats-officedocument.presentationml.tags+xml"/>
  <Override PartName="/ppt/tags/tag522.xml" ContentType="application/vnd.openxmlformats-officedocument.presentationml.tags+xml"/>
  <Override PartName="/ppt/tags/tag521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499.xml" ContentType="application/vnd.openxmlformats-officedocument.presentationml.tags+xml"/>
  <Override PartName="/ppt/tags/tag498.xml" ContentType="application/vnd.openxmlformats-officedocument.presentationml.tags+xml"/>
  <Override PartName="/ppt/tags/tag497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1.xml" ContentType="application/vnd.openxmlformats-officedocument.presentationml.tags+xml"/>
  <Override PartName="/ppt/tags/tag490.xml" ContentType="application/vnd.openxmlformats-officedocument.presentationml.tags+xml"/>
  <Override PartName="/ppt/tags/tag489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67.xml" ContentType="application/vnd.openxmlformats-officedocument.presentationml.tags+xml"/>
  <Override PartName="/ppt/tags/tag358.xml" ContentType="application/vnd.openxmlformats-officedocument.presentationml.tags+xml"/>
  <Override PartName="/ppt/tags/tag437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57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54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43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32"/>
  </p:notesMasterIdLst>
  <p:sldIdLst>
    <p:sldId id="421" r:id="rId3"/>
    <p:sldId id="322" r:id="rId4"/>
    <p:sldId id="426" r:id="rId5"/>
    <p:sldId id="427" r:id="rId6"/>
    <p:sldId id="407" r:id="rId7"/>
    <p:sldId id="428" r:id="rId8"/>
    <p:sldId id="424" r:id="rId9"/>
    <p:sldId id="429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3" r:id="rId82"/>
    <p:sldId id="504" r:id="rId83"/>
    <p:sldId id="505" r:id="rId84"/>
    <p:sldId id="506" r:id="rId85"/>
    <p:sldId id="507" r:id="rId86"/>
    <p:sldId id="508" r:id="rId87"/>
    <p:sldId id="509" r:id="rId88"/>
    <p:sldId id="510" r:id="rId89"/>
    <p:sldId id="511" r:id="rId90"/>
    <p:sldId id="512" r:id="rId91"/>
    <p:sldId id="513" r:id="rId92"/>
    <p:sldId id="514" r:id="rId93"/>
    <p:sldId id="515" r:id="rId94"/>
    <p:sldId id="516" r:id="rId95"/>
    <p:sldId id="517" r:id="rId96"/>
    <p:sldId id="518" r:id="rId97"/>
    <p:sldId id="519" r:id="rId98"/>
    <p:sldId id="520" r:id="rId99"/>
    <p:sldId id="521" r:id="rId100"/>
    <p:sldId id="522" r:id="rId101"/>
    <p:sldId id="523" r:id="rId102"/>
    <p:sldId id="524" r:id="rId103"/>
    <p:sldId id="525" r:id="rId104"/>
    <p:sldId id="526" r:id="rId105"/>
    <p:sldId id="527" r:id="rId106"/>
    <p:sldId id="528" r:id="rId107"/>
    <p:sldId id="529" r:id="rId108"/>
    <p:sldId id="531" r:id="rId109"/>
    <p:sldId id="532" r:id="rId110"/>
    <p:sldId id="533" r:id="rId111"/>
    <p:sldId id="534" r:id="rId112"/>
    <p:sldId id="535" r:id="rId113"/>
    <p:sldId id="536" r:id="rId114"/>
    <p:sldId id="537" r:id="rId115"/>
    <p:sldId id="538" r:id="rId116"/>
    <p:sldId id="539" r:id="rId117"/>
    <p:sldId id="540" r:id="rId118"/>
    <p:sldId id="541" r:id="rId119"/>
    <p:sldId id="542" r:id="rId120"/>
    <p:sldId id="543" r:id="rId121"/>
    <p:sldId id="544" r:id="rId122"/>
    <p:sldId id="545" r:id="rId123"/>
    <p:sldId id="546" r:id="rId124"/>
    <p:sldId id="547" r:id="rId125"/>
    <p:sldId id="548" r:id="rId126"/>
    <p:sldId id="549" r:id="rId127"/>
    <p:sldId id="550" r:id="rId128"/>
    <p:sldId id="551" r:id="rId129"/>
    <p:sldId id="552" r:id="rId130"/>
    <p:sldId id="553" r:id="rId131"/>
  </p:sldIdLst>
  <p:sldSz cx="9144000" cy="6858000" type="screen4x3"/>
  <p:notesSz cx="7315200" cy="9601200"/>
  <p:custDataLst>
    <p:tags r:id="rId1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87276" autoAdjust="0"/>
  </p:normalViewPr>
  <p:slideViewPr>
    <p:cSldViewPr>
      <p:cViewPr varScale="1">
        <p:scale>
          <a:sx n="79" d="100"/>
          <a:sy n="79" d="100"/>
        </p:scale>
        <p:origin x="-1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customXml" Target="../customXml/item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presProps" Target="presProps.xml"/><Relationship Id="rId139" Type="http://schemas.openxmlformats.org/officeDocument/2006/relationships/customXml" Target="../customXml/item2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BB2E466-8B3B-4579-AE2A-94CEFFFD52D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CB8173-5545-4917-BDCB-D34F39AC1A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581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EAFD6-14F9-4C19-9E86-6AF2EFD0DE04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6BD30-40E7-415D-9C90-1B5A01900473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29122-ADAA-489A-A1EF-27B31BD1B8DB}" type="slidenum">
              <a:rPr lang="en-US">
                <a:cs typeface="Arial" charset="0"/>
              </a:rPr>
              <a:pPr/>
              <a:t>106</a:t>
            </a:fld>
            <a:endParaRPr lang="en-US">
              <a:cs typeface="Arial" charset="0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05E0F-4908-48F6-9B22-0D939FE20D73}" type="slidenum">
              <a:rPr lang="en-US">
                <a:cs typeface="Arial" charset="0"/>
              </a:rPr>
              <a:pPr/>
              <a:t>107</a:t>
            </a:fld>
            <a:endParaRPr lang="en-US">
              <a:cs typeface="Arial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0CEAD-73FB-4D89-B53E-E0F8D0373F68}" type="slidenum">
              <a:rPr lang="en-US">
                <a:cs typeface="Arial" charset="0"/>
              </a:rPr>
              <a:pPr/>
              <a:t>108</a:t>
            </a:fld>
            <a:endParaRPr lang="en-US">
              <a:cs typeface="Arial" charset="0"/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3E7B2-3268-47F6-9A07-4F58BF356E76}" type="slidenum">
              <a:rPr lang="en-US">
                <a:cs typeface="Arial" charset="0"/>
              </a:rPr>
              <a:pPr/>
              <a:t>109</a:t>
            </a:fld>
            <a:endParaRPr lang="en-US">
              <a:cs typeface="Arial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D057-8551-46A9-8C30-EC2DA1BFD9F7}" type="slidenum">
              <a:rPr lang="en-US">
                <a:cs typeface="Arial" charset="0"/>
              </a:rPr>
              <a:pPr/>
              <a:t>110</a:t>
            </a:fld>
            <a:endParaRPr lang="en-US">
              <a:cs typeface="Arial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238FE-3133-4D04-BD99-228354D882BD}" type="slidenum">
              <a:rPr lang="en-US">
                <a:cs typeface="Arial" charset="0"/>
              </a:rPr>
              <a:pPr/>
              <a:t>111</a:t>
            </a:fld>
            <a:endParaRPr lang="en-US">
              <a:cs typeface="Arial" charset="0"/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4320B-33B7-4E1B-BD5E-B05C74EEF4C0}" type="slidenum">
              <a:rPr lang="en-US">
                <a:cs typeface="Arial" charset="0"/>
              </a:rPr>
              <a:pPr/>
              <a:t>112</a:t>
            </a:fld>
            <a:endParaRPr lang="en-US">
              <a:cs typeface="Arial" charset="0"/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B3B3D-2D99-41DD-B760-B1DF1BE33F04}" type="slidenum">
              <a:rPr lang="en-US">
                <a:cs typeface="Arial" charset="0"/>
              </a:rPr>
              <a:pPr/>
              <a:t>113</a:t>
            </a:fld>
            <a:endParaRPr lang="en-US">
              <a:cs typeface="Arial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7A36F-EA06-4FD7-865B-DA7EFBF62041}" type="slidenum">
              <a:rPr lang="en-US">
                <a:cs typeface="Arial" charset="0"/>
              </a:rPr>
              <a:pPr/>
              <a:t>114</a:t>
            </a:fld>
            <a:endParaRPr lang="en-US">
              <a:cs typeface="Arial" charset="0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ECF69-93DD-44E2-B8D0-2CF7A7D9DFC6}" type="slidenum">
              <a:rPr lang="en-US">
                <a:cs typeface="Arial" charset="0"/>
              </a:rPr>
              <a:pPr/>
              <a:t>115</a:t>
            </a:fld>
            <a:endParaRPr lang="en-US">
              <a:cs typeface="Arial" charset="0"/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D76DD-E50E-45B5-B088-547D5C491C92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A3369-26C6-4FFF-AB49-D092DA0C3F29}" type="slidenum">
              <a:rPr lang="en-US">
                <a:cs typeface="Arial" charset="0"/>
              </a:rPr>
              <a:pPr/>
              <a:t>116</a:t>
            </a:fld>
            <a:endParaRPr lang="en-US">
              <a:cs typeface="Arial" charset="0"/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FFE96-5422-407C-8FD1-D6D4D75B7A40}" type="slidenum">
              <a:rPr lang="en-US">
                <a:cs typeface="Arial" charset="0"/>
              </a:rPr>
              <a:pPr/>
              <a:t>117</a:t>
            </a:fld>
            <a:endParaRPr lang="en-US">
              <a:cs typeface="Arial" charset="0"/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5D0AC-4728-40A4-A6BF-7D68D5C90ACA}" type="slidenum">
              <a:rPr lang="en-US">
                <a:cs typeface="Arial" charset="0"/>
              </a:rPr>
              <a:pPr/>
              <a:t>118</a:t>
            </a:fld>
            <a:endParaRPr lang="en-US">
              <a:cs typeface="Arial" charset="0"/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5F0FF-31AB-443D-B7DA-4EE55C40A3E0}" type="slidenum">
              <a:rPr lang="en-US">
                <a:cs typeface="Arial" charset="0"/>
              </a:rPr>
              <a:pPr/>
              <a:t>119</a:t>
            </a:fld>
            <a:endParaRPr lang="en-US">
              <a:cs typeface="Arial" charset="0"/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98328-36DE-47D4-B02E-58C6758B9B9D}" type="slidenum">
              <a:rPr lang="en-US">
                <a:cs typeface="Arial" charset="0"/>
              </a:rPr>
              <a:pPr/>
              <a:t>120</a:t>
            </a:fld>
            <a:endParaRPr lang="en-US">
              <a:cs typeface="Arial" charset="0"/>
            </a:endParaRPr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2A38A-C14C-4524-AEDC-69E95DE5ABFF}" type="slidenum">
              <a:rPr lang="en-US">
                <a:cs typeface="Arial" charset="0"/>
              </a:rPr>
              <a:pPr/>
              <a:t>121</a:t>
            </a:fld>
            <a:endParaRPr lang="en-US">
              <a:cs typeface="Arial" charset="0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DEA89-BBD4-4999-94F2-6E25BD2A99F9}" type="slidenum">
              <a:rPr lang="en-US">
                <a:cs typeface="Arial" charset="0"/>
              </a:rPr>
              <a:pPr/>
              <a:t>122</a:t>
            </a:fld>
            <a:endParaRPr lang="en-US">
              <a:cs typeface="Arial" charset="0"/>
            </a:endParaRPr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930AA-FD6F-415F-BD10-441A38582ACC}" type="slidenum">
              <a:rPr lang="en-US">
                <a:cs typeface="Arial" charset="0"/>
              </a:rPr>
              <a:pPr/>
              <a:t>123</a:t>
            </a:fld>
            <a:endParaRPr lang="en-US">
              <a:cs typeface="Arial" charset="0"/>
            </a:endParaRPr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39D3C1-AE35-447E-97D2-B0C07ECDAA54}" type="slidenum">
              <a:rPr lang="en-US">
                <a:cs typeface="Arial" charset="0"/>
              </a:rPr>
              <a:pPr/>
              <a:t>124</a:t>
            </a:fld>
            <a:endParaRPr lang="en-US">
              <a:cs typeface="Arial" charset="0"/>
            </a:endParaRPr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148CB-0236-42F3-81A9-F778D285F767}" type="slidenum">
              <a:rPr lang="en-US">
                <a:cs typeface="Arial" charset="0"/>
              </a:rPr>
              <a:pPr/>
              <a:t>125</a:t>
            </a:fld>
            <a:endParaRPr lang="en-US">
              <a:cs typeface="Arial" charset="0"/>
            </a:endParaRPr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4846F-43CF-4E33-BE70-EB78CBC32F7A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FB4E0-D904-43B6-BF98-00824B673C68}" type="slidenum">
              <a:rPr lang="en-US">
                <a:cs typeface="Arial" charset="0"/>
              </a:rPr>
              <a:pPr/>
              <a:t>126</a:t>
            </a:fld>
            <a:endParaRPr lang="en-US">
              <a:cs typeface="Arial" charset="0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0D649-7636-42E1-8E09-078651905A20}" type="slidenum">
              <a:rPr lang="en-US">
                <a:cs typeface="Arial" charset="0"/>
              </a:rPr>
              <a:pPr/>
              <a:t>127</a:t>
            </a:fld>
            <a:endParaRPr lang="en-US">
              <a:cs typeface="Arial" charset="0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6F7EA-C826-42F2-8585-C60565AA03BF}" type="slidenum">
              <a:rPr lang="en-US">
                <a:cs typeface="Arial" charset="0"/>
              </a:rPr>
              <a:pPr/>
              <a:t>128</a:t>
            </a:fld>
            <a:endParaRPr lang="en-US">
              <a:cs typeface="Arial" charset="0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4A01A-0180-4ED3-9FDE-ECEED527D657}" type="slidenum">
              <a:rPr lang="en-US">
                <a:cs typeface="Arial" charset="0"/>
              </a:rPr>
              <a:pPr/>
              <a:t>129</a:t>
            </a:fld>
            <a:endParaRPr lang="en-US">
              <a:cs typeface="Arial" charset="0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D369A-7B71-4AC0-87A7-9C2BD6CE0B58}" type="slidenum">
              <a:rPr lang="en-US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B742E-E7F0-4984-903D-7235B8C1FD2A}" type="slidenum">
              <a:rPr lang="en-US">
                <a:cs typeface="Arial" charset="0"/>
              </a:rPr>
              <a:pPr/>
              <a:t>20</a:t>
            </a:fld>
            <a:endParaRPr lang="en-US">
              <a:cs typeface="Arial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6F3E6-AE96-4168-8347-D72B4155AE9A}" type="slidenum">
              <a:rPr lang="en-US">
                <a:cs typeface="Arial" charset="0"/>
              </a:rPr>
              <a:pPr/>
              <a:t>21</a:t>
            </a:fld>
            <a:endParaRPr lang="en-US">
              <a:cs typeface="Arial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32C70-145C-407B-BE78-24DFFF056DC1}" type="slidenum">
              <a:rPr lang="en-US">
                <a:cs typeface="Arial" charset="0"/>
              </a:rPr>
              <a:pPr/>
              <a:t>22</a:t>
            </a:fld>
            <a:endParaRPr lang="en-US">
              <a:cs typeface="Arial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07249-BCA7-42B7-8A23-26213BBB0FCB}" type="slidenum">
              <a:rPr lang="en-US">
                <a:cs typeface="Arial" charset="0"/>
              </a:rPr>
              <a:pPr/>
              <a:t>23</a:t>
            </a:fld>
            <a:endParaRPr lang="en-US">
              <a:cs typeface="Arial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2648E2-9133-4713-829E-F8B2A925C2E4}" type="slidenum">
              <a:rPr lang="en-US">
                <a:cs typeface="Arial" charset="0"/>
              </a:rPr>
              <a:pPr/>
              <a:t>24</a:t>
            </a:fld>
            <a:endParaRPr lang="en-US">
              <a:cs typeface="Arial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73DE8-CD94-4976-938F-26378233A636}" type="slidenum">
              <a:rPr lang="en-US">
                <a:cs typeface="Arial" charset="0"/>
              </a:rPr>
              <a:pPr/>
              <a:t>25</a:t>
            </a:fld>
            <a:endParaRPr lang="en-US">
              <a:cs typeface="Arial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59893-2338-4190-A2DA-7D4DDB3E4AC7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2717E-B23B-4059-B1BF-053AE3E3A21B}" type="slidenum">
              <a:rPr lang="en-US">
                <a:cs typeface="Arial" charset="0"/>
              </a:rPr>
              <a:pPr/>
              <a:t>26</a:t>
            </a:fld>
            <a:endParaRPr lang="en-US">
              <a:cs typeface="Arial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F7AB9-ACAF-4F50-A305-0F302E24361E}" type="slidenum">
              <a:rPr lang="en-US">
                <a:cs typeface="Arial" charset="0"/>
              </a:rPr>
              <a:pPr/>
              <a:t>27</a:t>
            </a:fld>
            <a:endParaRPr lang="en-US">
              <a:cs typeface="Arial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D5282-E7E2-4B75-A965-77A57122451D}" type="slidenum">
              <a:rPr lang="en-US">
                <a:cs typeface="Arial" charset="0"/>
              </a:rPr>
              <a:pPr/>
              <a:t>28</a:t>
            </a:fld>
            <a:endParaRPr lang="en-US">
              <a:cs typeface="Arial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CDD5B-AAB4-4F04-A559-37C28F6EAA4A}" type="slidenum">
              <a:rPr lang="en-US">
                <a:cs typeface="Arial" charset="0"/>
              </a:rPr>
              <a:pPr/>
              <a:t>29</a:t>
            </a:fld>
            <a:endParaRPr lang="en-US">
              <a:cs typeface="Arial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3024C-7747-48AE-832C-E08E03A04729}" type="slidenum">
              <a:rPr lang="en-US">
                <a:cs typeface="Arial" charset="0"/>
              </a:rPr>
              <a:pPr/>
              <a:t>30</a:t>
            </a:fld>
            <a:endParaRPr lang="en-US">
              <a:cs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F220B-547F-4D77-8903-3B21EDA1C497}" type="slidenum">
              <a:rPr lang="en-US">
                <a:cs typeface="Arial" charset="0"/>
              </a:rPr>
              <a:pPr/>
              <a:t>31</a:t>
            </a:fld>
            <a:endParaRPr lang="en-US">
              <a:cs typeface="Arial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3D5A2-9C4A-4DF3-9E3C-97D42BBA2F1F}" type="slidenum">
              <a:rPr lang="en-US">
                <a:cs typeface="Arial" charset="0"/>
              </a:rPr>
              <a:pPr/>
              <a:t>32</a:t>
            </a:fld>
            <a:endParaRPr lang="en-US">
              <a:cs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EC7CE-5546-4FEE-BA8C-BF927222DACD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A77CA-2BDD-446B-BF84-CE35854FCA55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E1742-269C-45D3-A551-CE152A85504F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94AE4-3CB5-490C-B30F-73A9F53DD5D3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E04E2-FAC5-4DA0-AF47-D89B51B98064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F7812-F3AF-411E-A3BA-65BF258F127E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7BF46-D833-4A8F-8B0E-CFBE8F5E3209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30CBA-0EE3-4514-B58F-4C5DB7A9EB40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BD03C-FADF-4222-9304-85D4937F24C2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2DF9C-A67C-4D29-8E72-39722D6973B2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A1D50-D0B5-43C4-8250-834674F8909B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A72A6-DDFF-43B1-81EE-859CFD8F8767}" type="slidenum">
              <a:rPr lang="en-US">
                <a:cs typeface="Arial" charset="0"/>
              </a:rPr>
              <a:pPr/>
              <a:t>43</a:t>
            </a:fld>
            <a:endParaRPr lang="en-US">
              <a:cs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9F82-8F8F-4F6E-A6BF-E3E090A40FD8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508C1-BAE6-47B7-861D-038B02743386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90A98-4EB8-40C5-ADC9-AA3FD90F5078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B1D5A-D15C-4D98-AA25-00DBFA624E24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EE5C3-0ED4-407D-AD7F-3CBE5FD0439D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9FC90-CE4B-40EF-A787-2EA8F994D5A1}" type="slidenum">
              <a:rPr lang="en-US">
                <a:cs typeface="Arial" charset="0"/>
              </a:rPr>
              <a:pPr/>
              <a:t>48</a:t>
            </a:fld>
            <a:endParaRPr lang="en-US">
              <a:cs typeface="Arial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DF62F-8190-4F85-BADA-E7C84C8CE4F8}" type="slidenum">
              <a:rPr lang="en-US">
                <a:cs typeface="Arial" charset="0"/>
              </a:rPr>
              <a:pPr/>
              <a:t>49</a:t>
            </a:fld>
            <a:endParaRPr lang="en-US">
              <a:cs typeface="Arial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71452-AC9F-4C2D-8183-09A65AFC9279}" type="slidenum">
              <a:rPr lang="en-US">
                <a:cs typeface="Arial" charset="0"/>
              </a:rPr>
              <a:pPr/>
              <a:t>50</a:t>
            </a:fld>
            <a:endParaRPr lang="en-US">
              <a:cs typeface="Arial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19B9A9-B45B-4A82-8BA1-ADFA16D45C22}" type="slidenum">
              <a:rPr lang="en-US">
                <a:cs typeface="Arial" charset="0"/>
              </a:rPr>
              <a:pPr/>
              <a:t>51</a:t>
            </a:fld>
            <a:endParaRPr lang="en-US">
              <a:cs typeface="Arial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FA9CF-F8B7-44A5-8C50-3041D5CEDC5B}" type="slidenum">
              <a:rPr lang="en-US">
                <a:cs typeface="Arial" charset="0"/>
              </a:rPr>
              <a:pPr/>
              <a:t>52</a:t>
            </a:fld>
            <a:endParaRPr lang="en-US">
              <a:cs typeface="Arial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26B2A-5BAD-4F59-AF9A-386A375F3A44}" type="slidenum">
              <a:rPr lang="en-US">
                <a:cs typeface="Arial" charset="0"/>
              </a:rPr>
              <a:pPr/>
              <a:t>53</a:t>
            </a:fld>
            <a:endParaRPr lang="en-US">
              <a:cs typeface="Arial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9DF18-656F-44AC-92A4-ABB842D758B9}" type="slidenum">
              <a:rPr lang="en-US">
                <a:cs typeface="Arial" charset="0"/>
              </a:rPr>
              <a:pPr/>
              <a:t>54</a:t>
            </a:fld>
            <a:endParaRPr lang="en-US">
              <a:cs typeface="Arial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E7DABA-94D4-4E3F-AE0A-57DE256EEDAE}" type="slidenum">
              <a:rPr lang="en-US">
                <a:cs typeface="Arial" charset="0"/>
              </a:rPr>
              <a:pPr/>
              <a:t>55</a:t>
            </a:fld>
            <a:endParaRPr lang="en-US">
              <a:cs typeface="Arial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2BF69-D630-4909-AC2E-C8DEE1DC6DE1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B13D0-807C-4FA8-BF19-ECC2C04370CF}" type="slidenum">
              <a:rPr lang="en-US">
                <a:cs typeface="Arial" charset="0"/>
              </a:rPr>
              <a:pPr/>
              <a:t>56</a:t>
            </a:fld>
            <a:endParaRPr lang="en-US">
              <a:cs typeface="Arial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D1971-5990-47CE-9C6D-86C81A87B4F4}" type="slidenum">
              <a:rPr lang="en-US">
                <a:cs typeface="Arial" charset="0"/>
              </a:rPr>
              <a:pPr/>
              <a:t>57</a:t>
            </a:fld>
            <a:endParaRPr lang="en-US">
              <a:cs typeface="Arial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0FDE-40E5-42B8-917A-1C0390FD5898}" type="slidenum">
              <a:rPr lang="en-US">
                <a:cs typeface="Arial" charset="0"/>
              </a:rPr>
              <a:pPr/>
              <a:t>58</a:t>
            </a:fld>
            <a:endParaRPr lang="en-US">
              <a:cs typeface="Arial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D7CFF-ACED-4644-9B1A-AA669E3A155E}" type="slidenum">
              <a:rPr lang="en-US">
                <a:cs typeface="Arial" charset="0"/>
              </a:rPr>
              <a:pPr/>
              <a:t>59</a:t>
            </a:fld>
            <a:endParaRPr lang="en-US">
              <a:cs typeface="Arial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46156-3751-4F39-BE16-AF24B6FFE861}" type="slidenum">
              <a:rPr lang="en-US">
                <a:cs typeface="Arial" charset="0"/>
              </a:rPr>
              <a:pPr/>
              <a:t>60</a:t>
            </a:fld>
            <a:endParaRPr lang="en-US">
              <a:cs typeface="Arial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1C64-DC63-45F0-AE5D-E5119B1A27CB}" type="slidenum">
              <a:rPr lang="en-US">
                <a:cs typeface="Arial" charset="0"/>
              </a:rPr>
              <a:pPr/>
              <a:t>61</a:t>
            </a:fld>
            <a:endParaRPr lang="en-US">
              <a:cs typeface="Arial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756B3-BB04-4010-973D-86F2EED772D8}" type="slidenum">
              <a:rPr lang="en-US">
                <a:cs typeface="Arial" charset="0"/>
              </a:rPr>
              <a:pPr/>
              <a:t>62</a:t>
            </a:fld>
            <a:endParaRPr lang="en-US">
              <a:cs typeface="Arial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AC9C7-D179-4231-8F7D-F067F47ED1E3}" type="slidenum">
              <a:rPr lang="en-US">
                <a:cs typeface="Arial" charset="0"/>
              </a:rPr>
              <a:pPr/>
              <a:t>63</a:t>
            </a:fld>
            <a:endParaRPr lang="en-US">
              <a:cs typeface="Arial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78D2FF-BF4D-4B7F-B910-2D2F74F1ED6A}" type="slidenum">
              <a:rPr lang="en-US">
                <a:cs typeface="Arial" charset="0"/>
              </a:rPr>
              <a:pPr/>
              <a:t>64</a:t>
            </a:fld>
            <a:endParaRPr lang="en-US">
              <a:cs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8260E-584C-430F-BE44-9B7EA0CD2111}" type="slidenum">
              <a:rPr lang="en-US">
                <a:cs typeface="Arial" charset="0"/>
              </a:rPr>
              <a:pPr/>
              <a:t>65</a:t>
            </a:fld>
            <a:endParaRPr lang="en-US">
              <a:cs typeface="Arial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1E12C-750A-4483-A35D-6C58E99587EB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66604-7347-4F79-8916-5404B39294F0}" type="slidenum">
              <a:rPr lang="en-US">
                <a:cs typeface="Arial" charset="0"/>
              </a:rPr>
              <a:pPr/>
              <a:t>66</a:t>
            </a:fld>
            <a:endParaRPr lang="en-US">
              <a:cs typeface="Arial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E910B-F573-4ED3-860A-2D2BFEAB6260}" type="slidenum">
              <a:rPr lang="en-US">
                <a:cs typeface="Arial" charset="0"/>
              </a:rPr>
              <a:pPr/>
              <a:t>67</a:t>
            </a:fld>
            <a:endParaRPr lang="en-US">
              <a:cs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773DA-1BBA-4377-B951-D82E503479FF}" type="slidenum">
              <a:rPr lang="en-US">
                <a:cs typeface="Arial" charset="0"/>
              </a:rPr>
              <a:pPr/>
              <a:t>68</a:t>
            </a:fld>
            <a:endParaRPr lang="en-US">
              <a:cs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C7B5A-BC29-4E8E-A9B9-0639FCB73886}" type="slidenum">
              <a:rPr lang="en-US">
                <a:cs typeface="Arial" charset="0"/>
              </a:rPr>
              <a:pPr/>
              <a:t>69</a:t>
            </a:fld>
            <a:endParaRPr lang="en-US">
              <a:cs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EFFA3-3F64-4E8B-BA13-CB3B5B8284DB}" type="slidenum">
              <a:rPr lang="en-US">
                <a:cs typeface="Arial" charset="0"/>
              </a:rPr>
              <a:pPr/>
              <a:t>70</a:t>
            </a:fld>
            <a:endParaRPr lang="en-US">
              <a:cs typeface="Arial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3E409-6B7E-4C39-AC30-379FA049917E}" type="slidenum">
              <a:rPr lang="en-US">
                <a:cs typeface="Arial" charset="0"/>
              </a:rPr>
              <a:pPr/>
              <a:t>71</a:t>
            </a:fld>
            <a:endParaRPr lang="en-US">
              <a:cs typeface="Arial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A760B-BFB6-4FE5-9351-0EFD8A14A0D3}" type="slidenum">
              <a:rPr lang="en-US">
                <a:cs typeface="Arial" charset="0"/>
              </a:rPr>
              <a:pPr/>
              <a:t>72</a:t>
            </a:fld>
            <a:endParaRPr lang="en-US">
              <a:cs typeface="Arial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27505-9162-4E31-99B5-55DB5AF15D8B}" type="slidenum">
              <a:rPr lang="en-US">
                <a:cs typeface="Arial" charset="0"/>
              </a:rPr>
              <a:pPr/>
              <a:t>73</a:t>
            </a:fld>
            <a:endParaRPr lang="en-US">
              <a:cs typeface="Arial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B1F52-2EFB-41DE-8BAC-45D04049B8A6}" type="slidenum">
              <a:rPr lang="en-US">
                <a:cs typeface="Arial" charset="0"/>
              </a:rPr>
              <a:pPr/>
              <a:t>74</a:t>
            </a:fld>
            <a:endParaRPr lang="en-US">
              <a:cs typeface="Arial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AC602-499A-43A3-A89C-3B95D24A8A9A}" type="slidenum">
              <a:rPr lang="en-US">
                <a:cs typeface="Arial" charset="0"/>
              </a:rPr>
              <a:pPr/>
              <a:t>75</a:t>
            </a:fld>
            <a:endParaRPr lang="en-US">
              <a:cs typeface="Arial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43351-3C76-47B2-824A-360BFCB23192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36758-6E2C-4729-9FA2-1E3AAF4E2420}" type="slidenum">
              <a:rPr lang="en-US">
                <a:cs typeface="Arial" charset="0"/>
              </a:rPr>
              <a:pPr/>
              <a:t>76</a:t>
            </a:fld>
            <a:endParaRPr lang="en-US">
              <a:cs typeface="Arial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8D0A8-0222-48E9-BDDC-7C7793250F1D}" type="slidenum">
              <a:rPr lang="en-US">
                <a:cs typeface="Arial" charset="0"/>
              </a:rPr>
              <a:pPr/>
              <a:t>77</a:t>
            </a:fld>
            <a:endParaRPr lang="en-US">
              <a:cs typeface="Arial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72423-27B9-407E-A26C-AB029BB4D45F}" type="slidenum">
              <a:rPr lang="en-US">
                <a:cs typeface="Arial" charset="0"/>
              </a:rPr>
              <a:pPr/>
              <a:t>78</a:t>
            </a:fld>
            <a:endParaRPr lang="en-US">
              <a:cs typeface="Arial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36201-0999-4520-94CF-BBAC3A23A825}" type="slidenum">
              <a:rPr lang="en-US">
                <a:cs typeface="Arial" charset="0"/>
              </a:rPr>
              <a:pPr/>
              <a:t>79</a:t>
            </a:fld>
            <a:endParaRPr lang="en-US">
              <a:cs typeface="Arial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0AB18-81EA-4016-84B5-0FBE5E4EC920}" type="slidenum">
              <a:rPr lang="en-US">
                <a:cs typeface="Arial" charset="0"/>
              </a:rPr>
              <a:pPr/>
              <a:t>80</a:t>
            </a:fld>
            <a:endParaRPr lang="en-US">
              <a:cs typeface="Arial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3BE53-3D92-4FDA-9641-AA0FCE061F9B}" type="slidenum">
              <a:rPr lang="en-US">
                <a:cs typeface="Arial" charset="0"/>
              </a:rPr>
              <a:pPr/>
              <a:t>81</a:t>
            </a:fld>
            <a:endParaRPr lang="en-US">
              <a:cs typeface="Arial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C135E-425C-4F47-A582-E0E8A734EF2C}" type="slidenum">
              <a:rPr lang="en-US">
                <a:cs typeface="Arial" charset="0"/>
              </a:rPr>
              <a:pPr/>
              <a:t>82</a:t>
            </a:fld>
            <a:endParaRPr lang="en-US">
              <a:cs typeface="Arial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3957E-9333-47CB-9F23-9CF7EC7FB0C7}" type="slidenum">
              <a:rPr lang="en-US">
                <a:cs typeface="Arial" charset="0"/>
              </a:rPr>
              <a:pPr/>
              <a:t>83</a:t>
            </a:fld>
            <a:endParaRPr lang="en-US">
              <a:cs typeface="Arial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4CA34-3BAC-4033-B2C2-DACA211FA9A7}" type="slidenum">
              <a:rPr lang="en-US">
                <a:cs typeface="Arial" charset="0"/>
              </a:rPr>
              <a:pPr/>
              <a:t>84</a:t>
            </a:fld>
            <a:endParaRPr lang="en-US">
              <a:cs typeface="Arial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251C5-7681-4955-B086-546081CCAB99}" type="slidenum">
              <a:rPr lang="en-US">
                <a:cs typeface="Arial" charset="0"/>
              </a:rPr>
              <a:pPr/>
              <a:t>85</a:t>
            </a:fld>
            <a:endParaRPr lang="en-US">
              <a:cs typeface="Arial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41065-1A42-4AD8-944E-2488CBA9F592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E73DB-19D7-42F4-913B-74FFC9B3B92A}" type="slidenum">
              <a:rPr lang="en-US">
                <a:cs typeface="Arial" charset="0"/>
              </a:rPr>
              <a:pPr/>
              <a:t>86</a:t>
            </a:fld>
            <a:endParaRPr lang="en-US">
              <a:cs typeface="Arial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D557E-4211-4246-A668-F67B31EF577E}" type="slidenum">
              <a:rPr lang="en-US">
                <a:cs typeface="Arial" charset="0"/>
              </a:rPr>
              <a:pPr/>
              <a:t>87</a:t>
            </a:fld>
            <a:endParaRPr lang="en-US">
              <a:cs typeface="Arial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7DBD8-2AAF-4CBF-8B6C-9F50D6D32969}" type="slidenum">
              <a:rPr lang="en-US">
                <a:cs typeface="Arial" charset="0"/>
              </a:rPr>
              <a:pPr/>
              <a:t>88</a:t>
            </a:fld>
            <a:endParaRPr lang="en-US">
              <a:cs typeface="Arial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B6180-0CF1-4805-97CB-26144272C32F}" type="slidenum">
              <a:rPr lang="en-US">
                <a:cs typeface="Arial" charset="0"/>
              </a:rPr>
              <a:pPr/>
              <a:t>89</a:t>
            </a:fld>
            <a:endParaRPr lang="en-US">
              <a:cs typeface="Arial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F44C5-C602-4235-99F5-8BA1C691BFD1}" type="slidenum">
              <a:rPr lang="en-US">
                <a:cs typeface="Arial" charset="0"/>
              </a:rPr>
              <a:pPr/>
              <a:t>90</a:t>
            </a:fld>
            <a:endParaRPr lang="en-US">
              <a:cs typeface="Arial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7E50D-3796-446A-BAB7-68F8429D42FB}" type="slidenum">
              <a:rPr lang="en-US">
                <a:cs typeface="Arial" charset="0"/>
              </a:rPr>
              <a:pPr/>
              <a:t>91</a:t>
            </a:fld>
            <a:endParaRPr lang="en-US">
              <a:cs typeface="Arial" charset="0"/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035E3-B059-4660-A4F1-A778FE46ED73}" type="slidenum">
              <a:rPr lang="en-US">
                <a:cs typeface="Arial" charset="0"/>
              </a:rPr>
              <a:pPr/>
              <a:t>92</a:t>
            </a:fld>
            <a:endParaRPr lang="en-US">
              <a:cs typeface="Arial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616952-1DF4-4B65-8E83-6C6D7FB07F76}" type="slidenum">
              <a:rPr lang="en-US">
                <a:cs typeface="Arial" charset="0"/>
              </a:rPr>
              <a:pPr/>
              <a:t>93</a:t>
            </a:fld>
            <a:endParaRPr lang="en-US">
              <a:cs typeface="Arial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A7A7D-B86B-4B21-B012-32D6F2D904AE}" type="slidenum">
              <a:rPr lang="en-US">
                <a:cs typeface="Arial" charset="0"/>
              </a:rPr>
              <a:pPr/>
              <a:t>94</a:t>
            </a:fld>
            <a:endParaRPr lang="en-US">
              <a:cs typeface="Arial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8152B-CBC2-4B8A-A1B4-78F3AC7E49EA}" type="slidenum">
              <a:rPr lang="en-US">
                <a:cs typeface="Arial" charset="0"/>
              </a:rPr>
              <a:pPr/>
              <a:t>95</a:t>
            </a:fld>
            <a:endParaRPr lang="en-US">
              <a:cs typeface="Arial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C26C5B-F3B8-492C-819E-0ABB39E470C2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0ADE0-A365-46C9-9122-9D4A85B8DB61}" type="slidenum">
              <a:rPr lang="en-US">
                <a:cs typeface="Arial" charset="0"/>
              </a:rPr>
              <a:pPr/>
              <a:t>96</a:t>
            </a:fld>
            <a:endParaRPr lang="en-US">
              <a:cs typeface="Arial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25617-9A32-4AD3-80AC-F642CFF7575B}" type="slidenum">
              <a:rPr lang="en-US">
                <a:cs typeface="Arial" charset="0"/>
              </a:rPr>
              <a:pPr/>
              <a:t>97</a:t>
            </a:fld>
            <a:endParaRPr lang="en-US">
              <a:cs typeface="Arial" charset="0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15A76-D8BA-4958-889A-542FE9FE6F3D}" type="slidenum">
              <a:rPr lang="en-US">
                <a:cs typeface="Arial" charset="0"/>
              </a:rPr>
              <a:pPr/>
              <a:t>98</a:t>
            </a:fld>
            <a:endParaRPr lang="en-US">
              <a:cs typeface="Arial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7A2AC-0A3A-4A58-9460-1FB23EA29BB7}" type="slidenum">
              <a:rPr lang="en-US">
                <a:cs typeface="Arial" charset="0"/>
              </a:rPr>
              <a:pPr/>
              <a:t>99</a:t>
            </a:fld>
            <a:endParaRPr lang="en-US">
              <a:cs typeface="Arial" charset="0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DFF26-D016-4CF5-A81D-7CA0D7AF6EA6}" type="slidenum">
              <a:rPr lang="en-US">
                <a:cs typeface="Arial" charset="0"/>
              </a:rPr>
              <a:pPr/>
              <a:t>100</a:t>
            </a:fld>
            <a:endParaRPr lang="en-US">
              <a:cs typeface="Arial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98ABE-7939-4996-985E-C9E19FCEE7BF}" type="slidenum">
              <a:rPr lang="en-US">
                <a:cs typeface="Arial" charset="0"/>
              </a:rPr>
              <a:pPr/>
              <a:t>101</a:t>
            </a:fld>
            <a:endParaRPr lang="en-US">
              <a:cs typeface="Arial" charset="0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D99BB-252F-453D-8F57-B6FBE2764AE1}" type="slidenum">
              <a:rPr lang="en-US">
                <a:cs typeface="Arial" charset="0"/>
              </a:rPr>
              <a:pPr/>
              <a:t>102</a:t>
            </a:fld>
            <a:endParaRPr lang="en-US">
              <a:cs typeface="Arial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35982-4BB7-4379-A794-FE286DA1E955}" type="slidenum">
              <a:rPr lang="en-US">
                <a:cs typeface="Arial" charset="0"/>
              </a:rPr>
              <a:pPr/>
              <a:t>103</a:t>
            </a:fld>
            <a:endParaRPr lang="en-US">
              <a:cs typeface="Arial" charset="0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EFE5D-0F17-41DD-A49B-1C1D5D785DFB}" type="slidenum">
              <a:rPr lang="en-US">
                <a:cs typeface="Arial" charset="0"/>
              </a:rPr>
              <a:pPr/>
              <a:t>104</a:t>
            </a:fld>
            <a:endParaRPr lang="en-US">
              <a:cs typeface="Arial" charset="0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21DD1-32C3-4E33-982E-09B212F5FEA9}" type="slidenum">
              <a:rPr lang="en-US">
                <a:cs typeface="Arial" charset="0"/>
              </a:rPr>
              <a:pPr/>
              <a:t>105</a:t>
            </a:fld>
            <a:endParaRPr lang="en-US">
              <a:cs typeface="Arial" charset="0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6-&lt;</a:t>
            </a:r>
            <a:fld id="{4C4F6116-C000-4986-8EBD-22AEA240E1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67B5-F097-46DC-8F5F-9A175A8EE4F9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3684-4023-4892-B250-500895E76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7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6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1" name="Rectangle 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7892" name="Rectangle 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4" Type="http://schemas.openxmlformats.org/officeDocument/2006/relationships/notesSlide" Target="../notesSlides/notesSlide9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1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1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421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2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8.xml"/><Relationship Id="rId3" Type="http://schemas.openxmlformats.org/officeDocument/2006/relationships/tags" Target="../tags/tag424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423.xml"/><Relationship Id="rId1" Type="http://schemas.openxmlformats.org/officeDocument/2006/relationships/vmlDrawing" Target="../drawings/vmlDrawing29.vml"/><Relationship Id="rId6" Type="http://schemas.openxmlformats.org/officeDocument/2006/relationships/tags" Target="../tags/tag427.xml"/><Relationship Id="rId5" Type="http://schemas.openxmlformats.org/officeDocument/2006/relationships/tags" Target="../tags/tag426.xml"/><Relationship Id="rId4" Type="http://schemas.openxmlformats.org/officeDocument/2006/relationships/tags" Target="../tags/tag425.xml"/><Relationship Id="rId9" Type="http://schemas.openxmlformats.org/officeDocument/2006/relationships/oleObject" Target="../embeddings/oleObject35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429.xml"/><Relationship Id="rId7" Type="http://schemas.openxmlformats.org/officeDocument/2006/relationships/tags" Target="../tags/tag433.xml"/><Relationship Id="rId2" Type="http://schemas.openxmlformats.org/officeDocument/2006/relationships/tags" Target="../tags/tag428.xml"/><Relationship Id="rId1" Type="http://schemas.openxmlformats.org/officeDocument/2006/relationships/vmlDrawing" Target="../drawings/vmlDrawing30.vml"/><Relationship Id="rId6" Type="http://schemas.openxmlformats.org/officeDocument/2006/relationships/tags" Target="../tags/tag432.xml"/><Relationship Id="rId11" Type="http://schemas.openxmlformats.org/officeDocument/2006/relationships/oleObject" Target="../embeddings/oleObject37.bin"/><Relationship Id="rId5" Type="http://schemas.openxmlformats.org/officeDocument/2006/relationships/tags" Target="../tags/tag431.xml"/><Relationship Id="rId10" Type="http://schemas.openxmlformats.org/officeDocument/2006/relationships/oleObject" Target="../embeddings/oleObject36.bin"/><Relationship Id="rId4" Type="http://schemas.openxmlformats.org/officeDocument/2006/relationships/tags" Target="../tags/tag430.xml"/><Relationship Id="rId9" Type="http://schemas.openxmlformats.org/officeDocument/2006/relationships/notesSlide" Target="../notesSlides/notesSlide99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tags" Target="../tags/tag435.xml"/><Relationship Id="rId7" Type="http://schemas.openxmlformats.org/officeDocument/2006/relationships/notesSlide" Target="../notesSlides/notesSlide100.xml"/><Relationship Id="rId2" Type="http://schemas.openxmlformats.org/officeDocument/2006/relationships/tags" Target="../tags/tag434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37.xml"/><Relationship Id="rId4" Type="http://schemas.openxmlformats.org/officeDocument/2006/relationships/tags" Target="../tags/tag43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notesSlide" Target="../notesSlides/notesSlide10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41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tags" Target="../tags/tag443.xml"/><Relationship Id="rId7" Type="http://schemas.openxmlformats.org/officeDocument/2006/relationships/notesSlide" Target="../notesSlides/notesSlide102.xml"/><Relationship Id="rId2" Type="http://schemas.openxmlformats.org/officeDocument/2006/relationships/tags" Target="../tags/tag442.xml"/><Relationship Id="rId1" Type="http://schemas.openxmlformats.org/officeDocument/2006/relationships/vmlDrawing" Target="../drawings/vmlDrawing32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45.xml"/><Relationship Id="rId4" Type="http://schemas.openxmlformats.org/officeDocument/2006/relationships/tags" Target="../tags/tag44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notesSlide" Target="../notesSlides/notesSlide10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452.xml"/><Relationship Id="rId7" Type="http://schemas.openxmlformats.org/officeDocument/2006/relationships/notesSlide" Target="../notesSlides/notesSlide104.xml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54.xml"/><Relationship Id="rId4" Type="http://schemas.openxmlformats.org/officeDocument/2006/relationships/tags" Target="../tags/tag45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tags" Target="../tags/tag455.xml"/><Relationship Id="rId6" Type="http://schemas.openxmlformats.org/officeDocument/2006/relationships/notesSlide" Target="../notesSlides/notesSlide10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58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notesSlide" Target="../notesSlides/notesSlide106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6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tags" Target="../tags/tag464.xml"/><Relationship Id="rId7" Type="http://schemas.openxmlformats.org/officeDocument/2006/relationships/notesSlide" Target="../notesSlides/notesSlide107.xml"/><Relationship Id="rId2" Type="http://schemas.openxmlformats.org/officeDocument/2006/relationships/tags" Target="../tags/tag463.xml"/><Relationship Id="rId1" Type="http://schemas.openxmlformats.org/officeDocument/2006/relationships/vmlDrawing" Target="../drawings/vmlDrawing33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66.xml"/><Relationship Id="rId4" Type="http://schemas.openxmlformats.org/officeDocument/2006/relationships/tags" Target="../tags/tag465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tags" Target="../tags/tag468.xml"/><Relationship Id="rId7" Type="http://schemas.openxmlformats.org/officeDocument/2006/relationships/notesSlide" Target="../notesSlides/notesSlide108.xml"/><Relationship Id="rId2" Type="http://schemas.openxmlformats.org/officeDocument/2006/relationships/tags" Target="../tags/tag467.xml"/><Relationship Id="rId1" Type="http://schemas.openxmlformats.org/officeDocument/2006/relationships/vmlDrawing" Target="../drawings/vmlDrawing34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70.xml"/><Relationship Id="rId4" Type="http://schemas.openxmlformats.org/officeDocument/2006/relationships/tags" Target="../tags/tag46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notesSlide" Target="../notesSlides/notesSlide109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7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notesSlide" Target="../notesSlides/notesSlide110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78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481.xml"/><Relationship Id="rId2" Type="http://schemas.openxmlformats.org/officeDocument/2006/relationships/tags" Target="../tags/tag480.xml"/><Relationship Id="rId1" Type="http://schemas.openxmlformats.org/officeDocument/2006/relationships/tags" Target="../tags/tag479.xml"/><Relationship Id="rId6" Type="http://schemas.openxmlformats.org/officeDocument/2006/relationships/notesSlide" Target="../notesSlides/notesSlide11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8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notesSlide" Target="../notesSlides/notesSlide11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8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tags" Target="../tags/tag489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notesSlide" Target="../notesSlides/notesSlide11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9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6" Type="http://schemas.openxmlformats.org/officeDocument/2006/relationships/notesSlide" Target="../notesSlides/notesSlide11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9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notesSlide" Target="../notesSlides/notesSlide11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98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tags" Target="../tags/tag499.xml"/><Relationship Id="rId6" Type="http://schemas.openxmlformats.org/officeDocument/2006/relationships/notesSlide" Target="../notesSlides/notesSlide116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50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505.xml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notesSlide" Target="../notesSlides/notesSlide117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50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509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notesSlide" Target="../notesSlides/notesSlide118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510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516.xml"/><Relationship Id="rId2" Type="http://schemas.openxmlformats.org/officeDocument/2006/relationships/tags" Target="../tags/tag515.xml"/><Relationship Id="rId1" Type="http://schemas.openxmlformats.org/officeDocument/2006/relationships/tags" Target="../tags/tag514.xml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tags" Target="../tags/tag517.xml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tags" Target="../tags/tag521.xml"/><Relationship Id="rId7" Type="http://schemas.openxmlformats.org/officeDocument/2006/relationships/notesSlide" Target="../notesSlides/notesSlide122.xml"/><Relationship Id="rId2" Type="http://schemas.openxmlformats.org/officeDocument/2006/relationships/tags" Target="../tags/tag520.xml"/><Relationship Id="rId1" Type="http://schemas.openxmlformats.org/officeDocument/2006/relationships/vmlDrawing" Target="../drawings/vmlDrawing35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23.xml"/><Relationship Id="rId4" Type="http://schemas.openxmlformats.org/officeDocument/2006/relationships/tags" Target="../tags/tag52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526.xml"/><Relationship Id="rId2" Type="http://schemas.openxmlformats.org/officeDocument/2006/relationships/tags" Target="../tags/tag525.xml"/><Relationship Id="rId1" Type="http://schemas.openxmlformats.org/officeDocument/2006/relationships/tags" Target="../tags/tag524.xml"/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6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65.xml"/><Relationship Id="rId1" Type="http://schemas.openxmlformats.org/officeDocument/2006/relationships/vmlDrawing" Target="../drawings/vmlDrawing2.v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vmlDrawing" Target="../drawings/vmlDrawing3.v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oleObject" Target="../embeddings/oleObject3.bin"/><Relationship Id="rId4" Type="http://schemas.openxmlformats.org/officeDocument/2006/relationships/tags" Target="../tags/tag72.xml"/><Relationship Id="rId9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vmlDrawing" Target="../drawings/vmlDrawing4.v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oleObject" Target="../embeddings/oleObject4.bin"/><Relationship Id="rId4" Type="http://schemas.openxmlformats.org/officeDocument/2006/relationships/tags" Target="../tags/tag78.xml"/><Relationship Id="rId9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82.xml"/><Relationship Id="rId1" Type="http://schemas.openxmlformats.org/officeDocument/2006/relationships/vmlDrawing" Target="../drawings/vmlDrawing5.v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vmlDrawing" Target="../drawings/vmlDrawing6.v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89.xml"/><Relationship Id="rId9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vmlDrawing" Target="../drawings/vmlDrawing7.v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10" Type="http://schemas.openxmlformats.org/officeDocument/2006/relationships/oleObject" Target="../embeddings/oleObject7.bin"/><Relationship Id="rId4" Type="http://schemas.openxmlformats.org/officeDocument/2006/relationships/tags" Target="../tags/tag95.xml"/><Relationship Id="rId9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100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99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0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108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1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117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125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124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28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32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131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130.xml"/><Relationship Id="rId9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135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134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39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138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oleObject" Target="../embeddings/oleObject17.bin"/><Relationship Id="rId2" Type="http://schemas.openxmlformats.org/officeDocument/2006/relationships/tags" Target="../tags/tag142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146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4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49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148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147.xml"/><Relationship Id="rId9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tags" Target="../tags/tag153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155.xml"/><Relationship Id="rId4" Type="http://schemas.openxmlformats.org/officeDocument/2006/relationships/tags" Target="../tags/tag15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oleObject" Target="../embeddings/oleObject22.bin"/><Relationship Id="rId2" Type="http://schemas.openxmlformats.org/officeDocument/2006/relationships/tags" Target="../tags/tag156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5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165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164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tags" Target="../tags/tag169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68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71.xml"/><Relationship Id="rId4" Type="http://schemas.openxmlformats.org/officeDocument/2006/relationships/tags" Target="../tags/tag17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tags" Target="../tags/tag173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172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75.xml"/><Relationship Id="rId4" Type="http://schemas.openxmlformats.org/officeDocument/2006/relationships/tags" Target="../tags/tag17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177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176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3" Type="http://schemas.openxmlformats.org/officeDocument/2006/relationships/tags" Target="../tags/tag185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84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186.xml"/><Relationship Id="rId9" Type="http://schemas.openxmlformats.org/officeDocument/2006/relationships/oleObject" Target="../embeddings/oleObject2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10" Type="http://schemas.openxmlformats.org/officeDocument/2006/relationships/notesSlide" Target="../notesSlides/notesSlide46.xml"/><Relationship Id="rId4" Type="http://schemas.openxmlformats.org/officeDocument/2006/relationships/tags" Target="../tags/tag192.xml"/><Relationship Id="rId9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0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0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tags" Target="../tags/tag206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205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notesSlide" Target="../notesSlides/notesSlide55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9" Type="http://schemas.openxmlformats.org/officeDocument/2006/relationships/notesSlide" Target="../notesSlides/notesSlide5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5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0.xml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7" Type="http://schemas.openxmlformats.org/officeDocument/2006/relationships/notesSlide" Target="../notesSlides/notesSlide63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72.xml"/><Relationship Id="rId4" Type="http://schemas.openxmlformats.org/officeDocument/2006/relationships/tags" Target="../tags/tag2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7" Type="http://schemas.openxmlformats.org/officeDocument/2006/relationships/notesSlide" Target="../notesSlides/notesSlide64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77.xml"/><Relationship Id="rId4" Type="http://schemas.openxmlformats.org/officeDocument/2006/relationships/tags" Target="../tags/tag27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9" Type="http://schemas.openxmlformats.org/officeDocument/2006/relationships/notesSlide" Target="../notesSlides/notesSlide6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88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2" Type="http://schemas.openxmlformats.org/officeDocument/2006/relationships/tags" Target="../tags/tag289.xml"/><Relationship Id="rId1" Type="http://schemas.openxmlformats.org/officeDocument/2006/relationships/vmlDrawing" Target="../drawings/vmlDrawing24.v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291.xml"/><Relationship Id="rId9" Type="http://schemas.openxmlformats.org/officeDocument/2006/relationships/notesSlide" Target="../notesSlides/notesSlide6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97.xml"/><Relationship Id="rId7" Type="http://schemas.openxmlformats.org/officeDocument/2006/relationships/notesSlide" Target="../notesSlides/notesSlide68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99.xml"/><Relationship Id="rId4" Type="http://schemas.openxmlformats.org/officeDocument/2006/relationships/tags" Target="../tags/tag29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7" Type="http://schemas.openxmlformats.org/officeDocument/2006/relationships/notesSlide" Target="../notesSlides/notesSlide69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304.xml"/><Relationship Id="rId4" Type="http://schemas.openxmlformats.org/officeDocument/2006/relationships/tags" Target="../tags/tag30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oleObject" Target="../embeddings/oleObject1.bin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31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7" Type="http://schemas.openxmlformats.org/officeDocument/2006/relationships/notesSlide" Target="../notesSlides/notesSlide76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327.xml"/><Relationship Id="rId4" Type="http://schemas.openxmlformats.org/officeDocument/2006/relationships/tags" Target="../tags/tag32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33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3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3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7" Type="http://schemas.openxmlformats.org/officeDocument/2006/relationships/notesSlide" Target="../notesSlides/notesSlide80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44.xml"/><Relationship Id="rId4" Type="http://schemas.openxmlformats.org/officeDocument/2006/relationships/tags" Target="../tags/tag34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1.xml"/><Relationship Id="rId3" Type="http://schemas.openxmlformats.org/officeDocument/2006/relationships/tags" Target="../tags/tag347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2.xml"/><Relationship Id="rId3" Type="http://schemas.openxmlformats.org/officeDocument/2006/relationships/tags" Target="../tags/tag352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351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9" Type="http://schemas.openxmlformats.org/officeDocument/2006/relationships/oleObject" Target="../embeddings/oleObject31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3.xml"/><Relationship Id="rId3" Type="http://schemas.openxmlformats.org/officeDocument/2006/relationships/tags" Target="../tags/tag357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356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9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4.xml"/><Relationship Id="rId3" Type="http://schemas.openxmlformats.org/officeDocument/2006/relationships/tags" Target="../tags/tag363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7" Type="http://schemas.openxmlformats.org/officeDocument/2006/relationships/notesSlide" Target="../notesSlides/notesSlide85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371.xml"/><Relationship Id="rId4" Type="http://schemas.openxmlformats.org/officeDocument/2006/relationships/tags" Target="../tags/tag370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6.xml"/><Relationship Id="rId3" Type="http://schemas.openxmlformats.org/officeDocument/2006/relationships/tags" Target="../tags/tag373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372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9" Type="http://schemas.openxmlformats.org/officeDocument/2006/relationships/oleObject" Target="../embeddings/oleObject33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7" Type="http://schemas.openxmlformats.org/officeDocument/2006/relationships/notesSlide" Target="../notesSlides/notesSlide88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387.xml"/><Relationship Id="rId7" Type="http://schemas.openxmlformats.org/officeDocument/2006/relationships/notesSlide" Target="../notesSlides/notesSlide89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389.xml"/><Relationship Id="rId4" Type="http://schemas.openxmlformats.org/officeDocument/2006/relationships/tags" Target="../tags/tag38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notesSlide" Target="../notesSlides/notesSlide9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9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396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98.xml"/><Relationship Id="rId4" Type="http://schemas.openxmlformats.org/officeDocument/2006/relationships/tags" Target="../tags/tag3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3.xml"/><Relationship Id="rId3" Type="http://schemas.openxmlformats.org/officeDocument/2006/relationships/tags" Target="../tags/tag405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28.v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CISC versus RISC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0" y="1219200"/>
          <a:ext cx="9144000" cy="612073"/>
        </p:xfrm>
        <a:graphic>
          <a:graphicData uri="http://schemas.openxmlformats.org/drawingml/2006/table">
            <a:tbl>
              <a:tblPr/>
              <a:tblGrid>
                <a:gridCol w="4485340"/>
                <a:gridCol w="4658660"/>
              </a:tblGrid>
              <a:tr h="6120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CISC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RISC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828800"/>
          <a:ext cx="8839200" cy="614113"/>
        </p:xfrm>
        <a:graphic>
          <a:graphicData uri="http://schemas.openxmlformats.org/drawingml/2006/table">
            <a:tbl>
              <a:tblPr/>
              <a:tblGrid>
                <a:gridCol w="4335829"/>
                <a:gridCol w="4503371"/>
              </a:tblGrid>
              <a:tr h="6141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Emphasis on hardware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Emphasis on software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2514600"/>
          <a:ext cx="9144000" cy="875264"/>
        </p:xfrm>
        <a:graphic>
          <a:graphicData uri="http://schemas.openxmlformats.org/drawingml/2006/table">
            <a:tbl>
              <a:tblPr/>
              <a:tblGrid>
                <a:gridCol w="4485340"/>
                <a:gridCol w="4658660"/>
              </a:tblGrid>
              <a:tr h="87526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Includes multi-clock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complex instructions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Single-clock,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reduced instruction only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429000"/>
          <a:ext cx="9144000" cy="1175179"/>
        </p:xfrm>
        <a:graphic>
          <a:graphicData uri="http://schemas.openxmlformats.org/drawingml/2006/table">
            <a:tbl>
              <a:tblPr/>
              <a:tblGrid>
                <a:gridCol w="4485340"/>
                <a:gridCol w="4658660"/>
              </a:tblGrid>
              <a:tr h="11751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Memory-to-memory: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"LOAD" and "STORE"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incorporated in instructions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Register to register: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"LOAD" and "STORE"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are independent instructions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4572000"/>
          <a:ext cx="9144000" cy="875264"/>
        </p:xfrm>
        <a:graphic>
          <a:graphicData uri="http://schemas.openxmlformats.org/drawingml/2006/table">
            <a:tbl>
              <a:tblPr/>
              <a:tblGrid>
                <a:gridCol w="4485340"/>
                <a:gridCol w="4658660"/>
              </a:tblGrid>
              <a:tr h="87526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Small code sizes,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high cycles per second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Low cycles per second,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large code sizes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-152400" y="5562600"/>
          <a:ext cx="9144000" cy="877304"/>
        </p:xfrm>
        <a:graphic>
          <a:graphicData uri="http://schemas.openxmlformats.org/drawingml/2006/table">
            <a:tbl>
              <a:tblPr/>
              <a:tblGrid>
                <a:gridCol w="4485340"/>
                <a:gridCol w="4658660"/>
              </a:tblGrid>
              <a:tr h="8773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Transistors used for storing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complex instructions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Spends more transistors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on memory registers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 Design Principles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304800" y="1143000"/>
            <a:ext cx="7848600" cy="49530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Underlying design principles, as articulated by Hennessy and Patterson:</a:t>
            </a:r>
          </a:p>
          <a:p>
            <a:pPr marL="1219200" lvl="2" indent="-3048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>
                <a:solidFill>
                  <a:schemeClr val="accent2"/>
                </a:solidFill>
              </a:rPr>
              <a:t>Simplicity favors regularity</a:t>
            </a:r>
          </a:p>
          <a:p>
            <a:pPr marL="1219200" lvl="2" indent="-3048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>
                <a:solidFill>
                  <a:schemeClr val="accent2"/>
                </a:solidFill>
              </a:rPr>
              <a:t>Make the common case fast</a:t>
            </a:r>
          </a:p>
          <a:p>
            <a:pPr marL="1219200" lvl="2" indent="-3048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>
                <a:solidFill>
                  <a:schemeClr val="accent2"/>
                </a:solidFill>
              </a:rPr>
              <a:t>Smaller is faster</a:t>
            </a:r>
          </a:p>
          <a:p>
            <a:pPr marL="1219200" lvl="2" indent="-3048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>
                <a:solidFill>
                  <a:schemeClr val="accent2"/>
                </a:solidFill>
              </a:rPr>
              <a:t>Good design demands good compromises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Procedure Call Summary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Caller</a:t>
            </a:r>
          </a:p>
          <a:p>
            <a:pPr lvl="1" eaLnBrk="1" hangingPunct="1"/>
            <a:r>
              <a:rPr lang="en-US" sz="2000" smtClean="0"/>
              <a:t>Put arguments in </a:t>
            </a:r>
            <a:r>
              <a:rPr lang="en-US" sz="2000" smtClean="0">
                <a:latin typeface="Courier10 BT" pitchFamily="49" charset="0"/>
              </a:rPr>
              <a:t>$a0-$a3</a:t>
            </a:r>
          </a:p>
          <a:p>
            <a:pPr lvl="1" eaLnBrk="1" hangingPunct="1"/>
            <a:r>
              <a:rPr lang="en-US" sz="2000" smtClean="0"/>
              <a:t>Save any registers that are needed (</a:t>
            </a:r>
            <a:r>
              <a:rPr lang="en-US" sz="2000" smtClean="0">
                <a:latin typeface="Courier10 BT" pitchFamily="49" charset="0"/>
              </a:rPr>
              <a:t>$ra</a:t>
            </a:r>
            <a:r>
              <a:rPr lang="en-US" sz="2000" smtClean="0"/>
              <a:t>, maybe </a:t>
            </a:r>
            <a:r>
              <a:rPr lang="en-US" sz="2000" smtClean="0">
                <a:latin typeface="Courier10 BT" pitchFamily="49" charset="0"/>
              </a:rPr>
              <a:t>$t0-t9</a:t>
            </a:r>
            <a:r>
              <a:rPr lang="en-US" sz="2000" smtClean="0"/>
              <a:t>)</a:t>
            </a:r>
          </a:p>
          <a:p>
            <a:pPr lvl="1" eaLnBrk="1" hangingPunct="1"/>
            <a:r>
              <a:rPr lang="en-US" sz="2000" smtClean="0">
                <a:latin typeface="Courier10 BT" pitchFamily="49" charset="0"/>
              </a:rPr>
              <a:t>jal callee</a:t>
            </a:r>
          </a:p>
          <a:p>
            <a:pPr lvl="1" eaLnBrk="1" hangingPunct="1"/>
            <a:r>
              <a:rPr lang="en-US" sz="2000" smtClean="0"/>
              <a:t>Restore registers</a:t>
            </a:r>
          </a:p>
          <a:p>
            <a:pPr lvl="1" eaLnBrk="1" hangingPunct="1"/>
            <a:r>
              <a:rPr lang="en-US" sz="2000" smtClean="0"/>
              <a:t>Look for result in </a:t>
            </a:r>
            <a:r>
              <a:rPr lang="en-US" sz="2000" smtClean="0">
                <a:latin typeface="Courier10 BT" pitchFamily="49" charset="0"/>
              </a:rPr>
              <a:t>$v0</a:t>
            </a:r>
          </a:p>
          <a:p>
            <a:pPr eaLnBrk="1" hangingPunct="1"/>
            <a:r>
              <a:rPr lang="en-US" sz="2400" smtClean="0"/>
              <a:t>Callee</a:t>
            </a:r>
          </a:p>
          <a:p>
            <a:pPr lvl="1" eaLnBrk="1" hangingPunct="1"/>
            <a:r>
              <a:rPr lang="en-US" sz="2000" smtClean="0"/>
              <a:t>Save registers that might be disturbed </a:t>
            </a:r>
            <a:r>
              <a:rPr lang="en-US" sz="2000" smtClean="0">
                <a:latin typeface="Courier10 BT" pitchFamily="49" charset="0"/>
              </a:rPr>
              <a:t>($s0-$s7</a:t>
            </a:r>
            <a:r>
              <a:rPr lang="en-US" sz="2000" smtClean="0"/>
              <a:t>)</a:t>
            </a:r>
          </a:p>
          <a:p>
            <a:pPr lvl="1" eaLnBrk="1" hangingPunct="1"/>
            <a:r>
              <a:rPr lang="en-US" sz="2000" smtClean="0"/>
              <a:t>Perform procedure</a:t>
            </a:r>
          </a:p>
          <a:p>
            <a:pPr lvl="1" eaLnBrk="1" hangingPunct="1"/>
            <a:r>
              <a:rPr lang="en-US" sz="2000" smtClean="0"/>
              <a:t>Put result in </a:t>
            </a:r>
            <a:r>
              <a:rPr lang="en-US" sz="2000" smtClean="0">
                <a:latin typeface="Courier10 BT" pitchFamily="49" charset="0"/>
              </a:rPr>
              <a:t>$v0</a:t>
            </a:r>
          </a:p>
          <a:p>
            <a:pPr lvl="1" eaLnBrk="1" hangingPunct="1"/>
            <a:r>
              <a:rPr lang="en-US" sz="2000" smtClean="0"/>
              <a:t>Restore registers</a:t>
            </a:r>
          </a:p>
          <a:p>
            <a:pPr lvl="1" eaLnBrk="1" hangingPunct="1"/>
            <a:r>
              <a:rPr lang="en-US" sz="2000" smtClean="0">
                <a:latin typeface="Courier10 BT" pitchFamily="49" charset="0"/>
              </a:rPr>
              <a:t>jr $ra</a:t>
            </a:r>
          </a:p>
          <a:p>
            <a:pPr lvl="1" eaLnBrk="1" hangingPunct="1"/>
            <a:endParaRPr lang="en-US" sz="2000" smtClean="0">
              <a:latin typeface="Courier10 BT" pitchFamily="49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Addressing Modes</a:t>
            </a:r>
          </a:p>
        </p:txBody>
      </p:sp>
      <p:sp>
        <p:nvSpPr>
          <p:cNvPr id="10752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7" name="Rectangle 5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200" b="1" smtClean="0">
                <a:solidFill>
                  <a:schemeClr val="accent2"/>
                </a:solidFill>
              </a:rPr>
              <a:t>How do we address the operands?</a:t>
            </a:r>
          </a:p>
          <a:p>
            <a:pPr eaLnBrk="1" hangingPunct="1"/>
            <a:r>
              <a:rPr lang="en-US" smtClean="0"/>
              <a:t>Register Only</a:t>
            </a:r>
          </a:p>
          <a:p>
            <a:pPr eaLnBrk="1" hangingPunct="1"/>
            <a:r>
              <a:rPr lang="en-US" smtClean="0"/>
              <a:t>Immediate</a:t>
            </a:r>
          </a:p>
          <a:p>
            <a:pPr eaLnBrk="1" hangingPunct="1"/>
            <a:r>
              <a:rPr lang="en-US" smtClean="0"/>
              <a:t>Base Addressing</a:t>
            </a:r>
          </a:p>
          <a:p>
            <a:pPr eaLnBrk="1" hangingPunct="1"/>
            <a:r>
              <a:rPr lang="en-US" smtClean="0"/>
              <a:t>PC-Relative</a:t>
            </a:r>
          </a:p>
          <a:p>
            <a:pPr eaLnBrk="1" hangingPunct="1"/>
            <a:r>
              <a:rPr lang="en-US" smtClean="0"/>
              <a:t>Pseudo Direct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Addressing Modes</a:t>
            </a:r>
          </a:p>
        </p:txBody>
      </p:sp>
      <p:sp>
        <p:nvSpPr>
          <p:cNvPr id="10855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1" name="Rectangle 5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200" b="1" smtClean="0">
                <a:solidFill>
                  <a:schemeClr val="accent2"/>
                </a:solidFill>
              </a:rPr>
              <a:t>Register Only Addressing</a:t>
            </a:r>
          </a:p>
          <a:p>
            <a:pPr eaLnBrk="1" hangingPunct="1"/>
            <a:r>
              <a:rPr lang="en-US" smtClean="0"/>
              <a:t>Operands found in registers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Example: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add $s0, $t2, $t3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Example: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sub $t8, $s1, $0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z="3200" b="1" smtClean="0">
                <a:solidFill>
                  <a:schemeClr val="accent2"/>
                </a:solidFill>
              </a:rPr>
              <a:t>Immediate Addressing</a:t>
            </a:r>
          </a:p>
          <a:p>
            <a:pPr eaLnBrk="1" hangingPunct="1"/>
            <a:r>
              <a:rPr lang="en-US" smtClean="0"/>
              <a:t>16-bit immediate used as an operand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Example: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addi $s4, $t5, -73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Example: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ori  $t3, $t7, 0xFF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Addressing Modes</a:t>
            </a:r>
          </a:p>
        </p:txBody>
      </p:sp>
      <p:sp>
        <p:nvSpPr>
          <p:cNvPr id="10957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5" name="Rectangle 5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200" b="1" smtClean="0">
                <a:solidFill>
                  <a:schemeClr val="accent2"/>
                </a:solidFill>
              </a:rPr>
              <a:t>Base Addressing</a:t>
            </a:r>
          </a:p>
          <a:p>
            <a:pPr eaLnBrk="1" hangingPunct="1"/>
            <a:r>
              <a:rPr lang="en-US" smtClean="0"/>
              <a:t>Address of operand is: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base address + sign-extended immediate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Example: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lw  $s4, 72($0)</a:t>
            </a:r>
          </a:p>
          <a:p>
            <a:pPr lvl="2" eaLnBrk="1" hangingPunct="1"/>
            <a:r>
              <a:rPr lang="en-US" smtClean="0"/>
              <a:t>Address = </a:t>
            </a:r>
            <a:r>
              <a:rPr lang="en-US" smtClean="0">
                <a:latin typeface="Courier New" pitchFamily="49" charset="0"/>
              </a:rPr>
              <a:t>$0 + 72</a:t>
            </a:r>
          </a:p>
          <a:p>
            <a:pPr lvl="2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Example: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sw  $t2, -25($t1)</a:t>
            </a:r>
            <a:endParaRPr lang="en-US" smtClean="0"/>
          </a:p>
          <a:p>
            <a:pPr lvl="2" eaLnBrk="1" hangingPunct="1"/>
            <a:r>
              <a:rPr lang="en-US" smtClean="0"/>
              <a:t>Address = </a:t>
            </a:r>
            <a:r>
              <a:rPr lang="en-US" smtClean="0">
                <a:latin typeface="Courier New" pitchFamily="49" charset="0"/>
              </a:rPr>
              <a:t>$t1 - 25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Addressing Modes</a:t>
            </a:r>
          </a:p>
        </p:txBody>
      </p:sp>
      <p:sp>
        <p:nvSpPr>
          <p:cNvPr id="30727" name="Rectangle 4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219200"/>
            <a:ext cx="67056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b="1" smtClean="0">
                <a:solidFill>
                  <a:schemeClr val="accent2"/>
                </a:solidFill>
              </a:rPr>
              <a:t>PC-Relative Addressing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0x10      </a:t>
            </a:r>
            <a:r>
              <a:rPr lang="en-US" sz="2000" smtClean="0">
                <a:latin typeface="Courier New" pitchFamily="49" charset="0"/>
              </a:rPr>
              <a:t>  	beq  	$t0, $0, else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0x14 </a:t>
            </a:r>
            <a:r>
              <a:rPr lang="en-US" sz="2000" smtClean="0">
                <a:latin typeface="Courier New" pitchFamily="49" charset="0"/>
              </a:rPr>
              <a:t>       	addi 	$v0, $0, 1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0x18 </a:t>
            </a:r>
            <a:r>
              <a:rPr lang="en-US" sz="2000" smtClean="0">
                <a:latin typeface="Courier New" pitchFamily="49" charset="0"/>
              </a:rPr>
              <a:t>       	addi 	$sp, $sp, i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0x1C </a:t>
            </a:r>
            <a:r>
              <a:rPr lang="en-US" sz="2000" smtClean="0">
                <a:latin typeface="Courier New" pitchFamily="49" charset="0"/>
              </a:rPr>
              <a:t>       	jr    	$ra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0x20      </a:t>
            </a:r>
            <a:r>
              <a:rPr lang="en-US" sz="2000" smtClean="0">
                <a:latin typeface="Courier New" pitchFamily="49" charset="0"/>
              </a:rPr>
              <a:t>else:  	addi 	$a0, $a0, -1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0x24 </a:t>
            </a:r>
            <a:r>
              <a:rPr lang="en-US" sz="2000" smtClean="0">
                <a:latin typeface="Courier New" pitchFamily="49" charset="0"/>
              </a:rPr>
              <a:t>       	jal  	factorial</a:t>
            </a:r>
          </a:p>
          <a:p>
            <a:pPr eaLnBrk="1" hangingPunct="1"/>
            <a:endParaRPr lang="en-US" sz="2000" smtClean="0">
              <a:latin typeface="Courier New" pitchFamily="49" charset="0"/>
            </a:endParaRPr>
          </a:p>
        </p:txBody>
      </p:sp>
      <p:sp>
        <p:nvSpPr>
          <p:cNvPr id="3072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2" name="Object 6"/>
          <p:cNvGraphicFramePr>
            <a:graphicFrameLocks noGrp="1" noChangeAspect="1"/>
          </p:cNvGraphicFramePr>
          <p:nvPr>
            <p:ph sz="half" idx="2"/>
            <p:custDataLst>
              <p:tags r:id="rId6"/>
            </p:custDataLst>
          </p:nvPr>
        </p:nvGraphicFramePr>
        <p:xfrm>
          <a:off x="838200" y="4570413"/>
          <a:ext cx="7010400" cy="1452562"/>
        </p:xfrm>
        <a:graphic>
          <a:graphicData uri="http://schemas.openxmlformats.org/presentationml/2006/ole">
            <p:oleObj spid="_x0000_s157704" name="VISIO" r:id="rId9" imgW="2526792" imgH="547116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title" idx="4294967295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Addressing Modes</a:t>
            </a:r>
          </a:p>
        </p:txBody>
      </p:sp>
      <p:sp>
        <p:nvSpPr>
          <p:cNvPr id="31752" name="Rectangle 4"/>
          <p:cNvSpPr>
            <a:spLocks noGrp="1" noChangeArrowheads="1"/>
          </p:cNvSpPr>
          <p:nvPr>
            <p:ph sz="half" idx="4294967295"/>
            <p:custDataLst>
              <p:tags r:id="rId4"/>
            </p:custDataLst>
          </p:nvPr>
        </p:nvSpPr>
        <p:spPr>
          <a:xfrm>
            <a:off x="685800" y="1219200"/>
            <a:ext cx="7467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b="1" smtClean="0">
                <a:solidFill>
                  <a:schemeClr val="accent2"/>
                </a:solidFill>
              </a:rPr>
              <a:t>Pseudo-direct Addressing</a:t>
            </a:r>
          </a:p>
          <a:p>
            <a:pPr eaLnBrk="1" hangingPunct="1">
              <a:buFontTx/>
              <a:buNone/>
            </a:pPr>
            <a:endParaRPr lang="en-US" sz="16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0x0040005C   </a:t>
            </a:r>
            <a:r>
              <a:rPr lang="en-US" sz="2000" smtClean="0">
                <a:latin typeface="Courier New" pitchFamily="49" charset="0"/>
              </a:rPr>
              <a:t>     jal  	sum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0x004000A0  </a:t>
            </a:r>
            <a:r>
              <a:rPr lang="en-US" sz="2000" smtClean="0">
                <a:latin typeface="Courier New" pitchFamily="49" charset="0"/>
              </a:rPr>
              <a:t>sum:</a:t>
            </a: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sz="2000" smtClean="0">
                <a:latin typeface="Courier New" pitchFamily="49" charset="0"/>
              </a:rPr>
              <a:t>add  	$v0, $a0, $a1</a:t>
            </a:r>
          </a:p>
        </p:txBody>
      </p:sp>
      <p:sp>
        <p:nvSpPr>
          <p:cNvPr id="3175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46" name="Object 11"/>
          <p:cNvGraphicFramePr>
            <a:graphicFrameLocks noGrp="1" noChangeAspect="1"/>
          </p:cNvGraphicFramePr>
          <p:nvPr>
            <p:ph sz="quarter" idx="2"/>
            <p:custDataLst>
              <p:tags r:id="rId6"/>
            </p:custDataLst>
          </p:nvPr>
        </p:nvGraphicFramePr>
        <p:xfrm>
          <a:off x="914400" y="3536950"/>
          <a:ext cx="7543800" cy="1263650"/>
        </p:xfrm>
        <a:graphic>
          <a:graphicData uri="http://schemas.openxmlformats.org/presentationml/2006/ole">
            <p:oleObj spid="_x0000_s158734" name="VISIO" r:id="rId10" imgW="2643975" imgH="444224" progId="Visio.Drawing.11">
              <p:embed/>
            </p:oleObj>
          </a:graphicData>
        </a:graphic>
      </p:graphicFrame>
      <p:graphicFrame>
        <p:nvGraphicFramePr>
          <p:cNvPr id="31747" name="Object 12"/>
          <p:cNvGraphicFramePr>
            <a:graphicFrameLocks noGrp="1" noChangeAspect="1"/>
          </p:cNvGraphicFramePr>
          <p:nvPr>
            <p:ph sz="quarter" idx="4294967295"/>
            <p:custDataLst>
              <p:tags r:id="rId7"/>
            </p:custDataLst>
          </p:nvPr>
        </p:nvGraphicFramePr>
        <p:xfrm>
          <a:off x="685800" y="4724400"/>
          <a:ext cx="8229600" cy="1193800"/>
        </p:xfrm>
        <a:graphic>
          <a:graphicData uri="http://schemas.openxmlformats.org/presentationml/2006/ole">
            <p:oleObj spid="_x0000_s158735" name="VISIO" r:id="rId11" imgW="3930851" imgH="56940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How do we compile &amp; run an application?</a:t>
            </a:r>
          </a:p>
        </p:txBody>
      </p:sp>
      <p:sp>
        <p:nvSpPr>
          <p:cNvPr id="3277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0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3276600" y="1143000"/>
          <a:ext cx="3421063" cy="5486400"/>
        </p:xfrm>
        <a:graphic>
          <a:graphicData uri="http://schemas.openxmlformats.org/presentationml/2006/ole">
            <p:oleObj spid="_x0000_s159752" name="VISIO" r:id="rId8" imgW="1696212" imgH="2715768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What needs to be stored in memory?</a:t>
            </a:r>
          </a:p>
        </p:txBody>
      </p:sp>
      <p:sp>
        <p:nvSpPr>
          <p:cNvPr id="11162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62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Instructions (also called </a:t>
            </a:r>
            <a:r>
              <a:rPr lang="en-US" sz="2400" i="1">
                <a:latin typeface="Times New Roman" pitchFamily="18" charset="0"/>
              </a:rPr>
              <a:t>text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At most 2</a:t>
            </a:r>
            <a:r>
              <a:rPr lang="en-US" sz="2000" baseline="30000">
                <a:latin typeface="Times New Roman" pitchFamily="18" charset="0"/>
              </a:rPr>
              <a:t>32</a:t>
            </a:r>
            <a:r>
              <a:rPr lang="en-US" sz="2000">
                <a:latin typeface="Times New Roman" pitchFamily="18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From address 0x00000000 to 0xFFFFFFFF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The MIPS Memory Map</a:t>
            </a:r>
          </a:p>
        </p:txBody>
      </p:sp>
      <p:sp>
        <p:nvSpPr>
          <p:cNvPr id="3379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794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1890713" y="1066800"/>
          <a:ext cx="2528887" cy="5638800"/>
        </p:xfrm>
        <a:graphic>
          <a:graphicData uri="http://schemas.openxmlformats.org/presentationml/2006/ole">
            <p:oleObj spid="_x0000_s160776" name="VISIO" r:id="rId8" imgW="1518912" imgH="3387402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Example Program: C Code</a:t>
            </a:r>
          </a:p>
        </p:txBody>
      </p:sp>
      <p:sp>
        <p:nvSpPr>
          <p:cNvPr id="11264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47" name="Rectangle 5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685800" y="1219200"/>
            <a:ext cx="4800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int f, g, y;  // global variables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int main(void) 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f = 2;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g = 3;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y = sum(f, g);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return y;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int sum(int a, int b) {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return (a + b);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Instructions: Addition</a:t>
            </a:r>
          </a:p>
        </p:txBody>
      </p:sp>
      <p:sp>
        <p:nvSpPr>
          <p:cNvPr id="4301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3012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add:</a:t>
            </a:r>
            <a:r>
              <a:rPr lang="en-US" sz="2400">
                <a:latin typeface="Times New Roman" pitchFamily="18" charset="0"/>
              </a:rPr>
              <a:t> mnemonic indicates what operation 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b, c: </a:t>
            </a:r>
            <a:r>
              <a:rPr lang="en-US" sz="2400">
                <a:latin typeface="Times New Roman" pitchFamily="18" charset="0"/>
              </a:rPr>
              <a:t>source operands on which the operation is performed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a:	</a:t>
            </a:r>
            <a:r>
              <a:rPr lang="en-US" sz="2400">
                <a:latin typeface="Times New Roman" pitchFamily="18" charset="0"/>
              </a:rPr>
              <a:t>destination operand to which the result is written</a:t>
            </a:r>
          </a:p>
        </p:txBody>
      </p:sp>
      <p:sp>
        <p:nvSpPr>
          <p:cNvPr id="43013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2860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 = b + c;</a:t>
            </a:r>
          </a:p>
        </p:txBody>
      </p:sp>
      <p:sp>
        <p:nvSpPr>
          <p:cNvPr id="43014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22860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add a, b,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Example Program: Assembly Code</a:t>
            </a:r>
          </a:p>
        </p:txBody>
      </p:sp>
      <p:sp>
        <p:nvSpPr>
          <p:cNvPr id="11367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1" name="Rectangle 5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04800" y="1219200"/>
            <a:ext cx="3886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int f, g, y;  // global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int main(void) 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f = 2;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g = 3;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y = sum(f, g);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return y;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int sum(int a, int b) {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return (a + b);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11367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6200" y="1066800"/>
            <a:ext cx="464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addi $sp, $sp,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sw   $ra, 0($sp)    # store $ra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addi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sw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addi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sw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jal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sw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lw   $ra, 0($sp)    # restore $ra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addi $sp, $sp, 4    # restore $sp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jr   $ra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</a:rPr>
              <a:t>  jr   $ra            # return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Example Program: Symbol Table</a:t>
            </a:r>
          </a:p>
        </p:txBody>
      </p:sp>
      <p:sp>
        <p:nvSpPr>
          <p:cNvPr id="11469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5716" name="Group 36"/>
          <p:cNvGraphicFramePr>
            <a:graphicFrameLocks noGrp="1"/>
          </p:cNvGraphicFramePr>
          <p:nvPr>
            <p:ph idx="1"/>
            <p:custDataLst>
              <p:tags r:id="rId4"/>
            </p:custDataLst>
          </p:nvPr>
        </p:nvGraphicFramePr>
        <p:xfrm>
          <a:off x="2514600" y="1438275"/>
          <a:ext cx="4114800" cy="333375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Example Program: Symbol Table</a:t>
            </a:r>
          </a:p>
        </p:txBody>
      </p:sp>
      <p:sp>
        <p:nvSpPr>
          <p:cNvPr id="1157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0181" name="Group 5"/>
          <p:cNvGraphicFramePr>
            <a:graphicFrameLocks noGrp="1"/>
          </p:cNvGraphicFramePr>
          <p:nvPr>
            <p:ph idx="1"/>
            <p:custDataLst>
              <p:tags r:id="rId4"/>
            </p:custDataLst>
          </p:nvPr>
        </p:nvGraphicFramePr>
        <p:xfrm>
          <a:off x="2514600" y="1438275"/>
          <a:ext cx="4114800" cy="333375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Example Program: Executable</a:t>
            </a:r>
          </a:p>
        </p:txBody>
      </p:sp>
      <p:sp>
        <p:nvSpPr>
          <p:cNvPr id="3482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18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920750" y="1219200"/>
          <a:ext cx="7302500" cy="4953000"/>
        </p:xfrm>
        <a:graphic>
          <a:graphicData uri="http://schemas.openxmlformats.org/presentationml/2006/ole">
            <p:oleObj spid="_x0000_s161800" name="VISIO" r:id="rId8" imgW="4000500" imgH="2830068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Example Program: In Memory</a:t>
            </a:r>
          </a:p>
        </p:txBody>
      </p:sp>
      <p:sp>
        <p:nvSpPr>
          <p:cNvPr id="3584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2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2643188" y="1066800"/>
          <a:ext cx="3654425" cy="5486400"/>
        </p:xfrm>
        <a:graphic>
          <a:graphicData uri="http://schemas.openxmlformats.org/presentationml/2006/ole">
            <p:oleObj spid="_x0000_s162824" name="VISIO" r:id="rId8" imgW="2770632" imgH="4151376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Odds and Ends</a:t>
            </a:r>
          </a:p>
        </p:txBody>
      </p:sp>
      <p:sp>
        <p:nvSpPr>
          <p:cNvPr id="11674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Pseudoinstructions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Signed and unsigned 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Floating-point instructions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Pseudoinstruction Examples</a:t>
            </a:r>
          </a:p>
        </p:txBody>
      </p:sp>
      <p:sp>
        <p:nvSpPr>
          <p:cNvPr id="11776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54090" name="Group 42"/>
          <p:cNvGraphicFramePr>
            <a:graphicFrameLocks noGrp="1"/>
          </p:cNvGraphicFramePr>
          <p:nvPr>
            <p:ph idx="1"/>
            <p:custDataLst>
              <p:tags r:id="rId4"/>
            </p:custDataLst>
          </p:nvPr>
        </p:nvGraphicFramePr>
        <p:xfrm>
          <a:off x="1295400" y="1743075"/>
          <a:ext cx="6553200" cy="3746500"/>
        </p:xfrm>
        <a:graphic>
          <a:graphicData uri="http://schemas.openxmlformats.org/drawingml/2006/table">
            <a:tbl>
              <a:tblPr/>
              <a:tblGrid>
                <a:gridCol w="3048000"/>
                <a:gridCol w="35052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Pseudoinstruction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MIPS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$s0, 0x1234AA77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 $s0, 0x1234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 $s0, 0xAA77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 $s0,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 $s1, $s2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mflo $s0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clear $t0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$t0, $0,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move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$s2, $s1,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 $0, $0,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Exceptions</a:t>
            </a:r>
          </a:p>
        </p:txBody>
      </p:sp>
      <p:sp>
        <p:nvSpPr>
          <p:cNvPr id="11879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79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Unscheduled procedure call to the </a:t>
            </a:r>
            <a:r>
              <a:rPr lang="en-US" sz="2400" i="1">
                <a:latin typeface="Times New Roman" pitchFamily="18" charset="0"/>
              </a:rPr>
              <a:t>exception 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Casued 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Hardware, also called an </a:t>
            </a:r>
            <a:r>
              <a:rPr lang="en-US" sz="2000" i="1">
                <a:latin typeface="Times New Roman" pitchFamily="18" charset="0"/>
              </a:rPr>
              <a:t>interrupt</a:t>
            </a:r>
            <a:r>
              <a:rPr lang="en-US" sz="2000">
                <a:latin typeface="Times New Roman" pitchFamily="18" charset="0"/>
              </a:rPr>
              <a:t>, e.g. 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Software, also called </a:t>
            </a:r>
            <a:r>
              <a:rPr lang="en-US" sz="2000" i="1">
                <a:latin typeface="Times New Roman" pitchFamily="18" charset="0"/>
              </a:rPr>
              <a:t>traps</a:t>
            </a:r>
            <a:r>
              <a:rPr lang="en-US" sz="2000">
                <a:latin typeface="Times New Roman" pitchFamily="18" charset="0"/>
              </a:rPr>
              <a:t>, e.g. 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Jumps to the exception handler at instruction address 0x80000180</a:t>
            </a:r>
            <a:endParaRPr lang="en-US" sz="2000" i="1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Returns to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Exception Registers</a:t>
            </a:r>
          </a:p>
        </p:txBody>
      </p:sp>
      <p:sp>
        <p:nvSpPr>
          <p:cNvPr id="11981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5" name="Rectangle 38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part of the register file.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Cause</a:t>
            </a:r>
          </a:p>
          <a:p>
            <a:pPr lvl="2" eaLnBrk="1" hangingPunct="1"/>
            <a:r>
              <a:rPr lang="en-US" smtClean="0"/>
              <a:t>Records the cause of the exception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EPC</a:t>
            </a:r>
            <a:r>
              <a:rPr lang="en-US" smtClean="0"/>
              <a:t> (Exception PC)</a:t>
            </a:r>
          </a:p>
          <a:p>
            <a:pPr lvl="2" eaLnBrk="1" hangingPunct="1"/>
            <a:r>
              <a:rPr lang="en-US" smtClean="0"/>
              <a:t>Records the PC where the exception occurred</a:t>
            </a:r>
          </a:p>
          <a:p>
            <a:pPr eaLnBrk="1" hangingPunct="1"/>
            <a:r>
              <a:rPr lang="en-US" smtClean="0">
                <a:latin typeface="Courier New" pitchFamily="49" charset="0"/>
              </a:rPr>
              <a:t>EPC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Cause</a:t>
            </a:r>
            <a:r>
              <a:rPr lang="en-US" smtClean="0"/>
              <a:t>: part of Coprocessor 0</a:t>
            </a:r>
          </a:p>
          <a:p>
            <a:pPr eaLnBrk="1" hangingPunct="1"/>
            <a:r>
              <a:rPr lang="en-US" smtClean="0"/>
              <a:t>Move from Coprocessor 0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mfc0 $t0, EPC</a:t>
            </a:r>
          </a:p>
          <a:p>
            <a:pPr lvl="1" eaLnBrk="1" hangingPunct="1"/>
            <a:r>
              <a:rPr lang="en-US" smtClean="0"/>
              <a:t>Moves the contents of </a:t>
            </a:r>
            <a:r>
              <a:rPr lang="en-US" smtClean="0">
                <a:latin typeface="Courier New" pitchFamily="49" charset="0"/>
              </a:rPr>
              <a:t>EPC</a:t>
            </a:r>
            <a:r>
              <a:rPr lang="en-US" smtClean="0"/>
              <a:t> into </a:t>
            </a:r>
            <a:r>
              <a:rPr lang="en-US" smtClean="0">
                <a:latin typeface="Courier New" pitchFamily="49" charset="0"/>
              </a:rPr>
              <a:t>$t0</a:t>
            </a:r>
          </a:p>
          <a:p>
            <a:pPr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Exception Causes</a:t>
            </a:r>
          </a:p>
        </p:txBody>
      </p:sp>
      <p:sp>
        <p:nvSpPr>
          <p:cNvPr id="12083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60197" name="Group 5"/>
          <p:cNvGraphicFramePr>
            <a:graphicFrameLocks noGrp="1"/>
          </p:cNvGraphicFramePr>
          <p:nvPr>
            <p:ph idx="1"/>
            <p:custDataLst>
              <p:tags r:id="rId4"/>
            </p:custDataLst>
          </p:nvPr>
        </p:nvGraphicFramePr>
        <p:xfrm>
          <a:off x="1219200" y="1619250"/>
          <a:ext cx="6477000" cy="3333750"/>
        </p:xfrm>
        <a:graphic>
          <a:graphicData uri="http://schemas.openxmlformats.org/drawingml/2006/table">
            <a:tbl>
              <a:tblPr/>
              <a:tblGrid>
                <a:gridCol w="4038600"/>
                <a:gridCol w="24384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Instructions: Subtraction</a:t>
            </a:r>
          </a:p>
        </p:txBody>
      </p:sp>
      <p:sp>
        <p:nvSpPr>
          <p:cNvPr id="440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Subtraction is similar to addition. Only the mnemonic changes.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sub:</a:t>
            </a:r>
            <a:r>
              <a:rPr lang="en-US" sz="2400">
                <a:latin typeface="Times New Roman" pitchFamily="18" charset="0"/>
              </a:rPr>
              <a:t> mnemonic indicates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b, c: </a:t>
            </a:r>
            <a:r>
              <a:rPr lang="en-US" sz="2400">
                <a:latin typeface="Times New Roman" pitchFamily="18" charset="0"/>
              </a:rPr>
              <a:t>source operands on which the operation is performed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a:	  </a:t>
            </a:r>
            <a:r>
              <a:rPr lang="en-US" sz="2400">
                <a:latin typeface="Times New Roman" pitchFamily="18" charset="0"/>
              </a:rPr>
              <a:t>destination operand to which the result is written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2860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 = b - c;</a:t>
            </a:r>
          </a:p>
        </p:txBody>
      </p:sp>
      <p:sp>
        <p:nvSpPr>
          <p:cNvPr id="440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22860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sub a, b,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Exceptions</a:t>
            </a:r>
          </a:p>
        </p:txBody>
      </p:sp>
      <p:sp>
        <p:nvSpPr>
          <p:cNvPr id="12186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6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Processor saves cause and exception PC in </a:t>
            </a:r>
            <a:r>
              <a:rPr lang="en-US" sz="2400">
                <a:latin typeface="Courier New" pitchFamily="49" charset="0"/>
              </a:rPr>
              <a:t>Cause</a:t>
            </a:r>
            <a:r>
              <a:rPr lang="en-US" sz="2400">
                <a:latin typeface="Times New Roman" pitchFamily="18" charset="0"/>
              </a:rPr>
              <a:t> and </a:t>
            </a:r>
            <a:r>
              <a:rPr lang="en-US" sz="2400">
                <a:latin typeface="Courier New" pitchFamily="49" charset="0"/>
              </a:rPr>
              <a:t>EPC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Reads the </a:t>
            </a:r>
            <a:r>
              <a:rPr lang="en-US" sz="2000">
                <a:latin typeface="Courier New" pitchFamily="49" charset="0"/>
              </a:rPr>
              <a:t>Cause</a:t>
            </a:r>
            <a:r>
              <a:rPr lang="en-US" sz="2000">
                <a:latin typeface="Times New Roman" pitchFamily="18" charset="0"/>
              </a:rPr>
              <a:t> 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		mfc0 $t0, Cause</a:t>
            </a:r>
            <a:endParaRPr lang="en-US" sz="200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Handles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mfc0 $k0,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jr $k0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Signed and Unsigned Instructions</a:t>
            </a:r>
          </a:p>
        </p:txBody>
      </p:sp>
      <p:sp>
        <p:nvSpPr>
          <p:cNvPr id="12288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88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latin typeface="Times New Roman" pitchFamily="18" charset="0"/>
              </a:rPr>
              <a:t>Addition and subtraction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latin typeface="Times New Roman" pitchFamily="18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latin typeface="Times New Roman" pitchFamily="18" charset="0"/>
              </a:rPr>
              <a:t>Set less than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Addition and Subtraction</a:t>
            </a:r>
          </a:p>
        </p:txBody>
      </p:sp>
      <p:sp>
        <p:nvSpPr>
          <p:cNvPr id="12391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Signed: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Courier New" pitchFamily="49" charset="0"/>
              </a:rPr>
              <a:t>add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addi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sub</a:t>
            </a:r>
            <a:endParaRPr lang="en-US">
              <a:latin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Same operation as unsigned versions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But processor takes exception on overflow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Unsigned: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Courier New" pitchFamily="49" charset="0"/>
              </a:rPr>
              <a:t>addu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addiu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subu</a:t>
            </a:r>
            <a:endParaRPr lang="en-US">
              <a:latin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Doesn’t take exception on overflow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Note: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latin typeface="Courier New" pitchFamily="49" charset="0"/>
              </a:rPr>
              <a:t>addiu</a:t>
            </a:r>
            <a:r>
              <a:rPr lang="en-US" sz="2400">
                <a:latin typeface="Times New Roman" pitchFamily="18" charset="0"/>
              </a:rPr>
              <a:t> sign-extends the immediate</a:t>
            </a:r>
            <a:endParaRPr lang="en-US" sz="24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Multiplication and Division</a:t>
            </a:r>
          </a:p>
        </p:txBody>
      </p:sp>
      <p:sp>
        <p:nvSpPr>
          <p:cNvPr id="12493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493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Signed: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Courier New" pitchFamily="49" charset="0"/>
              </a:rPr>
              <a:t>mult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div</a:t>
            </a:r>
            <a:endParaRPr lang="en-US">
              <a:latin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Unsigned: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Courier New" pitchFamily="49" charset="0"/>
              </a:rPr>
              <a:t>multu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divu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Set Less Than</a:t>
            </a:r>
          </a:p>
        </p:txBody>
      </p:sp>
      <p:sp>
        <p:nvSpPr>
          <p:cNvPr id="12595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95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Signed: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Courier New" pitchFamily="49" charset="0"/>
              </a:rPr>
              <a:t>slt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slti</a:t>
            </a:r>
            <a:endParaRPr lang="en-US">
              <a:latin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Unsigned: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Courier New" pitchFamily="49" charset="0"/>
              </a:rPr>
              <a:t>sltu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sltiu</a:t>
            </a:r>
            <a:endParaRPr lang="en-US">
              <a:latin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Note: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latin typeface="Courier New" pitchFamily="49" charset="0"/>
              </a:rPr>
              <a:t>sltiu</a:t>
            </a:r>
            <a:r>
              <a:rPr lang="en-US" sz="2400">
                <a:latin typeface="Times New Roman" pitchFamily="18" charset="0"/>
              </a:rPr>
              <a:t> sign-extends the immediate before comparing it to the register</a:t>
            </a:r>
            <a:endParaRPr lang="en-US" sz="24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Loads</a:t>
            </a:r>
          </a:p>
        </p:txBody>
      </p:sp>
      <p:sp>
        <p:nvSpPr>
          <p:cNvPr id="12698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698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Signed:</a:t>
            </a:r>
            <a:endParaRPr lang="en-US">
              <a:latin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Load halfword: </a:t>
            </a:r>
            <a:r>
              <a:rPr lang="en-US" sz="2400">
                <a:latin typeface="Courier New" pitchFamily="49" charset="0"/>
              </a:rPr>
              <a:t>lh</a:t>
            </a:r>
            <a:endParaRPr lang="en-US" sz="2400">
              <a:latin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Load byte: </a:t>
            </a:r>
            <a:r>
              <a:rPr lang="en-US" sz="2400">
                <a:latin typeface="Courier New" pitchFamily="49" charset="0"/>
              </a:rPr>
              <a:t>lb</a:t>
            </a:r>
            <a:endParaRPr lang="en-US" sz="2400">
              <a:latin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Unsigned: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>
                <a:latin typeface="Courier New" pitchFamily="49" charset="0"/>
              </a:rPr>
              <a:t>addu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addiu</a:t>
            </a:r>
            <a:r>
              <a:rPr lang="en-US">
                <a:latin typeface="Times New Roman" pitchFamily="18" charset="0"/>
              </a:rPr>
              <a:t>, </a:t>
            </a:r>
            <a:r>
              <a:rPr lang="en-US">
                <a:latin typeface="Courier New" pitchFamily="49" charset="0"/>
              </a:rPr>
              <a:t>subu</a:t>
            </a:r>
            <a:endParaRPr lang="en-US">
              <a:latin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Load halfword unsigned: </a:t>
            </a:r>
            <a:r>
              <a:rPr lang="en-US" sz="2400">
                <a:latin typeface="Courier New" pitchFamily="49" charset="0"/>
              </a:rPr>
              <a:t>lhu</a:t>
            </a:r>
            <a:endParaRPr lang="en-US" sz="2400">
              <a:latin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Load byte: </a:t>
            </a:r>
            <a:r>
              <a:rPr lang="en-US" sz="2400">
                <a:latin typeface="Courier New" pitchFamily="49" charset="0"/>
              </a:rPr>
              <a:t>lbu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Floating-Point Instructions</a:t>
            </a:r>
          </a:p>
        </p:txBody>
      </p:sp>
      <p:sp>
        <p:nvSpPr>
          <p:cNvPr id="12800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0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Floating-point coprocessor (Coprocessor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32 32-bit floating-point registers (</a:t>
            </a:r>
            <a:r>
              <a:rPr lang="en-US" sz="2400">
                <a:latin typeface="Courier New" pitchFamily="49" charset="0"/>
              </a:rPr>
              <a:t>$f0</a:t>
            </a:r>
            <a:r>
              <a:rPr lang="en-US" sz="2400">
                <a:latin typeface="Times New Roman" pitchFamily="18" charset="0"/>
              </a:rPr>
              <a:t> - </a:t>
            </a:r>
            <a:r>
              <a:rPr lang="en-US" sz="2400">
                <a:latin typeface="Courier New" pitchFamily="49" charset="0"/>
              </a:rPr>
              <a:t>$f31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Double-precision values held in two floating point registers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e.g., </a:t>
            </a:r>
            <a:r>
              <a:rPr lang="en-US" sz="2400">
                <a:latin typeface="Courier New" pitchFamily="49" charset="0"/>
              </a:rPr>
              <a:t>$f0</a:t>
            </a:r>
            <a:r>
              <a:rPr lang="en-US" sz="2400">
                <a:latin typeface="Times New Roman" pitchFamily="18" charset="0"/>
              </a:rPr>
              <a:t> and </a:t>
            </a:r>
            <a:r>
              <a:rPr lang="en-US" sz="2400">
                <a:latin typeface="Courier New" pitchFamily="49" charset="0"/>
              </a:rPr>
              <a:t>$f1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$f2</a:t>
            </a:r>
            <a:r>
              <a:rPr lang="en-US" sz="2400">
                <a:latin typeface="Times New Roman" pitchFamily="18" charset="0"/>
              </a:rPr>
              <a:t> and </a:t>
            </a:r>
            <a:r>
              <a:rPr lang="en-US" sz="2400">
                <a:latin typeface="Courier New" pitchFamily="49" charset="0"/>
              </a:rPr>
              <a:t>$f3</a:t>
            </a:r>
            <a:r>
              <a:rPr lang="en-US" sz="2400">
                <a:latin typeface="Times New Roman" pitchFamily="18" charset="0"/>
              </a:rPr>
              <a:t>, etc.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So, double-precision floating point registers: </a:t>
            </a:r>
            <a:r>
              <a:rPr lang="en-US" sz="2400">
                <a:latin typeface="Courier New" pitchFamily="49" charset="0"/>
              </a:rPr>
              <a:t>$f0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$f2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$f4</a:t>
            </a:r>
            <a:r>
              <a:rPr lang="en-US" sz="2400">
                <a:latin typeface="Times New Roman" pitchFamily="18" charset="0"/>
              </a:rPr>
              <a:t>, etc.</a:t>
            </a:r>
            <a:endParaRPr lang="en-US" sz="24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Floating-Point Instructions</a:t>
            </a:r>
          </a:p>
        </p:txBody>
      </p:sp>
      <p:sp>
        <p:nvSpPr>
          <p:cNvPr id="12902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70503" name="Group 71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914400" y="2276475"/>
          <a:ext cx="6705600" cy="2377440"/>
        </p:xfrm>
        <a:graphic>
          <a:graphicData uri="http://schemas.openxmlformats.org/drawingml/2006/table">
            <a:tbl>
              <a:tblPr/>
              <a:tblGrid>
                <a:gridCol w="1371600"/>
                <a:gridCol w="533400"/>
                <a:gridCol w="2438400"/>
                <a:gridCol w="23622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06388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$fv0 - $fv1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$ft0 - $ft3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4, 6, 8, 10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$fa0 - $fa1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12, 14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procedure arguments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$ft4 - $ft8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16, 18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$fs0 - $fs5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20, 22, 24, 26, 28, 30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F-Type Instruction Format</a:t>
            </a:r>
          </a:p>
        </p:txBody>
      </p:sp>
      <p:sp>
        <p:nvSpPr>
          <p:cNvPr id="3687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>
                <a:latin typeface="Courier New" pitchFamily="49" charset="0"/>
              </a:rPr>
              <a:t>Opcode</a:t>
            </a:r>
            <a:r>
              <a:rPr lang="en-US" sz="2400">
                <a:latin typeface="Times New Roman" pitchFamily="18" charset="0"/>
              </a:rPr>
              <a:t> = 17 (010001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Single-precision: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cop</a:t>
            </a:r>
            <a:r>
              <a:rPr lang="en-US" sz="2000">
                <a:latin typeface="Times New Roman" pitchFamily="18" charset="0"/>
              </a:rPr>
              <a:t> = 16 (010000</a:t>
            </a:r>
            <a:r>
              <a:rPr lang="en-US" sz="2000" baseline="-25000">
                <a:latin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add.s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sub.s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div.s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neg.s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abs.s</a:t>
            </a:r>
            <a:r>
              <a:rPr lang="en-US" sz="2000">
                <a:latin typeface="Times New Roman" pitchFamily="18" charset="0"/>
              </a:rPr>
              <a:t>, etc.</a:t>
            </a:r>
            <a:endParaRPr lang="en-US" sz="2000">
              <a:latin typeface="Courier New" pitchFamily="49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Double-precision: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cop</a:t>
            </a:r>
            <a:r>
              <a:rPr lang="en-US" sz="2000">
                <a:latin typeface="Times New Roman" pitchFamily="18" charset="0"/>
              </a:rPr>
              <a:t> = 17 (010001</a:t>
            </a:r>
            <a:r>
              <a:rPr lang="en-US" sz="2000" baseline="-25000">
                <a:latin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add.d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sub.d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div.d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neg.d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abs.d</a:t>
            </a:r>
            <a:r>
              <a:rPr lang="en-US" sz="2000">
                <a:latin typeface="Times New Roman" pitchFamily="18" charset="0"/>
              </a:rPr>
              <a:t>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3 register operands: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fs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ft</a:t>
            </a:r>
            <a:r>
              <a:rPr lang="en-US" sz="2000">
                <a:latin typeface="Times New Roman" pitchFamily="18" charset="0"/>
              </a:rPr>
              <a:t>: source operands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fd</a:t>
            </a:r>
            <a:r>
              <a:rPr lang="en-US" sz="2000">
                <a:latin typeface="Times New Roman" pitchFamily="18" charset="0"/>
              </a:rPr>
              <a:t>: destination operands</a:t>
            </a:r>
          </a:p>
          <a:p>
            <a:pPr marL="342900" indent="-342900" algn="just"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36866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1771650" y="4733925"/>
          <a:ext cx="6229350" cy="1590675"/>
        </p:xfrm>
        <a:graphic>
          <a:graphicData uri="http://schemas.openxmlformats.org/presentationml/2006/ole">
            <p:oleObj spid="_x0000_s163848" name="VISIO" r:id="rId8" imgW="2097024" imgH="53340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Floating-Point Branches</a:t>
            </a:r>
          </a:p>
        </p:txBody>
      </p:sp>
      <p:sp>
        <p:nvSpPr>
          <p:cNvPr id="13005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5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Set/clear condition flag: </a:t>
            </a:r>
            <a:r>
              <a:rPr lang="en-US" sz="2400">
                <a:latin typeface="Courier New" pitchFamily="49" charset="0"/>
              </a:rPr>
              <a:t>fpcond</a:t>
            </a:r>
            <a:endParaRPr lang="en-US" sz="2400">
              <a:latin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Equality: </a:t>
            </a:r>
            <a:r>
              <a:rPr lang="en-US" sz="2000">
                <a:latin typeface="Courier New" pitchFamily="49" charset="0"/>
              </a:rPr>
              <a:t>c.seq.s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c.seq.d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Less than: </a:t>
            </a:r>
            <a:r>
              <a:rPr lang="en-US" sz="2000">
                <a:latin typeface="Courier New" pitchFamily="49" charset="0"/>
              </a:rPr>
              <a:t>c.lt.s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c.lt.d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Less than or equal: </a:t>
            </a:r>
            <a:r>
              <a:rPr lang="en-US" sz="2000">
                <a:latin typeface="Courier New" pitchFamily="49" charset="0"/>
              </a:rPr>
              <a:t>c.le.s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c.le.d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Conditional branch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bclf:</a:t>
            </a:r>
            <a:r>
              <a:rPr lang="en-US" sz="2000">
                <a:latin typeface="Times New Roman" pitchFamily="18" charset="0"/>
              </a:rPr>
              <a:t> branches if </a:t>
            </a:r>
            <a:r>
              <a:rPr lang="en-US" sz="2000">
                <a:latin typeface="Courier New" pitchFamily="49" charset="0"/>
              </a:rPr>
              <a:t>fpcond</a:t>
            </a:r>
            <a:r>
              <a:rPr lang="en-US" sz="2000">
                <a:latin typeface="Times New Roman" pitchFamily="18" charset="0"/>
              </a:rPr>
              <a:t> is FALSE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bclt:</a:t>
            </a:r>
            <a:r>
              <a:rPr lang="en-US" sz="2000">
                <a:latin typeface="Times New Roman" pitchFamily="18" charset="0"/>
              </a:rPr>
              <a:t> branches if </a:t>
            </a:r>
            <a:r>
              <a:rPr lang="en-US" sz="2000">
                <a:latin typeface="Courier New" pitchFamily="49" charset="0"/>
              </a:rPr>
              <a:t>fpcond</a:t>
            </a:r>
            <a:r>
              <a:rPr lang="en-US" sz="2000">
                <a:latin typeface="Times New Roman" pitchFamily="18" charset="0"/>
              </a:rPr>
              <a:t> is TRUE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Loads and stores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lwc1</a:t>
            </a:r>
            <a:r>
              <a:rPr lang="en-US" sz="2000">
                <a:latin typeface="Times New Roman" pitchFamily="18" charset="0"/>
              </a:rPr>
              <a:t>: </a:t>
            </a:r>
            <a:r>
              <a:rPr lang="en-US" sz="2000">
                <a:latin typeface="Courier New" pitchFamily="49" charset="0"/>
              </a:rPr>
              <a:t>lwc1 $ft1, 42($s1)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swc1</a:t>
            </a:r>
            <a:r>
              <a:rPr lang="en-US" sz="2000">
                <a:latin typeface="Times New Roman" pitchFamily="18" charset="0"/>
              </a:rPr>
              <a:t>: </a:t>
            </a:r>
            <a:r>
              <a:rPr lang="en-US" sz="2000">
                <a:latin typeface="Courier New" pitchFamily="49" charset="0"/>
              </a:rPr>
              <a:t>swc1 $fs2, 17($sp)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Design Principle 1</a:t>
            </a:r>
          </a:p>
        </p:txBody>
      </p:sp>
      <p:sp>
        <p:nvSpPr>
          <p:cNvPr id="450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>
                <a:solidFill>
                  <a:schemeClr val="accent2"/>
                </a:solidFill>
              </a:rPr>
              <a:t>Simplicity favors regularity</a:t>
            </a:r>
            <a:endParaRPr lang="en-US" sz="3600" smtClean="0"/>
          </a:p>
          <a:p>
            <a:pPr eaLnBrk="1" hangingPunct="1">
              <a:buFontTx/>
              <a:buChar char="-"/>
            </a:pPr>
            <a:r>
              <a:rPr lang="en-US" sz="2400" smtClean="0"/>
              <a:t>Consistent instruction format</a:t>
            </a:r>
          </a:p>
          <a:p>
            <a:pPr eaLnBrk="1" hangingPunct="1">
              <a:buFontTx/>
              <a:buChar char="-"/>
            </a:pPr>
            <a:r>
              <a:rPr lang="en-US" sz="2400" smtClean="0"/>
              <a:t>Same number of operands (two sources and one destination)</a:t>
            </a:r>
          </a:p>
          <a:p>
            <a:pPr lvl="1" eaLnBrk="1" hangingPunct="1">
              <a:buFontTx/>
              <a:buChar char="-"/>
            </a:pPr>
            <a:r>
              <a:rPr lang="en-US" sz="2000" smtClean="0"/>
              <a:t>easier to encode and handle in hardware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Instructions: More Complex Code</a:t>
            </a:r>
          </a:p>
        </p:txBody>
      </p:sp>
      <p:sp>
        <p:nvSpPr>
          <p:cNvPr id="4608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2860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 = b + c - 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// single line comment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/* multiple line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comment */</a:t>
            </a:r>
          </a:p>
        </p:txBody>
      </p:sp>
      <p:sp>
        <p:nvSpPr>
          <p:cNvPr id="4608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22860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sub a, t, d  # a = t - 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Design Principle 2</a:t>
            </a:r>
          </a:p>
        </p:txBody>
      </p:sp>
      <p:sp>
        <p:nvSpPr>
          <p:cNvPr id="471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>
                <a:solidFill>
                  <a:schemeClr val="accent2"/>
                </a:solidFill>
              </a:rPr>
              <a:t>Make the common case fast</a:t>
            </a:r>
          </a:p>
          <a:p>
            <a:pPr eaLnBrk="1" hangingPunct="1">
              <a:buFontTx/>
              <a:buChar char="-"/>
            </a:pPr>
            <a:r>
              <a:rPr lang="en-US" sz="2000" smtClean="0"/>
              <a:t>MIPS includes only simple, commonly used instructions.</a:t>
            </a:r>
          </a:p>
          <a:p>
            <a:pPr eaLnBrk="1" hangingPunct="1">
              <a:buFontTx/>
              <a:buChar char="-"/>
            </a:pPr>
            <a:r>
              <a:rPr lang="en-US" sz="2000" smtClean="0"/>
              <a:t>Hardware to decode and execute the instruction can be simple, small, and fast.</a:t>
            </a:r>
          </a:p>
          <a:p>
            <a:pPr eaLnBrk="1" hangingPunct="1">
              <a:buFontTx/>
              <a:buChar char="-"/>
            </a:pPr>
            <a:r>
              <a:rPr lang="en-US" sz="2000" smtClean="0"/>
              <a:t>More complex instructions (that are less common) can be performed using multiple simple instructions.</a:t>
            </a:r>
          </a:p>
          <a:p>
            <a:pPr eaLnBrk="1" hangingPunct="1">
              <a:buFontTx/>
              <a:buChar char="-"/>
            </a:pPr>
            <a:r>
              <a:rPr lang="en-US" sz="2000" smtClean="0"/>
              <a:t>MIPS is a </a:t>
            </a:r>
            <a:r>
              <a:rPr lang="en-US" sz="2000" b="1" i="1" smtClean="0">
                <a:solidFill>
                  <a:schemeClr val="accent2"/>
                </a:solidFill>
              </a:rPr>
              <a:t>reduced instruction set computer </a:t>
            </a:r>
            <a:r>
              <a:rPr lang="en-US" sz="2000" b="1" smtClean="0">
                <a:solidFill>
                  <a:schemeClr val="accent2"/>
                </a:solidFill>
              </a:rPr>
              <a:t>(RISC)</a:t>
            </a:r>
            <a:r>
              <a:rPr lang="en-US" sz="2000" smtClean="0"/>
              <a:t>, with a small number of simple instructions.</a:t>
            </a:r>
          </a:p>
          <a:p>
            <a:pPr eaLnBrk="1" hangingPunct="1">
              <a:buFontTx/>
              <a:buChar char="-"/>
            </a:pPr>
            <a:r>
              <a:rPr lang="en-US" sz="2000" smtClean="0"/>
              <a:t>Other architectures, such as Intel’s IA-32 found in many PC’s, are </a:t>
            </a:r>
            <a:r>
              <a:rPr lang="en-US" sz="2000" b="1" i="1" smtClean="0">
                <a:solidFill>
                  <a:schemeClr val="accent2"/>
                </a:solidFill>
              </a:rPr>
              <a:t>complex instruction set computers</a:t>
            </a:r>
            <a:r>
              <a:rPr lang="en-US" sz="2000" b="1" smtClean="0">
                <a:solidFill>
                  <a:schemeClr val="accent2"/>
                </a:solidFill>
              </a:rPr>
              <a:t> (CISC)</a:t>
            </a:r>
            <a:r>
              <a:rPr lang="en-US" sz="2000" smtClean="0"/>
              <a:t>. They include complex instructions that are rarely used, such as the “string move” instruction that copies a string (a series of characters) from one part of memory to another.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Operands</a:t>
            </a:r>
          </a:p>
        </p:txBody>
      </p:sp>
      <p:sp>
        <p:nvSpPr>
          <p:cNvPr id="481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813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 computer needs a physical location from which to retrieve binary 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 computer retrieves operands from: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Constants (also called </a:t>
            </a:r>
            <a:r>
              <a:rPr lang="en-US" sz="2000" i="1">
                <a:latin typeface="Times New Roman" pitchFamily="18" charset="0"/>
              </a:rPr>
              <a:t>immediates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Operands: Registers</a:t>
            </a:r>
          </a:p>
        </p:txBody>
      </p:sp>
      <p:sp>
        <p:nvSpPr>
          <p:cNvPr id="491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Memory is slow.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Most architectures have a small set of (fast) registers.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MIPS has thirty-two 32-bit registers.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MIPS is called a 32-bit architecture because it operates on 32-bit data.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	(A 64-bit version of MIPS also exists, but we will consider only the 32-bit version.)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Design Principle 3</a:t>
            </a:r>
          </a:p>
        </p:txBody>
      </p:sp>
      <p:sp>
        <p:nvSpPr>
          <p:cNvPr id="5017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>
                <a:solidFill>
                  <a:schemeClr val="accent2"/>
                </a:solidFill>
              </a:rPr>
              <a:t>Smaller is Faster</a:t>
            </a:r>
          </a:p>
          <a:p>
            <a:pPr eaLnBrk="1" hangingPunct="1">
              <a:buFontTx/>
              <a:buChar char="-"/>
            </a:pPr>
            <a:r>
              <a:rPr lang="en-US" sz="2400" smtClean="0"/>
              <a:t>MIPS includes only a small number of registers</a:t>
            </a:r>
          </a:p>
          <a:p>
            <a:pPr eaLnBrk="1" hangingPunct="1">
              <a:buFontTx/>
              <a:buChar char="-"/>
            </a:pPr>
            <a:r>
              <a:rPr lang="en-US" sz="2400" smtClean="0"/>
              <a:t>Just as retrieving data from a few books on your table is faster than sorting through 1000 books, retrieving data from 32 registers is faster than retrieving it from 1000 registers or a large memory.</a:t>
            </a:r>
          </a:p>
          <a:p>
            <a:pPr eaLnBrk="1" hangingPunct="1"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The MIPS Register Set</a:t>
            </a:r>
          </a:p>
        </p:txBody>
      </p:sp>
      <p:sp>
        <p:nvSpPr>
          <p:cNvPr id="5120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graphicFrame>
        <p:nvGraphicFramePr>
          <p:cNvPr id="1030222" name="Group 78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914400" y="1109663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procedure 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procedure arguments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$gp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$sp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$fp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procedure return address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Microprocessor and microcontroller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 Processor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a CPU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Memory, I/O Ports to be connected  externally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962400"/>
            <a:ext cx="784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Micro Controller</a:t>
            </a:r>
          </a:p>
          <a:p>
            <a:pPr lvl="1"/>
            <a:r>
              <a:rPr lang="en-US" dirty="0" smtClean="0"/>
              <a:t>It is a single chip Consists Memory,  I/o ports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Operands: Registers</a:t>
            </a:r>
          </a:p>
        </p:txBody>
      </p:sp>
      <p:sp>
        <p:nvSpPr>
          <p:cNvPr id="522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Written with a dollar sign (</a:t>
            </a:r>
            <a:r>
              <a:rPr lang="en-US" sz="2000">
                <a:latin typeface="Courier New" pitchFamily="49" charset="0"/>
              </a:rPr>
              <a:t>$</a:t>
            </a:r>
            <a:r>
              <a:rPr lang="en-US" sz="2000">
                <a:latin typeface="Times New Roman" pitchFamily="18" charset="0"/>
              </a:rPr>
              <a:t>) before their name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For example, register 0 is written “</a:t>
            </a:r>
            <a:r>
              <a:rPr lang="en-US" sz="2000">
                <a:latin typeface="Courier New" pitchFamily="49" charset="0"/>
              </a:rPr>
              <a:t>$0</a:t>
            </a:r>
            <a:r>
              <a:rPr lang="en-US" sz="2000">
                <a:latin typeface="Times New Roman" pitchFamily="18" charset="0"/>
              </a:rPr>
              <a:t>”, pronounced “register zero” or “dollar zero”.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Certain registers used for specific purposes: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For example,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Courier New" pitchFamily="49" charset="0"/>
              </a:rPr>
              <a:t>$0</a:t>
            </a:r>
            <a:r>
              <a:rPr lang="en-US" sz="1800">
                <a:latin typeface="Times New Roman" pitchFamily="18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imes New Roman" pitchFamily="18" charset="0"/>
              </a:rPr>
              <a:t>the </a:t>
            </a:r>
            <a:r>
              <a:rPr lang="en-US" sz="1800" i="1">
                <a:latin typeface="Times New Roman" pitchFamily="18" charset="0"/>
              </a:rPr>
              <a:t>saved registers</a:t>
            </a:r>
            <a:r>
              <a:rPr lang="en-US" sz="1800">
                <a:latin typeface="Times New Roman" pitchFamily="18" charset="0"/>
              </a:rPr>
              <a:t>, </a:t>
            </a:r>
            <a:r>
              <a:rPr lang="en-US" sz="1800">
                <a:latin typeface="Courier10 BT" pitchFamily="49" charset="0"/>
              </a:rPr>
              <a:t>$s0-$s7</a:t>
            </a:r>
            <a:r>
              <a:rPr lang="en-US" sz="1800">
                <a:latin typeface="Times New Roman" pitchFamily="18" charset="0"/>
              </a:rPr>
              <a:t>, are used 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imes New Roman" pitchFamily="18" charset="0"/>
              </a:rPr>
              <a:t>the </a:t>
            </a:r>
            <a:r>
              <a:rPr lang="en-US" sz="1800" i="1">
                <a:latin typeface="Times New Roman" pitchFamily="18" charset="0"/>
              </a:rPr>
              <a:t>temporary registers</a:t>
            </a:r>
            <a:r>
              <a:rPr lang="en-US" sz="1800">
                <a:latin typeface="Times New Roman" pitchFamily="18" charset="0"/>
              </a:rPr>
              <a:t>, </a:t>
            </a:r>
            <a:r>
              <a:rPr lang="en-US" sz="1800">
                <a:latin typeface="Courier New" pitchFamily="49" charset="0"/>
              </a:rPr>
              <a:t>$t0</a:t>
            </a:r>
            <a:r>
              <a:rPr lang="en-US" sz="1800">
                <a:latin typeface="Times New Roman" pitchFamily="18" charset="0"/>
              </a:rPr>
              <a:t> - </a:t>
            </a:r>
            <a:r>
              <a:rPr lang="en-US" sz="1800">
                <a:latin typeface="Courier New" pitchFamily="49" charset="0"/>
              </a:rPr>
              <a:t>$t9,</a:t>
            </a:r>
            <a:r>
              <a:rPr lang="en-US" sz="1800">
                <a:latin typeface="Times New Roman" pitchFamily="18" charset="0"/>
              </a:rPr>
              <a:t> are used to hold intermediate values during a larger computation.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For now, we only use the temporary registers (</a:t>
            </a:r>
            <a:r>
              <a:rPr lang="en-US" sz="2400">
                <a:latin typeface="Courier New" pitchFamily="49" charset="0"/>
              </a:rPr>
              <a:t>$t0</a:t>
            </a:r>
            <a:r>
              <a:rPr lang="en-US" sz="2400">
                <a:latin typeface="Times New Roman" pitchFamily="18" charset="0"/>
              </a:rPr>
              <a:t> - </a:t>
            </a:r>
            <a:r>
              <a:rPr lang="en-US" sz="2400">
                <a:latin typeface="Courier New" pitchFamily="49" charset="0"/>
              </a:rPr>
              <a:t>$t9</a:t>
            </a:r>
            <a:r>
              <a:rPr lang="en-US" sz="2400">
                <a:latin typeface="Times New Roman" pitchFamily="18" charset="0"/>
              </a:rPr>
              <a:t>) and the saved registers (</a:t>
            </a:r>
            <a:r>
              <a:rPr lang="en-US" sz="2400">
                <a:latin typeface="Courier New" pitchFamily="49" charset="0"/>
              </a:rPr>
              <a:t>$s0</a:t>
            </a:r>
            <a:r>
              <a:rPr lang="en-US" sz="2400">
                <a:latin typeface="Times New Roman" pitchFamily="18" charset="0"/>
              </a:rPr>
              <a:t> - </a:t>
            </a:r>
            <a:r>
              <a:rPr lang="en-US" sz="2400">
                <a:latin typeface="Courier New" pitchFamily="49" charset="0"/>
              </a:rPr>
              <a:t>$s7</a:t>
            </a:r>
            <a:r>
              <a:rPr lang="en-US" sz="2400">
                <a:latin typeface="Times New Roman" pitchFamily="18" charset="0"/>
              </a:rPr>
              <a:t>).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We will use the other registers in later slides.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Instructions with registers</a:t>
            </a:r>
          </a:p>
        </p:txBody>
      </p:sp>
      <p:sp>
        <p:nvSpPr>
          <p:cNvPr id="5325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2860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 = b + c</a:t>
            </a:r>
          </a:p>
        </p:txBody>
      </p:sp>
      <p:sp>
        <p:nvSpPr>
          <p:cNvPr id="5325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2286000"/>
            <a:ext cx="3962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add $s0, $s1, $s2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Operands: Memory </a:t>
            </a:r>
          </a:p>
        </p:txBody>
      </p:sp>
      <p:sp>
        <p:nvSpPr>
          <p:cNvPr id="542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Memory is large, so it can hold a lot of data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But it’s also 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Commonly used variables kept in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Using a combination of registers and memory, a program can access a large amount of data fairly quickly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Word-Addressable Memory </a:t>
            </a:r>
          </a:p>
        </p:txBody>
      </p:sp>
      <p:sp>
        <p:nvSpPr>
          <p:cNvPr id="205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054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Each 32-bit data word has a unique address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idx="1"/>
            <p:custDataLst>
              <p:tags r:id="rId6"/>
            </p:custDataLst>
          </p:nvPr>
        </p:nvGraphicFramePr>
        <p:xfrm>
          <a:off x="2057400" y="2514600"/>
          <a:ext cx="4343400" cy="2300288"/>
        </p:xfrm>
        <a:graphic>
          <a:graphicData uri="http://schemas.openxmlformats.org/presentationml/2006/ole">
            <p:oleObj spid="_x0000_s129032" name="VISIO" r:id="rId9" imgW="2164640" imgH="1146435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Reading Word-Addressable Memory </a:t>
            </a:r>
          </a:p>
        </p:txBody>
      </p:sp>
      <p:sp>
        <p:nvSpPr>
          <p:cNvPr id="307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307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Times New Roman" pitchFamily="18" charset="0"/>
              </a:rPr>
              <a:t>Memory reads are called </a:t>
            </a:r>
            <a:r>
              <a:rPr lang="en-US" sz="1900" i="1">
                <a:latin typeface="Times New Roman" pitchFamily="18" charset="0"/>
              </a:rPr>
              <a:t>loads</a:t>
            </a:r>
            <a:endParaRPr lang="en-US" sz="19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Times New Roman" pitchFamily="18" charset="0"/>
              </a:rPr>
              <a:t>Mnemonic: </a:t>
            </a:r>
            <a:r>
              <a:rPr lang="en-US" sz="1900" i="1">
                <a:latin typeface="Times New Roman" pitchFamily="18" charset="0"/>
              </a:rPr>
              <a:t>load word</a:t>
            </a:r>
            <a:r>
              <a:rPr lang="en-US" sz="1900">
                <a:latin typeface="Times New Roman" pitchFamily="18" charset="0"/>
              </a:rPr>
              <a:t> (</a:t>
            </a:r>
            <a:r>
              <a:rPr lang="en-US" sz="1900">
                <a:latin typeface="Courier New" pitchFamily="49" charset="0"/>
              </a:rPr>
              <a:t>lw</a:t>
            </a:r>
            <a:r>
              <a:rPr lang="en-US" sz="1900">
                <a:latin typeface="Times New Roman" pitchFamily="18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 b="1">
                <a:latin typeface="Times New Roman" pitchFamily="18" charset="0"/>
              </a:rPr>
              <a:t>Example:</a:t>
            </a:r>
            <a:r>
              <a:rPr lang="en-US" sz="1900">
                <a:latin typeface="Times New Roman" pitchFamily="18" charset="0"/>
              </a:rPr>
              <a:t> read a word of data at memory address 1 into </a:t>
            </a:r>
            <a:r>
              <a:rPr lang="en-US" sz="1900">
                <a:latin typeface="Courier New" pitchFamily="49" charset="0"/>
              </a:rPr>
              <a:t>$s3</a:t>
            </a:r>
            <a:endParaRPr lang="en-US" sz="19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Times New Roman" pitchFamily="18" charset="0"/>
              </a:rPr>
              <a:t>Memory address 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700">
                <a:latin typeface="Times New Roman" pitchFamily="18" charset="0"/>
              </a:rPr>
              <a:t>add the </a:t>
            </a:r>
            <a:r>
              <a:rPr lang="en-US" sz="1700" i="1">
                <a:latin typeface="Times New Roman" pitchFamily="18" charset="0"/>
              </a:rPr>
              <a:t>base address</a:t>
            </a:r>
            <a:r>
              <a:rPr lang="en-US" sz="1700">
                <a:latin typeface="Times New Roman" pitchFamily="18" charset="0"/>
              </a:rPr>
              <a:t> (</a:t>
            </a:r>
            <a:r>
              <a:rPr lang="en-US" sz="1700">
                <a:latin typeface="Courier New" pitchFamily="49" charset="0"/>
              </a:rPr>
              <a:t>$0</a:t>
            </a:r>
            <a:r>
              <a:rPr lang="en-US" sz="1700">
                <a:latin typeface="Times New Roman" pitchFamily="18" charset="0"/>
              </a:rPr>
              <a:t>) to the </a:t>
            </a:r>
            <a:r>
              <a:rPr lang="en-US" sz="1700" i="1">
                <a:latin typeface="Times New Roman" pitchFamily="18" charset="0"/>
              </a:rPr>
              <a:t>offset </a:t>
            </a:r>
            <a:r>
              <a:rPr lang="en-US" sz="1700">
                <a:latin typeface="Times New Roman" pitchFamily="18" charset="0"/>
              </a:rPr>
              <a:t>(1)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700">
                <a:latin typeface="Times New Roman" pitchFamily="18" charset="0"/>
              </a:rPr>
              <a:t>address = ($0 + 1) = 1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Times New Roman" pitchFamily="18" charset="0"/>
              </a:rPr>
              <a:t>Any register may be used to store the base address.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Courier New" pitchFamily="49" charset="0"/>
              </a:rPr>
              <a:t>$s3</a:t>
            </a:r>
            <a:r>
              <a:rPr lang="en-US" sz="1900">
                <a:latin typeface="Times New Roman" pitchFamily="18" charset="0"/>
              </a:rPr>
              <a:t> holds the value 0xF2F1AC07 after the instruction completes.</a:t>
            </a:r>
          </a:p>
        </p:txBody>
      </p:sp>
      <p:graphicFrame>
        <p:nvGraphicFramePr>
          <p:cNvPr id="3074" name="Object 6"/>
          <p:cNvGraphicFramePr>
            <a:graphicFrameLocks noGrp="1" noChangeAspect="1"/>
          </p:cNvGraphicFramePr>
          <p:nvPr>
            <p:ph idx="1"/>
            <p:custDataLst>
              <p:tags r:id="rId6"/>
            </p:custDataLst>
          </p:nvPr>
        </p:nvGraphicFramePr>
        <p:xfrm>
          <a:off x="2286000" y="4505325"/>
          <a:ext cx="3733800" cy="1976438"/>
        </p:xfrm>
        <a:graphic>
          <a:graphicData uri="http://schemas.openxmlformats.org/presentationml/2006/ole">
            <p:oleObj spid="_x0000_s130056" name="VISIO" r:id="rId10" imgW="2164640" imgH="1146435" progId="Visio.Drawing.11">
              <p:embed/>
            </p:oleObj>
          </a:graphicData>
        </a:graphic>
      </p:graphicFrame>
      <p:sp>
        <p:nvSpPr>
          <p:cNvPr id="3079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600" y="37338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Assembly code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lw $s3, 1($0)  # read memory word 1 into $s3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Writing Word-Addressable Memory </a:t>
            </a:r>
          </a:p>
        </p:txBody>
      </p:sp>
      <p:sp>
        <p:nvSpPr>
          <p:cNvPr id="410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10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Times New Roman" pitchFamily="18" charset="0"/>
              </a:rPr>
              <a:t>Memory writes are called </a:t>
            </a:r>
            <a:r>
              <a:rPr lang="en-US" sz="1900" i="1">
                <a:latin typeface="Times New Roman" pitchFamily="18" charset="0"/>
              </a:rPr>
              <a:t>stores</a:t>
            </a:r>
            <a:endParaRPr lang="en-US" sz="19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Times New Roman" pitchFamily="18" charset="0"/>
              </a:rPr>
              <a:t>Mnemonic: </a:t>
            </a:r>
            <a:r>
              <a:rPr lang="en-US" sz="1900" i="1">
                <a:latin typeface="Times New Roman" pitchFamily="18" charset="0"/>
              </a:rPr>
              <a:t>store word</a:t>
            </a:r>
            <a:r>
              <a:rPr lang="en-US" sz="1900">
                <a:latin typeface="Times New Roman" pitchFamily="18" charset="0"/>
              </a:rPr>
              <a:t> (</a:t>
            </a:r>
            <a:r>
              <a:rPr lang="en-US" sz="1900">
                <a:latin typeface="Courier New" pitchFamily="49" charset="0"/>
              </a:rPr>
              <a:t>sw</a:t>
            </a:r>
            <a:r>
              <a:rPr lang="en-US" sz="1900">
                <a:latin typeface="Times New Roman" pitchFamily="18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 b="1">
                <a:latin typeface="Times New Roman" pitchFamily="18" charset="0"/>
              </a:rPr>
              <a:t>Example: </a:t>
            </a:r>
            <a:r>
              <a:rPr lang="en-US" sz="1900">
                <a:latin typeface="Times New Roman" pitchFamily="18" charset="0"/>
              </a:rPr>
              <a:t>Write (store) the value held in </a:t>
            </a:r>
            <a:r>
              <a:rPr lang="en-US" sz="1900">
                <a:latin typeface="Courier New" pitchFamily="49" charset="0"/>
              </a:rPr>
              <a:t>$t4</a:t>
            </a:r>
            <a:r>
              <a:rPr lang="en-US" sz="1900">
                <a:latin typeface="Times New Roman" pitchFamily="18" charset="0"/>
              </a:rPr>
              <a:t> into memory address 7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Times New Roman" pitchFamily="18" charset="0"/>
              </a:rPr>
              <a:t>Offset can be written in decimal (default) or hexadecimal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Times New Roman" pitchFamily="18" charset="0"/>
              </a:rPr>
              <a:t>Memory address 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700">
                <a:latin typeface="Times New Roman" pitchFamily="18" charset="0"/>
              </a:rPr>
              <a:t>add the base address (</a:t>
            </a:r>
            <a:r>
              <a:rPr lang="en-US" sz="1700">
                <a:latin typeface="Courier New" pitchFamily="49" charset="0"/>
              </a:rPr>
              <a:t>$0</a:t>
            </a:r>
            <a:r>
              <a:rPr lang="en-US" sz="1700">
                <a:latin typeface="Times New Roman" pitchFamily="18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700">
                <a:latin typeface="Times New Roman" pitchFamily="18" charset="0"/>
              </a:rPr>
              <a:t>address: ($0 + 0x7) = 7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900">
                <a:latin typeface="Times New Roman" pitchFamily="18" charset="0"/>
              </a:rPr>
              <a:t>Any register may be used to store the base address</a:t>
            </a: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idx="1"/>
            <p:custDataLst>
              <p:tags r:id="rId6"/>
            </p:custDataLst>
          </p:nvPr>
        </p:nvGraphicFramePr>
        <p:xfrm>
          <a:off x="2286000" y="4724400"/>
          <a:ext cx="3733800" cy="1976438"/>
        </p:xfrm>
        <a:graphic>
          <a:graphicData uri="http://schemas.openxmlformats.org/presentationml/2006/ole">
            <p:oleObj spid="_x0000_s131080" name="VISIO" r:id="rId10" imgW="2164640" imgH="1146435" progId="Visio.Drawing.11">
              <p:embed/>
            </p:oleObj>
          </a:graphicData>
        </a:graphic>
      </p:graphicFrame>
      <p:sp>
        <p:nvSpPr>
          <p:cNvPr id="4103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600" y="37338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Assembly code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sw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    # to memory word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Byte-Addressable Memory </a:t>
            </a:r>
          </a:p>
        </p:txBody>
      </p:sp>
      <p:sp>
        <p:nvSpPr>
          <p:cNvPr id="512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126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Each data byte has a unique 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Load/store words or single bytes: load byte (</a:t>
            </a:r>
            <a:r>
              <a:rPr lang="en-US" sz="2400">
                <a:latin typeface="Courier New" pitchFamily="49" charset="0"/>
              </a:rPr>
              <a:t>lb</a:t>
            </a:r>
            <a:r>
              <a:rPr lang="en-US" sz="2400">
                <a:latin typeface="Times New Roman" pitchFamily="18" charset="0"/>
              </a:rPr>
              <a:t>) and store byte (</a:t>
            </a:r>
            <a:r>
              <a:rPr lang="en-US" sz="2400">
                <a:latin typeface="Courier New" pitchFamily="49" charset="0"/>
              </a:rPr>
              <a:t>sb</a:t>
            </a:r>
            <a:r>
              <a:rPr lang="en-US" sz="2400">
                <a:latin typeface="Times New Roman" pitchFamily="18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Each 32-bit words has 4 bytes, so the word address increments by 4</a:t>
            </a:r>
          </a:p>
        </p:txBody>
      </p:sp>
      <p:graphicFrame>
        <p:nvGraphicFramePr>
          <p:cNvPr id="5122" name="Object 7"/>
          <p:cNvGraphicFramePr>
            <a:graphicFrameLocks noGrp="1" noChangeAspect="1"/>
          </p:cNvGraphicFramePr>
          <p:nvPr>
            <p:ph idx="1"/>
            <p:custDataLst>
              <p:tags r:id="rId6"/>
            </p:custDataLst>
          </p:nvPr>
        </p:nvGraphicFramePr>
        <p:xfrm>
          <a:off x="1905000" y="3509963"/>
          <a:ext cx="4343400" cy="2738437"/>
        </p:xfrm>
        <a:graphic>
          <a:graphicData uri="http://schemas.openxmlformats.org/presentationml/2006/ole">
            <p:oleObj spid="_x0000_s132104" name="VISIO" r:id="rId9" imgW="2179905" imgH="137389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Reading Byte-Addressable Memory </a:t>
            </a:r>
          </a:p>
        </p:txBody>
      </p:sp>
      <p:sp>
        <p:nvSpPr>
          <p:cNvPr id="614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700">
                <a:latin typeface="Times New Roman" pitchFamily="18" charset="0"/>
              </a:rPr>
              <a:t>the address of memory word 2 is 2 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1700">
                <a:latin typeface="Times New Roman" pitchFamily="18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700">
                <a:latin typeface="Times New Roman" pitchFamily="18" charset="0"/>
              </a:rPr>
              <a:t>the address of memory word 10 is 10 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Load a word of data at memory address 4 into </a:t>
            </a:r>
            <a:r>
              <a:rPr lang="en-US" sz="2000">
                <a:latin typeface="Courier New" pitchFamily="49" charset="0"/>
              </a:rPr>
              <a:t>$s3</a:t>
            </a:r>
            <a:r>
              <a:rPr lang="en-US" sz="2000">
                <a:latin typeface="Times New Roman" pitchFamily="18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ourier New" pitchFamily="49" charset="0"/>
              </a:rPr>
              <a:t>$s3</a:t>
            </a:r>
            <a:r>
              <a:rPr lang="en-US" sz="2000">
                <a:latin typeface="Times New Roman" pitchFamily="18" charset="0"/>
              </a:rPr>
              <a:t> holds the value 0xF2F1AC07 after the instruction completes.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MIPS is byte-addressed, not word-addressed</a:t>
            </a:r>
          </a:p>
        </p:txBody>
      </p:sp>
      <p:sp>
        <p:nvSpPr>
          <p:cNvPr id="615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" y="35052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lw $s3, 4($0)  # read word at address 4 into $s3</a:t>
            </a:r>
          </a:p>
        </p:txBody>
      </p:sp>
      <p:graphicFrame>
        <p:nvGraphicFramePr>
          <p:cNvPr id="6146" name="Object 9"/>
          <p:cNvGraphicFramePr>
            <a:graphicFrameLocks noGrp="1" noChangeAspect="1"/>
          </p:cNvGraphicFramePr>
          <p:nvPr>
            <p:ph idx="1"/>
            <p:custDataLst>
              <p:tags r:id="rId7"/>
            </p:custDataLst>
          </p:nvPr>
        </p:nvGraphicFramePr>
        <p:xfrm>
          <a:off x="2339975" y="4289425"/>
          <a:ext cx="3832225" cy="2416175"/>
        </p:xfrm>
        <a:graphic>
          <a:graphicData uri="http://schemas.openxmlformats.org/presentationml/2006/ole">
            <p:oleObj spid="_x0000_s133128" name="VISIO" r:id="rId10" imgW="2179905" imgH="137389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Writing Byte-Addressable Memory </a:t>
            </a:r>
          </a:p>
        </p:txBody>
      </p:sp>
      <p:sp>
        <p:nvSpPr>
          <p:cNvPr id="717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>
                <a:latin typeface="Times New Roman" pitchFamily="18" charset="0"/>
              </a:rPr>
              <a:t>Example:</a:t>
            </a:r>
            <a:r>
              <a:rPr lang="en-US" sz="2400">
                <a:latin typeface="Times New Roman" pitchFamily="18" charset="0"/>
              </a:rPr>
              <a:t> stores the value held in </a:t>
            </a:r>
            <a:r>
              <a:rPr lang="en-US" sz="2400">
                <a:latin typeface="Courier New" pitchFamily="49" charset="0"/>
              </a:rPr>
              <a:t>$t7</a:t>
            </a:r>
            <a:r>
              <a:rPr lang="en-US" sz="2400">
                <a:latin typeface="Times New Roman" pitchFamily="18" charset="0"/>
              </a:rPr>
              <a:t> into memory address 0x2C (44)</a:t>
            </a:r>
          </a:p>
        </p:txBody>
      </p:sp>
      <p:sp>
        <p:nvSpPr>
          <p:cNvPr id="7175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" y="29718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sw $t7, 44($0)  # write $t7 into address 44</a:t>
            </a:r>
          </a:p>
        </p:txBody>
      </p:sp>
      <p:graphicFrame>
        <p:nvGraphicFramePr>
          <p:cNvPr id="7170" name="Object 7"/>
          <p:cNvGraphicFramePr>
            <a:graphicFrameLocks noGrp="1" noChangeAspect="1"/>
          </p:cNvGraphicFramePr>
          <p:nvPr>
            <p:ph idx="1"/>
            <p:custDataLst>
              <p:tags r:id="rId7"/>
            </p:custDataLst>
          </p:nvPr>
        </p:nvGraphicFramePr>
        <p:xfrm>
          <a:off x="2339975" y="4289425"/>
          <a:ext cx="3832225" cy="2416175"/>
        </p:xfrm>
        <a:graphic>
          <a:graphicData uri="http://schemas.openxmlformats.org/presentationml/2006/ole">
            <p:oleObj spid="_x0000_s134152" name="VISIO" r:id="rId10" imgW="2179905" imgH="137389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Big-Endian and Little-Endian Memory </a:t>
            </a:r>
          </a:p>
        </p:txBody>
      </p:sp>
      <p:sp>
        <p:nvSpPr>
          <p:cNvPr id="819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Word address is the same for big- or little-endian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Little-endian: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Big-endian: byte numbers start at the big (most significant) end</a:t>
            </a:r>
          </a:p>
        </p:txBody>
      </p:sp>
      <p:graphicFrame>
        <p:nvGraphicFramePr>
          <p:cNvPr id="8194" name="Object 7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2209800" y="3433763"/>
          <a:ext cx="4487863" cy="3043237"/>
        </p:xfrm>
        <a:graphic>
          <a:graphicData uri="http://schemas.openxmlformats.org/presentationml/2006/ole">
            <p:oleObj spid="_x0000_s135176" name="VISIO" r:id="rId8" imgW="1628823" imgH="1105218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3810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Computers Design: Hybrid Technologies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085" y="1395413"/>
            <a:ext cx="8649001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Big- and Little-Endian Example </a:t>
            </a:r>
          </a:p>
        </p:txBody>
      </p:sp>
      <p:sp>
        <p:nvSpPr>
          <p:cNvPr id="55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Suppose </a:t>
            </a:r>
            <a:r>
              <a:rPr lang="en-US" sz="2400" dirty="0">
                <a:latin typeface="Courier New" pitchFamily="49" charset="0"/>
              </a:rPr>
              <a:t>$t0</a:t>
            </a:r>
            <a:r>
              <a:rPr lang="en-US" sz="2400" dirty="0">
                <a:latin typeface="Times New Roman" pitchFamily="18" charset="0"/>
              </a:rPr>
              <a:t> initially contains 0x23456789. After the following program is run on a big-endian system, what value does </a:t>
            </a:r>
            <a:r>
              <a:rPr lang="en-US" sz="2400" dirty="0">
                <a:latin typeface="Courier New" pitchFamily="49" charset="0"/>
              </a:rPr>
              <a:t>$s0</a:t>
            </a:r>
            <a:r>
              <a:rPr lang="en-US" sz="2400" dirty="0">
                <a:latin typeface="Times New Roman" pitchFamily="18" charset="0"/>
              </a:rPr>
              <a:t> contain? In 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sw</a:t>
            </a:r>
            <a:r>
              <a:rPr lang="en-US" sz="2400" dirty="0">
                <a:latin typeface="Courier New" pitchFamily="49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lb</a:t>
            </a:r>
            <a:r>
              <a:rPr lang="en-US" sz="2400" dirty="0">
                <a:latin typeface="Courier New" pitchFamily="49" charset="0"/>
              </a:rPr>
              <a:t> $s0, 1($0)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Big- and Little-Endian Example </a:t>
            </a:r>
          </a:p>
        </p:txBody>
      </p:sp>
      <p:sp>
        <p:nvSpPr>
          <p:cNvPr id="10244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Suppose </a:t>
            </a:r>
            <a:r>
              <a:rPr lang="en-US" sz="2400">
                <a:latin typeface="Courier New" pitchFamily="49" charset="0"/>
              </a:rPr>
              <a:t>$t0</a:t>
            </a:r>
            <a:r>
              <a:rPr lang="en-US" sz="2400">
                <a:latin typeface="Times New Roman" pitchFamily="18" charset="0"/>
              </a:rPr>
              <a:t> initially contains 0x23456789. After the following program is run on a big-endian system, what value does </a:t>
            </a:r>
            <a:r>
              <a:rPr lang="en-US" sz="2400">
                <a:latin typeface="Courier New" pitchFamily="49" charset="0"/>
              </a:rPr>
              <a:t>$s0</a:t>
            </a:r>
            <a:r>
              <a:rPr lang="en-US" sz="2400">
                <a:latin typeface="Times New Roman" pitchFamily="18" charset="0"/>
              </a:rPr>
              <a:t> contain? In 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		sw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		lb $s0, 1($0)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Big-endian:    </a:t>
            </a:r>
            <a:r>
              <a:rPr lang="en-US" sz="2400">
                <a:latin typeface="Times New Roman" pitchFamily="18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Little-endian: </a:t>
            </a:r>
            <a:r>
              <a:rPr lang="en-US" sz="2400">
                <a:latin typeface="Times New Roman" pitchFamily="18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>
              <a:solidFill>
                <a:schemeClr val="accent2"/>
              </a:solidFill>
              <a:latin typeface="Courier New" pitchFamily="49" charset="0"/>
            </a:endParaRPr>
          </a:p>
        </p:txBody>
      </p:sp>
      <p:graphicFrame>
        <p:nvGraphicFramePr>
          <p:cNvPr id="10242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838200" y="4660900"/>
          <a:ext cx="7162800" cy="1663700"/>
        </p:xfrm>
        <a:graphic>
          <a:graphicData uri="http://schemas.openxmlformats.org/presentationml/2006/ole">
            <p:oleObj spid="_x0000_s137224" name="VISIO" r:id="rId8" imgW="2543223" imgH="590773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Design Principle 4 </a:t>
            </a:r>
          </a:p>
        </p:txBody>
      </p:sp>
      <p:sp>
        <p:nvSpPr>
          <p:cNvPr id="56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Good design demands good compromises</a:t>
            </a:r>
          </a:p>
          <a:p>
            <a:pPr eaLnBrk="1" hangingPunct="1">
              <a:buFontTx/>
              <a:buChar char="-"/>
            </a:pPr>
            <a:r>
              <a:rPr lang="en-US" sz="2400" dirty="0" smtClean="0"/>
              <a:t>Multiple instruction formats allow flexibility</a:t>
            </a:r>
          </a:p>
          <a:p>
            <a:pPr lvl="1" eaLnBrk="1" hangingPunct="1">
              <a:buFontTx/>
              <a:buChar char="-"/>
            </a:pPr>
            <a:r>
              <a:rPr lang="en-US" sz="2000" dirty="0" smtClean="0">
                <a:latin typeface="Courier New" pitchFamily="49" charset="0"/>
              </a:rPr>
              <a:t>add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</a:rPr>
              <a:t>sub</a:t>
            </a:r>
            <a:r>
              <a:rPr lang="en-US" sz="2000" dirty="0" smtClean="0"/>
              <a:t>:  	use 3 register operands</a:t>
            </a:r>
          </a:p>
          <a:p>
            <a:pPr lvl="1" eaLnBrk="1" hangingPunct="1">
              <a:buFontTx/>
              <a:buChar char="-"/>
            </a:pPr>
            <a:r>
              <a:rPr lang="en-US" sz="2000" dirty="0" err="1" smtClean="0">
                <a:latin typeface="Courier New" pitchFamily="49" charset="0"/>
              </a:rPr>
              <a:t>lw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</a:rPr>
              <a:t>sw</a:t>
            </a:r>
            <a:r>
              <a:rPr lang="en-US" sz="2000" dirty="0" smtClean="0"/>
              <a:t>: 	   	use 2 register operands and a constant</a:t>
            </a:r>
          </a:p>
          <a:p>
            <a:pPr eaLnBrk="1" hangingPunct="1">
              <a:buFontTx/>
              <a:buChar char="-"/>
            </a:pPr>
            <a:r>
              <a:rPr lang="en-US" sz="2400" dirty="0" smtClean="0"/>
              <a:t>Number of instruction formats kept small</a:t>
            </a:r>
          </a:p>
          <a:p>
            <a:pPr lvl="1" eaLnBrk="1" hangingPunct="1">
              <a:buFontTx/>
              <a:buChar char="-"/>
            </a:pPr>
            <a:r>
              <a:rPr lang="en-US" sz="2000" dirty="0" smtClean="0"/>
              <a:t>to adhere to design principles 1 and 3 (simplicity favors regularity and smaller is faster).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Operands: Constants/</a:t>
            </a:r>
            <a:r>
              <a:rPr lang="en-US" dirty="0" err="1" smtClean="0">
                <a:solidFill>
                  <a:srgbClr val="C00000"/>
                </a:solidFill>
              </a:rPr>
              <a:t>Immediates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73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Courier New" pitchFamily="49" charset="0"/>
              </a:rPr>
              <a:t>lw</a:t>
            </a:r>
            <a:r>
              <a:rPr lang="en-US" sz="2400">
                <a:latin typeface="Times New Roman" pitchFamily="18" charset="0"/>
              </a:rPr>
              <a:t> and </a:t>
            </a:r>
            <a:r>
              <a:rPr lang="en-US" sz="2400">
                <a:latin typeface="Courier New" pitchFamily="49" charset="0"/>
              </a:rPr>
              <a:t>sw</a:t>
            </a:r>
            <a:r>
              <a:rPr lang="en-US" sz="2400">
                <a:latin typeface="Times New Roman" pitchFamily="18" charset="0"/>
              </a:rPr>
              <a:t> illustrate the use of constants or </a:t>
            </a:r>
            <a:r>
              <a:rPr lang="en-US" sz="2400" i="1">
                <a:latin typeface="Times New Roman" pitchFamily="18" charset="0"/>
              </a:rPr>
              <a:t>immediates</a:t>
            </a: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Called immediates because they are </a:t>
            </a:r>
            <a:r>
              <a:rPr lang="en-US" sz="2400" i="1">
                <a:latin typeface="Times New Roman" pitchFamily="18" charset="0"/>
              </a:rPr>
              <a:t>immediate</a:t>
            </a:r>
            <a:r>
              <a:rPr lang="en-US" sz="2400">
                <a:latin typeface="Times New Roman" pitchFamily="18" charset="0"/>
              </a:rPr>
              <a:t>ly available from the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Immediates don’t require a register or memory access.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The add immediate (</a:t>
            </a:r>
            <a:r>
              <a:rPr lang="en-US" sz="2400">
                <a:latin typeface="Courier New" pitchFamily="49" charset="0"/>
              </a:rPr>
              <a:t>addi</a:t>
            </a:r>
            <a:r>
              <a:rPr lang="en-US" sz="2400">
                <a:latin typeface="Times New Roman" pitchFamily="18" charset="0"/>
              </a:rPr>
              <a:t>) instruction adds an immediate to a variable (held in a register).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An immediate is a 16-bit two’s complement number.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Is subtract immediate (</a:t>
            </a:r>
            <a:r>
              <a:rPr lang="en-US" sz="2400">
                <a:latin typeface="Courier New" pitchFamily="49" charset="0"/>
              </a:rPr>
              <a:t>subi</a:t>
            </a:r>
            <a:r>
              <a:rPr lang="en-US" sz="2400">
                <a:latin typeface="Times New Roman" pitchFamily="18" charset="0"/>
              </a:rPr>
              <a:t>) necessary?</a:t>
            </a:r>
          </a:p>
        </p:txBody>
      </p:sp>
      <p:sp>
        <p:nvSpPr>
          <p:cNvPr id="5735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4495800"/>
            <a:ext cx="365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b = a – 12;</a:t>
            </a:r>
          </a:p>
        </p:txBody>
      </p:sp>
      <p:sp>
        <p:nvSpPr>
          <p:cNvPr id="5735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67200" y="4495800"/>
            <a:ext cx="396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addi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addi $s1, $s0, -12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Machine Language</a:t>
            </a:r>
          </a:p>
        </p:txBody>
      </p:sp>
      <p:sp>
        <p:nvSpPr>
          <p:cNvPr id="5837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8372" name="Rectangle 5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143000"/>
            <a:ext cx="7620000" cy="5181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Computers only understand 1’s and 0’s</a:t>
            </a:r>
          </a:p>
          <a:p>
            <a:pPr eaLnBrk="1" hangingPunct="1"/>
            <a:r>
              <a:rPr lang="en-US" sz="2400" dirty="0" smtClean="0"/>
              <a:t>Machine language: binary representation of instructions</a:t>
            </a:r>
          </a:p>
          <a:p>
            <a:pPr eaLnBrk="1" hangingPunct="1"/>
            <a:r>
              <a:rPr lang="en-US" sz="2400" dirty="0" smtClean="0"/>
              <a:t>32-bit instructions </a:t>
            </a:r>
          </a:p>
          <a:p>
            <a:pPr lvl="1" eaLnBrk="1" hangingPunct="1"/>
            <a:r>
              <a:rPr lang="en-US" sz="2000" dirty="0" smtClean="0"/>
              <a:t>Again, simplicity favors regularity: 32-bit data and instructions</a:t>
            </a:r>
          </a:p>
          <a:p>
            <a:pPr eaLnBrk="1" hangingPunct="1"/>
            <a:r>
              <a:rPr lang="en-US" sz="2400" dirty="0" smtClean="0"/>
              <a:t>Three instruction formats: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R-Type</a:t>
            </a:r>
            <a:r>
              <a:rPr lang="en-US" dirty="0" smtClean="0"/>
              <a:t>:	register operands</a:t>
            </a:r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I-Type</a:t>
            </a:r>
            <a:r>
              <a:rPr lang="en-US" dirty="0" smtClean="0"/>
              <a:t>:	immediate operand</a:t>
            </a:r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J-Type</a:t>
            </a:r>
            <a:r>
              <a:rPr lang="en-US" dirty="0" smtClean="0"/>
              <a:t>:	for jumping 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>
                <a:latin typeface="Times New Roman" pitchFamily="18" charset="0"/>
              </a:rPr>
              <a:t>Register-type</a:t>
            </a: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rs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rt</a:t>
            </a:r>
            <a:r>
              <a:rPr lang="en-US" sz="2000">
                <a:latin typeface="Times New Roman" pitchFamily="18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rd</a:t>
            </a:r>
            <a:r>
              <a:rPr lang="en-US" sz="2000">
                <a:latin typeface="Times New Roman" pitchFamily="18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op</a:t>
            </a:r>
            <a:r>
              <a:rPr lang="en-US" sz="2000">
                <a:latin typeface="Times New Roman" pitchFamily="18" charset="0"/>
              </a:rPr>
              <a:t>: 	the </a:t>
            </a:r>
            <a:r>
              <a:rPr lang="en-US" sz="2000" i="1">
                <a:latin typeface="Times New Roman" pitchFamily="18" charset="0"/>
              </a:rPr>
              <a:t>operation code</a:t>
            </a:r>
            <a:r>
              <a:rPr lang="en-US" sz="2000">
                <a:latin typeface="Times New Roman" pitchFamily="18" charset="0"/>
              </a:rPr>
              <a:t> or </a:t>
            </a:r>
            <a:r>
              <a:rPr lang="en-US" sz="2000" i="1">
                <a:latin typeface="Times New Roman" pitchFamily="18" charset="0"/>
              </a:rPr>
              <a:t>opcode </a:t>
            </a:r>
            <a:r>
              <a:rPr lang="en-US" sz="2000">
                <a:latin typeface="Times New Roman" pitchFamily="18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funct</a:t>
            </a:r>
            <a:r>
              <a:rPr lang="en-US" sz="2000">
                <a:latin typeface="Times New Roman" pitchFamily="18" charset="0"/>
              </a:rPr>
              <a:t>: 	the </a:t>
            </a:r>
            <a:r>
              <a:rPr lang="en-US" sz="2000" i="1">
                <a:latin typeface="Times New Roman" pitchFamily="18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			together, the opcode and function tell the computer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Times New Roman" pitchFamily="18" charset="0"/>
              </a:rPr>
              <a:t>			what 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shamt</a:t>
            </a:r>
            <a:r>
              <a:rPr lang="en-US" sz="2000">
                <a:latin typeface="Times New Roman" pitchFamily="18" charset="0"/>
              </a:rPr>
              <a:t>: 	the </a:t>
            </a:r>
            <a:r>
              <a:rPr lang="en-US" sz="2000" i="1">
                <a:latin typeface="Times New Roman" pitchFamily="18" charset="0"/>
              </a:rPr>
              <a:t>shift amount</a:t>
            </a:r>
            <a:r>
              <a:rPr lang="en-US" sz="2000">
                <a:latin typeface="Times New Roman" pitchFamily="18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R-Type</a:t>
            </a:r>
          </a:p>
        </p:txBody>
      </p:sp>
      <p:sp>
        <p:nvSpPr>
          <p:cNvPr id="1126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1600200" y="4786313"/>
          <a:ext cx="5921375" cy="1462087"/>
        </p:xfrm>
        <a:graphic>
          <a:graphicData uri="http://schemas.openxmlformats.org/presentationml/2006/ole">
            <p:oleObj spid="_x0000_s138248" name="VISIO" r:id="rId8" imgW="2088970" imgH="538598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title" idx="4294967295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R-Type Examples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</p:nvPr>
        </p:nvGraphicFramePr>
        <p:xfrm>
          <a:off x="457200" y="1292225"/>
          <a:ext cx="3209925" cy="1465263"/>
        </p:xfrm>
        <a:graphic>
          <a:graphicData uri="http://schemas.openxmlformats.org/presentationml/2006/ole">
            <p:oleObj spid="_x0000_s139284" name="VISIO" r:id="rId10" imgW="1237488" imgH="589788" progId="Visio.Drawing.11">
              <p:embed/>
            </p:oleObj>
          </a:graphicData>
        </a:graphic>
      </p:graphicFrame>
      <p:graphicFrame>
        <p:nvGraphicFramePr>
          <p:cNvPr id="12291" name="Object 5"/>
          <p:cNvGraphicFramePr>
            <a:graphicFrameLocks noGrp="1" noChangeAspect="1"/>
          </p:cNvGraphicFramePr>
          <p:nvPr>
            <p:ph sz="quarter" idx="2"/>
            <p:custDataLst>
              <p:tags r:id="rId5"/>
            </p:custDataLst>
          </p:nvPr>
        </p:nvGraphicFramePr>
        <p:xfrm>
          <a:off x="3048000" y="1292225"/>
          <a:ext cx="4419600" cy="1841500"/>
        </p:xfrm>
        <a:graphic>
          <a:graphicData uri="http://schemas.openxmlformats.org/presentationml/2006/ole">
            <p:oleObj spid="_x0000_s139285" name="VISIO" r:id="rId11" imgW="1618488" imgH="704088" progId="Visio.Drawing.11">
              <p:embed/>
            </p:oleObj>
          </a:graphicData>
        </a:graphic>
      </p:graphicFrame>
      <p:sp>
        <p:nvSpPr>
          <p:cNvPr id="12295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Note</a:t>
            </a:r>
            <a:r>
              <a:rPr lang="en-US" sz="2000">
                <a:latin typeface="Times New Roman" pitchFamily="18" charset="0"/>
              </a:rPr>
              <a:t> 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           </a:t>
            </a:r>
            <a:r>
              <a:rPr lang="en-US" sz="2000">
                <a:latin typeface="Courier New" pitchFamily="49" charset="0"/>
              </a:rPr>
              <a:t>add rd, rs, rt</a:t>
            </a:r>
          </a:p>
        </p:txBody>
      </p:sp>
      <p:graphicFrame>
        <p:nvGraphicFramePr>
          <p:cNvPr id="12292" name="Object 10"/>
          <p:cNvGraphicFramePr>
            <a:graphicFrameLocks noGrp="1" noChangeAspect="1"/>
          </p:cNvGraphicFramePr>
          <p:nvPr>
            <p:ph sz="quarter" idx="4294967295"/>
            <p:custDataLst>
              <p:tags r:id="rId7"/>
            </p:custDataLst>
          </p:nvPr>
        </p:nvGraphicFramePr>
        <p:xfrm>
          <a:off x="3124200" y="3244850"/>
          <a:ext cx="6096000" cy="2012950"/>
        </p:xfrm>
        <a:graphic>
          <a:graphicData uri="http://schemas.openxmlformats.org/presentationml/2006/ole">
            <p:oleObj spid="_x0000_s139286" name="VISIO" r:id="rId12" imgW="2222648" imgH="73274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I-Type</a:t>
            </a:r>
          </a:p>
        </p:txBody>
      </p:sp>
      <p:graphicFrame>
        <p:nvGraphicFramePr>
          <p:cNvPr id="13314" name="Object 5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914400" y="4408488"/>
          <a:ext cx="7239000" cy="1687512"/>
        </p:xfrm>
        <a:graphic>
          <a:graphicData uri="http://schemas.openxmlformats.org/presentationml/2006/ole">
            <p:oleObj spid="_x0000_s140296" name="VISIO" r:id="rId8" imgW="2092452" imgH="509016" progId="Visio.Drawing.11">
              <p:embed/>
            </p:oleObj>
          </a:graphicData>
        </a:graphic>
      </p:graphicFrame>
      <p:sp>
        <p:nvSpPr>
          <p:cNvPr id="1331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>
                <a:latin typeface="Times New Roman" pitchFamily="18" charset="0"/>
              </a:rPr>
              <a:t>Immediate-type</a:t>
            </a: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rs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</a:rPr>
              <a:t>rt</a:t>
            </a:r>
            <a:r>
              <a:rPr lang="en-US" sz="2000">
                <a:latin typeface="Times New Roman" pitchFamily="18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imm</a:t>
            </a:r>
            <a:r>
              <a:rPr lang="en-US" sz="2000">
                <a:latin typeface="Times New Roman" pitchFamily="18" charset="0"/>
              </a:rPr>
              <a:t>:	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op</a:t>
            </a:r>
            <a:r>
              <a:rPr lang="en-US" sz="2000">
                <a:latin typeface="Times New Roman" pitchFamily="18" charset="0"/>
              </a:rPr>
              <a:t>: 	the opcode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Simplicity favors regularity: all instructions have opcode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Operation is completely determined by the opcode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I-Type Examples</a:t>
            </a:r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half" idx="1"/>
            <p:custDataLst>
              <p:tags r:id="rId3"/>
            </p:custDataLst>
          </p:nvPr>
        </p:nvGraphicFramePr>
        <p:xfrm>
          <a:off x="1600200" y="1066800"/>
          <a:ext cx="5943600" cy="2544763"/>
        </p:xfrm>
        <a:graphic>
          <a:graphicData uri="http://schemas.openxmlformats.org/presentationml/2006/ole">
            <p:oleObj spid="_x0000_s141326" name="VISIO" r:id="rId8" imgW="2484120" imgH="1060704" progId="Visio.Drawing.11">
              <p:embed/>
            </p:oleObj>
          </a:graphicData>
        </a:graphic>
      </p:graphicFrame>
      <p:graphicFrame>
        <p:nvGraphicFramePr>
          <p:cNvPr id="14339" name="Object 6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</p:nvPr>
        </p:nvGraphicFramePr>
        <p:xfrm>
          <a:off x="3733800" y="3598863"/>
          <a:ext cx="5257800" cy="2497137"/>
        </p:xfrm>
        <a:graphic>
          <a:graphicData uri="http://schemas.openxmlformats.org/presentationml/2006/ole">
            <p:oleObj spid="_x0000_s141327" name="VISIO" r:id="rId9" imgW="2299716" imgH="1088136" progId="Visio.Drawing.11">
              <p:embed/>
            </p:oleObj>
          </a:graphicData>
        </a:graphic>
      </p:graphicFrame>
      <p:sp>
        <p:nvSpPr>
          <p:cNvPr id="14341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3789363"/>
            <a:ext cx="3200400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  <a:latin typeface="Times New Roman" pitchFamily="18" charset="0"/>
              </a:rPr>
              <a:t>Note</a:t>
            </a:r>
            <a:r>
              <a:rPr lang="en-US" sz="1800">
                <a:latin typeface="Times New Roman" pitchFamily="18" charset="0"/>
              </a:rPr>
              <a:t> the differing order of registers in the assembly and machine codes: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addi rt, rs, imm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lw   rt, imm(rs)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sw   rt, imm(rs)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Machine Language: J-Type</a:t>
            </a:r>
          </a:p>
        </p:txBody>
      </p:sp>
      <p:graphicFrame>
        <p:nvGraphicFramePr>
          <p:cNvPr id="15362" name="Object 5"/>
          <p:cNvGraphicFramePr>
            <a:graphicFrameLocks noGrp="1" noChangeAspect="1"/>
          </p:cNvGraphicFramePr>
          <p:nvPr>
            <p:ph sz="half" idx="1"/>
            <p:custDataLst>
              <p:tags r:id="rId3"/>
            </p:custDataLst>
          </p:nvPr>
        </p:nvGraphicFramePr>
        <p:xfrm>
          <a:off x="762000" y="2971800"/>
          <a:ext cx="7620000" cy="1889125"/>
        </p:xfrm>
        <a:graphic>
          <a:graphicData uri="http://schemas.openxmlformats.org/presentationml/2006/ole">
            <p:oleObj spid="_x0000_s142344" name="VISIO" r:id="rId7" imgW="2092452" imgH="516636" progId="Visio.Drawing.11">
              <p:embed/>
            </p:oleObj>
          </a:graphicData>
        </a:graphic>
      </p:graphicFrame>
      <p:sp>
        <p:nvSpPr>
          <p:cNvPr id="1536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>
                <a:latin typeface="Times New Roman" pitchFamily="18" charset="0"/>
              </a:rPr>
              <a:t>Jump-type</a:t>
            </a: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26-bit address operand (</a:t>
            </a:r>
            <a:r>
              <a:rPr lang="en-US" sz="2400">
                <a:latin typeface="Courier New" pitchFamily="49" charset="0"/>
              </a:rPr>
              <a:t>addr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Used for jump instructions (</a:t>
            </a:r>
            <a:r>
              <a:rPr lang="en-US" sz="2400">
                <a:latin typeface="Courier New" pitchFamily="49" charset="0"/>
              </a:rPr>
              <a:t>j</a:t>
            </a:r>
            <a:r>
              <a:rPr lang="en-US" sz="24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66725"/>
            <a:ext cx="6867525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Computers: </a:t>
            </a:r>
            <a:r>
              <a:rPr lang="en-US" b="1" dirty="0" err="1" smtClean="0">
                <a:solidFill>
                  <a:srgbClr val="C00000"/>
                </a:solidFill>
              </a:rPr>
              <a:t>Developm’t</a:t>
            </a:r>
            <a:r>
              <a:rPr lang="en-US" b="1" dirty="0" smtClean="0">
                <a:solidFill>
                  <a:srgbClr val="C00000"/>
                </a:solidFill>
              </a:rPr>
              <a:t> Process/</a:t>
            </a:r>
            <a:r>
              <a:rPr lang="en-US" b="1" dirty="0" err="1" smtClean="0">
                <a:solidFill>
                  <a:srgbClr val="C00000"/>
                </a:solidFill>
              </a:rPr>
              <a:t>Managem’t</a:t>
            </a:r>
            <a:r>
              <a:rPr lang="en-US" b="1" dirty="0" smtClean="0">
                <a:solidFill>
                  <a:srgbClr val="C00000"/>
                </a:solidFill>
              </a:rPr>
              <a:t> Perspectives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Review: Instruction Formats</a:t>
            </a:r>
          </a:p>
        </p:txBody>
      </p:sp>
      <p:graphicFrame>
        <p:nvGraphicFramePr>
          <p:cNvPr id="16386" name="Object 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762000" y="1219200"/>
          <a:ext cx="6096000" cy="1504950"/>
        </p:xfrm>
        <a:graphic>
          <a:graphicData uri="http://schemas.openxmlformats.org/presentationml/2006/ole">
            <p:oleObj spid="_x0000_s143380" name="VISIO" r:id="rId9" imgW="2088970" imgH="538598" progId="Visio.Drawing.11">
              <p:embed/>
            </p:oleObj>
          </a:graphicData>
        </a:graphic>
      </p:graphicFrame>
      <p:graphicFrame>
        <p:nvGraphicFramePr>
          <p:cNvPr id="16387" name="Object 4"/>
          <p:cNvGraphicFramePr>
            <a:graphicFrameLocks noGrp="1" noChangeAspect="1"/>
          </p:cNvGraphicFramePr>
          <p:nvPr>
            <p:ph sz="quarter" idx="2"/>
            <p:custDataLst>
              <p:tags r:id="rId4"/>
            </p:custDataLst>
          </p:nvPr>
        </p:nvGraphicFramePr>
        <p:xfrm>
          <a:off x="762000" y="2819400"/>
          <a:ext cx="6172200" cy="1438275"/>
        </p:xfrm>
        <a:graphic>
          <a:graphicData uri="http://schemas.openxmlformats.org/presentationml/2006/ole">
            <p:oleObj spid="_x0000_s143381" name="VISIO" r:id="rId10" imgW="2092452" imgH="509016" progId="Visio.Drawing.11">
              <p:embed/>
            </p:oleObj>
          </a:graphicData>
        </a:graphic>
      </p:graphicFrame>
      <p:sp>
        <p:nvSpPr>
          <p:cNvPr id="163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6388" name="Object 7"/>
          <p:cNvGraphicFramePr>
            <a:graphicFrameLocks noGrp="1" noChangeAspect="1"/>
          </p:cNvGraphicFramePr>
          <p:nvPr>
            <p:ph sz="quarter" idx="4294967295"/>
            <p:custDataLst>
              <p:tags r:id="rId6"/>
            </p:custDataLst>
          </p:nvPr>
        </p:nvGraphicFramePr>
        <p:xfrm>
          <a:off x="762000" y="4408488"/>
          <a:ext cx="6172200" cy="1527175"/>
        </p:xfrm>
        <a:graphic>
          <a:graphicData uri="http://schemas.openxmlformats.org/presentationml/2006/ole">
            <p:oleObj spid="_x0000_s143382" name="VISIO" r:id="rId11" imgW="2092452" imgH="516636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The Power of the Stored Program</a:t>
            </a:r>
          </a:p>
        </p:txBody>
      </p:sp>
      <p:sp>
        <p:nvSpPr>
          <p:cNvPr id="59395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1430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32-bit instructions and data 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Sequence of instructions: only difference between two applications (for example, a text editor and a video game)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The processor hardware executes the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i="1">
                <a:latin typeface="Times New Roman" pitchFamily="18" charset="0"/>
              </a:rPr>
              <a:t>fetches</a:t>
            </a:r>
            <a:r>
              <a:rPr lang="en-US" sz="2000">
                <a:latin typeface="Times New Roman" pitchFamily="18" charset="0"/>
              </a:rPr>
              <a:t> (reads) the instructions 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performs the specified operation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The program counter (PC) keeps track of the current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In MIPS, programs typically start at memory address 0x00400000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The Stored Program</a:t>
            </a:r>
          </a:p>
        </p:txBody>
      </p:sp>
      <p:sp>
        <p:nvSpPr>
          <p:cNvPr id="174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graphicFrame>
        <p:nvGraphicFramePr>
          <p:cNvPr id="17410" name="Object 5"/>
          <p:cNvGraphicFramePr>
            <a:graphicFrameLocks noGrp="1" noChangeAspect="1"/>
          </p:cNvGraphicFramePr>
          <p:nvPr>
            <p:ph sz="half" idx="1"/>
            <p:custDataLst>
              <p:tags r:id="rId5"/>
            </p:custDataLst>
          </p:nvPr>
        </p:nvGraphicFramePr>
        <p:xfrm>
          <a:off x="2438400" y="1143000"/>
          <a:ext cx="4516438" cy="5486400"/>
        </p:xfrm>
        <a:graphic>
          <a:graphicData uri="http://schemas.openxmlformats.org/presentationml/2006/ole">
            <p:oleObj spid="_x0000_s144392" name="VISIO" r:id="rId8" imgW="2287524" imgH="2772156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Interpreting Machine Language Code</a:t>
            </a:r>
          </a:p>
        </p:txBody>
      </p:sp>
      <p:sp>
        <p:nvSpPr>
          <p:cNvPr id="18436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1430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Start with opcode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Opcode tells how to parse the remaining bits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If opcode is all 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Function bits tell what instruction it is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Otherwise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opcode tells what instruction it is</a:t>
            </a:r>
          </a:p>
        </p:txBody>
      </p:sp>
      <p:graphicFrame>
        <p:nvGraphicFramePr>
          <p:cNvPr id="18434" name="Object 4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304800" y="3806825"/>
          <a:ext cx="8534400" cy="1755775"/>
        </p:xfrm>
        <a:graphic>
          <a:graphicData uri="http://schemas.openxmlformats.org/presentationml/2006/ole">
            <p:oleObj spid="_x0000_s145416" name="VISIO" r:id="rId7" imgW="4672752" imgH="961723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Programming</a:t>
            </a:r>
          </a:p>
        </p:txBody>
      </p:sp>
      <p:sp>
        <p:nvSpPr>
          <p:cNvPr id="6041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1430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Written at more abstract level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array accesses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procedure calls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Other useful instructions: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Arithmetic/logical instructions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Branching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Logical Instructions</a:t>
            </a:r>
          </a:p>
        </p:txBody>
      </p:sp>
      <p:sp>
        <p:nvSpPr>
          <p:cNvPr id="61443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44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1430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Courier New" pitchFamily="49" charset="0"/>
              </a:rPr>
              <a:t>and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or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xor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and</a:t>
            </a:r>
            <a:r>
              <a:rPr lang="en-US" sz="2000">
                <a:latin typeface="Times New Roman" pitchFamily="18" charset="0"/>
              </a:rPr>
              <a:t>: useful for </a:t>
            </a:r>
            <a:r>
              <a:rPr lang="en-US" sz="2000" i="1">
                <a:latin typeface="Times New Roman" pitchFamily="18" charset="0"/>
              </a:rPr>
              <a:t>masking</a:t>
            </a:r>
            <a:r>
              <a:rPr lang="en-US" sz="2000">
                <a:latin typeface="Times New Roman" pitchFamily="18" charset="0"/>
              </a:rPr>
              <a:t> 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imes New Roman" pitchFamily="18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Times New Roman" pitchFamily="18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or:</a:t>
            </a:r>
            <a:r>
              <a:rPr lang="en-US" sz="2000">
                <a:latin typeface="Times New Roman" pitchFamily="18" charset="0"/>
              </a:rPr>
              <a:t> useful for combining 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imes New Roman" pitchFamily="18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Times New Roman" pitchFamily="18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Courier New" pitchFamily="49" charset="0"/>
              </a:rPr>
              <a:t>nor:</a:t>
            </a:r>
            <a:r>
              <a:rPr lang="en-US" sz="2000">
                <a:latin typeface="Times New Roman" pitchFamily="18" charset="0"/>
              </a:rPr>
              <a:t> useful for inverting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imes New Roman" pitchFamily="18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Courier New" pitchFamily="49" charset="0"/>
              </a:rPr>
              <a:t>andi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ori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xori</a:t>
            </a:r>
            <a:endParaRPr lang="en-US" sz="2400">
              <a:latin typeface="Times New Roman" pitchFamily="18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</a:rPr>
              <a:t>16-bit immediate is zero-extended (</a:t>
            </a:r>
            <a:r>
              <a:rPr lang="en-US" sz="2000" i="1">
                <a:latin typeface="Times New Roman" pitchFamily="18" charset="0"/>
              </a:rPr>
              <a:t>not</a:t>
            </a:r>
            <a:r>
              <a:rPr lang="en-US" sz="2000">
                <a:latin typeface="Times New Roman" pitchFamily="18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nori</a:t>
            </a:r>
            <a:r>
              <a:rPr lang="en-US" sz="2000">
                <a:latin typeface="Times New Roman" pitchFamily="18" charset="0"/>
              </a:rPr>
              <a:t> not needed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Logical Instruction Examples</a:t>
            </a:r>
          </a:p>
        </p:txBody>
      </p:sp>
      <p:sp>
        <p:nvSpPr>
          <p:cNvPr id="194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9458" name="Object 9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152400" y="1600200"/>
          <a:ext cx="8382000" cy="3562350"/>
        </p:xfrm>
        <a:graphic>
          <a:graphicData uri="http://schemas.openxmlformats.org/presentationml/2006/ole">
            <p:oleObj spid="_x0000_s146440" name="VISIO" r:id="rId8" imgW="3616520" imgH="1536679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Logical Instruction Examples</a:t>
            </a:r>
          </a:p>
        </p:txBody>
      </p:sp>
      <p:sp>
        <p:nvSpPr>
          <p:cNvPr id="20484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0482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152400" y="1600200"/>
          <a:ext cx="8382000" cy="3562350"/>
        </p:xfrm>
        <a:graphic>
          <a:graphicData uri="http://schemas.openxmlformats.org/presentationml/2006/ole">
            <p:oleObj spid="_x0000_s147464" name="VISIO" r:id="rId8" imgW="3619436" imgH="153723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Logical Instruction Examples</a:t>
            </a:r>
          </a:p>
        </p:txBody>
      </p:sp>
      <p:sp>
        <p:nvSpPr>
          <p:cNvPr id="21508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1506" name="Object 6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381000" y="2057400"/>
          <a:ext cx="8153400" cy="2962275"/>
        </p:xfrm>
        <a:graphic>
          <a:graphicData uri="http://schemas.openxmlformats.org/presentationml/2006/ole">
            <p:oleObj spid="_x0000_s148488" name="VISIO" r:id="rId8" imgW="3754974" imgH="1364753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Logical Instruction Examples</a:t>
            </a:r>
          </a:p>
        </p:txBody>
      </p:sp>
      <p:sp>
        <p:nvSpPr>
          <p:cNvPr id="22534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253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2530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381000" y="2057400"/>
          <a:ext cx="8153400" cy="2962275"/>
        </p:xfrm>
        <a:graphic>
          <a:graphicData uri="http://schemas.openxmlformats.org/presentationml/2006/ole">
            <p:oleObj spid="_x0000_s149512" name="VISIO" r:id="rId8" imgW="3758352" imgH="136473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667000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Micro-architecture</a:t>
            </a:r>
            <a:r>
              <a:rPr lang="en-US" sz="3600" dirty="0" smtClean="0"/>
              <a:t>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Shift Instructions</a:t>
            </a:r>
          </a:p>
        </p:txBody>
      </p:sp>
      <p:sp>
        <p:nvSpPr>
          <p:cNvPr id="6246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247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71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143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ourier New" pitchFamily="49" charset="0"/>
              </a:rPr>
              <a:t>sll: </a:t>
            </a:r>
            <a:r>
              <a:rPr lang="en-US" sz="2000">
                <a:latin typeface="Times New Roman" pitchFamily="18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Times New Roman" pitchFamily="18" charset="0"/>
              </a:rPr>
              <a:t>Example: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latin typeface="Courier New" pitchFamily="49" charset="0"/>
              </a:rPr>
              <a:t>sll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ourier New" pitchFamily="49" charset="0"/>
              </a:rPr>
              <a:t>srl: </a:t>
            </a:r>
            <a:r>
              <a:rPr lang="en-US" sz="2000">
                <a:latin typeface="Times New Roman" pitchFamily="18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Times New Roman" pitchFamily="18" charset="0"/>
              </a:rPr>
              <a:t>Example: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latin typeface="Courier New" pitchFamily="49" charset="0"/>
              </a:rPr>
              <a:t>srl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ourier New" pitchFamily="49" charset="0"/>
              </a:rPr>
              <a:t>sra: </a:t>
            </a:r>
            <a:r>
              <a:rPr lang="en-US" sz="2000">
                <a:latin typeface="Times New Roman" pitchFamily="18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Times New Roman" pitchFamily="18" charset="0"/>
              </a:rPr>
              <a:t>Example: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latin typeface="Courier New" pitchFamily="49" charset="0"/>
              </a:rPr>
              <a:t>sra $t0, $t1, 5  # $t0 &lt;= $t1 &gt;&gt;&gt; 5</a:t>
            </a:r>
            <a:endParaRPr lang="en-US" sz="20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Variable shift instructions: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ourier New" pitchFamily="49" charset="0"/>
              </a:rPr>
              <a:t>sllv: </a:t>
            </a:r>
            <a:r>
              <a:rPr lang="en-US" sz="2000">
                <a:latin typeface="Times New Roman" pitchFamily="18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Times New Roman" pitchFamily="18" charset="0"/>
              </a:rPr>
              <a:t>Example: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latin typeface="Courier New" pitchFamily="49" charset="0"/>
              </a:rPr>
              <a:t>sllv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ourier New" pitchFamily="49" charset="0"/>
              </a:rPr>
              <a:t>srlv: </a:t>
            </a:r>
            <a:r>
              <a:rPr lang="en-US" sz="2000">
                <a:latin typeface="Times New Roman" pitchFamily="18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Times New Roman" pitchFamily="18" charset="0"/>
              </a:rPr>
              <a:t>Example: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latin typeface="Courier New" pitchFamily="49" charset="0"/>
              </a:rPr>
              <a:t>srlv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latin typeface="Courier New" pitchFamily="49" charset="0"/>
              </a:rPr>
              <a:t>srav: </a:t>
            </a:r>
            <a:r>
              <a:rPr lang="en-US" sz="2000">
                <a:latin typeface="Times New Roman" pitchFamily="18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>
                <a:latin typeface="Times New Roman" pitchFamily="18" charset="0"/>
              </a:rPr>
              <a:t>Example</a:t>
            </a:r>
            <a:r>
              <a:rPr lang="en-US" sz="2000">
                <a:latin typeface="Times New Roman" pitchFamily="18" charset="0"/>
              </a:rPr>
              <a:t>:  </a:t>
            </a:r>
            <a:r>
              <a:rPr lang="en-US" sz="2000">
                <a:latin typeface="Courier New" pitchFamily="49" charset="0"/>
              </a:rPr>
              <a:t>srav $t0, $t1, $t2 # $t0 &lt;= $t1 &gt;&gt;&gt; $t2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Shift Instructions</a:t>
            </a:r>
          </a:p>
        </p:txBody>
      </p:sp>
      <p:graphicFrame>
        <p:nvGraphicFramePr>
          <p:cNvPr id="23554" name="Object 3"/>
          <p:cNvGraphicFramePr>
            <a:graphicFrameLocks noGrp="1" noChangeAspect="1"/>
          </p:cNvGraphicFramePr>
          <p:nvPr>
            <p:ph sz="quarter" idx="2"/>
            <p:custDataLst>
              <p:tags r:id="rId3"/>
            </p:custDataLst>
          </p:nvPr>
        </p:nvGraphicFramePr>
        <p:xfrm>
          <a:off x="609600" y="1219200"/>
          <a:ext cx="6553200" cy="2435225"/>
        </p:xfrm>
        <a:graphic>
          <a:graphicData uri="http://schemas.openxmlformats.org/presentationml/2006/ole">
            <p:oleObj spid="_x0000_s150542" name="VISIO" r:id="rId9" imgW="2403348" imgH="890016" progId="Visio.Drawing.11">
              <p:embed/>
            </p:oleObj>
          </a:graphicData>
        </a:graphic>
      </p:graphicFrame>
      <p:sp>
        <p:nvSpPr>
          <p:cNvPr id="2355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356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3555" name="Object 6"/>
          <p:cNvGraphicFramePr>
            <a:graphicFrameLocks noGrp="1" noChangeAspect="1"/>
          </p:cNvGraphicFramePr>
          <p:nvPr>
            <p:ph sz="quarter" idx="4294967295"/>
            <p:custDataLst>
              <p:tags r:id="rId6"/>
            </p:custDataLst>
          </p:nvPr>
        </p:nvGraphicFramePr>
        <p:xfrm>
          <a:off x="2667000" y="3786188"/>
          <a:ext cx="6248400" cy="2592387"/>
        </p:xfrm>
        <a:graphic>
          <a:graphicData uri="http://schemas.openxmlformats.org/presentationml/2006/ole">
            <p:oleObj spid="_x0000_s150543" name="VISIO" r:id="rId10" imgW="2217420" imgH="918972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Generating Constants</a:t>
            </a:r>
          </a:p>
        </p:txBody>
      </p:sp>
      <p:sp>
        <p:nvSpPr>
          <p:cNvPr id="6349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3494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16-bit constants using </a:t>
            </a:r>
            <a:r>
              <a:rPr lang="en-US" sz="2400">
                <a:latin typeface="Courier New" pitchFamily="49" charset="0"/>
              </a:rPr>
              <a:t>addi</a:t>
            </a:r>
            <a:r>
              <a:rPr lang="en-US" sz="2400">
                <a:latin typeface="Times New Roman" pitchFamily="18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32-bit constants using load upper immediate (</a:t>
            </a:r>
            <a:r>
              <a:rPr lang="en-US" sz="2400">
                <a:latin typeface="Courier New" pitchFamily="49" charset="0"/>
              </a:rPr>
              <a:t>lui</a:t>
            </a:r>
            <a:r>
              <a:rPr lang="en-US" sz="2400">
                <a:latin typeface="Times New Roman" pitchFamily="18" charset="0"/>
              </a:rPr>
              <a:t>) and </a:t>
            </a:r>
            <a:r>
              <a:rPr lang="en-US" sz="2400">
                <a:latin typeface="Courier New" pitchFamily="49" charset="0"/>
              </a:rPr>
              <a:t>ori</a:t>
            </a:r>
            <a:r>
              <a:rPr lang="en-US" sz="2400">
                <a:latin typeface="Times New Roman" pitchFamily="18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>
                <a:latin typeface="Courier New" pitchFamily="49" charset="0"/>
              </a:rPr>
              <a:t>lui</a:t>
            </a:r>
            <a:r>
              <a:rPr lang="en-US" sz="1800">
                <a:latin typeface="Times New Roman" pitchFamily="18" charset="0"/>
              </a:rPr>
              <a:t> loads the 16-bit immediate into the upper half of the register and sets the lower half to 0.)</a:t>
            </a:r>
          </a:p>
        </p:txBody>
      </p:sp>
      <p:sp>
        <p:nvSpPr>
          <p:cNvPr id="63495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4572000"/>
            <a:ext cx="365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int a = 0xFEDC8765;</a:t>
            </a:r>
          </a:p>
        </p:txBody>
      </p:sp>
      <p:sp>
        <p:nvSpPr>
          <p:cNvPr id="63496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572000"/>
            <a:ext cx="396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lui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ori $s0, $s0, 0x8765</a:t>
            </a:r>
          </a:p>
        </p:txBody>
      </p:sp>
      <p:sp>
        <p:nvSpPr>
          <p:cNvPr id="63497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600" y="17526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// int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int a = 0x4f3c;</a:t>
            </a:r>
          </a:p>
        </p:txBody>
      </p:sp>
      <p:sp>
        <p:nvSpPr>
          <p:cNvPr id="63498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1600" y="1752600"/>
            <a:ext cx="396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addi $s0, $0, 0x4f3c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Multiplication, Division</a:t>
            </a:r>
          </a:p>
        </p:txBody>
      </p:sp>
      <p:sp>
        <p:nvSpPr>
          <p:cNvPr id="6451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8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Special registers: </a:t>
            </a:r>
            <a:r>
              <a:rPr lang="en-US" sz="2400">
                <a:latin typeface="Courier New" pitchFamily="49" charset="0"/>
              </a:rPr>
              <a:t>lo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hi</a:t>
            </a:r>
            <a:endParaRPr lang="en-US" sz="240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32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mult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Result in {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32-bit division, 32-bit quotient, 32-bit remainder</a:t>
            </a:r>
            <a:endParaRPr lang="en-US" sz="2400">
              <a:latin typeface="Courier New" pitchFamily="49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Moves from lo/hi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mflo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latin typeface="Courier New" pitchFamily="49" charset="0"/>
              </a:rPr>
              <a:t>mfhi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Branching</a:t>
            </a:r>
          </a:p>
        </p:txBody>
      </p:sp>
      <p:sp>
        <p:nvSpPr>
          <p:cNvPr id="6554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5542" name="Rectangle 5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/>
            <a:r>
              <a:rPr lang="en-US" smtClean="0"/>
              <a:t>Allows a program to execute instructions out of sequence.</a:t>
            </a:r>
          </a:p>
          <a:p>
            <a:pPr eaLnBrk="1" hangingPunct="1"/>
            <a:r>
              <a:rPr lang="en-US" smtClean="0"/>
              <a:t>Types of branches: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Conditional branches</a:t>
            </a:r>
          </a:p>
          <a:p>
            <a:pPr lvl="2" eaLnBrk="1" hangingPunct="1"/>
            <a:r>
              <a:rPr lang="en-US" smtClean="0"/>
              <a:t>branch if equal (</a:t>
            </a:r>
            <a:r>
              <a:rPr lang="en-US" smtClean="0">
                <a:latin typeface="Courier New" pitchFamily="49" charset="0"/>
              </a:rPr>
              <a:t>beq</a:t>
            </a:r>
            <a:r>
              <a:rPr lang="en-US" smtClean="0"/>
              <a:t>)</a:t>
            </a:r>
          </a:p>
          <a:p>
            <a:pPr lvl="2" eaLnBrk="1" hangingPunct="1"/>
            <a:r>
              <a:rPr lang="en-US" smtClean="0"/>
              <a:t>branch if not equal (</a:t>
            </a:r>
            <a:r>
              <a:rPr lang="en-US" smtClean="0">
                <a:latin typeface="Courier New" pitchFamily="49" charset="0"/>
              </a:rPr>
              <a:t>bne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Unconditional branches</a:t>
            </a:r>
          </a:p>
          <a:p>
            <a:pPr lvl="2" eaLnBrk="1" hangingPunct="1"/>
            <a:r>
              <a:rPr lang="en-US" smtClean="0"/>
              <a:t>jump (</a:t>
            </a:r>
            <a:r>
              <a:rPr lang="en-US" smtClean="0">
                <a:latin typeface="Courier New" pitchFamily="49" charset="0"/>
              </a:rPr>
              <a:t>j</a:t>
            </a:r>
            <a:r>
              <a:rPr lang="en-US" smtClean="0"/>
              <a:t>)</a:t>
            </a:r>
          </a:p>
          <a:p>
            <a:pPr lvl="2" eaLnBrk="1" hangingPunct="1"/>
            <a:r>
              <a:rPr lang="en-US" smtClean="0"/>
              <a:t>jump register (</a:t>
            </a:r>
            <a:r>
              <a:rPr lang="en-US" smtClean="0">
                <a:latin typeface="Courier New" pitchFamily="49" charset="0"/>
              </a:rPr>
              <a:t>jr</a:t>
            </a:r>
            <a:r>
              <a:rPr lang="en-US" smtClean="0"/>
              <a:t>)</a:t>
            </a:r>
          </a:p>
          <a:p>
            <a:pPr lvl="2" eaLnBrk="1" hangingPunct="1"/>
            <a:r>
              <a:rPr lang="en-US" smtClean="0"/>
              <a:t>jump and link (</a:t>
            </a:r>
            <a:r>
              <a:rPr lang="en-US" smtClean="0">
                <a:latin typeface="Courier New" pitchFamily="49" charset="0"/>
              </a:rPr>
              <a:t>jal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Review: The Stored Program</a:t>
            </a:r>
          </a:p>
        </p:txBody>
      </p:sp>
      <p:sp>
        <p:nvSpPr>
          <p:cNvPr id="2458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graphicFrame>
        <p:nvGraphicFramePr>
          <p:cNvPr id="24578" name="Object 5"/>
          <p:cNvGraphicFramePr>
            <a:graphicFrameLocks noGrp="1" noChangeAspect="1"/>
          </p:cNvGraphicFramePr>
          <p:nvPr>
            <p:ph sz="half" idx="1"/>
            <p:custDataLst>
              <p:tags r:id="rId5"/>
            </p:custDataLst>
          </p:nvPr>
        </p:nvGraphicFramePr>
        <p:xfrm>
          <a:off x="2438400" y="1143000"/>
          <a:ext cx="4516438" cy="5486400"/>
        </p:xfrm>
        <a:graphic>
          <a:graphicData uri="http://schemas.openxmlformats.org/presentationml/2006/ole">
            <p:oleObj spid="_x0000_s151560" name="VISIO" r:id="rId8" imgW="2287524" imgH="2772156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Conditional Branching 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beq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656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6567" name="Rectangle 5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7620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# MIPS assembly</a:t>
            </a:r>
            <a:endParaRPr lang="en-US" sz="20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/>
              <a:t>  </a:t>
            </a:r>
            <a:r>
              <a:rPr lang="en-US" sz="2000" dirty="0" err="1" smtClean="0">
                <a:latin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</a:rPr>
              <a:t> 	$s0, $0, 4    	# $s0 = 0 + 4 = 4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</a:rPr>
              <a:t> $s1, $0, 1    	# $s1 = 0 + 1 = 1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sll</a:t>
            </a:r>
            <a:r>
              <a:rPr lang="en-US" sz="2000" dirty="0" smtClean="0">
                <a:latin typeface="Courier New" pitchFamily="49" charset="0"/>
              </a:rPr>
              <a:t>  $s1, $s1, 2   	# $s1 = 1 &lt;&lt; 2 = 4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beq</a:t>
            </a:r>
            <a:r>
              <a:rPr lang="en-US" sz="2000" dirty="0" smtClean="0">
                <a:latin typeface="Courier New" pitchFamily="49" charset="0"/>
              </a:rPr>
              <a:t>  $s0, $s1, target	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# branch is taken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</a:rPr>
              <a:t> $s1, $s1, 1       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# not executed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sub  $s1, $s1, $s0   	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# not executed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target:			# label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add  $s1, $s1, $s0  	# $s1 = 4 + 4 = 8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6656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241925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Labels</a:t>
            </a:r>
            <a:r>
              <a:rPr lang="en-US" sz="2000">
                <a:latin typeface="Times New Roman" pitchFamily="18" charset="0"/>
              </a:rPr>
              <a:t> indicate instruction locations in a program. They cannot use reserved words and must be followed by a colon (:).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The Branch Not Taken 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bne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759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7591" name="Rectangle 5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# MIPS assembly</a:t>
            </a:r>
            <a:r>
              <a:rPr lang="en-US" sz="2000" smtClean="0"/>
              <a:t> 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addi 	$s0, $0, 4          # $s0 = 0 + 4 = 4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addi 	$s1, $0, 1          # $s1 = 0 + 1 = 1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sll  	$s1, $s1, 2         # $s1 = 1 &lt;&lt; 2 = 4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bne  	$s0, $s1, target	 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# branch not taken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addi 	$s1, $s1, 1      	  # $s1 = 4 + 1 = 5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sub  	$s1, $s1, $s0  	  # $s1 = 5 – 4 = 1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target: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  	$s1, $s1, $s0  	  # $s1 = 1 + 4 =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Unconditional Branching / Jumping (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j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61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8615" name="Rectangle 5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# MIPS assembly</a:t>
            </a: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addi $s0, $0, 4     		# $s0 = 4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	addi $s1, $0, 1     		# $s1 = 1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	j    	target      	# jump to target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	sra  	$s1, $s1, 2 	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# not executed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	addi 	$s1, $s1, 1 	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# not executed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	sub  	$s1, $s1, $s0  	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# not executed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target: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	add  	$s1, $s1, $s0  	# $s1 = 1 + 4 = 5</a:t>
            </a:r>
          </a:p>
          <a:p>
            <a:pPr algn="just"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Unconditional Branching 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jr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963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9639" name="Rectangle 5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# MIPS assembly</a:t>
            </a:r>
            <a:endParaRPr lang="en-US" sz="2400" b="1" dirty="0" smtClean="0"/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0x00002000</a:t>
            </a: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dirty="0" err="1" smtClean="0">
                <a:latin typeface="Courier New" pitchFamily="49" charset="0"/>
              </a:rPr>
              <a:t>addi</a:t>
            </a:r>
            <a:r>
              <a:rPr lang="en-US" sz="2400" dirty="0" smtClean="0">
                <a:latin typeface="Courier New" pitchFamily="49" charset="0"/>
              </a:rPr>
              <a:t> $s0, $0, 0x2010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0x00002004</a:t>
            </a: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dirty="0" err="1" smtClean="0">
                <a:latin typeface="Courier New" pitchFamily="49" charset="0"/>
              </a:rPr>
              <a:t>jr</a:t>
            </a:r>
            <a:r>
              <a:rPr lang="en-US" sz="2400" dirty="0" smtClean="0">
                <a:latin typeface="Courier New" pitchFamily="49" charset="0"/>
              </a:rPr>
              <a:t>   $s0               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0x00002008</a:t>
            </a: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dirty="0" err="1" smtClean="0">
                <a:latin typeface="Courier New" pitchFamily="49" charset="0"/>
              </a:rPr>
              <a:t>addi</a:t>
            </a:r>
            <a:r>
              <a:rPr lang="en-US" sz="2400" dirty="0" smtClean="0">
                <a:latin typeface="Courier New" pitchFamily="49" charset="0"/>
              </a:rPr>
              <a:t> $s1, $0, 1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0x0000200C</a:t>
            </a: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dirty="0" err="1" smtClean="0">
                <a:latin typeface="Courier New" pitchFamily="49" charset="0"/>
              </a:rPr>
              <a:t>sra</a:t>
            </a:r>
            <a:r>
              <a:rPr lang="en-US" sz="2400" dirty="0" smtClean="0">
                <a:latin typeface="Courier New" pitchFamily="49" charset="0"/>
              </a:rPr>
              <a:t>  $s1, $s1, 2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0x00002010</a:t>
            </a: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dirty="0" err="1" smtClean="0">
                <a:latin typeface="Courier New" pitchFamily="49" charset="0"/>
              </a:rPr>
              <a:t>lw</a:t>
            </a:r>
            <a:r>
              <a:rPr lang="en-US" sz="2400" dirty="0" smtClean="0">
                <a:latin typeface="Courier New" pitchFamily="49" charset="0"/>
              </a:rPr>
              <a:t>   $s3, 44($s1)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Topics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Introduction</a:t>
            </a:r>
            <a:endParaRPr lang="en-US" dirty="0" smtClean="0"/>
          </a:p>
          <a:p>
            <a:pPr eaLnBrk="1" hangingPunct="1"/>
            <a:r>
              <a:rPr lang="en-US" b="1" dirty="0" smtClean="0"/>
              <a:t>Assembly Language</a:t>
            </a:r>
          </a:p>
          <a:p>
            <a:pPr eaLnBrk="1" hangingPunct="1"/>
            <a:r>
              <a:rPr lang="en-US" b="1" dirty="0" smtClean="0"/>
              <a:t>Machine Language</a:t>
            </a:r>
          </a:p>
          <a:p>
            <a:pPr eaLnBrk="1" hangingPunct="1"/>
            <a:r>
              <a:rPr lang="en-US" b="1" dirty="0" smtClean="0"/>
              <a:t>Programming</a:t>
            </a:r>
          </a:p>
          <a:p>
            <a:pPr eaLnBrk="1" hangingPunct="1"/>
            <a:r>
              <a:rPr lang="en-US" b="1" dirty="0" smtClean="0"/>
              <a:t>Addressing Modes</a:t>
            </a:r>
          </a:p>
          <a:p>
            <a:pPr eaLnBrk="1" hangingPunct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High-Level Code Constructs</a:t>
            </a:r>
          </a:p>
        </p:txBody>
      </p:sp>
      <p:sp>
        <p:nvSpPr>
          <p:cNvPr id="7066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0663" name="Rectangle 5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10 BT" pitchFamily="49" charset="0"/>
              </a:rPr>
              <a:t>if</a:t>
            </a:r>
            <a:r>
              <a:rPr lang="en-US" smtClean="0"/>
              <a:t> statements</a:t>
            </a:r>
          </a:p>
          <a:p>
            <a:pPr eaLnBrk="1" hangingPunct="1"/>
            <a:r>
              <a:rPr lang="en-US" smtClean="0">
                <a:latin typeface="Courier10 BT" pitchFamily="49" charset="0"/>
              </a:rPr>
              <a:t>if/else</a:t>
            </a:r>
            <a:r>
              <a:rPr lang="en-US" smtClean="0"/>
              <a:t> statements</a:t>
            </a:r>
          </a:p>
          <a:p>
            <a:pPr eaLnBrk="1" hangingPunct="1"/>
            <a:r>
              <a:rPr lang="en-US" smtClean="0">
                <a:latin typeface="Courier10 BT" pitchFamily="49" charset="0"/>
              </a:rPr>
              <a:t>while</a:t>
            </a:r>
            <a:r>
              <a:rPr lang="en-US" smtClean="0"/>
              <a:t> loops</a:t>
            </a:r>
          </a:p>
          <a:p>
            <a:pPr eaLnBrk="1" hangingPunct="1"/>
            <a:r>
              <a:rPr lang="en-US" smtClean="0">
                <a:latin typeface="Courier10 BT" pitchFamily="49" charset="0"/>
              </a:rPr>
              <a:t>for</a:t>
            </a:r>
            <a:r>
              <a:rPr lang="en-US" smtClean="0"/>
              <a:t>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Statement</a:t>
            </a:r>
          </a:p>
        </p:txBody>
      </p:sp>
      <p:sp>
        <p:nvSpPr>
          <p:cNvPr id="7168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168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524000"/>
            <a:ext cx="335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if (i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f = f – i;</a:t>
            </a:r>
          </a:p>
        </p:txBody>
      </p:sp>
      <p:sp>
        <p:nvSpPr>
          <p:cNvPr id="71688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$s3 = i,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Statement</a:t>
            </a: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524000"/>
            <a:ext cx="335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if (i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f = f – i;</a:t>
            </a:r>
          </a:p>
        </p:txBody>
      </p:sp>
      <p:sp>
        <p:nvSpPr>
          <p:cNvPr id="7271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$s3 = i,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bne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L1: sub $s0, $s0, $s3</a:t>
            </a:r>
          </a:p>
        </p:txBody>
      </p:sp>
      <p:sp>
        <p:nvSpPr>
          <p:cNvPr id="7271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2000" y="4708525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Notice that the assembly tests for the opposite case (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i != j</a:t>
            </a:r>
            <a:r>
              <a:rPr lang="en-US" sz="2000">
                <a:solidFill>
                  <a:schemeClr val="accent2"/>
                </a:solidFill>
              </a:rPr>
              <a:t>) than the test in the high-level code (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i == j</a:t>
            </a:r>
            <a:r>
              <a:rPr lang="en-US" sz="2000">
                <a:solidFill>
                  <a:schemeClr val="accent2"/>
                </a:solidFill>
              </a:rPr>
              <a:t>).</a:t>
            </a:r>
          </a:p>
        </p:txBody>
      </p:sp>
      <p:sp>
        <p:nvSpPr>
          <p:cNvPr id="7271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" y="4648200"/>
            <a:ext cx="7315200" cy="762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/ Else Statement</a:t>
            </a:r>
          </a:p>
        </p:txBody>
      </p:sp>
      <p:sp>
        <p:nvSpPr>
          <p:cNvPr id="7373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3735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524000"/>
            <a:ext cx="335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if (i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f = f – i;</a:t>
            </a:r>
          </a:p>
        </p:txBody>
      </p:sp>
      <p:sp>
        <p:nvSpPr>
          <p:cNvPr id="7373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$s3 = i,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/ Else Statement</a:t>
            </a:r>
          </a:p>
        </p:txBody>
      </p:sp>
      <p:sp>
        <p:nvSpPr>
          <p:cNvPr id="7475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475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524000"/>
            <a:ext cx="335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if (i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f = f – i;</a:t>
            </a:r>
          </a:p>
        </p:txBody>
      </p:sp>
      <p:sp>
        <p:nvSpPr>
          <p:cNvPr id="7476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# $s3 = i,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bne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done: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While Loops</a:t>
            </a:r>
          </a:p>
        </p:txBody>
      </p:sp>
      <p:sp>
        <p:nvSpPr>
          <p:cNvPr id="75782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1524000"/>
            <a:ext cx="396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of x such that 2</a:t>
            </a:r>
            <a:r>
              <a:rPr lang="en-US" sz="1600" baseline="30000">
                <a:latin typeface="Courier New" pitchFamily="49" charset="0"/>
              </a:rPr>
              <a:t>x</a:t>
            </a:r>
            <a:r>
              <a:rPr lang="en-US" sz="1600">
                <a:latin typeface="Courier New" pitchFamily="49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pow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while (pow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pow = pow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75783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# $s0 = pow,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While Loops</a:t>
            </a:r>
          </a:p>
        </p:txBody>
      </p:sp>
      <p:sp>
        <p:nvSpPr>
          <p:cNvPr id="7680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1524000"/>
            <a:ext cx="396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of x such that 2</a:t>
            </a:r>
            <a:r>
              <a:rPr lang="en-US" sz="1600" baseline="30000">
                <a:latin typeface="Courier New" pitchFamily="49" charset="0"/>
              </a:rPr>
              <a:t>x</a:t>
            </a:r>
            <a:r>
              <a:rPr lang="en-US" sz="1600">
                <a:latin typeface="Courier New" pitchFamily="49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pow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while (pow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pow = pow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7680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# $s0 = pow,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addi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addi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while: beq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sll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addi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done:</a:t>
            </a:r>
          </a:p>
        </p:txBody>
      </p:sp>
      <p:sp>
        <p:nvSpPr>
          <p:cNvPr id="7680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4937125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Notice that the assembly tests for the opposite case (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pow == 128</a:t>
            </a:r>
            <a:r>
              <a:rPr lang="en-US" sz="2000">
                <a:solidFill>
                  <a:schemeClr val="accent2"/>
                </a:solidFill>
              </a:rPr>
              <a:t>) than the test in the high-level code (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pow != 128</a:t>
            </a:r>
            <a:r>
              <a:rPr lang="en-US" sz="2000">
                <a:solidFill>
                  <a:schemeClr val="accent2"/>
                </a:solidFill>
              </a:rPr>
              <a:t>).</a:t>
            </a:r>
          </a:p>
        </p:txBody>
      </p:sp>
      <p:sp>
        <p:nvSpPr>
          <p:cNvPr id="76809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4876800"/>
            <a:ext cx="7848600" cy="762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Loops</a:t>
            </a:r>
          </a:p>
        </p:txBody>
      </p:sp>
      <p:sp>
        <p:nvSpPr>
          <p:cNvPr id="7782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7830" name="Rectangle 5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The general form of a for loop is: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000" smtClean="0">
                <a:latin typeface="Courier New" pitchFamily="49" charset="0"/>
              </a:rPr>
              <a:t>for (initialization; condition; loop operation)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loop body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initialization:</a:t>
            </a:r>
            <a:r>
              <a:rPr lang="en-US" sz="2400" smtClean="0"/>
              <a:t> executes before the loop begins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condition:</a:t>
            </a:r>
            <a:r>
              <a:rPr lang="en-US" sz="2400" smtClean="0"/>
              <a:t> is tested at the beginning of each iteration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loop operation:</a:t>
            </a:r>
            <a:r>
              <a:rPr lang="en-US" sz="2400" smtClean="0"/>
              <a:t> executes at the end of each iteration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loop body:</a:t>
            </a:r>
            <a:r>
              <a:rPr lang="en-US" sz="2400" smtClean="0"/>
              <a:t> executes each time the condition is met</a:t>
            </a:r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Loops</a:t>
            </a:r>
          </a:p>
        </p:txBody>
      </p:sp>
      <p:sp>
        <p:nvSpPr>
          <p:cNvPr id="78853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524000"/>
            <a:ext cx="396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for (i=0; i!=10; i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sum = sum +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78854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24400" y="1524000"/>
            <a:ext cx="419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# $s0 = i,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Loops</a:t>
            </a:r>
          </a:p>
        </p:txBody>
      </p:sp>
      <p:sp>
        <p:nvSpPr>
          <p:cNvPr id="7987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524000"/>
            <a:ext cx="396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for (i=0; i!=10; i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sum = sum +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7987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24400" y="1524000"/>
            <a:ext cx="419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# $s0 = i,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addi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addi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for:   beq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addi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done:</a:t>
            </a:r>
          </a:p>
        </p:txBody>
      </p:sp>
      <p:sp>
        <p:nvSpPr>
          <p:cNvPr id="7987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937125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Notice that the assembly tests for the opposite case (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i == 128</a:t>
            </a:r>
            <a:r>
              <a:rPr lang="en-US" sz="2000">
                <a:solidFill>
                  <a:schemeClr val="accent2"/>
                </a:solidFill>
              </a:rPr>
              <a:t>) than the test in the high-level code (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i != 10</a:t>
            </a:r>
            <a:r>
              <a:rPr lang="en-US" sz="2000">
                <a:solidFill>
                  <a:schemeClr val="accent2"/>
                </a:solidFill>
              </a:rPr>
              <a:t>).</a:t>
            </a:r>
          </a:p>
        </p:txBody>
      </p:sp>
      <p:sp>
        <p:nvSpPr>
          <p:cNvPr id="7988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4876800"/>
            <a:ext cx="7848600" cy="762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26" name="AutoShape 2" descr="Image result for hennessy patter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heness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8143173" cy="568301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 Than Comparisons</a:t>
            </a:r>
            <a:endParaRPr lang="en-US" b="1" smtClean="0">
              <a:latin typeface="Courier New" pitchFamily="49" charset="0"/>
            </a:endParaRPr>
          </a:p>
        </p:txBody>
      </p:sp>
      <p:sp>
        <p:nvSpPr>
          <p:cNvPr id="8090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524000"/>
            <a:ext cx="396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for (i=1; i &lt; 101; i = i*2)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sum = sum +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809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8200" y="15240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# $s0 = i,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 Than Comparisons</a:t>
            </a:r>
          </a:p>
        </p:txBody>
      </p:sp>
      <p:sp>
        <p:nvSpPr>
          <p:cNvPr id="8192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192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524000"/>
            <a:ext cx="396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for (i=1; i &lt; 101; i = i*2)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sum = sum +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8192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8200" y="15240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# $s0 = i,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addi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addi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addi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loop:  slt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beq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sll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done:</a:t>
            </a:r>
          </a:p>
        </p:txBody>
      </p:sp>
      <p:sp>
        <p:nvSpPr>
          <p:cNvPr id="8192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$t1 = 1 if i &lt; 101.</a:t>
            </a:r>
          </a:p>
        </p:txBody>
      </p:sp>
      <p:sp>
        <p:nvSpPr>
          <p:cNvPr id="8193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82950" name="Rectangle 4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</p:txBody>
      </p:sp>
      <p:sp>
        <p:nvSpPr>
          <p:cNvPr id="8295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Useful for accessing large 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Array element: accessed by </a:t>
            </a:r>
            <a:r>
              <a:rPr lang="en-US" sz="2400" i="1">
                <a:latin typeface="Times New Roman" pitchFamily="18" charset="0"/>
              </a:rPr>
              <a:t>index</a:t>
            </a:r>
            <a:endParaRPr lang="en-US" sz="24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Array </a:t>
            </a:r>
            <a:r>
              <a:rPr lang="en-US" sz="2400" i="1">
                <a:latin typeface="Times New Roman" pitchFamily="18" charset="0"/>
              </a:rPr>
              <a:t>size:</a:t>
            </a:r>
            <a:r>
              <a:rPr lang="en-US" sz="2400">
                <a:latin typeface="Times New Roman" pitchFamily="18" charset="0"/>
              </a:rPr>
              <a:t> number of elements in the array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</p:txBody>
      </p:sp>
      <p:sp>
        <p:nvSpPr>
          <p:cNvPr id="2560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graphicFrame>
        <p:nvGraphicFramePr>
          <p:cNvPr id="25602" name="Object 6"/>
          <p:cNvGraphicFramePr>
            <a:graphicFrameLocks noGrp="1" noChangeAspect="1"/>
          </p:cNvGraphicFramePr>
          <p:nvPr>
            <p:ph sz="half" idx="2"/>
            <p:custDataLst>
              <p:tags r:id="rId6"/>
            </p:custDataLst>
          </p:nvPr>
        </p:nvGraphicFramePr>
        <p:xfrm>
          <a:off x="2414588" y="3505200"/>
          <a:ext cx="3529012" cy="2679700"/>
        </p:xfrm>
        <a:graphic>
          <a:graphicData uri="http://schemas.openxmlformats.org/presentationml/2006/ole">
            <p:oleObj spid="_x0000_s152584" name="VISIO" r:id="rId10" imgW="1879092" imgH="1488948" progId="Visio.Drawing.11">
              <p:embed/>
            </p:oleObj>
          </a:graphicData>
        </a:graphic>
      </p:graphicFrame>
      <p:sp>
        <p:nvSpPr>
          <p:cNvPr id="25609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Base address</a:t>
            </a:r>
            <a:r>
              <a:rPr lang="en-US" sz="2400">
                <a:latin typeface="Times New Roman" pitchFamily="18" charset="0"/>
              </a:rPr>
              <a:t> = 0x12348000 (address of the first array element, </a:t>
            </a:r>
            <a:r>
              <a:rPr lang="en-US" sz="2400">
                <a:latin typeface="Courier New" pitchFamily="49" charset="0"/>
              </a:rPr>
              <a:t>array[0]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First step in accessing an array: load base address into a register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83974" name="Rectangle 4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</p:txBody>
      </p:sp>
      <p:sp>
        <p:nvSpPr>
          <p:cNvPr id="8397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3976" name="Rectangle 6"/>
          <p:cNvSpPr>
            <a:spLocks noGrp="1" noChangeArrowheads="1"/>
          </p:cNvSpPr>
          <p:nvPr>
            <p:ph sz="half" idx="2"/>
            <p:custDataLst>
              <p:tags r:id="rId5"/>
            </p:custDataLst>
          </p:nvPr>
        </p:nvSpPr>
        <p:spPr>
          <a:xfrm>
            <a:off x="228600" y="1143000"/>
            <a:ext cx="8915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// high-level code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	int array[5];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	array[0] = array[0] * 2;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	array[1] = array[1] * 2;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10 BT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# MIPS assembly code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# array base address = $s0</a:t>
            </a:r>
          </a:p>
          <a:p>
            <a:pPr eaLnBrk="1" hangingPunct="1">
              <a:buFontTx/>
              <a:buNone/>
            </a:pPr>
            <a:r>
              <a:rPr lang="en-US" sz="1600" smtClean="0"/>
              <a:t>     </a:t>
            </a:r>
            <a:endParaRPr lang="en-US" sz="1600" smtClean="0">
              <a:latin typeface="Courier10 BT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</p:txBody>
      </p:sp>
      <p:sp>
        <p:nvSpPr>
          <p:cNvPr id="8499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5000" name="Rectangle 6"/>
          <p:cNvSpPr>
            <a:spLocks noGrp="1" noChangeArrowheads="1"/>
          </p:cNvSpPr>
          <p:nvPr>
            <p:ph sz="half" idx="2"/>
            <p:custDataLst>
              <p:tags r:id="rId5"/>
            </p:custDataLst>
          </p:nvPr>
        </p:nvSpPr>
        <p:spPr>
          <a:xfrm>
            <a:off x="228600" y="1143000"/>
            <a:ext cx="8915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// high-level code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	int array[5];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	array[0] = array[0] * 2;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	array[1] = array[1] * 2;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10 BT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# MIPS assembly code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# array base address = $s0</a:t>
            </a:r>
          </a:p>
          <a:p>
            <a:pPr eaLnBrk="1" hangingPunct="1">
              <a:buFontTx/>
              <a:buNone/>
            </a:pPr>
            <a:r>
              <a:rPr lang="en-US" sz="1600" smtClean="0"/>
              <a:t>     </a:t>
            </a:r>
            <a:r>
              <a:rPr lang="en-US" sz="1600" smtClean="0">
                <a:latin typeface="Courier10 BT" pitchFamily="49" charset="0"/>
              </a:rPr>
              <a:t>lui  $s0, 0x1234        	# put 0x1234 in upper half of $S0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  ori  $s0, $s0, 0x8000   	# put 0x8000 in lower half of $s0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10 BT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  lw   $t1, 0($s0)        	# $t1 = array[0]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  sll  $t1, $t1, 1        	# $t1 = $t1 * 2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  sw   $t1, 0($s0)        	# array[0] = $t1</a:t>
            </a:r>
          </a:p>
          <a:p>
            <a:pPr eaLnBrk="1" hangingPunct="1">
              <a:buFontTx/>
              <a:buNone/>
            </a:pPr>
            <a:endParaRPr lang="en-US" sz="1600" smtClean="0">
              <a:latin typeface="Courier10 BT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  lw   $t1, 4($s0)        	# $t1 = array[1]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  sll  $t1, $t1, 1        	# $t1 = $t1 * 2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10 BT" pitchFamily="49" charset="0"/>
              </a:rPr>
              <a:t>  sw   $t1, 4($s0)        	# array[1] = $t1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Using For Loops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1143000"/>
            <a:ext cx="7848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// high-level code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	int array[1000];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	int i;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	for (i=0; i &lt; 1000; i = i + 1)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		array[i] = array[i] * 8;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# MIPS assembly code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# $s0 = array base address, $s1 = i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Using For Loops</a:t>
            </a:r>
          </a:p>
        </p:txBody>
      </p:sp>
      <p:sp>
        <p:nvSpPr>
          <p:cNvPr id="87046" name="Rectangle 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1676400" y="1143000"/>
            <a:ext cx="7086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# MIPS assembly code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# $s0 = array base address, $s1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# initialization code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lui</a:t>
            </a:r>
            <a:r>
              <a:rPr lang="en-US" sz="1600" dirty="0" smtClean="0">
                <a:latin typeface="Courier New" pitchFamily="49" charset="0"/>
              </a:rPr>
              <a:t>  $s0, 0x23B8        # $s0 = 0x23B80000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ori</a:t>
            </a:r>
            <a:r>
              <a:rPr lang="en-US" sz="1600" dirty="0" smtClean="0">
                <a:latin typeface="Courier New" pitchFamily="49" charset="0"/>
              </a:rPr>
              <a:t>  $s0, $s0, 0xF000   # $s0 = 0x23B8F000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addi</a:t>
            </a:r>
            <a:r>
              <a:rPr lang="en-US" sz="1600" dirty="0" smtClean="0">
                <a:latin typeface="Courier New" pitchFamily="49" charset="0"/>
              </a:rPr>
              <a:t> $s1, $0, 0         #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addi</a:t>
            </a:r>
            <a:r>
              <a:rPr lang="en-US" sz="1600" dirty="0" smtClean="0">
                <a:latin typeface="Courier New" pitchFamily="49" charset="0"/>
              </a:rPr>
              <a:t> $t2, $0, 1000      # $t2 = 1000</a:t>
            </a:r>
          </a:p>
          <a:p>
            <a:pPr eaLnBrk="1" hangingPunct="1"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loop: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slt</a:t>
            </a:r>
            <a:r>
              <a:rPr lang="en-US" sz="1600" dirty="0" smtClean="0">
                <a:latin typeface="Courier New" pitchFamily="49" charset="0"/>
              </a:rPr>
              <a:t>  $t0, $s1, $t2      #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1000?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beq</a:t>
            </a:r>
            <a:r>
              <a:rPr lang="en-US" sz="1600" dirty="0" smtClean="0">
                <a:latin typeface="Courier New" pitchFamily="49" charset="0"/>
              </a:rPr>
              <a:t>  $t0, $0, done      # if not then done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sll</a:t>
            </a:r>
            <a:r>
              <a:rPr lang="en-US" sz="1600" dirty="0" smtClean="0">
                <a:latin typeface="Courier New" pitchFamily="49" charset="0"/>
              </a:rPr>
              <a:t>  $t0, $s1, 2        # $t0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* 4 (byte offset)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add  $t0, $t0, $s0      # address of array[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lw</a:t>
            </a:r>
            <a:r>
              <a:rPr lang="en-US" sz="1600" dirty="0" smtClean="0">
                <a:latin typeface="Courier New" pitchFamily="49" charset="0"/>
              </a:rPr>
              <a:t>   $t1, 0($t0)        # $t1 = array[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sll</a:t>
            </a:r>
            <a:r>
              <a:rPr lang="en-US" sz="1600" dirty="0" smtClean="0">
                <a:latin typeface="Courier New" pitchFamily="49" charset="0"/>
              </a:rPr>
              <a:t>  $t1, $t1, 3        # $t1 = array[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* 8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sw</a:t>
            </a:r>
            <a:r>
              <a:rPr lang="en-US" sz="1600" dirty="0" smtClean="0">
                <a:latin typeface="Courier New" pitchFamily="49" charset="0"/>
              </a:rPr>
              <a:t>   $t1, 0($t0)        # array[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array[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* 8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addi</a:t>
            </a:r>
            <a:r>
              <a:rPr lang="en-US" sz="1600" dirty="0" smtClean="0">
                <a:latin typeface="Courier New" pitchFamily="49" charset="0"/>
              </a:rPr>
              <a:t> $s1, $s1, 1        #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j    loop               # repeat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done:</a:t>
            </a:r>
          </a:p>
          <a:p>
            <a:pPr eaLnBrk="1" hangingPunct="1"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 Codes</a:t>
            </a:r>
          </a:p>
        </p:txBody>
      </p:sp>
      <p:sp>
        <p:nvSpPr>
          <p:cNvPr id="88070" name="Rectangle 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914400" y="1143000"/>
            <a:ext cx="7620000" cy="5181600"/>
          </a:xfrm>
        </p:spPr>
        <p:txBody>
          <a:bodyPr/>
          <a:lstStyle/>
          <a:p>
            <a:pPr eaLnBrk="1" hangingPunct="1"/>
            <a:r>
              <a:rPr lang="en-US" sz="2400" i="1" smtClean="0"/>
              <a:t>American Standard Code for Information Interchange</a:t>
            </a:r>
            <a:endParaRPr lang="en-US" sz="2400" smtClean="0"/>
          </a:p>
          <a:p>
            <a:pPr lvl="1" eaLnBrk="1" hangingPunct="1"/>
            <a:r>
              <a:rPr lang="en-US" sz="2000" smtClean="0"/>
              <a:t>assigns each text character a unique byte value</a:t>
            </a:r>
          </a:p>
          <a:p>
            <a:pPr eaLnBrk="1" hangingPunct="1"/>
            <a:r>
              <a:rPr lang="en-US" sz="2400" smtClean="0"/>
              <a:t>For example, S = 0x53, a = 0x61, A = 0x41</a:t>
            </a:r>
          </a:p>
          <a:p>
            <a:pPr eaLnBrk="1" hangingPunct="1"/>
            <a:r>
              <a:rPr lang="en-US" sz="2400" smtClean="0"/>
              <a:t>Lower-case and upper-case letters differ by 0x20 (32).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0960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6-&lt;</a:t>
            </a:r>
            <a:fld id="{A6C0F51F-BE14-40C4-8258-DA24A34E4883}" type="slidenum">
              <a:rPr lang="en-US"/>
              <a:pPr/>
              <a:t>79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Cast of Characters</a:t>
            </a:r>
          </a:p>
        </p:txBody>
      </p:sp>
      <p:pic>
        <p:nvPicPr>
          <p:cNvPr id="8909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Introduction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609600" y="1219200"/>
            <a:ext cx="480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Jumping up a few levels of abstraction.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Architecture:</a:t>
            </a:r>
            <a:r>
              <a:rPr lang="en-US" sz="2400" dirty="0" smtClean="0"/>
              <a:t> the programmer’s view of the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Defined by instructions (operations) and operand locations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Microarchitecture:</a:t>
            </a:r>
            <a:r>
              <a:rPr lang="en-US" sz="2400" dirty="0" smtClean="0"/>
              <a:t> how to implement an architecture in hardware</a:t>
            </a: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</p:nvPr>
        </p:nvGraphicFramePr>
        <p:xfrm>
          <a:off x="5441950" y="1219200"/>
          <a:ext cx="2222500" cy="4953000"/>
        </p:xfrm>
        <a:graphic>
          <a:graphicData uri="http://schemas.openxmlformats.org/presentationml/2006/ole">
            <p:oleObj spid="_x0000_s128008" name="VISIO" r:id="rId7" imgW="1866964" imgH="416288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Procedure Calls</a:t>
            </a:r>
          </a:p>
        </p:txBody>
      </p:sp>
      <p:sp>
        <p:nvSpPr>
          <p:cNvPr id="9011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0118" name="Rectangle 4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Definitions</a:t>
            </a:r>
          </a:p>
          <a:p>
            <a:pPr eaLnBrk="1" hangingPunct="1"/>
            <a:r>
              <a:rPr lang="en-US" sz="2000" smtClean="0">
                <a:solidFill>
                  <a:schemeClr val="accent2"/>
                </a:solidFill>
              </a:rPr>
              <a:t>Caller:</a:t>
            </a:r>
            <a:r>
              <a:rPr lang="en-US" sz="2000" smtClean="0"/>
              <a:t> calling procedure (in this case, </a:t>
            </a:r>
            <a:r>
              <a:rPr lang="en-US" sz="2400" smtClean="0">
                <a:latin typeface="Courier New" pitchFamily="49" charset="0"/>
              </a:rPr>
              <a:t>main</a:t>
            </a:r>
            <a:r>
              <a:rPr lang="en-US" sz="2000" smtClean="0"/>
              <a:t>)</a:t>
            </a:r>
          </a:p>
          <a:p>
            <a:pPr eaLnBrk="1" hangingPunct="1"/>
            <a:r>
              <a:rPr lang="en-US" sz="2000" smtClean="0">
                <a:solidFill>
                  <a:schemeClr val="accent2"/>
                </a:solidFill>
              </a:rPr>
              <a:t>Callee:</a:t>
            </a:r>
            <a:r>
              <a:rPr lang="en-US" sz="2000" smtClean="0"/>
              <a:t> called procedure (in this case, </a:t>
            </a:r>
            <a:r>
              <a:rPr lang="en-US" sz="2400" smtClean="0">
                <a:latin typeface="Courier New" pitchFamily="49" charset="0"/>
              </a:rPr>
              <a:t>sum</a:t>
            </a:r>
            <a:r>
              <a:rPr lang="en-US" sz="2000" smtClean="0"/>
              <a:t>)</a:t>
            </a:r>
          </a:p>
        </p:txBody>
      </p:sp>
      <p:sp>
        <p:nvSpPr>
          <p:cNvPr id="9011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int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int sum(int a, int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Procedure Calls</a:t>
            </a:r>
          </a:p>
        </p:txBody>
      </p:sp>
      <p:sp>
        <p:nvSpPr>
          <p:cNvPr id="9114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1142" name="Rectangle 4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Procedure calling conventions: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000" dirty="0" smtClean="0"/>
              <a:t>Caller:</a:t>
            </a:r>
          </a:p>
          <a:p>
            <a:pPr lvl="1" eaLnBrk="1" hangingPunct="1"/>
            <a:r>
              <a:rPr lang="en-US" sz="1800" dirty="0" smtClean="0"/>
              <a:t>passes </a:t>
            </a:r>
            <a:r>
              <a:rPr lang="en-US" sz="1800" b="1" dirty="0" smtClean="0"/>
              <a:t>arguments</a:t>
            </a:r>
            <a:r>
              <a:rPr lang="en-US" sz="1800" dirty="0" smtClean="0"/>
              <a:t> to </a:t>
            </a:r>
            <a:r>
              <a:rPr lang="en-US" sz="1800" dirty="0" err="1" smtClean="0"/>
              <a:t>callee</a:t>
            </a:r>
            <a:r>
              <a:rPr lang="en-US" sz="1800" dirty="0" smtClean="0"/>
              <a:t>.</a:t>
            </a:r>
          </a:p>
          <a:p>
            <a:pPr lvl="1" eaLnBrk="1" hangingPunct="1"/>
            <a:r>
              <a:rPr lang="en-US" sz="1800" dirty="0" smtClean="0"/>
              <a:t>jumps to the </a:t>
            </a:r>
            <a:r>
              <a:rPr lang="en-US" sz="1800" dirty="0" err="1" smtClean="0"/>
              <a:t>callee</a:t>
            </a:r>
            <a:endParaRPr lang="en-US" sz="1800" dirty="0" smtClean="0"/>
          </a:p>
          <a:p>
            <a:pPr eaLnBrk="1" hangingPunct="1"/>
            <a:r>
              <a:rPr lang="en-US" sz="2000" dirty="0" err="1" smtClean="0"/>
              <a:t>Callee</a:t>
            </a:r>
            <a:r>
              <a:rPr lang="en-US" sz="2000" dirty="0" smtClean="0"/>
              <a:t>: </a:t>
            </a:r>
          </a:p>
          <a:p>
            <a:pPr lvl="1" eaLnBrk="1" hangingPunct="1"/>
            <a:r>
              <a:rPr lang="en-US" sz="1800" b="1" dirty="0" smtClean="0"/>
              <a:t>performs the procedure</a:t>
            </a:r>
          </a:p>
          <a:p>
            <a:pPr lvl="1" eaLnBrk="1" hangingPunct="1"/>
            <a:r>
              <a:rPr lang="en-US" sz="1800" b="1" dirty="0" smtClean="0"/>
              <a:t>returns the result</a:t>
            </a:r>
            <a:r>
              <a:rPr lang="en-US" sz="1800" dirty="0" smtClean="0"/>
              <a:t> to caller</a:t>
            </a:r>
          </a:p>
          <a:p>
            <a:pPr lvl="1" eaLnBrk="1" hangingPunct="1"/>
            <a:r>
              <a:rPr lang="en-US" sz="1800" b="1" dirty="0" smtClean="0"/>
              <a:t>returns to the point of call</a:t>
            </a:r>
            <a:endParaRPr lang="en-US" sz="1800" dirty="0" smtClean="0"/>
          </a:p>
          <a:p>
            <a:pPr lvl="1" eaLnBrk="1" hangingPunct="1"/>
            <a:r>
              <a:rPr lang="en-US" sz="1800" b="1" dirty="0" smtClean="0"/>
              <a:t>must  not overwrite</a:t>
            </a:r>
            <a:r>
              <a:rPr lang="en-US" sz="1800" dirty="0" smtClean="0"/>
              <a:t> registers or memory needed by the caller</a:t>
            </a:r>
          </a:p>
          <a:p>
            <a:pPr eaLnBrk="1" hangingPunct="1">
              <a:buFontTx/>
              <a:buNone/>
            </a:pPr>
            <a:endParaRPr lang="en-US" sz="900" dirty="0" smtClean="0"/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MIPS conventions:</a:t>
            </a:r>
          </a:p>
          <a:p>
            <a:pPr eaLnBrk="1" hangingPunct="1"/>
            <a:r>
              <a:rPr lang="en-US" sz="2000" dirty="0" smtClean="0"/>
              <a:t>Call procedure: jump and link (</a:t>
            </a:r>
            <a:r>
              <a:rPr lang="en-US" sz="2000" dirty="0" err="1" smtClean="0">
                <a:latin typeface="Courier New" pitchFamily="49" charset="0"/>
              </a:rPr>
              <a:t>jal</a:t>
            </a:r>
            <a:r>
              <a:rPr lang="en-US" sz="2000" dirty="0" smtClean="0"/>
              <a:t>) </a:t>
            </a:r>
          </a:p>
          <a:p>
            <a:pPr eaLnBrk="1" hangingPunct="1"/>
            <a:r>
              <a:rPr lang="en-US" sz="2000" dirty="0" smtClean="0"/>
              <a:t>Return from procedure: jump register (</a:t>
            </a:r>
            <a:r>
              <a:rPr lang="en-US" sz="2000" dirty="0" err="1" smtClean="0">
                <a:latin typeface="Courier New" pitchFamily="49" charset="0"/>
              </a:rPr>
              <a:t>jr</a:t>
            </a:r>
            <a:r>
              <a:rPr lang="en-US" sz="2000" dirty="0" smtClean="0"/>
              <a:t>)</a:t>
            </a:r>
            <a:endParaRPr lang="en-US" sz="2000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/>
              <a:t>Argument values: </a:t>
            </a:r>
            <a:r>
              <a:rPr lang="en-US" sz="2000" dirty="0" smtClean="0">
                <a:latin typeface="Courier10 BT" pitchFamily="49" charset="0"/>
              </a:rPr>
              <a:t>$a0 - $a3</a:t>
            </a:r>
          </a:p>
          <a:p>
            <a:pPr eaLnBrk="1" hangingPunct="1"/>
            <a:r>
              <a:rPr lang="en-US" sz="2000" dirty="0" smtClean="0"/>
              <a:t>Return value: </a:t>
            </a:r>
            <a:r>
              <a:rPr lang="en-US" sz="2000" dirty="0" smtClean="0">
                <a:latin typeface="Courier10 BT" pitchFamily="49" charset="0"/>
              </a:rPr>
              <a:t>$v0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Procedure Calls</a:t>
            </a:r>
          </a:p>
        </p:txBody>
      </p:sp>
      <p:sp>
        <p:nvSpPr>
          <p:cNvPr id="92165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524000"/>
            <a:ext cx="396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int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}</a:t>
            </a:r>
          </a:p>
        </p:txBody>
      </p:sp>
      <p:sp>
        <p:nvSpPr>
          <p:cNvPr id="9216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  <a:endParaRPr lang="en-US" sz="1700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>
                <a:latin typeface="Courier New" pitchFamily="49" charset="0"/>
              </a:rPr>
              <a:t>0x00400200</a:t>
            </a:r>
            <a:r>
              <a:rPr lang="en-US" sz="1700">
                <a:latin typeface="Courier New" pitchFamily="49" charset="0"/>
              </a:rPr>
              <a:t> main: jal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>
                <a:latin typeface="Courier New" pitchFamily="49" charset="0"/>
              </a:rPr>
              <a:t>0x00400204</a:t>
            </a:r>
            <a:r>
              <a:rPr lang="en-US" sz="1700">
                <a:latin typeface="Courier New" pitchFamily="49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>
                <a:latin typeface="Courier New" pitchFamily="49" charset="0"/>
              </a:rPr>
              <a:t>0x00401020</a:t>
            </a:r>
            <a:r>
              <a:rPr lang="en-US" sz="1700">
                <a:latin typeface="Courier New" pitchFamily="49" charset="0"/>
              </a:rPr>
              <a:t> simple: jr $ra</a:t>
            </a:r>
          </a:p>
        </p:txBody>
      </p:sp>
      <p:sp>
        <p:nvSpPr>
          <p:cNvPr id="92167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45561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000">
                <a:solidFill>
                  <a:schemeClr val="accent2"/>
                </a:solidFill>
              </a:rPr>
              <a:t> means that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simple</a:t>
            </a:r>
            <a:r>
              <a:rPr lang="en-US" sz="2000">
                <a:solidFill>
                  <a:schemeClr val="accent2"/>
                </a:solidFill>
              </a:rPr>
              <a:t> doesn’t return a value.</a:t>
            </a:r>
          </a:p>
        </p:txBody>
      </p:sp>
      <p:sp>
        <p:nvSpPr>
          <p:cNvPr id="92168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4495800"/>
            <a:ext cx="5715000" cy="533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Procedure Calls</a:t>
            </a:r>
          </a:p>
        </p:txBody>
      </p:sp>
      <p:sp>
        <p:nvSpPr>
          <p:cNvPr id="9318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524000"/>
            <a:ext cx="396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int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}</a:t>
            </a:r>
          </a:p>
        </p:txBody>
      </p:sp>
      <p:sp>
        <p:nvSpPr>
          <p:cNvPr id="9319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  <a:endParaRPr lang="en-US" sz="1700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>
                <a:latin typeface="Courier New" pitchFamily="49" charset="0"/>
              </a:rPr>
              <a:t>0x00400200</a:t>
            </a:r>
            <a:r>
              <a:rPr lang="en-US" sz="1700">
                <a:latin typeface="Courier New" pitchFamily="49" charset="0"/>
              </a:rPr>
              <a:t> main: jal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>
                <a:latin typeface="Courier New" pitchFamily="49" charset="0"/>
              </a:rPr>
              <a:t>0x00400204</a:t>
            </a:r>
            <a:r>
              <a:rPr lang="en-US" sz="1700">
                <a:latin typeface="Courier New" pitchFamily="49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>
                <a:latin typeface="Courier New" pitchFamily="49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>
                <a:latin typeface="Courier New" pitchFamily="49" charset="0"/>
              </a:rPr>
              <a:t>0x00401020</a:t>
            </a:r>
            <a:r>
              <a:rPr lang="en-US" sz="1700">
                <a:latin typeface="Courier New" pitchFamily="49" charset="0"/>
              </a:rPr>
              <a:t> simple: jr $ra</a:t>
            </a:r>
          </a:p>
        </p:txBody>
      </p:sp>
      <p:sp>
        <p:nvSpPr>
          <p:cNvPr id="93191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4556125"/>
            <a:ext cx="81534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jal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>
                <a:latin typeface="Courier New" pitchFamily="49" charset="0"/>
              </a:rPr>
              <a:t>simple</a:t>
            </a:r>
            <a:r>
              <a:rPr lang="en-US" sz="2000" dirty="0">
                <a:latin typeface="Times New Roman" pitchFamily="18" charset="0"/>
              </a:rPr>
              <a:t> and saves </a:t>
            </a:r>
            <a:r>
              <a:rPr lang="en-US" sz="2000" dirty="0">
                <a:latin typeface="Courier New" pitchFamily="49" charset="0"/>
              </a:rPr>
              <a:t>PC</a:t>
            </a:r>
            <a:r>
              <a:rPr lang="en-US" sz="2000" dirty="0">
                <a:latin typeface="Times New Roman" pitchFamily="18" charset="0"/>
              </a:rPr>
              <a:t>+4 in the return address register (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Times New Roman" pitchFamily="18" charset="0"/>
              </a:rPr>
              <a:t>). </a:t>
            </a:r>
          </a:p>
          <a:p>
            <a:r>
              <a:rPr lang="en-US" sz="2000" dirty="0">
                <a:latin typeface="Times New Roman" pitchFamily="18" charset="0"/>
              </a:rPr>
              <a:t>           In this case,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Times New Roman" pitchFamily="18" charset="0"/>
              </a:rPr>
              <a:t> = 0x00400204 after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Times New Roman" pitchFamily="18" charset="0"/>
              </a:rPr>
              <a:t> executes.</a:t>
            </a:r>
          </a:p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jr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 $</a:t>
            </a:r>
            <a:r>
              <a:rPr lang="en-US" sz="2000" dirty="0" err="1">
                <a:solidFill>
                  <a:schemeClr val="accent2"/>
                </a:solidFill>
                <a:latin typeface="Courier New" pitchFamily="49" charset="0"/>
              </a:rPr>
              <a:t>ra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Times New Roman" pitchFamily="18" charset="0"/>
              </a:rPr>
              <a:t>, in this case 0x00400204.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Arguments and Return Values</a:t>
            </a:r>
          </a:p>
        </p:txBody>
      </p:sp>
      <p:sp>
        <p:nvSpPr>
          <p:cNvPr id="942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421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Argument values: </a:t>
            </a:r>
            <a:r>
              <a:rPr lang="en-US" sz="2000">
                <a:latin typeface="Courier New" pitchFamily="49" charset="0"/>
              </a:rPr>
              <a:t>$a0</a:t>
            </a:r>
            <a:r>
              <a:rPr lang="en-US" sz="2000">
                <a:latin typeface="Times New Roman" pitchFamily="18" charset="0"/>
              </a:rPr>
              <a:t> - </a:t>
            </a:r>
            <a:r>
              <a:rPr lang="en-US" sz="2000">
                <a:latin typeface="Courier New" pitchFamily="49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Return value: </a:t>
            </a:r>
            <a:r>
              <a:rPr lang="en-US" sz="2000">
                <a:latin typeface="Courier New" pitchFamily="49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Arguments and Return Values</a:t>
            </a:r>
          </a:p>
        </p:txBody>
      </p:sp>
      <p:sp>
        <p:nvSpPr>
          <p:cNvPr id="9523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523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9523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int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int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y = diffofsums(2,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int diffofsums(int f, int g, int h, int i)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int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result = (f + g) - (h + i);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Arguments and Return Values</a:t>
            </a:r>
          </a:p>
        </p:txBody>
      </p:sp>
      <p:sp>
        <p:nvSpPr>
          <p:cNvPr id="9626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626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9626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9626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990600"/>
            <a:ext cx="7162800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>
                <a:latin typeface="Courier New" pitchFamily="49" charset="0"/>
              </a:rPr>
              <a:t># $s0 = y</a:t>
            </a:r>
          </a:p>
          <a:p>
            <a:endParaRPr lang="en-US" sz="1700">
              <a:latin typeface="Courier New" pitchFamily="49" charset="0"/>
            </a:endParaRPr>
          </a:p>
          <a:p>
            <a:r>
              <a:rPr lang="en-US" sz="1700">
                <a:latin typeface="Courier New" pitchFamily="49" charset="0"/>
              </a:rPr>
              <a:t>main:  </a:t>
            </a:r>
          </a:p>
          <a:p>
            <a:r>
              <a:rPr lang="en-US" sz="1700">
                <a:latin typeface="Courier New" pitchFamily="49" charset="0"/>
              </a:rPr>
              <a:t>  ...</a:t>
            </a:r>
          </a:p>
          <a:p>
            <a:r>
              <a:rPr lang="en-US" sz="1700">
                <a:latin typeface="Courier New" pitchFamily="49" charset="0"/>
              </a:rPr>
              <a:t>  addi $a0, $0, 2    # argument 0 = 2</a:t>
            </a:r>
          </a:p>
          <a:p>
            <a:r>
              <a:rPr lang="en-US" sz="1700">
                <a:latin typeface="Courier New" pitchFamily="49" charset="0"/>
              </a:rPr>
              <a:t>  addi $a1, $0, 3    # argument 1 = 3</a:t>
            </a:r>
          </a:p>
          <a:p>
            <a:r>
              <a:rPr lang="en-US" sz="1700">
                <a:latin typeface="Courier New" pitchFamily="49" charset="0"/>
              </a:rPr>
              <a:t>  addi $a2, $0, 4    # argument 2 = 4</a:t>
            </a:r>
          </a:p>
          <a:p>
            <a:r>
              <a:rPr lang="en-US" sz="1700">
                <a:latin typeface="Courier New" pitchFamily="49" charset="0"/>
              </a:rPr>
              <a:t>  addi $a3, $0, 5    # argument 3 = 5</a:t>
            </a:r>
          </a:p>
          <a:p>
            <a:r>
              <a:rPr lang="en-US" sz="1700">
                <a:latin typeface="Courier New" pitchFamily="49" charset="0"/>
              </a:rPr>
              <a:t>  jal  diffofsums    # call procedure</a:t>
            </a:r>
          </a:p>
          <a:p>
            <a:r>
              <a:rPr lang="en-US" sz="170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>
                <a:latin typeface="Courier New" pitchFamily="49" charset="0"/>
              </a:rPr>
              <a:t>  ...</a:t>
            </a:r>
          </a:p>
          <a:p>
            <a:endParaRPr lang="en-US" sz="1700">
              <a:latin typeface="Courier New" pitchFamily="49" charset="0"/>
            </a:endParaRPr>
          </a:p>
          <a:p>
            <a:r>
              <a:rPr lang="en-US" sz="1700">
                <a:latin typeface="Courier New" pitchFamily="49" charset="0"/>
              </a:rPr>
              <a:t># $s0 = result</a:t>
            </a:r>
          </a:p>
          <a:p>
            <a:r>
              <a:rPr lang="en-US" sz="1700">
                <a:latin typeface="Courier New" pitchFamily="49" charset="0"/>
              </a:rPr>
              <a:t>diffofsums:</a:t>
            </a:r>
          </a:p>
          <a:p>
            <a:r>
              <a:rPr lang="en-US" sz="1700">
                <a:latin typeface="Courier New" pitchFamily="49" charset="0"/>
              </a:rPr>
              <a:t>  add $t0, $a0, $a1  # $t0 = f + g</a:t>
            </a:r>
          </a:p>
          <a:p>
            <a:r>
              <a:rPr lang="en-US" sz="1700">
                <a:latin typeface="Courier New" pitchFamily="49" charset="0"/>
              </a:rPr>
              <a:t>  add $t1, $a2, $a3  # $t1 = h + i</a:t>
            </a:r>
          </a:p>
          <a:p>
            <a:r>
              <a:rPr lang="en-US" sz="1700">
                <a:latin typeface="Courier New" pitchFamily="49" charset="0"/>
              </a:rPr>
              <a:t>  sub $s0, $t0, $t1  # result = (f + g) - (h + i)</a:t>
            </a:r>
          </a:p>
          <a:p>
            <a:r>
              <a:rPr lang="en-US" sz="170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>
                <a:latin typeface="Courier New" pitchFamily="49" charset="0"/>
              </a:rPr>
              <a:t>  jr  $ra            # return to caller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Arguments and Return Values</a:t>
            </a:r>
          </a:p>
        </p:txBody>
      </p:sp>
      <p:sp>
        <p:nvSpPr>
          <p:cNvPr id="9728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728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9728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9728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990600"/>
            <a:ext cx="7162800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>
                <a:latin typeface="Courier New" pitchFamily="49" charset="0"/>
              </a:rPr>
              <a:t># $s0 = result</a:t>
            </a:r>
          </a:p>
          <a:p>
            <a:r>
              <a:rPr lang="en-US" sz="1700">
                <a:latin typeface="Courier New" pitchFamily="49" charset="0"/>
              </a:rPr>
              <a:t>diffofsums:</a:t>
            </a:r>
          </a:p>
          <a:p>
            <a:r>
              <a:rPr lang="en-US" sz="1700">
                <a:latin typeface="Courier New" pitchFamily="49" charset="0"/>
              </a:rPr>
              <a:t>  add </a:t>
            </a:r>
            <a:r>
              <a:rPr lang="en-US" sz="170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>
                <a:latin typeface="Courier New" pitchFamily="49" charset="0"/>
              </a:rPr>
              <a:t>, $a0, $a1  # $t0 = f + g</a:t>
            </a:r>
          </a:p>
          <a:p>
            <a:r>
              <a:rPr lang="en-US" sz="1700">
                <a:latin typeface="Courier New" pitchFamily="49" charset="0"/>
              </a:rPr>
              <a:t>  add </a:t>
            </a:r>
            <a:r>
              <a:rPr lang="en-US" sz="170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>
                <a:latin typeface="Courier New" pitchFamily="49" charset="0"/>
              </a:rPr>
              <a:t>, $a2, $a3  # $t1 = h + i</a:t>
            </a:r>
          </a:p>
          <a:p>
            <a:r>
              <a:rPr lang="en-US" sz="1700">
                <a:latin typeface="Courier New" pitchFamily="49" charset="0"/>
              </a:rPr>
              <a:t>  sub </a:t>
            </a:r>
            <a:r>
              <a:rPr lang="en-US" sz="170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>
                <a:latin typeface="Courier New" pitchFamily="49" charset="0"/>
              </a:rPr>
              <a:t>, $t0, $t1  # result = (f + g) - (h + i)</a:t>
            </a:r>
          </a:p>
          <a:p>
            <a:r>
              <a:rPr lang="en-US" sz="170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>
                <a:latin typeface="Courier New" pitchFamily="49" charset="0"/>
              </a:rPr>
              <a:t>  jr  $ra            # return to caller</a:t>
            </a:r>
          </a:p>
        </p:txBody>
      </p:sp>
      <p:sp>
        <p:nvSpPr>
          <p:cNvPr id="97289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2000" y="3733800"/>
            <a:ext cx="716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Courier New" pitchFamily="49" charset="0"/>
              </a:rPr>
              <a:t>diffofsums</a:t>
            </a:r>
            <a:r>
              <a:rPr lang="en-US" sz="2000">
                <a:latin typeface="Times New Roman" pitchFamily="18" charset="0"/>
              </a:rPr>
              <a:t> overwrote 3 registers:</a:t>
            </a:r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$t0</a:t>
            </a:r>
            <a:r>
              <a:rPr lang="en-US" sz="2000"/>
              <a:t>, </a:t>
            </a:r>
            <a:r>
              <a:rPr lang="en-US" sz="2000">
                <a:latin typeface="Courier New" pitchFamily="49" charset="0"/>
              </a:rPr>
              <a:t>$t1</a:t>
            </a:r>
            <a:r>
              <a:rPr lang="en-US" sz="2000"/>
              <a:t>, and </a:t>
            </a:r>
            <a:r>
              <a:rPr lang="en-US" sz="2000">
                <a:latin typeface="Courier New" pitchFamily="49" charset="0"/>
              </a:rPr>
              <a:t>$s0</a:t>
            </a:r>
            <a:endParaRPr lang="en-US" sz="200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000">
                <a:latin typeface="Courier New" pitchFamily="49" charset="0"/>
              </a:rPr>
              <a:t>diffofsums</a:t>
            </a:r>
            <a:r>
              <a:rPr lang="en-US" sz="2000">
                <a:latin typeface="Times New Roman" pitchFamily="18" charset="0"/>
              </a:rPr>
              <a:t> can use the </a:t>
            </a:r>
            <a:r>
              <a:rPr lang="en-US" sz="2000" i="1">
                <a:latin typeface="Times New Roman" pitchFamily="18" charset="0"/>
              </a:rPr>
              <a:t>stack </a:t>
            </a:r>
            <a:r>
              <a:rPr lang="en-US" sz="2000">
                <a:latin typeface="Times New Roman" pitchFamily="18" charset="0"/>
              </a:rPr>
              <a:t>to temporarily store registers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Stack</a:t>
            </a:r>
          </a:p>
        </p:txBody>
      </p:sp>
      <p:sp>
        <p:nvSpPr>
          <p:cNvPr id="2663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143000"/>
            <a:ext cx="502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Like a stack 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>
                <a:latin typeface="Times New Roman" pitchFamily="18" charset="0"/>
              </a:rPr>
              <a:t>Expands</a:t>
            </a:r>
            <a:r>
              <a:rPr lang="en-US" sz="2400">
                <a:latin typeface="Times New Roman" pitchFamily="18" charset="0"/>
              </a:rPr>
              <a:t>: uses more memory when more space is needed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>
                <a:latin typeface="Times New Roman" pitchFamily="18" charset="0"/>
              </a:rPr>
              <a:t>Contracts</a:t>
            </a:r>
            <a:r>
              <a:rPr lang="en-US" sz="2400">
                <a:latin typeface="Times New Roman" pitchFamily="18" charset="0"/>
              </a:rPr>
              <a:t>: 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6626" name="Object 9"/>
          <p:cNvGraphicFramePr>
            <a:graphicFrameLocks noGrp="1" noChangeAspect="1"/>
          </p:cNvGraphicFramePr>
          <p:nvPr>
            <p:ph idx="1"/>
            <p:custDataLst>
              <p:tags r:id="rId6"/>
            </p:custDataLst>
          </p:nvPr>
        </p:nvGraphicFramePr>
        <p:xfrm>
          <a:off x="5715000" y="1524000"/>
          <a:ext cx="2465388" cy="4419600"/>
        </p:xfrm>
        <a:graphic>
          <a:graphicData uri="http://schemas.openxmlformats.org/presentationml/2006/ole">
            <p:oleObj spid="_x0000_s153608" r:id="rId9" imgW="1670400" imgH="29952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Stack</a:t>
            </a:r>
          </a:p>
        </p:txBody>
      </p:sp>
      <p:sp>
        <p:nvSpPr>
          <p:cNvPr id="27654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graphicFrame>
        <p:nvGraphicFramePr>
          <p:cNvPr id="27650" name="Object 6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457200" y="2514600"/>
          <a:ext cx="8304213" cy="3040063"/>
        </p:xfrm>
        <a:graphic>
          <a:graphicData uri="http://schemas.openxmlformats.org/presentationml/2006/ole">
            <p:oleObj spid="_x0000_s154632" name="VISIO" r:id="rId9" imgW="3660648" imgH="1397508" progId="Visio.Drawing.11">
              <p:embed/>
            </p:oleObj>
          </a:graphicData>
        </a:graphic>
      </p:graphicFrame>
      <p:sp>
        <p:nvSpPr>
          <p:cNvPr id="27656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Stack pointer: </a:t>
            </a:r>
            <a:r>
              <a:rPr lang="en-US" sz="2400">
                <a:latin typeface="Courier New" pitchFamily="49" charset="0"/>
              </a:rPr>
              <a:t>$sp</a:t>
            </a:r>
            <a:r>
              <a:rPr lang="en-US" sz="2400">
                <a:latin typeface="Times New Roman" pitchFamily="18" charset="0"/>
              </a:rPr>
              <a:t>, points to top of the stack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John Hennessy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609600" y="1143000"/>
            <a:ext cx="4953000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President of Stanford University</a:t>
            </a:r>
          </a:p>
          <a:p>
            <a:pPr eaLnBrk="1" hangingPunct="1"/>
            <a:r>
              <a:rPr lang="en-US" sz="2400" dirty="0" smtClean="0"/>
              <a:t>Professor of Electrical Engineering and Computer Science at Stanford since 1977</a:t>
            </a:r>
          </a:p>
          <a:p>
            <a:pPr eaLnBrk="1" hangingPunct="1"/>
            <a:r>
              <a:rPr lang="en-US" sz="2400" dirty="0" err="1" smtClean="0"/>
              <a:t>Coinvented</a:t>
            </a:r>
            <a:r>
              <a:rPr lang="en-US" sz="2400" dirty="0" smtClean="0"/>
              <a:t> the Reduced Instruction Set Computer (RISC)</a:t>
            </a:r>
          </a:p>
          <a:p>
            <a:pPr eaLnBrk="1" hangingPunct="1"/>
            <a:r>
              <a:rPr lang="en-US" sz="2400" dirty="0" smtClean="0"/>
              <a:t>Developed the </a:t>
            </a:r>
            <a:r>
              <a:rPr lang="en-US" sz="2400" dirty="0" smtClean="0">
                <a:solidFill>
                  <a:srgbClr val="C00000"/>
                </a:solidFill>
              </a:rPr>
              <a:t>MIPS</a:t>
            </a:r>
            <a:r>
              <a:rPr lang="en-US" sz="2400" dirty="0" smtClean="0"/>
              <a:t> architecture at Stanford in 1984 and cofounded MIPS Computer Systems </a:t>
            </a:r>
          </a:p>
          <a:p>
            <a:pPr eaLnBrk="1" hangingPunct="1"/>
            <a:r>
              <a:rPr lang="en-US" sz="2400" dirty="0" smtClean="0"/>
              <a:t>As of 2004, over 300 million MIPS microprocessors have been sold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715000" y="1466850"/>
            <a:ext cx="2689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Procedures use the Stack</a:t>
            </a:r>
          </a:p>
        </p:txBody>
      </p:sp>
      <p:sp>
        <p:nvSpPr>
          <p:cNvPr id="9830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831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9831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98312" name="Rectangle 7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685800" y="3030538"/>
            <a:ext cx="7772400" cy="2913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# MIPS assembly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# $s0 = result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diffofsums: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smtClean="0">
                <a:latin typeface="Courier New" pitchFamily="49" charset="0"/>
              </a:rPr>
              <a:t>, $a0, $a1  # $t0 = f + g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smtClean="0">
                <a:latin typeface="Courier New" pitchFamily="49" charset="0"/>
              </a:rPr>
              <a:t>, $a2, $a3  # $t1 = h + i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sub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smtClean="0">
                <a:latin typeface="Courier New" pitchFamily="49" charset="0"/>
              </a:rPr>
              <a:t>, $t0, $t1  # result = (f + g) - (h + i)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 $v0, $s0, $0   # put return value in $v0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jr  $ra            # return to caller</a:t>
            </a:r>
          </a:p>
        </p:txBody>
      </p:sp>
      <p:sp>
        <p:nvSpPr>
          <p:cNvPr id="98313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Called procedures must have no other unintended side effects.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But </a:t>
            </a:r>
            <a:r>
              <a:rPr lang="en-US" sz="2400">
                <a:latin typeface="Courier New" pitchFamily="49" charset="0"/>
              </a:rPr>
              <a:t>diffofsums</a:t>
            </a:r>
            <a:r>
              <a:rPr lang="en-US" sz="2400">
                <a:latin typeface="Times New Roman" pitchFamily="18" charset="0"/>
              </a:rPr>
              <a:t> overwrites 3 registers: </a:t>
            </a:r>
            <a:r>
              <a:rPr lang="en-US" sz="2400">
                <a:latin typeface="Courier New" pitchFamily="49" charset="0"/>
              </a:rPr>
              <a:t>$t0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$t1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$s0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76200"/>
            <a:ext cx="8915400" cy="762000"/>
          </a:xfrm>
        </p:spPr>
        <p:txBody>
          <a:bodyPr/>
          <a:lstStyle/>
          <a:p>
            <a:pPr eaLnBrk="1" hangingPunct="1"/>
            <a:r>
              <a:rPr lang="en-US" smtClean="0"/>
              <a:t>Storing Register Values on the Stack</a:t>
            </a:r>
          </a:p>
        </p:txBody>
      </p:sp>
      <p:sp>
        <p:nvSpPr>
          <p:cNvPr id="9933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933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9933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99336" name="Rectangle 6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1524000" y="11430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# $s0 = result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diffofsums: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addi $sp, $sp, -12  # make space on stack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                    # to store 3 registers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sw   $s0, 8($sp)    # save $s0 on stack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sw   $t0, 4($sp)    # save $t0 on stack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sw   $t1, 0($sp)    # save $t1 on stack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add  $t0, $a0, $a1  # $t0 = f + g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add  $t1, $a2, $a3  # $t1 = h + i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sub  $s0, $t0, $t1  # result = (f + g) - (h + i)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add  $v0, $s0, $0   # put return value in $v0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lw   $t1, 0($sp)    # restore $t1 from stack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lw   $t0, 4($sp)    # restore $t0 from stack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lw   $s0, 8($sp)    # restore $s0 from stack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  addi $sp, $sp, 12   # deallocate stack space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jr   $ra            # return to caller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" y="76200"/>
            <a:ext cx="8915400" cy="762000"/>
          </a:xfrm>
        </p:spPr>
        <p:txBody>
          <a:bodyPr/>
          <a:lstStyle/>
          <a:p>
            <a:pPr eaLnBrk="1" hangingPunct="1"/>
            <a:r>
              <a:rPr lang="en-US" smtClean="0"/>
              <a:t>The Stack during </a:t>
            </a:r>
            <a:r>
              <a:rPr lang="en-US" b="1" smtClean="0">
                <a:latin typeface="Courier New" pitchFamily="49" charset="0"/>
              </a:rPr>
              <a:t>diffofsums</a:t>
            </a:r>
            <a:r>
              <a:rPr lang="en-US" smtClean="0"/>
              <a:t> Call</a:t>
            </a:r>
          </a:p>
        </p:txBody>
      </p:sp>
      <p:sp>
        <p:nvSpPr>
          <p:cNvPr id="28678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867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2868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28674" name="Object 6"/>
          <p:cNvGraphicFramePr>
            <a:graphicFrameLocks noGrp="1" noChangeAspect="1"/>
          </p:cNvGraphicFramePr>
          <p:nvPr>
            <p:ph idx="1"/>
            <p:custDataLst>
              <p:tags r:id="rId6"/>
            </p:custDataLst>
          </p:nvPr>
        </p:nvGraphicFramePr>
        <p:xfrm>
          <a:off x="685800" y="2222500"/>
          <a:ext cx="7772400" cy="2944813"/>
        </p:xfrm>
        <a:graphic>
          <a:graphicData uri="http://schemas.openxmlformats.org/presentationml/2006/ole">
            <p:oleObj spid="_x0000_s155656" name="VISIO" r:id="rId9" imgW="3508248" imgH="138684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Registers</a:t>
            </a:r>
          </a:p>
        </p:txBody>
      </p:sp>
      <p:sp>
        <p:nvSpPr>
          <p:cNvPr id="10035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1082399" name="Group 31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6858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$s0 - 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$t0 - 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$a0 - 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$v0 - 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138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10138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101383" name="Rectangle 5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76200" y="76200"/>
            <a:ext cx="8915400" cy="762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Multiple Procedure Calls</a:t>
            </a:r>
          </a:p>
        </p:txBody>
      </p:sp>
      <p:sp>
        <p:nvSpPr>
          <p:cNvPr id="101384" name="Rectangle 6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proc1: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  addi $sp, $sp, -4   # make space on stack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  sw   $ra, 0($sp)    # save $ra on stack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jal  proc2	   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...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  lw   $ra, 0($sp)    # restore $s0 from stack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  addi $sp, $sp, 4    # deallocate stack space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jr  $ra             # return to caller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240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10240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102407" name="Rectangle 5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76200" y="76200"/>
            <a:ext cx="8915400" cy="762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Storing Saved Registers on the Stack</a:t>
            </a:r>
          </a:p>
        </p:txBody>
      </p:sp>
      <p:sp>
        <p:nvSpPr>
          <p:cNvPr id="102408" name="Rectangle 6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# $s0 = result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diffofsums: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  addi $sp, $sp, -4  # make space on stack to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				   # store one register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  sw  $s0, 0($sp)    # save $s0 on stack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 $t0, $a0, $a1  # $t0 = f + g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 $t1, $a2, $a3  # $t1 = h + i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sub $s0, $t0, $t1  # result = (f + g) - (h + i)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add $v0, $s0, $0   # put return value in $v0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  lw  $s0, 0($sp)    # restore $s0 from stack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00099"/>
                </a:solidFill>
                <a:latin typeface="Courier New" pitchFamily="49" charset="0"/>
              </a:rPr>
              <a:t>  addi $sp, $sp, 4   # deallocate stack space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jr  $ra            # return to caller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Procedure Call</a:t>
            </a:r>
          </a:p>
        </p:txBody>
      </p:sp>
      <p:sp>
        <p:nvSpPr>
          <p:cNvPr id="10342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343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10343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int factorial(int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Procedure Call</a:t>
            </a:r>
          </a:p>
        </p:txBody>
      </p:sp>
      <p:sp>
        <p:nvSpPr>
          <p:cNvPr id="10445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445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10445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10445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1143000"/>
            <a:ext cx="716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Procedure Call</a:t>
            </a:r>
          </a:p>
        </p:txBody>
      </p:sp>
      <p:sp>
        <p:nvSpPr>
          <p:cNvPr id="10547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547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10547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10548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1143000"/>
            <a:ext cx="71628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0x90</a:t>
            </a:r>
            <a:r>
              <a:rPr lang="en-US" sz="1600">
                <a:latin typeface="Courier New" pitchFamily="49" charset="0"/>
              </a:rPr>
              <a:t> factorial: addi $sp, $sp, -8  # make room</a:t>
            </a:r>
          </a:p>
          <a:p>
            <a:r>
              <a:rPr lang="en-US" sz="1600" b="1">
                <a:latin typeface="Courier New" pitchFamily="49" charset="0"/>
              </a:rPr>
              <a:t>0x94      </a:t>
            </a:r>
            <a:r>
              <a:rPr lang="en-US" sz="1600">
                <a:latin typeface="Courier New" pitchFamily="49" charset="0"/>
              </a:rPr>
              <a:t>      sw   $a0, 4($sp)   # store $a0</a:t>
            </a:r>
          </a:p>
          <a:p>
            <a:r>
              <a:rPr lang="en-US" sz="1600" b="1">
                <a:latin typeface="Courier New" pitchFamily="49" charset="0"/>
              </a:rPr>
              <a:t>0x98 </a:t>
            </a:r>
            <a:r>
              <a:rPr lang="en-US" sz="1600">
                <a:latin typeface="Courier New" pitchFamily="49" charset="0"/>
              </a:rPr>
              <a:t>           sw   $ra, 0($sp)   # store $ra</a:t>
            </a:r>
          </a:p>
          <a:p>
            <a:r>
              <a:rPr lang="en-US" sz="1600" b="1">
                <a:latin typeface="Courier New" pitchFamily="49" charset="0"/>
              </a:rPr>
              <a:t>0x9C </a:t>
            </a:r>
            <a:r>
              <a:rPr lang="en-US" sz="1600">
                <a:latin typeface="Courier New" pitchFamily="49" charset="0"/>
              </a:rPr>
              <a:t>           addi $t0, $0, 2    </a:t>
            </a:r>
          </a:p>
          <a:p>
            <a:r>
              <a:rPr lang="en-US" sz="1600" b="1">
                <a:latin typeface="Courier New" pitchFamily="49" charset="0"/>
              </a:rPr>
              <a:t>0xA0 </a:t>
            </a:r>
            <a:r>
              <a:rPr lang="en-US" sz="1600">
                <a:latin typeface="Courier New" pitchFamily="49" charset="0"/>
              </a:rPr>
              <a:t>           slt  $t0, $a0, $t0 # a &lt;= 1 ?</a:t>
            </a:r>
          </a:p>
          <a:p>
            <a:r>
              <a:rPr lang="en-US" sz="1600" b="1">
                <a:latin typeface="Courier New" pitchFamily="49" charset="0"/>
              </a:rPr>
              <a:t>0xA4 </a:t>
            </a:r>
            <a:r>
              <a:rPr lang="en-US" sz="1600">
                <a:latin typeface="Courier New" pitchFamily="49" charset="0"/>
              </a:rPr>
              <a:t>           beq  $t0, $0, else # no: go to else  </a:t>
            </a:r>
          </a:p>
          <a:p>
            <a:r>
              <a:rPr lang="en-US" sz="1600" b="1">
                <a:latin typeface="Courier New" pitchFamily="49" charset="0"/>
              </a:rPr>
              <a:t>0xA8 </a:t>
            </a:r>
            <a:r>
              <a:rPr lang="en-US" sz="1600">
                <a:latin typeface="Courier New" pitchFamily="49" charset="0"/>
              </a:rPr>
              <a:t>           addi $v0, $0, 1    # yes: return 1</a:t>
            </a:r>
          </a:p>
          <a:p>
            <a:r>
              <a:rPr lang="en-US" sz="1600" b="1">
                <a:latin typeface="Courier New" pitchFamily="49" charset="0"/>
              </a:rPr>
              <a:t>0xAC </a:t>
            </a:r>
            <a:r>
              <a:rPr lang="en-US" sz="1600">
                <a:latin typeface="Courier New" pitchFamily="49" charset="0"/>
              </a:rPr>
              <a:t>           addi $sp, $sp, 8   # restore $sp</a:t>
            </a:r>
          </a:p>
          <a:p>
            <a:r>
              <a:rPr lang="en-US" sz="1600" b="1">
                <a:latin typeface="Courier New" pitchFamily="49" charset="0"/>
              </a:rPr>
              <a:t>0xB0 </a:t>
            </a:r>
            <a:r>
              <a:rPr lang="en-US" sz="1600">
                <a:latin typeface="Courier New" pitchFamily="49" charset="0"/>
              </a:rPr>
              <a:t>           jr   $ra           # return</a:t>
            </a:r>
          </a:p>
          <a:p>
            <a:r>
              <a:rPr lang="en-US" sz="1600" b="1">
                <a:latin typeface="Courier New" pitchFamily="49" charset="0"/>
              </a:rPr>
              <a:t>0xB4 </a:t>
            </a:r>
            <a:r>
              <a:rPr lang="en-US" sz="1600">
                <a:latin typeface="Courier New" pitchFamily="49" charset="0"/>
              </a:rPr>
              <a:t>     else: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>
                <a:latin typeface="Courier New" pitchFamily="49" charset="0"/>
              </a:rPr>
              <a:t>addi $a0, $a0, -1  # n = n - 1</a:t>
            </a:r>
          </a:p>
          <a:p>
            <a:r>
              <a:rPr lang="en-US" sz="1600" b="1">
                <a:latin typeface="Courier New" pitchFamily="49" charset="0"/>
              </a:rPr>
              <a:t>0xB8 </a:t>
            </a:r>
            <a:r>
              <a:rPr lang="en-US" sz="1600">
                <a:latin typeface="Courier New" pitchFamily="49" charset="0"/>
              </a:rPr>
              <a:t>           jal  factorial     # recursive call</a:t>
            </a:r>
          </a:p>
          <a:p>
            <a:r>
              <a:rPr lang="en-US" sz="1600" b="1">
                <a:latin typeface="Courier New" pitchFamily="49" charset="0"/>
              </a:rPr>
              <a:t>0xBC </a:t>
            </a:r>
            <a:r>
              <a:rPr lang="en-US" sz="1600">
                <a:latin typeface="Courier New" pitchFamily="49" charset="0"/>
              </a:rPr>
              <a:t>           lw   $ra, 0($sp)   # restore $ra</a:t>
            </a:r>
          </a:p>
          <a:p>
            <a:r>
              <a:rPr lang="en-US" sz="1600" b="1">
                <a:latin typeface="Courier New" pitchFamily="49" charset="0"/>
              </a:rPr>
              <a:t>0xC0 </a:t>
            </a:r>
            <a:r>
              <a:rPr lang="en-US" sz="1600">
                <a:latin typeface="Courier New" pitchFamily="49" charset="0"/>
              </a:rPr>
              <a:t>           lw   $a0, 4($sp)   # restore $a0</a:t>
            </a:r>
          </a:p>
          <a:p>
            <a:r>
              <a:rPr lang="en-US" sz="1600" b="1">
                <a:latin typeface="Courier New" pitchFamily="49" charset="0"/>
              </a:rPr>
              <a:t>0xC4</a:t>
            </a:r>
            <a:r>
              <a:rPr lang="en-US" sz="1600">
                <a:latin typeface="Courier New" pitchFamily="49" charset="0"/>
              </a:rPr>
              <a:t>            addi $sp, $sp, 8   # restore $sp</a:t>
            </a:r>
          </a:p>
          <a:p>
            <a:r>
              <a:rPr lang="en-US" sz="1600" b="1">
                <a:latin typeface="Courier New" pitchFamily="49" charset="0"/>
              </a:rPr>
              <a:t>0xC8 </a:t>
            </a:r>
            <a:r>
              <a:rPr lang="en-US" sz="1600">
                <a:latin typeface="Courier New" pitchFamily="49" charset="0"/>
              </a:rPr>
              <a:t>           mul  $v0, $a0, $v0 # n * factorial(n-1)</a:t>
            </a:r>
          </a:p>
          <a:p>
            <a:r>
              <a:rPr lang="en-US" sz="1600" b="1">
                <a:latin typeface="Courier New" pitchFamily="49" charset="0"/>
              </a:rPr>
              <a:t>0xCC </a:t>
            </a:r>
            <a:r>
              <a:rPr lang="en-US" sz="1600">
                <a:latin typeface="Courier New" pitchFamily="49" charset="0"/>
              </a:rPr>
              <a:t>           jr   $ra           # return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during Recursive Call</a:t>
            </a:r>
          </a:p>
        </p:txBody>
      </p:sp>
      <p:sp>
        <p:nvSpPr>
          <p:cNvPr id="29702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29704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29698" name="Object 7"/>
          <p:cNvGraphicFramePr>
            <a:graphicFrameLocks noGrp="1" noChangeAspect="1"/>
          </p:cNvGraphicFramePr>
          <p:nvPr>
            <p:ph idx="1"/>
            <p:custDataLst>
              <p:tags r:id="rId6"/>
            </p:custDataLst>
          </p:nvPr>
        </p:nvGraphicFramePr>
        <p:xfrm>
          <a:off x="381000" y="1358900"/>
          <a:ext cx="8229600" cy="4508500"/>
        </p:xfrm>
        <a:graphic>
          <a:graphicData uri="http://schemas.openxmlformats.org/presentationml/2006/ole">
            <p:oleObj spid="_x0000_s156680" name="VISIO" r:id="rId9" imgW="3950208" imgH="2159508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421 Computer Peripheral and Interfacing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81&quot;/&gt;&lt;/object&gt;&lt;object type=&quot;3&quot; unique_id=&quot;10006&quot;&gt;&lt;property id=&quot;20148&quot; value=&quot;5&quot;/&gt;&lt;property id=&quot;20300&quot; value=&quot;Slide 3 - &amp;quot;CS222: Computer Organization &amp;amp; Architecture&amp;quot;&quot;/&gt;&lt;property id=&quot;20307&quot; value=&quot;275&quot;/&gt;&lt;/object&gt;&lt;object type=&quot;3&quot; unique_id=&quot;10007&quot;&gt;&lt;property id=&quot;20148&quot; value=&quot;5&quot;/&gt;&lt;property id=&quot;20300&quot; value=&quot;Slide 4 - &amp;quot;Prerequisite &amp;amp; Text Book&amp;quot;&quot;/&gt;&lt;property id=&quot;20307&quot; value=&quot;321&quot;/&gt;&lt;/object&gt;&lt;object type=&quot;3&quot; unique_id=&quot;10008&quot;&gt;&lt;property id=&quot;20148&quot; value=&quot;5&quot;/&gt;&lt;property id=&quot;20300&quot; value=&quot;Slide 5&quot;/&gt;&lt;property id=&quot;20307&quot; value=&quot;320&quot;/&gt;&lt;/object&gt;&lt;object type=&quot;3&quot; unique_id=&quot;10009&quot;&gt;&lt;property id=&quot;20148&quot; value=&quot;5&quot;/&gt;&lt;property id=&quot;20300&quot; value=&quot;Slide 6 - &amp;quot;Course Outline&amp;quot;&quot;/&gt;&lt;property id=&quot;20307&quot; value=&quot;276&quot;/&gt;&lt;/object&gt;&lt;object type=&quot;3&quot; unique_id=&quot;10010&quot;&gt;&lt;property id=&quot;20148&quot; value=&quot;5&quot;/&gt;&lt;property id=&quot;20300&quot; value=&quot;Slide 7 - &amp;quot;Evaluation Policy&amp;quot;&quot;/&gt;&lt;property id=&quot;20307&quot; value=&quot;278&quot;/&gt;&lt;/object&gt;&lt;object type=&quot;3&quot; unique_id=&quot;10011&quot;&gt;&lt;property id=&quot;20148&quot; value=&quot;5&quot;/&gt;&lt;property id=&quot;20300&quot; value=&quot;Slide 8&quot;/&gt;&lt;property id=&quot;20307&quot; value=&quot;294&quot;/&gt;&lt;/object&gt;&lt;object type=&quot;3&quot; unique_id=&quot;10012&quot;&gt;&lt;property id=&quot;20148&quot; value=&quot;5&quot;/&gt;&lt;property id=&quot;20300&quot; value=&quot;Slide 9 - &amp;quot;Intel Processors&amp;quot;&quot;/&gt;&lt;property id=&quot;20307&quot; value=&quot;282&quot;/&gt;&lt;/object&gt;&lt;object type=&quot;3&quot; unique_id=&quot;10013&quot;&gt;&lt;property id=&quot;20148&quot; value=&quot;5&quot;/&gt;&lt;property id=&quot;20300&quot; value=&quot;Slide 10 - &amp;quot;4004 &amp;amp; 8008&amp;quot;&quot;/&gt;&lt;property id=&quot;20307&quot; value=&quot;303&quot;/&gt;&lt;/object&gt;&lt;object type=&quot;3&quot; unique_id=&quot;10014&quot;&gt;&lt;property id=&quot;20148&quot; value=&quot;5&quot;/&gt;&lt;property id=&quot;20300&quot; value=&quot;Slide 11 - &amp;quot;8080 &amp;amp; 8085&amp;quot;&quot;/&gt;&lt;property id=&quot;20307&quot; value=&quot;304&quot;/&gt;&lt;/object&gt;&lt;object type=&quot;3&quot; unique_id=&quot;10015&quot;&gt;&lt;property id=&quot;20148&quot; value=&quot;5&quot;/&gt;&lt;property id=&quot;20300&quot; value=&quot;Slide 12 - &amp;quot;8086 &amp;amp; 8088&amp;quot;&quot;/&gt;&lt;property id=&quot;20307&quot; value=&quot;305&quot;/&gt;&lt;/object&gt;&lt;object type=&quot;3&quot; unique_id=&quot;10016&quot;&gt;&lt;property id=&quot;20148&quot; value=&quot;5&quot;/&gt;&lt;property id=&quot;20300&quot; value=&quot;Slide 13 - &amp;quot;80286&amp;quot;&quot;/&gt;&lt;property id=&quot;20307&quot; value=&quot;306&quot;/&gt;&lt;/object&gt;&lt;object type=&quot;3&quot; unique_id=&quot;10017&quot;&gt;&lt;property id=&quot;20148&quot; value=&quot;5&quot;/&gt;&lt;property id=&quot;20300&quot; value=&quot;Slide 14 - &amp;quot;80386 &amp;amp; 80486&amp;quot;&quot;/&gt;&lt;property id=&quot;20307&quot; value=&quot;307&quot;/&gt;&lt;/object&gt;&lt;object type=&quot;3&quot; unique_id=&quot;10018&quot;&gt;&lt;property id=&quot;20148&quot; value=&quot;5&quot;/&gt;&lt;property id=&quot;20300&quot; value=&quot;Slide 15 - &amp;quot;Pentium&amp;quot;&quot;/&gt;&lt;property id=&quot;20307&quot; value=&quot;308&quot;/&gt;&lt;/object&gt;&lt;object type=&quot;3&quot; unique_id=&quot;10019&quot;&gt;&lt;property id=&quot;20148&quot; value=&quot;5&quot;/&gt;&lt;property id=&quot;20300&quot; value=&quot;Slide 16 - &amp;quot;Pentium&amp;quot;&quot;/&gt;&lt;property id=&quot;20307&quot; value=&quot;309&quot;/&gt;&lt;/object&gt;&lt;object type=&quot;3&quot; unique_id=&quot;10020&quot;&gt;&lt;property id=&quot;20148&quot; value=&quot;5&quot;/&gt;&lt;property id=&quot;20300&quot; value=&quot;Slide 17&quot;/&gt;&lt;property id=&quot;20307&quot; value=&quot;310&quot;/&gt;&lt;/object&gt;&lt;object type=&quot;3&quot; unique_id=&quot;10021&quot;&gt;&lt;property id=&quot;20148&quot; value=&quot;5&quot;/&gt;&lt;property id=&quot;20300&quot; value=&quot;Slide 18 - &amp;quot;Pentium-pro&amp;quot;&quot;/&gt;&lt;property id=&quot;20307&quot; value=&quot;311&quot;/&gt;&lt;/object&gt;&lt;object type=&quot;3&quot; unique_id=&quot;10022&quot;&gt;&lt;property id=&quot;20148&quot; value=&quot;5&quot;/&gt;&lt;property id=&quot;20300&quot; value=&quot;Slide 19 - &amp;quot;Pentium-pro&amp;quot;&quot;/&gt;&lt;property id=&quot;20307&quot; value=&quot;312&quot;/&gt;&lt;/object&gt;&lt;object type=&quot;3&quot; unique_id=&quot;10023&quot;&gt;&lt;property id=&quot;20148&quot; value=&quot;5&quot;/&gt;&lt;property id=&quot;20300&quot; value=&quot;Slide 20 - &amp;quot;Pentium II Xeon&amp;quot;&quot;/&gt;&lt;property id=&quot;20307&quot; value=&quot;313&quot;/&gt;&lt;/object&gt;&lt;object type=&quot;3&quot; unique_id=&quot;10024&quot;&gt;&lt;property id=&quot;20148&quot; value=&quot;5&quot;/&gt;&lt;property id=&quot;20300&quot; value=&quot;Slide 21 - &amp;quot;Pentium III&amp;quot;&quot;/&gt;&lt;property id=&quot;20307&quot; value=&quot;314&quot;/&gt;&lt;/object&gt;&lt;object type=&quot;3&quot; unique_id=&quot;10025&quot;&gt;&lt;property id=&quot;20148&quot; value=&quot;5&quot;/&gt;&lt;property id=&quot;20300&quot; value=&quot;Slide 22 - &amp;quot;Pentium 4 and core 2&amp;quot;&quot;/&gt;&lt;property id=&quot;20307&quot; value=&quot;315&quot;/&gt;&lt;/object&gt;&lt;object type=&quot;3&quot; unique_id=&quot;10026&quot;&gt;&lt;property id=&quot;20148&quot; value=&quot;5&quot;/&gt;&lt;property id=&quot;20300&quot; value=&quot;Slide 23 - &amp;quot;Pentium 4 and Core2, 64-bit and Multiple Core Microprocessors &amp;quot;&quot;/&gt;&lt;property id=&quot;20307&quot; value=&quot;316&quot;/&gt;&lt;/object&gt;&lt;object type=&quot;3&quot; unique_id=&quot;10027&quot;&gt;&lt;property id=&quot;20148&quot; value=&quot;5&quot;/&gt;&lt;property id=&quot;20300&quot; value=&quot;Slide 24 - &amp;quot;Pentium 4 and Multiple Core Microprocessors  (Contd..)&amp;quot;&quot;/&gt;&lt;property id=&quot;20307&quot; value=&quot;317&quot;/&gt;&lt;/object&gt;&lt;object type=&quot;3&quot; unique_id=&quot;10028&quot;&gt;&lt;property id=&quot;20148&quot; value=&quot;5&quot;/&gt;&lt;property id=&quot;20300&quot; value=&quot;Slide 25 - &amp;quot;Microprocessor and microcontroller&amp;quot;&quot;/&gt;&lt;property id=&quot;20307&quot; value=&quot;322&quot;/&gt;&lt;/object&gt;&lt;object type=&quot;3&quot; unique_id=&quot;10029&quot;&gt;&lt;property id=&quot;20148&quot; value=&quot;5&quot;/&gt;&lt;property id=&quot;20300&quot; value=&quot;Slide 26 - &amp;quot;Personal Computer (PC)&amp;quot;&quot;/&gt;&lt;property id=&quot;20307&quot; value=&quot;283&quot;/&gt;&lt;/object&gt;&lt;object type=&quot;3&quot; unique_id=&quot;10030&quot;&gt;&lt;property id=&quot;20148&quot; value=&quot;5&quot;/&gt;&lt;property id=&quot;20300&quot; value=&quot;Slide 27 - &amp;quot;Micro computer&amp;quot;&quot;/&gt;&lt;property id=&quot;20307&quot; value=&quot;284&quot;/&gt;&lt;/object&gt;&lt;object type=&quot;3&quot; unique_id=&quot;10031&quot;&gt;&lt;property id=&quot;20148&quot; value=&quot;5&quot;/&gt;&lt;property id=&quot;20300&quot; value=&quot;Slide 28 - &amp;quot;System Bus components&amp;quot;&quot;/&gt;&lt;property id=&quot;20307&quot; value=&quot;287&quot;/&gt;&lt;/object&gt;&lt;object type=&quot;3&quot; unique_id=&quot;10032&quot;&gt;&lt;property id=&quot;20148&quot; value=&quot;5&quot;/&gt;&lt;property id=&quot;20300&quot; value=&quot;Slide 29 - &amp;quot;Single Bus Problems&amp;quot;&quot;/&gt;&lt;property id=&quot;20307&quot; value=&quot;288&quot;/&gt;&lt;/object&gt;&lt;object type=&quot;3&quot; unique_id=&quot;10033&quot;&gt;&lt;property id=&quot;20148&quot; value=&quot;5&quot;/&gt;&lt;property id=&quot;20300&quot; value=&quot;Slide 30 - &amp;quot;Traditional (Bus Architecture) &amp;quot;&quot;/&gt;&lt;property id=&quot;20307&quot; value=&quot;289&quot;/&gt;&lt;/object&gt;&lt;object type=&quot;3&quot; unique_id=&quot;10034&quot;&gt;&lt;property id=&quot;20148&quot; value=&quot;5&quot;/&gt;&lt;property id=&quot;20300&quot; value=&quot;Slide 31 - &amp;quot;High Performance Bus&amp;quot;&quot;/&gt;&lt;property id=&quot;20307&quot; value=&quot;290&quot;/&gt;&lt;/object&gt;&lt;object type=&quot;3&quot; unique_id=&quot;10035&quot;&gt;&lt;property id=&quot;20148&quot; value=&quot;5&quot;/&gt;&lt;property id=&quot;20300&quot; value=&quot;Slide 32 - &amp;quot;Synchronous Timing Diagram&amp;quot;&quot;/&gt;&lt;property id=&quot;20307&quot; value=&quot;291&quot;/&gt;&lt;/object&gt;&lt;object type=&quot;3&quot; unique_id=&quot;10036&quot;&gt;&lt;property id=&quot;20148&quot; value=&quot;5&quot;/&gt;&lt;property id=&quot;20300&quot; value=&quot;Slide 33 - &amp;quot;Asynchronous Timing – Read Diagram&amp;quot;&quot;/&gt;&lt;property id=&quot;20307&quot; value=&quot;292&quot;/&gt;&lt;/object&gt;&lt;object type=&quot;3&quot; unique_id=&quot;10037&quot;&gt;&lt;property id=&quot;20148&quot; value=&quot;5&quot;/&gt;&lt;property id=&quot;20300&quot; value=&quot;Slide 34 - &amp;quot;Asynchronous Timing – Write Diagram&amp;quot;&quot;/&gt;&lt;property id=&quot;20307&quot; value=&quot;293&quot;/&gt;&lt;/object&gt;&lt;object type=&quot;3&quot; unique_id=&quot;10038&quot;&gt;&lt;property id=&quot;20148&quot; value=&quot;5&quot;/&gt;&lt;property id=&quot;20300&quot; value=&quot;Slide 35 - &amp;quot;Memory and associated operation&amp;quot;&quot;/&gt;&lt;property id=&quot;20307&quot; value=&quot;295&quot;/&gt;&lt;/object&gt;&lt;object type=&quot;3&quot; unique_id=&quot;10039&quot;&gt;&lt;property id=&quot;20148&quot; value=&quot;5&quot;/&gt;&lt;property id=&quot;20300&quot; value=&quot;Slide 36 - &amp;quot;Memory Read Cycle&amp;quot;&quot;/&gt;&lt;property id=&quot;20307&quot; value=&quot;300&quot;/&gt;&lt;/object&gt;&lt;object type=&quot;3&quot; unique_id=&quot;10040&quot;&gt;&lt;property id=&quot;20148&quot; value=&quot;5&quot;/&gt;&lt;property id=&quot;20300&quot; value=&quot;Slide 37 - &amp;quot;Memory Write Cycle&amp;quot;&quot;/&gt;&lt;property id=&quot;20307&quot; value=&quot;301&quot;/&gt;&lt;/object&gt;&lt;object type=&quot;3&quot; unique_id=&quot;10041&quot;&gt;&lt;property id=&quot;20148&quot; value=&quot;5&quot;/&gt;&lt;property id=&quot;20300&quot; value=&quot;Slide 38 - &amp;quot;The I/O System&amp;quot;&quot;/&gt;&lt;property id=&quot;20307&quot; value=&quot;297&quot;/&gt;&lt;/object&gt;&lt;object type=&quot;3&quot; unique_id=&quot;10042&quot;&gt;&lt;property id=&quot;20148&quot; value=&quot;5&quot;/&gt;&lt;property id=&quot;20300&quot; value=&quot;Slide 39&quot;/&gt;&lt;property id=&quot;20307&quot; value=&quot;298&quot;/&gt;&lt;/object&gt;&lt;object type=&quot;3&quot; unique_id=&quot;10043&quot;&gt;&lt;property id=&quot;20148&quot; value=&quot;5&quot;/&gt;&lt;property id=&quot;20300&quot; value=&quot;Slide 40&quot;/&gt;&lt;property id=&quot;20307&quot; value=&quot;299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m">
      <a:majorFont>
        <a:latin typeface="Calibri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ott PPT Template">
  <a:themeElements>
    <a:clrScheme name="Scott PPT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cott PPT Template">
      <a:majorFont>
        <a:latin typeface="Arial Black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cott PPT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ott PPT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1284130E73504F9007F21C8181D605" ma:contentTypeVersion="2" ma:contentTypeDescription="Create a new document." ma:contentTypeScope="" ma:versionID="8436c7e50ef1927f79eafcd891861251">
  <xsd:schema xmlns:xsd="http://www.w3.org/2001/XMLSchema" xmlns:xs="http://www.w3.org/2001/XMLSchema" xmlns:p="http://schemas.microsoft.com/office/2006/metadata/properties" xmlns:ns2="49b31451-3c74-4255-b530-d8065b6bc14b" targetNamespace="http://schemas.microsoft.com/office/2006/metadata/properties" ma:root="true" ma:fieldsID="5e020e2bb5c173baf4dd930567b87304" ns2:_="">
    <xsd:import namespace="49b31451-3c74-4255-b530-d8065b6bc1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31451-3c74-4255-b530-d8065b6bc1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31CC97-4C55-4CC6-A401-B79448526445}"/>
</file>

<file path=customXml/itemProps2.xml><?xml version="1.0" encoding="utf-8"?>
<ds:datastoreItem xmlns:ds="http://schemas.openxmlformats.org/officeDocument/2006/customXml" ds:itemID="{1645F001-A147-49CB-AD12-5FDB4DCAAFF0}"/>
</file>

<file path=customXml/itemProps3.xml><?xml version="1.0" encoding="utf-8"?>
<ds:datastoreItem xmlns:ds="http://schemas.openxmlformats.org/officeDocument/2006/customXml" ds:itemID="{24B961F4-4884-4057-BFD1-CB7B3F2E233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25568</TotalTime>
  <Words>6345</Words>
  <Application>Microsoft Office PowerPoint</Application>
  <PresentationFormat>On-screen Show (4:3)</PresentationFormat>
  <Paragraphs>1410</Paragraphs>
  <Slides>129</Slides>
  <Notes>123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2" baseType="lpstr">
      <vt:lpstr>Office Theme</vt:lpstr>
      <vt:lpstr>Scott PPT Template</vt:lpstr>
      <vt:lpstr>VISIO</vt:lpstr>
      <vt:lpstr>CISC versus RISC</vt:lpstr>
      <vt:lpstr>Microprocessor and microcontroller</vt:lpstr>
      <vt:lpstr>Slide 3</vt:lpstr>
      <vt:lpstr>Slide 4</vt:lpstr>
      <vt:lpstr>Slide 5</vt:lpstr>
      <vt:lpstr>Topics</vt:lpstr>
      <vt:lpstr>Slide 7</vt:lpstr>
      <vt:lpstr>Introduction</vt:lpstr>
      <vt:lpstr>John Hennessy</vt:lpstr>
      <vt:lpstr>Architecture Design Principles</vt:lpstr>
      <vt:lpstr>Instructions: Addition</vt:lpstr>
      <vt:lpstr>Instructions: Subtraction</vt:lpstr>
      <vt:lpstr>Design Principle 1</vt:lpstr>
      <vt:lpstr>Instructions: More Complex Code</vt:lpstr>
      <vt:lpstr>Design Principle 2</vt:lpstr>
      <vt:lpstr>Operands</vt:lpstr>
      <vt:lpstr>Operands: Registers</vt:lpstr>
      <vt:lpstr>Design Principle 3</vt:lpstr>
      <vt:lpstr>The MIPS Register Set</vt:lpstr>
      <vt:lpstr>Operands: Registers</vt:lpstr>
      <vt:lpstr>Instructions with registers</vt:lpstr>
      <vt:lpstr>Operands: Memory </vt:lpstr>
      <vt:lpstr>Word-Addressable Memory </vt:lpstr>
      <vt:lpstr>Reading Word-Addressable Memory </vt:lpstr>
      <vt:lpstr>Writing Word-Addressable Memory </vt:lpstr>
      <vt:lpstr>Byte-Addressable Memory </vt:lpstr>
      <vt:lpstr>Reading Byte-Addressable Memory </vt:lpstr>
      <vt:lpstr>Writing Byte-Addressable Memory </vt:lpstr>
      <vt:lpstr>Big-Endian and Little-Endian Memory </vt:lpstr>
      <vt:lpstr>Big- and Little-Endian Example </vt:lpstr>
      <vt:lpstr>Big- and Little-Endian Example </vt:lpstr>
      <vt:lpstr>Design Principle 4 </vt:lpstr>
      <vt:lpstr>Operands: Constants/Immediates </vt:lpstr>
      <vt:lpstr>Machine Language</vt:lpstr>
      <vt:lpstr>R-Type</vt:lpstr>
      <vt:lpstr>R-Type Examples</vt:lpstr>
      <vt:lpstr>I-Type</vt:lpstr>
      <vt:lpstr>I-Type Examples</vt:lpstr>
      <vt:lpstr>Machine Language: J-Type</vt:lpstr>
      <vt:lpstr>Review: Instruction Formats</vt:lpstr>
      <vt:lpstr>The Power of the Stored Program</vt:lpstr>
      <vt:lpstr>The Stored Program</vt:lpstr>
      <vt:lpstr>Interpreting Machine Language Code</vt:lpstr>
      <vt:lpstr>Programming</vt:lpstr>
      <vt:lpstr>Logical Instructions</vt:lpstr>
      <vt:lpstr>Logical Instruction Examples</vt:lpstr>
      <vt:lpstr>Logical Instruction Examples</vt:lpstr>
      <vt:lpstr>Logical Instruction Examples</vt:lpstr>
      <vt:lpstr>Logical Instruction Examples</vt:lpstr>
      <vt:lpstr>Shift Instructions</vt:lpstr>
      <vt:lpstr>Shift Instructions</vt:lpstr>
      <vt:lpstr>Generating Constants</vt:lpstr>
      <vt:lpstr>Multiplication, Division</vt:lpstr>
      <vt:lpstr>Branching</vt:lpstr>
      <vt:lpstr>Review: The Stored Program</vt:lpstr>
      <vt:lpstr>Conditional Branching (beq)</vt:lpstr>
      <vt:lpstr>The Branch Not Taken (bne)</vt:lpstr>
      <vt:lpstr>Unconditional Branching / Jumping (j)</vt:lpstr>
      <vt:lpstr>Unconditional Branching (jr)</vt:lpstr>
      <vt:lpstr>High-Level Code Constructs</vt:lpstr>
      <vt:lpstr>If Statement</vt:lpstr>
      <vt:lpstr>If Statement</vt:lpstr>
      <vt:lpstr>If / Else Statement</vt:lpstr>
      <vt:lpstr>If / Else Statement</vt:lpstr>
      <vt:lpstr>While Loops</vt:lpstr>
      <vt:lpstr>While Loops</vt:lpstr>
      <vt:lpstr>For Loops</vt:lpstr>
      <vt:lpstr>For Loops</vt:lpstr>
      <vt:lpstr>For Loops</vt:lpstr>
      <vt:lpstr>Less Than Comparisons</vt:lpstr>
      <vt:lpstr>Less Than Comparisons</vt:lpstr>
      <vt:lpstr>Arrays</vt:lpstr>
      <vt:lpstr>Arrays</vt:lpstr>
      <vt:lpstr>Arrays</vt:lpstr>
      <vt:lpstr>Arrays</vt:lpstr>
      <vt:lpstr>Arrays Using For Loops</vt:lpstr>
      <vt:lpstr>Arrays Using For Loops</vt:lpstr>
      <vt:lpstr>ASCII Codes</vt:lpstr>
      <vt:lpstr>Cast of Characters</vt:lpstr>
      <vt:lpstr>Procedure Calls</vt:lpstr>
      <vt:lpstr>Procedure Calls</vt:lpstr>
      <vt:lpstr>Procedure Calls</vt:lpstr>
      <vt:lpstr>Procedure Calls</vt:lpstr>
      <vt:lpstr>Input Arguments and Return Values</vt:lpstr>
      <vt:lpstr>Input Arguments and Return Values</vt:lpstr>
      <vt:lpstr>Input Arguments and Return Values</vt:lpstr>
      <vt:lpstr>Input Arguments and Return Values</vt:lpstr>
      <vt:lpstr>The Stack</vt:lpstr>
      <vt:lpstr>The Stack</vt:lpstr>
      <vt:lpstr>How Procedures use the Stack</vt:lpstr>
      <vt:lpstr>Storing Register Values on the Stack</vt:lpstr>
      <vt:lpstr>The Stack during diffofsums Call</vt:lpstr>
      <vt:lpstr>Registers</vt:lpstr>
      <vt:lpstr>Multiple Procedure Calls</vt:lpstr>
      <vt:lpstr>Storing Saved Registers on the Stack</vt:lpstr>
      <vt:lpstr>Recursive Procedure Call</vt:lpstr>
      <vt:lpstr>Recursive Procedure Call</vt:lpstr>
      <vt:lpstr>Recursive Procedure Call</vt:lpstr>
      <vt:lpstr>Stack during Recursive Call</vt:lpstr>
      <vt:lpstr>Procedure Call Summary</vt:lpstr>
      <vt:lpstr>Addressing Modes</vt:lpstr>
      <vt:lpstr>Addressing Modes</vt:lpstr>
      <vt:lpstr>Addressing Modes</vt:lpstr>
      <vt:lpstr>Addressing Modes</vt:lpstr>
      <vt:lpstr>Addressing Modes</vt:lpstr>
      <vt:lpstr>How do we compile &amp; run an application?</vt:lpstr>
      <vt:lpstr>What needs to be stored in memory?</vt:lpstr>
      <vt:lpstr>The MIPS Memory Map</vt:lpstr>
      <vt:lpstr>Example Program: C Code</vt:lpstr>
      <vt:lpstr>Example Program: Assembly Code</vt:lpstr>
      <vt:lpstr>Example Program: Symbol Table</vt:lpstr>
      <vt:lpstr>Example Program: Symbol Table</vt:lpstr>
      <vt:lpstr>Example Program: Executable</vt:lpstr>
      <vt:lpstr>Example Program: In Memory</vt:lpstr>
      <vt:lpstr>Odds and Ends</vt:lpstr>
      <vt:lpstr>Pseudoinstruction Examples</vt:lpstr>
      <vt:lpstr>Exceptions</vt:lpstr>
      <vt:lpstr>Exception Registers</vt:lpstr>
      <vt:lpstr>Exception Causes</vt:lpstr>
      <vt:lpstr>Exceptions</vt:lpstr>
      <vt:lpstr>Signed and Unsigned Instructions</vt:lpstr>
      <vt:lpstr>Addition and Subtraction</vt:lpstr>
      <vt:lpstr>Multiplication and Division</vt:lpstr>
      <vt:lpstr>Set Less Than</vt:lpstr>
      <vt:lpstr>Loads</vt:lpstr>
      <vt:lpstr>Floating-Point Instructions</vt:lpstr>
      <vt:lpstr>Floating-Point Instructions</vt:lpstr>
      <vt:lpstr>F-Type Instruction Format</vt:lpstr>
      <vt:lpstr>Floating-Point Branches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CS222 Computer Architecture</dc:title>
  <dc:creator>som</dc:creator>
  <cp:lastModifiedBy>IITP</cp:lastModifiedBy>
  <cp:revision>706</cp:revision>
  <dcterms:created xsi:type="dcterms:W3CDTF">2009-12-21T16:40:22Z</dcterms:created>
  <dcterms:modified xsi:type="dcterms:W3CDTF">2020-10-07T04:19:13Z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0x010100801284130E73504F9007F21C8181D605</vt:lpwstr>
  </property>
</Properties>
</file>