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8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FE3D-8775-4B8E-BBBF-331AB9CDDA6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27E5-BCC5-4487-9E9F-CEADD32D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27E5-BCC5-4487-9E9F-CEADD32D8A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VALUE OF MONEY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22858" cy="4726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value and Inflation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10283" y="24928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844825"/>
            <a:ext cx="67507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So far in our PV, FV analysis we did not incorporate the notion of inflation/deflation. However, in real life such factor plays important role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 To determine the valuation of money over time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we need to factor      </a:t>
            </a:r>
          </a:p>
          <a:p>
            <a:r>
              <a:rPr lang="en-US" sz="2400">
                <a:latin typeface="Garamond" panose="02020404030301010803" pitchFamily="18" charset="0"/>
              </a:rPr>
              <a:t> </a:t>
            </a:r>
            <a:r>
              <a:rPr lang="en-US" sz="2400" smtClean="0">
                <a:latin typeface="Garamond" panose="02020404030301010803" pitchFamily="18" charset="0"/>
              </a:rPr>
              <a:t>     inflation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Inflation is characterized as continuous increase in general price level. 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      If we assume the inflation (rate of change in price) as f, then price  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     worth 1 INR will become 1*(1+f) INR in future (say after 1 period)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     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and Inflation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762" y="1295401"/>
                <a:ext cx="6652514" cy="4525963"/>
              </a:xfrm>
            </p:spPr>
            <p:txBody>
              <a:bodyPr>
                <a:normAutofit lnSpcReduction="10000"/>
              </a:bodyPr>
              <a:lstStyle/>
              <a:p>
                <a:pPr marL="0" lvl="0" indent="0" eaLnBrk="0" hangingPunct="0">
                  <a:spcBef>
                    <a:spcPct val="0"/>
                  </a:spcBef>
                  <a:buClrTx/>
                  <a:buNone/>
                </a:pPr>
                <a:endParaRPr lang="en-US" sz="2400" dirty="0" smtClean="0">
                  <a:solidFill>
                    <a:srgbClr val="000000"/>
                  </a:solidFill>
                  <a:latin typeface="Garamond" panose="02020404030301010803" pitchFamily="18" charset="0"/>
                  <a:cs typeface="+mn-cs"/>
                </a:endParaRPr>
              </a:p>
              <a:p>
                <a:r>
                  <a:rPr lang="en-US" sz="2400" dirty="0">
                    <a:latin typeface="Garamond" panose="02020404030301010803" pitchFamily="18" charset="0"/>
                  </a:rPr>
                  <a:t>The rule is applicable for multiple years/periods and we may write the 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Garamond" panose="02020404030301010803" pitchFamily="18" charset="0"/>
                  </a:rPr>
                  <a:t>    value </a:t>
                </a:r>
                <a:r>
                  <a:rPr lang="en-US" sz="2400" dirty="0">
                    <a:latin typeface="Garamond" panose="02020404030301010803" pitchFamily="18" charset="0"/>
                  </a:rPr>
                  <a:t>after n years will 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be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Garamond" panose="02020404030301010803" pitchFamily="18" charset="0"/>
                  </a:rPr>
                  <a:t> 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 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pPr marL="0" lvl="0" indent="0" eaLnBrk="0" hangingPunct="0">
                  <a:spcBef>
                    <a:spcPct val="0"/>
                  </a:spcBef>
                  <a:buClrTx/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Garamond" panose="02020404030301010803" pitchFamily="18" charset="0"/>
                    <a:cs typeface="+mn-cs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Garamond" panose="02020404030301010803" pitchFamily="18" charset="0"/>
                  <a:cs typeface="+mn-cs"/>
                </a:endParaRPr>
              </a:p>
              <a:p>
                <a:pPr marL="0" lvl="0" indent="0" eaLnBrk="0" hangingPunct="0">
                  <a:spcBef>
                    <a:spcPct val="0"/>
                  </a:spcBef>
                  <a:buClrTx/>
                  <a:buNone/>
                </a:pPr>
                <a:endParaRPr lang="en-US" sz="2400" dirty="0" smtClean="0">
                  <a:solidFill>
                    <a:srgbClr val="000000"/>
                  </a:solidFill>
                  <a:latin typeface="Garamond" panose="02020404030301010803" pitchFamily="18" charset="0"/>
                  <a:cs typeface="+mn-cs"/>
                </a:endParaRPr>
              </a:p>
              <a:p>
                <a:pPr marL="0" lvl="0" indent="0" eaLnBrk="0" hangingPunct="0">
                  <a:spcBef>
                    <a:spcPct val="0"/>
                  </a:spcBef>
                  <a:buClrTx/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Garamond" panose="02020404030301010803" pitchFamily="18" charset="0"/>
                    <a:cs typeface="+mn-cs"/>
                  </a:rPr>
                  <a:t>Hence what we can buy today for 1 INR, we need to pay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Garamond" panose="02020404030301010803" pitchFamily="18" charset="0"/>
                    <a:cs typeface="+mn-cs"/>
                  </a:rPr>
                  <a:t>INR in future after n years. </a:t>
                </a:r>
              </a:p>
              <a:p>
                <a:pPr marL="0" lvl="0" indent="0" eaLnBrk="0" hangingPunct="0">
                  <a:spcBef>
                    <a:spcPct val="0"/>
                  </a:spcBef>
                  <a:buClrTx/>
                  <a:buNone/>
                </a:pPr>
                <a:endParaRPr lang="en-US" sz="2400" dirty="0">
                  <a:solidFill>
                    <a:srgbClr val="000000"/>
                  </a:solidFill>
                  <a:latin typeface="Garamond" panose="02020404030301010803" pitchFamily="18" charset="0"/>
                  <a:cs typeface="+mn-cs"/>
                </a:endParaRPr>
              </a:p>
              <a:p>
                <a:pPr marL="0" lvl="0" indent="0" eaLnBrk="0" hangingPunct="0">
                  <a:spcBef>
                    <a:spcPct val="0"/>
                  </a:spcBef>
                  <a:buClrTx/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Garamond" panose="02020404030301010803" pitchFamily="18" charset="0"/>
                    <a:cs typeface="+mn-cs"/>
                  </a:rPr>
                  <a:t>So purchasing power will shrink by the factor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Garamond" panose="02020404030301010803" pitchFamily="18" charset="0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49" y="1295401"/>
                <a:ext cx="8870019" cy="4525963"/>
              </a:xfrm>
              <a:blipFill rotWithShape="1">
                <a:blip r:embed="rId2"/>
                <a:stretch>
                  <a:fillRect l="-1306" r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0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and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a person has one rupee and if bank offers r% annual interest rate then after 1 year what will be the purchasing power of his money. Assume inflation rate is ‘f’. </a:t>
            </a:r>
          </a:p>
          <a:p>
            <a:endParaRPr lang="en-US" dirty="0"/>
          </a:p>
          <a:p>
            <a:r>
              <a:rPr lang="en-US" dirty="0" smtClean="0"/>
              <a:t>After 1 year, bank will give back (1+r) rupee to that person.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However with this (1+r) he cannot buy the same thing what he used to buy earlier. Because of inflation his purchasing power will go down by the factor (1+f)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So, the money (1+r) can afford (1+f) fraction of old goods and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Hence </a:t>
            </a:r>
            <a:r>
              <a:rPr lang="en-US" i="1" u="sng" dirty="0" smtClean="0"/>
              <a:t>real value </a:t>
            </a:r>
            <a:r>
              <a:rPr lang="en-US" dirty="0" smtClean="0"/>
              <a:t>in market of his money is (1+r)/(1+f)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and Nominal interest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2" y="1295401"/>
            <a:ext cx="6922544" cy="4525963"/>
          </a:xfrm>
        </p:spPr>
        <p:txBody>
          <a:bodyPr>
            <a:normAutofit fontScale="77500" lnSpcReduction="20000"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 smtClean="0"/>
              <a:t>From previous example how can we interpret the concept of real rate of interest and its distinction from nominal interest rate?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assume R is the real interest rate and r is the nominal interest rate the after 1 year real value of 1 INR becomes (1+r)/(1+f).</a:t>
            </a:r>
          </a:p>
          <a:p>
            <a:pPr marL="0" indent="0">
              <a:buNone/>
            </a:pPr>
            <a:r>
              <a:rPr lang="en-US" dirty="0" smtClean="0"/>
              <a:t>If we equate this value and assume real interest rate is inflation-adjusted rate then 1+R </a:t>
            </a:r>
            <a:r>
              <a:rPr lang="en-US" dirty="0"/>
              <a:t>= (1+r)/(</a:t>
            </a:r>
            <a:r>
              <a:rPr lang="en-US" dirty="0" smtClean="0"/>
              <a:t>1+f)</a:t>
            </a:r>
          </a:p>
          <a:p>
            <a:pPr marL="0" indent="0">
              <a:buNone/>
            </a:pPr>
            <a:r>
              <a:rPr lang="en-US" dirty="0"/>
              <a:t>                 or R= (1+r)/(</a:t>
            </a:r>
            <a:r>
              <a:rPr lang="en-US" dirty="0" smtClean="0"/>
              <a:t>1+f) –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= (1+r-1-f)/(1+f)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= (r-f)/(1+f)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If nominal interest rate is 5% and inflation rate is 3% then what will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be the real interest rate?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R</a:t>
            </a:r>
            <a:r>
              <a:rPr lang="en-US" dirty="0"/>
              <a:t>= (r-f)/(1+f</a:t>
            </a:r>
            <a:r>
              <a:rPr lang="en-US" dirty="0" smtClean="0"/>
              <a:t>) = (0.05-0.03)/(1+0.03)= 0.0194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R= 1.94%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Though nominal interest rate is as high as 5%, real value is only 1.94% due to inflation.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Suppose one wants to grow his money up to 100000 INR in 10 years. The person wants to make 10 deposits (each at the beginning of every year) in a bank which offers 6% interest rate and inflation rate in economy is 2%. How much you need to deposit initially to get 100000INR at the end of 10 years? </a:t>
            </a:r>
          </a:p>
          <a:p>
            <a:endParaRPr lang="en-US" dirty="0"/>
          </a:p>
          <a:p>
            <a:r>
              <a:rPr lang="en-US" dirty="0" smtClean="0"/>
              <a:t>Real rate of interest R= (1+0.06)/(1+0.02)= 3.912%</a:t>
            </a:r>
          </a:p>
          <a:p>
            <a:endParaRPr lang="en-US" dirty="0"/>
          </a:p>
          <a:p>
            <a:r>
              <a:rPr lang="en-US" dirty="0" smtClean="0"/>
              <a:t>In 10 years the target 100000INR will have purchasing power of 100000/(</a:t>
            </a:r>
            <a:r>
              <a:rPr lang="en-US" dirty="0"/>
              <a:t>1+0.02</a:t>
            </a:r>
            <a:r>
              <a:rPr lang="en-US" dirty="0" smtClean="0"/>
              <a:t>)^10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= 82034.83INR</a:t>
            </a:r>
          </a:p>
          <a:p>
            <a:pPr marL="0" indent="0">
              <a:buNone/>
            </a:pPr>
            <a:r>
              <a:rPr lang="en-US" dirty="0" smtClean="0"/>
              <a:t>Hence to get FV=82034.83INR in 10 years with 6% interest rate we can calculate PMT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Excel Command  = PMT(</a:t>
            </a:r>
            <a:r>
              <a:rPr lang="en-US" dirty="0"/>
              <a:t>R</a:t>
            </a:r>
            <a:r>
              <a:rPr lang="en-US" dirty="0" smtClean="0"/>
              <a:t>,N,PV,FV)= -6598.87INR (Initial payment to be made)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4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IRR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IRR – Internal Rate of Return</a:t>
            </a:r>
          </a:p>
          <a:p>
            <a:r>
              <a:rPr lang="en-US" sz="2800" dirty="0" smtClean="0"/>
              <a:t>An interest rate which yield a PV=0 for a cash flow over a period of time</a:t>
            </a:r>
          </a:p>
          <a:p>
            <a:endParaRPr lang="en-US" dirty="0"/>
          </a:p>
          <a:p>
            <a:r>
              <a:rPr lang="en-US" sz="2800" dirty="0" smtClean="0"/>
              <a:t>Where r= IRR</a:t>
            </a:r>
          </a:p>
          <a:p>
            <a:endParaRPr lang="en-US" sz="2800" dirty="0"/>
          </a:p>
          <a:p>
            <a:r>
              <a:rPr lang="en-US" sz="2800" dirty="0" smtClean="0"/>
              <a:t>Calculate the IRR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090863"/>
            <a:ext cx="5695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191000"/>
            <a:ext cx="5676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61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229600" cy="14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4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Newton Raphson Method</a:t>
            </a:r>
            <a:endParaRPr lang="en-US" sz="3200" b="1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07445"/>
            <a:ext cx="5562599" cy="316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3762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05420"/>
            <a:ext cx="471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2300288"/>
            <a:ext cx="24384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50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8002"/>
            <a:ext cx="8686570" cy="289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52630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18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22858" cy="4726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 Value of Ordinary Annuity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10283" y="24928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7574" y="1700809"/>
                <a:ext cx="6588732" cy="874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Discounted Cash Flow analysis</a:t>
                </a:r>
              </a:p>
              <a:p>
                <a:r>
                  <a:rPr lang="en-US" sz="2000" dirty="0" smtClean="0">
                    <a:latin typeface="Century Gothic" panose="020B0502020202020204" pitchFamily="34" charset="0"/>
                  </a:rPr>
                  <a:t>PVA </a:t>
                </a:r>
                <a:r>
                  <a:rPr lang="en-US" sz="2000" dirty="0">
                    <a:latin typeface="Century Gothic" panose="020B0502020202020204" pitchFamily="34" charset="0"/>
                  </a:rPr>
                  <a:t>= PMT/(1+r)+ PMT/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latin typeface="Century Gothic" panose="020B0502020202020204" pitchFamily="34" charset="0"/>
                      </a:rPr>
                      <m:t>PMT</m:t>
                    </m:r>
                    <m:r>
                      <m:rPr>
                        <m:nor/>
                      </m:rPr>
                      <a:rPr lang="en-US" sz="2000" dirty="0">
                        <a:latin typeface="Century Gothic" panose="020B0502020202020204" pitchFamily="34" charset="0"/>
                      </a:rPr>
                      <m:t>/</m:t>
                    </m:r>
                    <m:r>
                      <a:rPr lang="en-US" sz="2000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3 </m:t>
                        </m:r>
                      </m:sup>
                    </m:sSup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+... PMT/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entury Gothic" panose="020B0502020202020204" pitchFamily="34" charset="0"/>
                </a:endParaRPr>
              </a:p>
              <a:p>
                <a:endParaRPr lang="en-US" sz="2000" dirty="0">
                  <a:latin typeface="Century Gothic" panose="020B0502020202020204" pitchFamily="34" charset="0"/>
                </a:endParaRPr>
              </a:p>
              <a:p>
                <a:r>
                  <a:rPr lang="en-US" sz="2000" dirty="0">
                    <a:latin typeface="Century Gothic" panose="020B0502020202020204" pitchFamily="34" charset="0"/>
                  </a:rPr>
                  <a:t>Here PMT stands for payment amount payed every period</a:t>
                </a:r>
              </a:p>
              <a:p>
                <a:r>
                  <a:rPr lang="en-US" sz="2000" dirty="0">
                    <a:latin typeface="Century Gothic" panose="020B0502020202020204" pitchFamily="34" charset="0"/>
                  </a:rPr>
                  <a:t>r is rate of interest</a:t>
                </a:r>
              </a:p>
              <a:p>
                <a:r>
                  <a:rPr lang="en-US" sz="2000" dirty="0">
                    <a:latin typeface="Century Gothic" panose="020B0502020202020204" pitchFamily="34" charset="0"/>
                  </a:rPr>
                  <a:t>PVA is present value of Annuity </a:t>
                </a:r>
              </a:p>
              <a:p>
                <a:endParaRPr lang="en-US" sz="2000" dirty="0">
                  <a:latin typeface="Century Gothic" panose="020B0502020202020204" pitchFamily="34" charset="0"/>
                </a:endParaRPr>
              </a:p>
              <a:p>
                <a:endParaRPr lang="en-US" sz="2000" dirty="0">
                  <a:latin typeface="Century Gothic" panose="020B0502020202020204" pitchFamily="34" charset="0"/>
                </a:endParaRPr>
              </a:p>
              <a:p>
                <a:r>
                  <a:rPr lang="en-US" sz="2000" dirty="0">
                    <a:latin typeface="Century Gothic" panose="020B0502020202020204" pitchFamily="34" charset="0"/>
                  </a:rPr>
                  <a:t>Alternative formula= PMT [(1/r)- {1/r(1+r)}]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 in hand today is worth more than one INR in future (say after one year) if 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it is lent to somebody.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This is due to time value of money which is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quivalent to the notion of “interest rate”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Future Value= Today’s value (1+time value)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                           OR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Future Value= Today’s value (1+interst rate)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700808"/>
                <a:ext cx="8784976" cy="6740307"/>
              </a:xfrm>
              <a:prstGeom prst="rect">
                <a:avLst/>
              </a:prstGeom>
              <a:blipFill rotWithShape="1">
                <a:blip r:embed="rId2"/>
                <a:stretch>
                  <a:fillRect l="-694" t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3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Decision (NPV vs IRR)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have an opportunity to plant a tree which you can sell to lumber in future. You have two options. Grow the tree for one year and then sell for 2 INR or grow it for two years and then sell it for 3 INR. Initial cost to plant the tree is 1 INR.</a:t>
            </a:r>
          </a:p>
          <a:p>
            <a:endParaRPr lang="en-US" dirty="0"/>
          </a:p>
          <a:p>
            <a:r>
              <a:rPr lang="en-US" dirty="0" smtClean="0"/>
              <a:t>What will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9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Assume r=10% (Let’s follow NPV concept)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28479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92582"/>
            <a:ext cx="4057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48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follow IRR Method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29644"/>
            <a:ext cx="70866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77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Cyclical Problem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20000 INR car is expected to have low maintenance cost of 1000 INR per year and mileage up to 4 years. Second car costs 30000 INR and maintenance cost is 2000 INR per year with longevity of 6 years. Which car will you buy? (r=10%) </a:t>
            </a:r>
            <a:br>
              <a:rPr lang="en-US" sz="2800" dirty="0" smtClean="0"/>
            </a:br>
            <a:r>
              <a:rPr lang="en-US" sz="2800" dirty="0" smtClean="0"/>
              <a:t>Let’s assume 12 year long decision horizon for both cars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229600" cy="246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810000"/>
            <a:ext cx="8458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8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proof of IRR&gt;=0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324895"/>
            <a:ext cx="2981325" cy="209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59" y="2438400"/>
            <a:ext cx="4438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85" y="3567546"/>
            <a:ext cx="18192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199"/>
            <a:ext cx="11049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604" y="4953000"/>
            <a:ext cx="1095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569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 VARAINCE ANALYSIS (Portfolio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23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be a random variable with X1, X2, X3, X4 values and p1, p2, p3, p4 probabilities (respectively)</a:t>
            </a:r>
          </a:p>
          <a:p>
            <a:endParaRPr lang="en-US" dirty="0"/>
          </a:p>
          <a:p>
            <a:r>
              <a:rPr lang="en-US" dirty="0" smtClean="0"/>
              <a:t>E(X)= X1p1+X2p2+X3p3+X4p4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(X)= E(X^2)- [E(X)]^2</a:t>
            </a:r>
          </a:p>
          <a:p>
            <a:pPr marL="0" indent="0">
              <a:buNone/>
            </a:pPr>
            <a:r>
              <a:rPr lang="en-US" dirty="0" smtClean="0"/>
              <a:t>                =(X1^2)p1+(X2^2)p2+……. - </a:t>
            </a:r>
            <a:r>
              <a:rPr lang="en-US" dirty="0"/>
              <a:t>[E(X)]^2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94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Expected value of number of spots for a rolled die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181350"/>
            <a:ext cx="3600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5895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470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Expectation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743200"/>
            <a:ext cx="785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3428999"/>
            <a:ext cx="8943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75819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6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Example and Excel </a:t>
            </a:r>
            <a:r>
              <a:rPr lang="en-US" dirty="0"/>
              <a:t>Command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PMT= 100 INR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r= 5%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n=3 years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PVA= PMT*[(1/r)-1/r(1+r)]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= 100 * [(1/0.05- 1/0.05*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0.05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3 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=272.32 INR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Excel Command</a:t>
                </a:r>
              </a:p>
              <a:p>
                <a:pPr marL="0" indent="0">
                  <a:buNone/>
                </a:pPr>
                <a:r>
                  <a:rPr lang="en-US" dirty="0" smtClean="0"/>
                  <a:t>=PV(r, n, PMT, FV)</a:t>
                </a:r>
              </a:p>
              <a:p>
                <a:pPr marL="0" indent="0">
                  <a:buNone/>
                </a:pPr>
                <a:r>
                  <a:rPr lang="en-US" dirty="0" smtClean="0"/>
                  <a:t>=PV (0.05, 3,-100,0)  -----(Aforementioned example)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=272.32 INR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5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(Two random variables)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435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81337"/>
            <a:ext cx="3276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57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1895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44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63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Value of Annuity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PVA of Annuity Due= PVA of Ordinary Annuity (1+r)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= 272.32 (1+0.05)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= 285.94 INR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Excel command </a:t>
            </a:r>
          </a:p>
          <a:p>
            <a:pPr marL="0" indent="0">
              <a:buNone/>
            </a:pPr>
            <a:r>
              <a:rPr lang="en-US" dirty="0" smtClean="0"/>
              <a:t>=PV (r, n, PMT, FV, Type)</a:t>
            </a:r>
          </a:p>
          <a:p>
            <a:pPr marL="0" indent="0">
              <a:buNone/>
            </a:pPr>
            <a:r>
              <a:rPr lang="en-US" dirty="0" smtClean="0"/>
              <a:t>= PV(0.05, 3, -100, 0,1)</a:t>
            </a:r>
          </a:p>
          <a:p>
            <a:pPr marL="0" indent="0">
              <a:buNone/>
            </a:pPr>
            <a:r>
              <a:rPr lang="en-US" dirty="0" smtClean="0"/>
              <a:t>=285.94 INR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Finding Annuity Payments, Periods and Interest Rates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Excel Commands to find Payment</a:t>
            </a:r>
          </a:p>
          <a:p>
            <a:pPr marL="0" indent="0">
              <a:buNone/>
            </a:pPr>
            <a:r>
              <a:rPr lang="en-US" dirty="0" smtClean="0"/>
              <a:t>     = PMT(r, n, PV,FV)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= PMT(0.06 ,5, 0,1000)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=1773.96 INR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Excel Command to find Periods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= NPER(0.06,-1200, 0,10000)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= 6.96 (say 7 years)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Excel Command to find interest rate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= RATE( 3, -1200, 0, 10000)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= 25.78%</a:t>
            </a:r>
          </a:p>
        </p:txBody>
      </p:sp>
    </p:spTree>
    <p:extLst>
      <p:ext uri="{BB962C8B-B14F-4D97-AF65-F5344CB8AC3E}">
        <p14:creationId xmlns:p14="http://schemas.microsoft.com/office/powerpoint/2010/main" val="30789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22858" cy="4726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Semiannual and other compounding periods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10283" y="24928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1844824"/>
                <a:ext cx="6750750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Garamond" panose="02020404030301010803" pitchFamily="18" charset="0"/>
                  </a:rPr>
                  <a:t>Instead of once in a year compounding, if we compound twice a year (semiannually) then we can express the FV and PV relation in modified fashion-</a:t>
                </a:r>
              </a:p>
              <a:p>
                <a:endParaRPr lang="en-US" sz="2400" dirty="0" smtClean="0">
                  <a:latin typeface="Garamond" panose="020204040303010108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𝐹𝑉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𝑃𝑉</m:t>
                      </m:r>
                      <m:r>
                        <a:rPr lang="en-US" sz="2400" b="0" i="1" smtClean="0">
                          <a:latin typeface="Cambria Math"/>
                        </a:rPr>
                        <m:t> (1+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Garamond" panose="02020404030301010803" pitchFamily="18" charset="0"/>
                </a:endParaRPr>
              </a:p>
              <a:p>
                <a:endParaRPr lang="en-US" sz="2400" dirty="0" smtClean="0">
                  <a:latin typeface="Garamond" panose="02020404030301010803" pitchFamily="18" charset="0"/>
                </a:endParaRPr>
              </a:p>
              <a:p>
                <a:r>
                  <a:rPr lang="en-US" sz="2400" dirty="0" smtClean="0">
                    <a:latin typeface="Garamond" panose="02020404030301010803" pitchFamily="18" charset="0"/>
                  </a:rPr>
                  <a:t>Where M=2 ( if semiannually compounded)</a:t>
                </a:r>
              </a:p>
              <a:p>
                <a:r>
                  <a:rPr lang="en-US" sz="2400" dirty="0">
                    <a:latin typeface="Garamond" panose="02020404030301010803" pitchFamily="18" charset="0"/>
                  </a:rPr>
                  <a:t> 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           M=4 (if quarterly compounded)</a:t>
                </a:r>
              </a:p>
              <a:p>
                <a:endParaRPr lang="en-US" sz="2400" dirty="0" smtClean="0">
                  <a:latin typeface="Garamond" panose="02020404030301010803" pitchFamily="18" charset="0"/>
                </a:endParaRPr>
              </a:p>
              <a:p>
                <a:r>
                  <a:rPr lang="en-US" sz="2400" dirty="0">
                    <a:latin typeface="Garamond" panose="02020404030301010803" pitchFamily="18" charset="0"/>
                  </a:rPr>
                  <a:t> 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and     n= number of years</a:t>
                </a:r>
              </a:p>
              <a:p>
                <a:r>
                  <a:rPr lang="en-US" sz="2400" dirty="0">
                    <a:latin typeface="Garamond" panose="02020404030301010803" pitchFamily="18" charset="0"/>
                  </a:rPr>
                  <a:t> 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           r= interest rate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844824"/>
                <a:ext cx="9001000" cy="5232202"/>
              </a:xfrm>
              <a:prstGeom prst="rect">
                <a:avLst/>
              </a:prstGeom>
              <a:blipFill rotWithShape="1">
                <a:blip r:embed="rId2"/>
                <a:stretch>
                  <a:fillRect l="-1016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2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Numerical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>
                  <a:latin typeface="Garamond" panose="02020404030301010803" pitchFamily="18" charset="0"/>
                </a:endParaRPr>
              </a:p>
              <a:p>
                <a:r>
                  <a:rPr lang="en-US" sz="2400" dirty="0">
                    <a:latin typeface="Garamond" panose="02020404030301010803" pitchFamily="18" charset="0"/>
                  </a:rPr>
                  <a:t>If one person borrows 100 INR for 2 years and if he has to pay 12% annual interest on a quarterly basis (compounding 4 times a year) then total payment (principle and interest) will be= 100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(1+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0.12/4)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4∗2</m:t>
                        </m:r>
                      </m:sup>
                    </m:sSup>
                  </m:oMath>
                </a14:m>
                <a:r>
                  <a:rPr lang="en-US" sz="2400" dirty="0">
                    <a:latin typeface="Garamond" panose="02020404030301010803" pitchFamily="18" charset="0"/>
                  </a:rPr>
                  <a:t> </a:t>
                </a:r>
                <a:endParaRPr lang="en-US" sz="2400" dirty="0" smtClean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Garamond" panose="02020404030301010803" pitchFamily="18" charset="0"/>
                  </a:rPr>
                  <a:t>               =126.68 INR</a:t>
                </a:r>
              </a:p>
              <a:p>
                <a:pPr marL="0" indent="0">
                  <a:buNone/>
                </a:pPr>
                <a:endParaRPr lang="en-US" sz="2400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Garamond" panose="02020404030301010803" pitchFamily="18" charset="0"/>
                  </a:rPr>
                  <a:t>An interesting interpretation of ‘e’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Garamond" panose="02020404030301010803" pitchFamily="18" charset="0"/>
                  </a:rPr>
                  <a:t> 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Garamond" panose="02020404030301010803" pitchFamily="18" charset="0"/>
                  </a:rPr>
                  <a:t> 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and if n        ∞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Garamond" panose="02020404030301010803" pitchFamily="18" charset="0"/>
                  </a:rPr>
                  <a:t> 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   =e (approx. 2.718)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20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352800" y="5105400"/>
            <a:ext cx="270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Annual Rate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5" y="2342124"/>
            <a:ext cx="5020491" cy="243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07604" y="1556792"/>
                <a:ext cx="446074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Garamond" panose="02020404030301010803" pitchFamily="18" charset="0"/>
                  </a:rPr>
                  <a:t>This is the rate which will yield same result if we had compounded at a given periodic rate M times per year. </a:t>
                </a:r>
              </a:p>
              <a:p>
                <a:endParaRPr lang="en-US" sz="2400" dirty="0">
                  <a:latin typeface="Garamond" panose="02020404030301010803" pitchFamily="18" charset="0"/>
                </a:endParaRPr>
              </a:p>
              <a:p>
                <a:r>
                  <a:rPr lang="en-US" sz="2400" dirty="0" smtClean="0">
                    <a:latin typeface="Garamond" panose="02020404030301010803" pitchFamily="18" charset="0"/>
                  </a:rPr>
                  <a:t>EAR=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(1+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sz="2400" b="0" i="1" dirty="0" smtClean="0">
                  <a:latin typeface="Garamond" panose="02020404030301010803" pitchFamily="18" charset="0"/>
                </a:endParaRPr>
              </a:p>
              <a:p>
                <a:r>
                  <a:rPr lang="en-US" sz="2400" b="0" dirty="0" smtClean="0">
                    <a:latin typeface="Garamond" panose="02020404030301010803" pitchFamily="18" charset="0"/>
                  </a:rPr>
                  <a:t>Here r/M is the periodic rate and M is the number of periods per year.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1556792"/>
                <a:ext cx="5947665" cy="2677656"/>
              </a:xfrm>
              <a:prstGeom prst="rect">
                <a:avLst/>
              </a:prstGeom>
              <a:blipFill rotWithShape="1">
                <a:blip r:embed="rId4"/>
                <a:stretch>
                  <a:fillRect l="-1537" t="-1818" r="-2254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>
                    <a:latin typeface="Garamond" panose="02020404030301010803" pitchFamily="18" charset="0"/>
                  </a:rPr>
                  <a:t>Suppose we have two choices-</a:t>
                </a:r>
              </a:p>
              <a:p>
                <a:r>
                  <a:rPr lang="en-US" sz="2400" dirty="0" smtClean="0">
                    <a:latin typeface="Garamond" panose="02020404030301010803" pitchFamily="18" charset="0"/>
                  </a:rPr>
                  <a:t>1) Borrow using a credit card that charges 1% per month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Garamond" panose="02020404030301010803" pitchFamily="18" charset="0"/>
                  </a:rPr>
                  <a:t>                                                OR</a:t>
                </a:r>
              </a:p>
              <a:p>
                <a:r>
                  <a:rPr lang="en-US" sz="2400" dirty="0" smtClean="0">
                    <a:latin typeface="Garamond" panose="02020404030301010803" pitchFamily="18" charset="0"/>
                  </a:rPr>
                  <a:t>2) Borrow from a bank with 12% interest rate which is compounded quarterly.</a:t>
                </a:r>
              </a:p>
              <a:p>
                <a:endParaRPr lang="en-US" sz="2400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Garamond" panose="02020404030301010803" pitchFamily="18" charset="0"/>
                  </a:rPr>
                  <a:t>      Credit card-  EAR=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(1+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0.01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Garamond" panose="02020404030301010803" pitchFamily="18" charset="0"/>
                  </a:rPr>
                  <a:t> -1 = 12.685%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Garamond" panose="02020404030301010803" pitchFamily="18" charset="0"/>
                  </a:rPr>
                  <a:t>       Bank loan- EAR=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0.03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Garamond" panose="02020404030301010803" pitchFamily="18" charset="0"/>
                  </a:rPr>
                  <a:t>- 1= 12.5509%</a:t>
                </a:r>
              </a:p>
              <a:p>
                <a:endParaRPr lang="en-US" sz="2400" dirty="0">
                  <a:latin typeface="Garamond" panose="02020404030301010803" pitchFamily="18" charset="0"/>
                </a:endParaRPr>
              </a:p>
              <a:p>
                <a:r>
                  <a:rPr lang="en-US" sz="2400" dirty="0" smtClean="0">
                    <a:latin typeface="Garamond" panose="02020404030301010803" pitchFamily="18" charset="0"/>
                  </a:rPr>
                  <a:t>Credit card is more expensive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1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8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1442</Words>
  <Application>Microsoft Office PowerPoint</Application>
  <PresentationFormat>On-screen Show (4:3)</PresentationFormat>
  <Paragraphs>207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TIME VALUE OF MONEY </vt:lpstr>
      <vt:lpstr>Present Value of Ordinary Annuity </vt:lpstr>
      <vt:lpstr> Example and Excel Command </vt:lpstr>
      <vt:lpstr>Present Value of Annuity Due</vt:lpstr>
      <vt:lpstr>Finding Annuity Payments, Periods and Interest Rates</vt:lpstr>
      <vt:lpstr> Semiannual and other compounding periods </vt:lpstr>
      <vt:lpstr> Numerical Example</vt:lpstr>
      <vt:lpstr>Effective Annual Rate</vt:lpstr>
      <vt:lpstr>Numerical Example</vt:lpstr>
      <vt:lpstr>Time value and Inflation</vt:lpstr>
      <vt:lpstr>Time value and Inflation</vt:lpstr>
      <vt:lpstr>Time value and Inflation</vt:lpstr>
      <vt:lpstr>Real and Nominal interest rate</vt:lpstr>
      <vt:lpstr>Numerical example:</vt:lpstr>
      <vt:lpstr>Numerical example</vt:lpstr>
      <vt:lpstr>Notion of IRR</vt:lpstr>
      <vt:lpstr>Solution</vt:lpstr>
      <vt:lpstr>Newton Raphson Method</vt:lpstr>
      <vt:lpstr>Numerical Example</vt:lpstr>
      <vt:lpstr>Investment Decision (NPV vs IRR)</vt:lpstr>
      <vt:lpstr>Assume r=10% (Let’s follow NPV concept)</vt:lpstr>
      <vt:lpstr>Let’s follow IRR Method</vt:lpstr>
      <vt:lpstr>       Cyclical Problem   A 20000 INR car is expected to have low maintenance cost of 1000 INR per year and mileage up to 4 years. Second car costs 30000 INR and maintenance cost is 2000 INR per year with longevity of 6 years. Which car will you buy? (r=10%)  Let’s assume 12 year long decision horizon for both cars</vt:lpstr>
      <vt:lpstr>PowerPoint Presentation</vt:lpstr>
      <vt:lpstr>A simple proof of IRR&gt;=0</vt:lpstr>
      <vt:lpstr>PowerPoint Presentation</vt:lpstr>
      <vt:lpstr>Random Variable</vt:lpstr>
      <vt:lpstr>Numerical Example</vt:lpstr>
      <vt:lpstr>Properties of Expectation </vt:lpstr>
      <vt:lpstr>Covariance (Two random variables) </vt:lpstr>
      <vt:lpstr>Correlation Coefficient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VALUE OF MONEY </dc:title>
  <dc:creator/>
  <cp:lastModifiedBy>Windows User</cp:lastModifiedBy>
  <cp:revision>25</cp:revision>
  <dcterms:created xsi:type="dcterms:W3CDTF">2006-08-16T00:00:00Z</dcterms:created>
  <dcterms:modified xsi:type="dcterms:W3CDTF">2020-08-27T11:22:06Z</dcterms:modified>
</cp:coreProperties>
</file>