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C55C79-E2ED-452F-A91F-A73DF3F63C5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97309C-01B2-48FC-B917-06A4F6EC1977}">
      <dgm:prSet phldrT="[Text]"/>
      <dgm:spPr/>
      <dgm:t>
        <a:bodyPr/>
        <a:lstStyle/>
        <a:p>
          <a:r>
            <a:rPr lang="en-US" dirty="0"/>
            <a:t>100 INR  </a:t>
          </a:r>
        </a:p>
      </dgm:t>
    </dgm:pt>
    <dgm:pt modelId="{D915E8CC-7A25-4B27-BE90-ABD72939D840}" type="parTrans" cxnId="{45AC26AB-6C0C-4FF9-A17C-BB74D76AF9B4}">
      <dgm:prSet/>
      <dgm:spPr/>
      <dgm:t>
        <a:bodyPr/>
        <a:lstStyle/>
        <a:p>
          <a:endParaRPr lang="en-US"/>
        </a:p>
      </dgm:t>
    </dgm:pt>
    <dgm:pt modelId="{DFC0C02D-87EF-434F-B6A2-B8217B00D2BC}" type="sibTrans" cxnId="{45AC26AB-6C0C-4FF9-A17C-BB74D76AF9B4}">
      <dgm:prSet/>
      <dgm:spPr/>
      <dgm:t>
        <a:bodyPr/>
        <a:lstStyle/>
        <a:p>
          <a:endParaRPr lang="en-US"/>
        </a:p>
      </dgm:t>
    </dgm:pt>
    <dgm:pt modelId="{2D4F1B4F-927A-4419-9074-85434BBE5276}">
      <dgm:prSet phldrT="[Text]"/>
      <dgm:spPr/>
      <dgm:t>
        <a:bodyPr/>
        <a:lstStyle/>
        <a:p>
          <a:r>
            <a:rPr lang="en-US" dirty="0"/>
            <a:t>105 INR</a:t>
          </a:r>
        </a:p>
      </dgm:t>
    </dgm:pt>
    <dgm:pt modelId="{F7C5B175-52BA-4D4C-8D7F-041CD8285653}" type="parTrans" cxnId="{868EDBC3-7182-450D-BF00-FD583707D863}">
      <dgm:prSet/>
      <dgm:spPr/>
      <dgm:t>
        <a:bodyPr/>
        <a:lstStyle/>
        <a:p>
          <a:endParaRPr lang="en-US"/>
        </a:p>
      </dgm:t>
    </dgm:pt>
    <dgm:pt modelId="{FD5C8619-DB21-4F5C-8C8E-9A2542E17DEE}" type="sibTrans" cxnId="{868EDBC3-7182-450D-BF00-FD583707D863}">
      <dgm:prSet/>
      <dgm:spPr/>
      <dgm:t>
        <a:bodyPr/>
        <a:lstStyle/>
        <a:p>
          <a:endParaRPr lang="en-US"/>
        </a:p>
      </dgm:t>
    </dgm:pt>
    <dgm:pt modelId="{1A4FF541-ACBC-4CA7-8152-C63659D827C6}">
      <dgm:prSet phldrT="[Text]"/>
      <dgm:spPr/>
      <dgm:t>
        <a:bodyPr/>
        <a:lstStyle/>
        <a:p>
          <a:r>
            <a:rPr lang="en-US" dirty="0"/>
            <a:t>110.25INR</a:t>
          </a:r>
        </a:p>
      </dgm:t>
    </dgm:pt>
    <dgm:pt modelId="{F8310861-6D99-4E0F-80DC-FF2B02F5A849}" type="parTrans" cxnId="{723F822C-75C8-4AD1-AC61-DD7105868BC7}">
      <dgm:prSet/>
      <dgm:spPr/>
      <dgm:t>
        <a:bodyPr/>
        <a:lstStyle/>
        <a:p>
          <a:endParaRPr lang="en-US"/>
        </a:p>
      </dgm:t>
    </dgm:pt>
    <dgm:pt modelId="{BB836726-EC5E-44DD-B87D-E6FDB8380F3B}" type="sibTrans" cxnId="{723F822C-75C8-4AD1-AC61-DD7105868BC7}">
      <dgm:prSet/>
      <dgm:spPr/>
      <dgm:t>
        <a:bodyPr/>
        <a:lstStyle/>
        <a:p>
          <a:endParaRPr lang="en-US"/>
        </a:p>
      </dgm:t>
    </dgm:pt>
    <dgm:pt modelId="{A925EE42-DE06-4B58-AFD9-B18ADCF4D1EE}" type="pres">
      <dgm:prSet presAssocID="{48C55C79-E2ED-452F-A91F-A73DF3F63C58}" presName="Name0" presStyleCnt="0">
        <dgm:presLayoutVars>
          <dgm:dir/>
          <dgm:resizeHandles val="exact"/>
        </dgm:presLayoutVars>
      </dgm:prSet>
      <dgm:spPr/>
    </dgm:pt>
    <dgm:pt modelId="{BF29A7F4-4335-4A4D-8AF8-F635F37FD796}" type="pres">
      <dgm:prSet presAssocID="{1C97309C-01B2-48FC-B917-06A4F6EC1977}" presName="node" presStyleLbl="node1" presStyleIdx="0" presStyleCnt="3" custScaleX="43796" custScaleY="45076" custLinFactNeighborX="23721" custLinFactNeighborY="-1706">
        <dgm:presLayoutVars>
          <dgm:bulletEnabled val="1"/>
        </dgm:presLayoutVars>
      </dgm:prSet>
      <dgm:spPr/>
    </dgm:pt>
    <dgm:pt modelId="{D865D32F-B3D0-4D79-AD6F-167F5FA7A624}" type="pres">
      <dgm:prSet presAssocID="{DFC0C02D-87EF-434F-B6A2-B8217B00D2BC}" presName="sibTrans" presStyleLbl="sibTrans2D1" presStyleIdx="0" presStyleCnt="2"/>
      <dgm:spPr/>
    </dgm:pt>
    <dgm:pt modelId="{AD40A422-FA97-4FDE-90A9-7E3872E380A1}" type="pres">
      <dgm:prSet presAssocID="{DFC0C02D-87EF-434F-B6A2-B8217B00D2BC}" presName="connectorText" presStyleLbl="sibTrans2D1" presStyleIdx="0" presStyleCnt="2"/>
      <dgm:spPr/>
    </dgm:pt>
    <dgm:pt modelId="{220C3F4C-EA6B-487D-8073-6D744341C987}" type="pres">
      <dgm:prSet presAssocID="{2D4F1B4F-927A-4419-9074-85434BBE5276}" presName="node" presStyleLbl="node1" presStyleIdx="1" presStyleCnt="3" custScaleX="44584" custScaleY="58279">
        <dgm:presLayoutVars>
          <dgm:bulletEnabled val="1"/>
        </dgm:presLayoutVars>
      </dgm:prSet>
      <dgm:spPr/>
    </dgm:pt>
    <dgm:pt modelId="{F9F117D5-8A6E-4FF0-8900-2EA752288702}" type="pres">
      <dgm:prSet presAssocID="{FD5C8619-DB21-4F5C-8C8E-9A2542E17DEE}" presName="sibTrans" presStyleLbl="sibTrans2D1" presStyleIdx="1" presStyleCnt="2"/>
      <dgm:spPr/>
    </dgm:pt>
    <dgm:pt modelId="{F12999D9-7355-4D10-9C44-50660EB3672F}" type="pres">
      <dgm:prSet presAssocID="{FD5C8619-DB21-4F5C-8C8E-9A2542E17DEE}" presName="connectorText" presStyleLbl="sibTrans2D1" presStyleIdx="1" presStyleCnt="2"/>
      <dgm:spPr/>
    </dgm:pt>
    <dgm:pt modelId="{D18E03FF-5D68-49E2-AEC0-454910F43972}" type="pres">
      <dgm:prSet presAssocID="{1A4FF541-ACBC-4CA7-8152-C63659D827C6}" presName="node" presStyleLbl="node1" presStyleIdx="2" presStyleCnt="3" custScaleX="37929" custScaleY="75271">
        <dgm:presLayoutVars>
          <dgm:bulletEnabled val="1"/>
        </dgm:presLayoutVars>
      </dgm:prSet>
      <dgm:spPr/>
    </dgm:pt>
  </dgm:ptLst>
  <dgm:cxnLst>
    <dgm:cxn modelId="{723F822C-75C8-4AD1-AC61-DD7105868BC7}" srcId="{48C55C79-E2ED-452F-A91F-A73DF3F63C58}" destId="{1A4FF541-ACBC-4CA7-8152-C63659D827C6}" srcOrd="2" destOrd="0" parTransId="{F8310861-6D99-4E0F-80DC-FF2B02F5A849}" sibTransId="{BB836726-EC5E-44DD-B87D-E6FDB8380F3B}"/>
    <dgm:cxn modelId="{2FCED72E-654E-4471-A0FE-67C03D1D63D1}" type="presOf" srcId="{DFC0C02D-87EF-434F-B6A2-B8217B00D2BC}" destId="{AD40A422-FA97-4FDE-90A9-7E3872E380A1}" srcOrd="1" destOrd="0" presId="urn:microsoft.com/office/officeart/2005/8/layout/process1"/>
    <dgm:cxn modelId="{0240DA5E-DB6E-4EE9-B082-0FFB412103FB}" type="presOf" srcId="{1C97309C-01B2-48FC-B917-06A4F6EC1977}" destId="{BF29A7F4-4335-4A4D-8AF8-F635F37FD796}" srcOrd="0" destOrd="0" presId="urn:microsoft.com/office/officeart/2005/8/layout/process1"/>
    <dgm:cxn modelId="{31C1D87C-DC1E-4217-93D0-59E6D284C571}" type="presOf" srcId="{DFC0C02D-87EF-434F-B6A2-B8217B00D2BC}" destId="{D865D32F-B3D0-4D79-AD6F-167F5FA7A624}" srcOrd="0" destOrd="0" presId="urn:microsoft.com/office/officeart/2005/8/layout/process1"/>
    <dgm:cxn modelId="{76D0847E-ADC2-4BB9-9F76-1D9060A7A8C5}" type="presOf" srcId="{FD5C8619-DB21-4F5C-8C8E-9A2542E17DEE}" destId="{F12999D9-7355-4D10-9C44-50660EB3672F}" srcOrd="1" destOrd="0" presId="urn:microsoft.com/office/officeart/2005/8/layout/process1"/>
    <dgm:cxn modelId="{77361892-DD76-4596-9105-59912D8E32D1}" type="presOf" srcId="{2D4F1B4F-927A-4419-9074-85434BBE5276}" destId="{220C3F4C-EA6B-487D-8073-6D744341C987}" srcOrd="0" destOrd="0" presId="urn:microsoft.com/office/officeart/2005/8/layout/process1"/>
    <dgm:cxn modelId="{33DCE2A6-8DA0-44C1-88DF-D54171698728}" type="presOf" srcId="{FD5C8619-DB21-4F5C-8C8E-9A2542E17DEE}" destId="{F9F117D5-8A6E-4FF0-8900-2EA752288702}" srcOrd="0" destOrd="0" presId="urn:microsoft.com/office/officeart/2005/8/layout/process1"/>
    <dgm:cxn modelId="{45AC26AB-6C0C-4FF9-A17C-BB74D76AF9B4}" srcId="{48C55C79-E2ED-452F-A91F-A73DF3F63C58}" destId="{1C97309C-01B2-48FC-B917-06A4F6EC1977}" srcOrd="0" destOrd="0" parTransId="{D915E8CC-7A25-4B27-BE90-ABD72939D840}" sibTransId="{DFC0C02D-87EF-434F-B6A2-B8217B00D2BC}"/>
    <dgm:cxn modelId="{D34486B0-3A3D-400B-8AB8-30FE86EF4726}" type="presOf" srcId="{48C55C79-E2ED-452F-A91F-A73DF3F63C58}" destId="{A925EE42-DE06-4B58-AFD9-B18ADCF4D1EE}" srcOrd="0" destOrd="0" presId="urn:microsoft.com/office/officeart/2005/8/layout/process1"/>
    <dgm:cxn modelId="{868EDBC3-7182-450D-BF00-FD583707D863}" srcId="{48C55C79-E2ED-452F-A91F-A73DF3F63C58}" destId="{2D4F1B4F-927A-4419-9074-85434BBE5276}" srcOrd="1" destOrd="0" parTransId="{F7C5B175-52BA-4D4C-8D7F-041CD8285653}" sibTransId="{FD5C8619-DB21-4F5C-8C8E-9A2542E17DEE}"/>
    <dgm:cxn modelId="{28F8A9ED-BEB4-4F46-B6A6-541B4C4E75A9}" type="presOf" srcId="{1A4FF541-ACBC-4CA7-8152-C63659D827C6}" destId="{D18E03FF-5D68-49E2-AEC0-454910F43972}" srcOrd="0" destOrd="0" presId="urn:microsoft.com/office/officeart/2005/8/layout/process1"/>
    <dgm:cxn modelId="{34391E58-873B-4CA3-A9E4-3FBF1B2127CB}" type="presParOf" srcId="{A925EE42-DE06-4B58-AFD9-B18ADCF4D1EE}" destId="{BF29A7F4-4335-4A4D-8AF8-F635F37FD796}" srcOrd="0" destOrd="0" presId="urn:microsoft.com/office/officeart/2005/8/layout/process1"/>
    <dgm:cxn modelId="{DC31BEC7-2376-4345-908A-F699558DB255}" type="presParOf" srcId="{A925EE42-DE06-4B58-AFD9-B18ADCF4D1EE}" destId="{D865D32F-B3D0-4D79-AD6F-167F5FA7A624}" srcOrd="1" destOrd="0" presId="urn:microsoft.com/office/officeart/2005/8/layout/process1"/>
    <dgm:cxn modelId="{87AA0688-348F-4F26-8F29-C99ED294A510}" type="presParOf" srcId="{D865D32F-B3D0-4D79-AD6F-167F5FA7A624}" destId="{AD40A422-FA97-4FDE-90A9-7E3872E380A1}" srcOrd="0" destOrd="0" presId="urn:microsoft.com/office/officeart/2005/8/layout/process1"/>
    <dgm:cxn modelId="{6ADC7846-4EC1-4AF8-9729-311229BA07C0}" type="presParOf" srcId="{A925EE42-DE06-4B58-AFD9-B18ADCF4D1EE}" destId="{220C3F4C-EA6B-487D-8073-6D744341C987}" srcOrd="2" destOrd="0" presId="urn:microsoft.com/office/officeart/2005/8/layout/process1"/>
    <dgm:cxn modelId="{DF94E41E-6641-4319-84F1-1445F37B7A3B}" type="presParOf" srcId="{A925EE42-DE06-4B58-AFD9-B18ADCF4D1EE}" destId="{F9F117D5-8A6E-4FF0-8900-2EA752288702}" srcOrd="3" destOrd="0" presId="urn:microsoft.com/office/officeart/2005/8/layout/process1"/>
    <dgm:cxn modelId="{B56F96EE-ECEB-43A6-8539-F21A49037D65}" type="presParOf" srcId="{F9F117D5-8A6E-4FF0-8900-2EA752288702}" destId="{F12999D9-7355-4D10-9C44-50660EB3672F}" srcOrd="0" destOrd="0" presId="urn:microsoft.com/office/officeart/2005/8/layout/process1"/>
    <dgm:cxn modelId="{5C13C4BA-8802-423E-BBF9-BD8793441940}" type="presParOf" srcId="{A925EE42-DE06-4B58-AFD9-B18ADCF4D1EE}" destId="{D18E03FF-5D68-49E2-AEC0-454910F4397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29A7F4-4335-4A4D-8AF8-F635F37FD796}">
      <dsp:nvSpPr>
        <dsp:cNvPr id="0" name=""/>
        <dsp:cNvSpPr/>
      </dsp:nvSpPr>
      <dsp:spPr>
        <a:xfrm>
          <a:off x="202559" y="709997"/>
          <a:ext cx="927989" cy="5730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100 INR  </a:t>
          </a:r>
        </a:p>
      </dsp:txBody>
      <dsp:txXfrm>
        <a:off x="219344" y="726782"/>
        <a:ext cx="894419" cy="539496"/>
      </dsp:txXfrm>
    </dsp:sp>
    <dsp:sp modelId="{D865D32F-B3D0-4D79-AD6F-167F5FA7A624}">
      <dsp:nvSpPr>
        <dsp:cNvPr id="0" name=""/>
        <dsp:cNvSpPr/>
      </dsp:nvSpPr>
      <dsp:spPr>
        <a:xfrm rot="47103">
          <a:off x="1292160" y="744708"/>
          <a:ext cx="342681" cy="5254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292165" y="849101"/>
        <a:ext cx="239877" cy="315291"/>
      </dsp:txXfrm>
    </dsp:sp>
    <dsp:sp modelId="{220C3F4C-EA6B-487D-8073-6D744341C987}">
      <dsp:nvSpPr>
        <dsp:cNvPr id="0" name=""/>
        <dsp:cNvSpPr/>
      </dsp:nvSpPr>
      <dsp:spPr>
        <a:xfrm>
          <a:off x="1777057" y="647759"/>
          <a:ext cx="944686" cy="7409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105 INR</a:t>
          </a:r>
        </a:p>
      </dsp:txBody>
      <dsp:txXfrm>
        <a:off x="1798758" y="669460"/>
        <a:ext cx="901284" cy="697519"/>
      </dsp:txXfrm>
    </dsp:sp>
    <dsp:sp modelId="{F9F117D5-8A6E-4FF0-8900-2EA752288702}">
      <dsp:nvSpPr>
        <dsp:cNvPr id="0" name=""/>
        <dsp:cNvSpPr/>
      </dsp:nvSpPr>
      <dsp:spPr>
        <a:xfrm>
          <a:off x="2933633" y="755477"/>
          <a:ext cx="449205" cy="5254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933633" y="860574"/>
        <a:ext cx="314444" cy="315291"/>
      </dsp:txXfrm>
    </dsp:sp>
    <dsp:sp modelId="{D18E03FF-5D68-49E2-AEC0-454910F43972}">
      <dsp:nvSpPr>
        <dsp:cNvPr id="0" name=""/>
        <dsp:cNvSpPr/>
      </dsp:nvSpPr>
      <dsp:spPr>
        <a:xfrm>
          <a:off x="3569300" y="539746"/>
          <a:ext cx="803674" cy="9569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110.25INR</a:t>
          </a:r>
        </a:p>
      </dsp:txBody>
      <dsp:txXfrm>
        <a:off x="3592839" y="563285"/>
        <a:ext cx="756596" cy="9098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Notion of Interest Rate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TIME VALUE OF MONEY</a:t>
            </a:r>
          </a:p>
        </p:txBody>
      </p:sp>
    </p:spTree>
    <p:extLst>
      <p:ext uri="{BB962C8B-B14F-4D97-AF65-F5344CB8AC3E}">
        <p14:creationId xmlns:p14="http://schemas.microsoft.com/office/powerpoint/2010/main" val="255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722858" cy="47266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7110283" y="2492897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" y="1295401"/>
            <a:ext cx="348615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Discounted Cash Flow analysis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One rupee (INR) in hand today is worth more than one INR in future (say after one year) if </a:t>
            </a:r>
          </a:p>
          <a:p>
            <a:r>
              <a:rPr lang="en-US" dirty="0">
                <a:solidFill>
                  <a:schemeClr val="bg1"/>
                </a:solidFill>
              </a:rPr>
              <a:t>it is lent to somebody.</a:t>
            </a:r>
          </a:p>
          <a:p>
            <a:r>
              <a:rPr lang="en-US" dirty="0">
                <a:solidFill>
                  <a:schemeClr val="bg1"/>
                </a:solidFill>
              </a:rPr>
              <a:t>This is due to time value of money which is</a:t>
            </a:r>
          </a:p>
          <a:p>
            <a:r>
              <a:rPr lang="en-US" dirty="0">
                <a:solidFill>
                  <a:schemeClr val="bg1"/>
                </a:solidFill>
              </a:rPr>
              <a:t>equivalent to the notion of “interest rate”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Future Value= Today’s value (1+time value)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                   OR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Future Value= Today’s value (1+interst rate)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258206"/>
            <a:ext cx="7870067" cy="4151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4574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6530439" cy="47266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7110283" y="2492897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0" y="316739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Evolution of 100 INR  with 5% interest rate (per annum)</a:t>
            </a:r>
          </a:p>
          <a:p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69382572"/>
              </p:ext>
            </p:extLst>
          </p:nvPr>
        </p:nvGraphicFramePr>
        <p:xfrm>
          <a:off x="1655676" y="3068960"/>
          <a:ext cx="4374486" cy="2036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600200" y="1676401"/>
                <a:ext cx="5791200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FV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𝑃𝑉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(1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       OR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PV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𝐹𝑉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/(1+</m:t>
                    </m:r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676401"/>
                <a:ext cx="5791200" cy="3970318"/>
              </a:xfrm>
              <a:prstGeom prst="rect">
                <a:avLst/>
              </a:prstGeom>
              <a:blipFill rotWithShape="1">
                <a:blip r:embed="rId7"/>
                <a:stretch>
                  <a:fillRect l="-947" t="-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03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Numerical Example (find time period)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5" y="2342124"/>
            <a:ext cx="5020491" cy="2432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82" y="2008188"/>
            <a:ext cx="6532417" cy="324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5379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br>
              <a:rPr lang="en-US" b="1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latin typeface="Calibri"/>
              </a:rPr>
              <a:t>Notion of Annuities and Annuity due</a:t>
            </a:r>
            <a:br>
              <a:rPr lang="en-US" b="1" dirty="0">
                <a:solidFill>
                  <a:prstClr val="black"/>
                </a:solidFill>
                <a:latin typeface="Calibri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 algn="ctr" defTabSz="91440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2400" b="1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1800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dirty="0">
                <a:solidFill>
                  <a:prstClr val="black"/>
                </a:solidFill>
              </a:rPr>
              <a:t>Ordinary annuity (fixed amount of money at the end of the time period for certain number of years 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dirty="0">
                <a:solidFill>
                  <a:prstClr val="black"/>
                </a:solidFill>
              </a:rPr>
              <a:t>(Mortgages, car loan or student loan etc.)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dirty="0">
              <a:solidFill>
                <a:prstClr val="black"/>
              </a:solidFill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dirty="0">
                <a:solidFill>
                  <a:prstClr val="black"/>
                </a:solidFill>
              </a:rPr>
              <a:t>However, if the payment is to be paid at the beginning of every time period (say a year) 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dirty="0">
                <a:solidFill>
                  <a:prstClr val="black"/>
                </a:solidFill>
              </a:rPr>
              <a:t>then is  refereed as annuity due.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dirty="0">
                <a:solidFill>
                  <a:prstClr val="black"/>
                </a:solidFill>
              </a:rPr>
              <a:t>(Rental payment, insurance premium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48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Future value of Annuity </a:t>
                </a:r>
              </a:p>
              <a:p>
                <a:endParaRPr lang="en-US" dirty="0"/>
              </a:p>
              <a:p>
                <a:r>
                  <a:rPr lang="en-US" dirty="0"/>
                  <a:t>FVA=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(1+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(1+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(1+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−3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If n=3 and r=5% then 100 INR will have the</a:t>
                </a:r>
              </a:p>
              <a:p>
                <a:r>
                  <a:rPr lang="en-US" dirty="0"/>
                  <a:t>future value of the annuity=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100(1+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0.05)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3−1</m:t>
                        </m:r>
                      </m:sup>
                    </m:sSup>
                    <m:r>
                      <a:rPr lang="en-US">
                        <a:latin typeface="Cambria Math"/>
                      </a:rPr>
                      <m:t>+</m:t>
                    </m:r>
                  </m:oMath>
                </a14:m>
                <a:r>
                  <a:rPr lang="en-US" dirty="0"/>
                  <a:t> 100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(1+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0.05)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3−2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+100(1+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0.05)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3−3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= 315.25 INR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8269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Excel command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Alternative formula for FVA-</a:t>
                </a:r>
              </a:p>
              <a:p>
                <a:r>
                  <a:rPr lang="en-US" dirty="0"/>
                  <a:t>FV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A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[(1+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/</m:t>
                    </m:r>
                    <m:r>
                      <a:rPr lang="en-US" i="1">
                        <a:latin typeface="Cambria Math"/>
                      </a:rPr>
                      <m:t>𝑟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Using this formula for previous example, we will get similar result for FAV value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MS EXCEL exercises: Command </a:t>
                </a:r>
              </a:p>
              <a:p>
                <a:r>
                  <a:rPr lang="en-US" dirty="0"/>
                  <a:t>=FV(</a:t>
                </a:r>
                <a:r>
                  <a:rPr lang="en-US" dirty="0" err="1"/>
                  <a:t>r,n,P,PV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Here PV=0 since we start paying at the end of first period and P is payment per period, n is number of years to be paid at r% interest rate.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2426" r="-593" b="-3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805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347</Words>
  <Application>Microsoft Office PowerPoint</Application>
  <PresentationFormat>On-screen Show (4:3)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 Math</vt:lpstr>
      <vt:lpstr>Office Theme</vt:lpstr>
      <vt:lpstr>Notion of Interest Rate</vt:lpstr>
      <vt:lpstr>Introduction</vt:lpstr>
      <vt:lpstr>Example</vt:lpstr>
      <vt:lpstr>Numerical Example (find time period)</vt:lpstr>
      <vt:lpstr> Notion of Annuities and Annuity due </vt:lpstr>
      <vt:lpstr>Numerical Example</vt:lpstr>
      <vt:lpstr>MS Excel command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Sriram Pingali</cp:lastModifiedBy>
  <cp:revision>3</cp:revision>
  <dcterms:created xsi:type="dcterms:W3CDTF">2006-08-16T00:00:00Z</dcterms:created>
  <dcterms:modified xsi:type="dcterms:W3CDTF">2020-09-11T09:33:58Z</dcterms:modified>
</cp:coreProperties>
</file>