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5"/>
  </p:notesMasterIdLst>
  <p:handoutMasterIdLst>
    <p:handoutMasterId r:id="rId36"/>
  </p:handoutMasterIdLst>
  <p:sldIdLst>
    <p:sldId id="256" r:id="rId5"/>
    <p:sldId id="257" r:id="rId6"/>
    <p:sldId id="291" r:id="rId7"/>
    <p:sldId id="260" r:id="rId8"/>
    <p:sldId id="290" r:id="rId9"/>
    <p:sldId id="286" r:id="rId10"/>
    <p:sldId id="287" r:id="rId11"/>
    <p:sldId id="288" r:id="rId12"/>
    <p:sldId id="289" r:id="rId13"/>
    <p:sldId id="292" r:id="rId14"/>
    <p:sldId id="293" r:id="rId15"/>
    <p:sldId id="294" r:id="rId16"/>
    <p:sldId id="295" r:id="rId17"/>
    <p:sldId id="296" r:id="rId18"/>
    <p:sldId id="297" r:id="rId19"/>
    <p:sldId id="298" r:id="rId20"/>
    <p:sldId id="299" r:id="rId21"/>
    <p:sldId id="258" r:id="rId22"/>
    <p:sldId id="300" r:id="rId23"/>
    <p:sldId id="301" r:id="rId24"/>
    <p:sldId id="302" r:id="rId25"/>
    <p:sldId id="303" r:id="rId26"/>
    <p:sldId id="304" r:id="rId27"/>
    <p:sldId id="305" r:id="rId28"/>
    <p:sldId id="283" r:id="rId29"/>
    <p:sldId id="264" r:id="rId30"/>
    <p:sldId id="267" r:id="rId31"/>
    <p:sldId id="285" r:id="rId32"/>
    <p:sldId id="268" r:id="rId33"/>
    <p:sldId id="26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900" y="26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11/14/2020</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11/14/2020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owasp.org/www-project-mobile-top-10/"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671066" y="457200"/>
            <a:ext cx="10198100" cy="1955800"/>
          </a:xfrm>
        </p:spPr>
        <p:txBody>
          <a:bodyPr/>
          <a:lstStyle/>
          <a:p>
            <a:r>
              <a:rPr lang="en-US" dirty="0" smtClean="0"/>
              <a:t>Securing Flutter Apps</a:t>
            </a:r>
            <a:endParaRPr lang="en-US"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062988" y="2413000"/>
            <a:ext cx="7077456" cy="868680"/>
          </a:xfrm>
        </p:spPr>
        <p:txBody>
          <a:bodyPr/>
          <a:lstStyle/>
          <a:p>
            <a:pPr marL="0" indent="0" algn="ctr">
              <a:buNone/>
            </a:pPr>
            <a:r>
              <a:rPr lang="en-US" dirty="0" smtClean="0"/>
              <a:t>Sriram Saiteja</a:t>
            </a: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254000"/>
            <a:ext cx="9912350" cy="859055"/>
          </a:xfrm>
        </p:spPr>
        <p:txBody>
          <a:bodyPr>
            <a:normAutofit fontScale="90000"/>
          </a:bodyPr>
          <a:lstStyle/>
          <a:p>
            <a:pPr marL="285750" indent="-285750">
              <a:buFont typeface="Arial" panose="020B0604020202020204" pitchFamily="34" charset="0"/>
              <a:buChar char="•"/>
            </a:pPr>
            <a:r>
              <a:rPr lang="en-US" dirty="0" smtClean="0"/>
              <a:t>M3 – INSECURE COMMUNICATION</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920750" y="1854200"/>
            <a:ext cx="8172450" cy="3644900"/>
          </a:xfrm>
        </p:spPr>
        <p:txBody>
          <a:bodyPr>
            <a:normAutofit/>
          </a:bodyPr>
          <a:lstStyle/>
          <a:p>
            <a:pPr marL="285750" indent="-285750">
              <a:buFont typeface="Arial" panose="020B0604020202020204" pitchFamily="34" charset="0"/>
              <a:buChar char="•"/>
            </a:pPr>
            <a:r>
              <a:rPr lang="en-US" dirty="0"/>
              <a:t>A mobile application usually exchanges data with several servers. When these communications over the network are not encrypted nor correctly authenticated (poor handshaking, incorrect SSL versions, weak negotiation, clear text communication, etc.), they can be intercepted by third parties. </a:t>
            </a:r>
            <a:endParaRPr lang="en-US" dirty="0" smtClean="0"/>
          </a:p>
          <a:p>
            <a:pPr marL="285750" indent="-285750">
              <a:buFont typeface="Arial" panose="020B0604020202020204" pitchFamily="34" charset="0"/>
              <a:buChar char="•"/>
            </a:pPr>
            <a:r>
              <a:rPr lang="en-US" dirty="0" smtClean="0"/>
              <a:t>In </a:t>
            </a:r>
            <a:r>
              <a:rPr lang="en-US" dirty="0"/>
              <a:t>the case of applications handling personal data (banking, health, public service…), these vulnerabilities represent a failure to comply to data privacy laws. </a:t>
            </a:r>
            <a:endParaRPr lang="en-US" dirty="0" smtClean="0"/>
          </a:p>
          <a:p>
            <a:pPr marL="285750" indent="-285750">
              <a:buFont typeface="Arial" panose="020B0604020202020204" pitchFamily="34" charset="0"/>
              <a:buChar char="•"/>
            </a:pPr>
            <a:r>
              <a:rPr lang="en-US" dirty="0" smtClean="0"/>
              <a:t>On </a:t>
            </a:r>
            <a:r>
              <a:rPr lang="en-US" dirty="0"/>
              <a:t>the other hand, when found in apps related to connected objects (home automation, security camera, smart cars…), they can lead to control </a:t>
            </a:r>
            <a:r>
              <a:rPr lang="en-US" dirty="0" smtClean="0"/>
              <a:t>takeover.</a:t>
            </a:r>
          </a:p>
          <a:p>
            <a:pPr marL="285750" indent="-285750">
              <a:buFont typeface="Arial" panose="020B0604020202020204" pitchFamily="34" charset="0"/>
              <a:buChar char="•"/>
            </a:pPr>
            <a:r>
              <a:rPr lang="en-US" dirty="0" smtClean="0"/>
              <a:t>EXAMPLE: </a:t>
            </a:r>
            <a:r>
              <a:rPr lang="en-US" dirty="0" err="1" smtClean="0"/>
              <a:t>MiSafe</a:t>
            </a:r>
            <a:r>
              <a:rPr lang="en-US" dirty="0" smtClean="0"/>
              <a:t> watches for kids revealed location, user-ids etc.,</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3693241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165101"/>
            <a:ext cx="10420350" cy="825500"/>
          </a:xfrm>
        </p:spPr>
        <p:txBody>
          <a:bodyPr>
            <a:normAutofit fontScale="90000"/>
          </a:bodyPr>
          <a:lstStyle/>
          <a:p>
            <a:pPr marL="285750" indent="-285750">
              <a:buFont typeface="Arial" panose="020B0604020202020204" pitchFamily="34" charset="0"/>
              <a:buChar char="•"/>
            </a:pPr>
            <a:r>
              <a:rPr lang="en-US" dirty="0" smtClean="0"/>
              <a:t>M4 – INSECURE AUTHENTICATION</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87350" y="1879600"/>
            <a:ext cx="8820150" cy="3898900"/>
          </a:xfrm>
        </p:spPr>
        <p:txBody>
          <a:bodyPr>
            <a:normAutofit/>
          </a:bodyPr>
          <a:lstStyle/>
          <a:p>
            <a:pPr marL="285750" indent="-285750">
              <a:buFont typeface="Arial" panose="020B0604020202020204" pitchFamily="34" charset="0"/>
              <a:buChar char="•"/>
            </a:pPr>
            <a:r>
              <a:rPr lang="en-US" dirty="0"/>
              <a:t>This category covers the authentication of end-users and bad session management. In mobile apps unlike in web apps, users are not always online. </a:t>
            </a:r>
            <a:endParaRPr lang="en-US" dirty="0" smtClean="0"/>
          </a:p>
          <a:p>
            <a:pPr marL="285750" indent="-285750">
              <a:buFont typeface="Arial" panose="020B0604020202020204" pitchFamily="34" charset="0"/>
              <a:buChar char="•"/>
            </a:pPr>
            <a:r>
              <a:rPr lang="en-US" dirty="0" smtClean="0"/>
              <a:t>Hence </a:t>
            </a:r>
            <a:r>
              <a:rPr lang="en-US" dirty="0"/>
              <a:t>mobile apps must be able to identify the user and maintain its identification along its session, when both online and offline.</a:t>
            </a:r>
          </a:p>
          <a:p>
            <a:pPr marL="285750" indent="-285750">
              <a:buFont typeface="Arial" panose="020B0604020202020204" pitchFamily="34" charset="0"/>
              <a:buChar char="•"/>
            </a:pPr>
            <a:r>
              <a:rPr lang="en-US" dirty="0"/>
              <a:t>When cybercriminals identify inexistent or weak authentication scheme in mobile apps, they create malwares that will bypass them. Strong user authentication that leverages multiple factor prevents them from accessing users’ data.</a:t>
            </a:r>
          </a:p>
          <a:p>
            <a:pPr marL="285750" indent="-285750">
              <a:buFont typeface="Arial" panose="020B0604020202020204" pitchFamily="34" charset="0"/>
              <a:buChar char="•"/>
            </a:pPr>
            <a:r>
              <a:rPr lang="en-US" dirty="0" smtClean="0"/>
              <a:t>EXAMPLE: Grab Android app’s 2FA was bypassed because of lack of code expiration.</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331919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44500" y="101600"/>
            <a:ext cx="11455400" cy="876299"/>
          </a:xfrm>
        </p:spPr>
        <p:txBody>
          <a:bodyPr>
            <a:normAutofit fontScale="90000"/>
          </a:bodyPr>
          <a:lstStyle/>
          <a:p>
            <a:pPr marL="285750" indent="-285750">
              <a:buFont typeface="Arial" panose="020B0604020202020204" pitchFamily="34" charset="0"/>
              <a:buChar char="•"/>
            </a:pPr>
            <a:r>
              <a:rPr lang="en-US" dirty="0" smtClean="0"/>
              <a:t>M5 – INSUFFICIENT CRYPTOGRAPHY</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920750" y="1854200"/>
            <a:ext cx="8172450" cy="3060700"/>
          </a:xfrm>
        </p:spPr>
        <p:txBody>
          <a:bodyPr>
            <a:normAutofit/>
          </a:bodyPr>
          <a:lstStyle/>
          <a:p>
            <a:pPr marL="285750" indent="-285750">
              <a:buFont typeface="Arial" panose="020B0604020202020204" pitchFamily="34" charset="0"/>
              <a:buChar char="•"/>
            </a:pPr>
            <a:r>
              <a:rPr lang="en-US" dirty="0"/>
              <a:t>Insecure use of cryptography is common among mobile apps leveraging encryption. It can come from flawed process or encryption algorithms that are weak by nature. </a:t>
            </a:r>
            <a:endParaRPr lang="en-US" dirty="0" smtClean="0"/>
          </a:p>
          <a:p>
            <a:pPr marL="285750" indent="-285750">
              <a:buFont typeface="Arial" panose="020B0604020202020204" pitchFamily="34" charset="0"/>
              <a:buChar char="•"/>
            </a:pPr>
            <a:r>
              <a:rPr lang="en-US" dirty="0" smtClean="0"/>
              <a:t>In </a:t>
            </a:r>
            <a:r>
              <a:rPr lang="en-US" dirty="0"/>
              <a:t>both cases, someone can exploit the vulnerability to decrypt sensitive data handle by the apps. Developers should make sure to apply the latest cryptographic standards that will withstand the test of time. </a:t>
            </a:r>
            <a:endParaRPr lang="en-US" dirty="0" smtClean="0"/>
          </a:p>
          <a:p>
            <a:pPr marL="285750" indent="-285750">
              <a:buFont typeface="Arial" panose="020B0604020202020204" pitchFamily="34" charset="0"/>
              <a:buChar char="•"/>
            </a:pPr>
            <a:r>
              <a:rPr lang="en-US" dirty="0" smtClean="0"/>
              <a:t>EXAMPLE: Kaspersky recognized several apps vulnerable because of third party SDK’s.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Tree>
    <p:extLst>
      <p:ext uri="{BB962C8B-B14F-4D97-AF65-F5344CB8AC3E}">
        <p14:creationId xmlns:p14="http://schemas.microsoft.com/office/powerpoint/2010/main" val="141378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44500" y="101600"/>
            <a:ext cx="11455400" cy="876299"/>
          </a:xfrm>
        </p:spPr>
        <p:txBody>
          <a:bodyPr>
            <a:normAutofit/>
          </a:bodyPr>
          <a:lstStyle/>
          <a:p>
            <a:pPr marL="285750" indent="-285750">
              <a:buFont typeface="Arial" panose="020B0604020202020204" pitchFamily="34" charset="0"/>
              <a:buChar char="•"/>
            </a:pPr>
            <a:r>
              <a:rPr lang="en-US" dirty="0" smtClean="0"/>
              <a:t>M6 – INSECURE AUTHORIZATION</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920750" y="1854200"/>
            <a:ext cx="8172450" cy="3060700"/>
          </a:xfrm>
        </p:spPr>
        <p:txBody>
          <a:bodyPr>
            <a:normAutofit lnSpcReduction="10000"/>
          </a:bodyPr>
          <a:lstStyle/>
          <a:p>
            <a:pPr marL="285750" indent="-285750">
              <a:buFont typeface="Arial" panose="020B0604020202020204" pitchFamily="34" charset="0"/>
              <a:buChar char="•"/>
            </a:pPr>
            <a:r>
              <a:rPr lang="en-US" dirty="0"/>
              <a:t>Some apps, after authenticating users, grant them some authorizations by default. These authorizations are sometimes mistakenly too extended, providing users with rights they should not have. </a:t>
            </a:r>
            <a:endParaRPr lang="en-US" dirty="0" smtClean="0"/>
          </a:p>
          <a:p>
            <a:pPr marL="285750" indent="-285750">
              <a:buFont typeface="Arial" panose="020B0604020202020204" pitchFamily="34" charset="0"/>
              <a:buChar char="•"/>
            </a:pPr>
            <a:r>
              <a:rPr lang="en-US" dirty="0" smtClean="0"/>
              <a:t>If </a:t>
            </a:r>
            <a:r>
              <a:rPr lang="en-US" dirty="0"/>
              <a:t>a cybercriminal gets access to privileged rights in an application, it can result in unlawful access to sensitive information, the deletion of entire systems or even the takeover of connected objects. </a:t>
            </a:r>
            <a:endParaRPr lang="en-US" dirty="0" smtClean="0"/>
          </a:p>
          <a:p>
            <a:pPr marL="285750" indent="-285750">
              <a:buFont typeface="Arial" panose="020B0604020202020204" pitchFamily="34" charset="0"/>
              <a:buChar char="•"/>
            </a:pPr>
            <a:r>
              <a:rPr lang="en-US" dirty="0" smtClean="0"/>
              <a:t>The </a:t>
            </a:r>
            <a:r>
              <a:rPr lang="en-US" dirty="0"/>
              <a:t>spectrum of authorizations granted to users should be assessed prior apps are released</a:t>
            </a:r>
            <a:r>
              <a:rPr lang="en-US" dirty="0" smtClean="0"/>
              <a:t>.</a:t>
            </a:r>
          </a:p>
          <a:p>
            <a:pPr marL="285750" indent="-285750">
              <a:buFont typeface="Arial" panose="020B0604020202020204" pitchFamily="34" charset="0"/>
              <a:buChar char="•"/>
            </a:pPr>
            <a:r>
              <a:rPr lang="en-US" b="1" dirty="0" smtClean="0"/>
              <a:t>EXAMPLE: VIPER SMART START </a:t>
            </a:r>
            <a:r>
              <a:rPr lang="en-US" dirty="0" smtClean="0"/>
              <a:t>app basically helped hack into cars with just a mobile device.</a:t>
            </a:r>
            <a:endParaRPr lang="en-US" b="1" dirty="0" smtClean="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Tree>
    <p:extLst>
      <p:ext uri="{BB962C8B-B14F-4D97-AF65-F5344CB8AC3E}">
        <p14:creationId xmlns:p14="http://schemas.microsoft.com/office/powerpoint/2010/main" val="2169737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44500" y="101600"/>
            <a:ext cx="11455400" cy="876299"/>
          </a:xfrm>
        </p:spPr>
        <p:txBody>
          <a:bodyPr>
            <a:normAutofit/>
          </a:bodyPr>
          <a:lstStyle/>
          <a:p>
            <a:pPr marL="285750" indent="-285750">
              <a:buFont typeface="Arial" panose="020B0604020202020204" pitchFamily="34" charset="0"/>
              <a:buChar char="•"/>
            </a:pPr>
            <a:r>
              <a:rPr lang="en-US" dirty="0" smtClean="0"/>
              <a:t>M7 – CLIENT CODE QUALITY</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44500" y="1638300"/>
            <a:ext cx="8477250" cy="4203700"/>
          </a:xfrm>
        </p:spPr>
        <p:txBody>
          <a:bodyPr>
            <a:normAutofit lnSpcReduction="10000"/>
          </a:bodyPr>
          <a:lstStyle/>
          <a:p>
            <a:pPr marL="285750" indent="-285750">
              <a:buFont typeface="Arial" panose="020B0604020202020204" pitchFamily="34" charset="0"/>
              <a:buChar char="•"/>
            </a:pPr>
            <a:r>
              <a:rPr lang="en-US" dirty="0"/>
              <a:t>This category includes vulnerabilities like buffer overflows, format string vulnerabilities, and various other code-level mistakes that allow code to be executed on mobile devices. </a:t>
            </a:r>
            <a:endParaRPr lang="en-US" dirty="0" smtClean="0"/>
          </a:p>
          <a:p>
            <a:pPr marL="285750" indent="-285750">
              <a:buFont typeface="Arial" panose="020B0604020202020204" pitchFamily="34" charset="0"/>
              <a:buChar char="•"/>
            </a:pPr>
            <a:r>
              <a:rPr lang="en-US" dirty="0" smtClean="0"/>
              <a:t>In </a:t>
            </a:r>
            <a:r>
              <a:rPr lang="en-US" dirty="0"/>
              <a:t>case of a buffer overflow for instance, it is possible to write into areas known to hold executable code and replace it with malicious code, or to selectively overwrite data pertaining to the program's </a:t>
            </a:r>
            <a:r>
              <a:rPr lang="en-US" dirty="0" smtClean="0"/>
              <a:t>state. </a:t>
            </a:r>
          </a:p>
          <a:p>
            <a:pPr marL="285750" indent="-285750">
              <a:buFont typeface="Arial" panose="020B0604020202020204" pitchFamily="34" charset="0"/>
              <a:buChar char="•"/>
            </a:pPr>
            <a:r>
              <a:rPr lang="en-US" dirty="0" smtClean="0"/>
              <a:t>Most </a:t>
            </a:r>
            <a:r>
              <a:rPr lang="en-US" dirty="0"/>
              <a:t>code issues can be fixed with good practices. Having code patterns across your organization that are easy to read and come with clear documentation is a good start to reduce this </a:t>
            </a:r>
            <a:r>
              <a:rPr lang="en-US" dirty="0" smtClean="0"/>
              <a:t>risk. </a:t>
            </a:r>
          </a:p>
          <a:p>
            <a:pPr marL="285750" indent="-285750">
              <a:buFont typeface="Arial" panose="020B0604020202020204" pitchFamily="34" charset="0"/>
              <a:buChar char="•"/>
            </a:pPr>
            <a:r>
              <a:rPr lang="en-US" dirty="0" smtClean="0"/>
              <a:t>If </a:t>
            </a:r>
            <a:r>
              <a:rPr lang="en-US" dirty="0"/>
              <a:t>a cybercriminal gets access to privileged rights in an application, it can result in unlawful access to sensitive information, the deletion of entire systems or even the takeover of connected objects</a:t>
            </a:r>
            <a:r>
              <a:rPr lang="en-US" dirty="0" smtClean="0"/>
              <a:t>.</a:t>
            </a:r>
          </a:p>
          <a:p>
            <a:pPr marL="285750" indent="-285750">
              <a:buFont typeface="Arial" panose="020B0604020202020204" pitchFamily="34" charset="0"/>
              <a:buChar char="•"/>
            </a:pPr>
            <a:r>
              <a:rPr lang="en-US" b="1" dirty="0" smtClean="0"/>
              <a:t>EXAMPLE: </a:t>
            </a:r>
            <a:r>
              <a:rPr lang="en-US" dirty="0" smtClean="0"/>
              <a:t>Spyware installed on WhatsApp by exploiting WhatsApp 0 day flaw through calling WhatsApp users.</a:t>
            </a:r>
          </a:p>
          <a:p>
            <a:pPr marL="285750" indent="-285750">
              <a:buFont typeface="Arial" panose="020B0604020202020204" pitchFamily="34" charset="0"/>
              <a:buChar char="•"/>
            </a:pPr>
            <a:endParaRPr lang="en-US" b="1" dirty="0" smtClean="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428753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44500" y="101600"/>
            <a:ext cx="11455400" cy="876299"/>
          </a:xfrm>
        </p:spPr>
        <p:txBody>
          <a:bodyPr>
            <a:normAutofit/>
          </a:bodyPr>
          <a:lstStyle/>
          <a:p>
            <a:pPr marL="285750" indent="-285750">
              <a:buFont typeface="Arial" panose="020B0604020202020204" pitchFamily="34" charset="0"/>
              <a:buChar char="•"/>
            </a:pPr>
            <a:r>
              <a:rPr lang="en-US" dirty="0" smtClean="0"/>
              <a:t>M8 – CODE TAMPERING</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44500" y="1638300"/>
            <a:ext cx="8477250" cy="3543300"/>
          </a:xfrm>
        </p:spPr>
        <p:txBody>
          <a:bodyPr>
            <a:normAutofit fontScale="92500" lnSpcReduction="20000"/>
          </a:bodyPr>
          <a:lstStyle/>
          <a:p>
            <a:pPr marL="285750" indent="-285750">
              <a:buFont typeface="Arial" panose="020B0604020202020204" pitchFamily="34" charset="0"/>
              <a:buChar char="•"/>
            </a:pPr>
            <a:r>
              <a:rPr lang="en-US" dirty="0"/>
              <a:t>Tampering consists of duplicating an application, adding one or several back doors to its code, re-signing it and publishing it to third-party app stores. </a:t>
            </a:r>
            <a:endParaRPr lang="en-US" dirty="0" smtClean="0"/>
          </a:p>
          <a:p>
            <a:pPr marL="285750" indent="-285750">
              <a:buFont typeface="Arial" panose="020B0604020202020204" pitchFamily="34" charset="0"/>
              <a:buChar char="•"/>
            </a:pPr>
            <a:r>
              <a:rPr lang="en-US" dirty="0" smtClean="0"/>
              <a:t>Tampered </a:t>
            </a:r>
            <a:r>
              <a:rPr lang="en-US" dirty="0"/>
              <a:t>apps are often referred to as malicious clones, and usually target banking and very popular apps. Thanks to the back doors, hackers are able to intercept data and even sometimes impersonate official apps to communicate with companies’ </a:t>
            </a:r>
            <a:r>
              <a:rPr lang="en-US" dirty="0" smtClean="0"/>
              <a:t>servers. </a:t>
            </a:r>
          </a:p>
          <a:p>
            <a:pPr marL="285750" indent="-285750">
              <a:buFont typeface="Arial" panose="020B0604020202020204" pitchFamily="34" charset="0"/>
              <a:buChar char="•"/>
            </a:pPr>
            <a:r>
              <a:rPr lang="en-US" dirty="0" smtClean="0"/>
              <a:t>To </a:t>
            </a:r>
            <a:r>
              <a:rPr lang="en-US" dirty="0"/>
              <a:t>prevent this risk, developers should use anti-tampering solutions and enable apps with capabilities to detect tampering</a:t>
            </a:r>
            <a:r>
              <a:rPr lang="en-US" dirty="0" smtClean="0"/>
              <a:t>.</a:t>
            </a:r>
          </a:p>
          <a:p>
            <a:pPr marL="285750" indent="-285750">
              <a:buFont typeface="Arial" panose="020B0604020202020204" pitchFamily="34" charset="0"/>
              <a:buChar char="•"/>
            </a:pPr>
            <a:r>
              <a:rPr lang="en-US" b="1" dirty="0" smtClean="0"/>
              <a:t>Permission to receive messages: </a:t>
            </a:r>
            <a:r>
              <a:rPr lang="en-US" dirty="0" err="1" smtClean="0"/>
              <a:t>android.permission.RECEIVE_SMS</a:t>
            </a:r>
            <a:endParaRPr lang="en-US" dirty="0" smtClean="0"/>
          </a:p>
          <a:p>
            <a:pPr marL="285750" indent="-285750">
              <a:buFont typeface="Arial" panose="020B0604020202020204" pitchFamily="34" charset="0"/>
              <a:buChar char="•"/>
            </a:pPr>
            <a:r>
              <a:rPr lang="en-US" b="1" dirty="0" smtClean="0"/>
              <a:t>Permission to send messages: </a:t>
            </a:r>
            <a:r>
              <a:rPr lang="en-US" dirty="0" smtClean="0"/>
              <a:t>'</a:t>
            </a:r>
            <a:r>
              <a:rPr lang="en-US" dirty="0" err="1" smtClean="0"/>
              <a:t>android.permission.INTERNET</a:t>
            </a:r>
            <a:r>
              <a:rPr lang="en-US" dirty="0"/>
              <a:t>' </a:t>
            </a:r>
            <a:r>
              <a:rPr lang="en-US" b="1" dirty="0"/>
              <a:t>or</a:t>
            </a:r>
            <a:r>
              <a:rPr lang="en-US" dirty="0"/>
              <a:t> '</a:t>
            </a:r>
            <a:r>
              <a:rPr lang="en-US" dirty="0" err="1"/>
              <a:t>android.permission.SEND_SMS</a:t>
            </a:r>
            <a:r>
              <a:rPr lang="en-US" dirty="0"/>
              <a:t>'</a:t>
            </a:r>
            <a:endParaRPr lang="en-US" dirty="0" smtClean="0"/>
          </a:p>
          <a:p>
            <a:pPr marL="285750" indent="-285750">
              <a:buFont typeface="Arial" panose="020B0604020202020204" pitchFamily="34" charset="0"/>
              <a:buChar char="•"/>
            </a:pPr>
            <a:r>
              <a:rPr lang="en-US" b="1" dirty="0" smtClean="0"/>
              <a:t>EXAMPLE: </a:t>
            </a:r>
            <a:r>
              <a:rPr lang="en-US" dirty="0" smtClean="0"/>
              <a:t>Postbank </a:t>
            </a:r>
            <a:r>
              <a:rPr lang="en-US" dirty="0" err="1" smtClean="0"/>
              <a:t>Finanzassistent</a:t>
            </a:r>
            <a:r>
              <a:rPr lang="en-US" dirty="0" smtClean="0"/>
              <a:t>.</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Tree>
    <p:extLst>
      <p:ext uri="{BB962C8B-B14F-4D97-AF65-F5344CB8AC3E}">
        <p14:creationId xmlns:p14="http://schemas.microsoft.com/office/powerpoint/2010/main" val="2417076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44500" y="101600"/>
            <a:ext cx="11455400" cy="876299"/>
          </a:xfrm>
        </p:spPr>
        <p:txBody>
          <a:bodyPr>
            <a:normAutofit/>
          </a:bodyPr>
          <a:lstStyle/>
          <a:p>
            <a:pPr marL="285750" indent="-285750">
              <a:buFont typeface="Arial" panose="020B0604020202020204" pitchFamily="34" charset="0"/>
              <a:buChar char="•"/>
            </a:pPr>
            <a:r>
              <a:rPr lang="en-US" dirty="0" smtClean="0"/>
              <a:t>M9 – REVERSE ENGINEERING</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44500" y="1638300"/>
            <a:ext cx="8477250" cy="5041900"/>
          </a:xfrm>
        </p:spPr>
        <p:txBody>
          <a:bodyPr>
            <a:normAutofit/>
          </a:bodyPr>
          <a:lstStyle/>
          <a:p>
            <a:pPr marL="285750" indent="-285750">
              <a:buFont typeface="Arial" panose="020B0604020202020204" pitchFamily="34" charset="0"/>
              <a:buChar char="•"/>
            </a:pPr>
            <a:r>
              <a:rPr lang="en-US" dirty="0"/>
              <a:t>To reverse engineer an app, an attacker analyzes its binary code to determine its source code, libraries, algorithms and any other asset. </a:t>
            </a:r>
            <a:endParaRPr lang="en-US" dirty="0" smtClean="0"/>
          </a:p>
          <a:p>
            <a:pPr marL="285750" indent="-285750">
              <a:buFont typeface="Arial" panose="020B0604020202020204" pitchFamily="34" charset="0"/>
              <a:buChar char="•"/>
            </a:pPr>
            <a:r>
              <a:rPr lang="en-US" dirty="0" smtClean="0"/>
              <a:t>By </a:t>
            </a:r>
            <a:r>
              <a:rPr lang="en-US" dirty="0"/>
              <a:t>providing deeper knowledge on the app, this technique enables hackers to identify its flaws and exploit it more easily. </a:t>
            </a:r>
            <a:endParaRPr lang="en-US" dirty="0" smtClean="0"/>
          </a:p>
          <a:p>
            <a:pPr marL="285750" indent="-285750">
              <a:buFont typeface="Arial" panose="020B0604020202020204" pitchFamily="34" charset="0"/>
              <a:buChar char="•"/>
            </a:pPr>
            <a:r>
              <a:rPr lang="en-US" dirty="0" smtClean="0"/>
              <a:t>Reverse </a:t>
            </a:r>
            <a:r>
              <a:rPr lang="en-US" dirty="0"/>
              <a:t>engineering can result in the theft of intellectual property, information about backend servers, cryptographic ciphers, etc. </a:t>
            </a:r>
            <a:endParaRPr lang="en-US" dirty="0" smtClean="0"/>
          </a:p>
          <a:p>
            <a:pPr marL="285750" indent="-285750">
              <a:buFont typeface="Arial" panose="020B0604020202020204" pitchFamily="34" charset="0"/>
              <a:buChar char="•"/>
            </a:pPr>
            <a:r>
              <a:rPr lang="en-US" dirty="0" smtClean="0"/>
              <a:t>To </a:t>
            </a:r>
            <a:r>
              <a:rPr lang="en-US" dirty="0"/>
              <a:t>minimize this risk, developers must write complex code and use obfuscation</a:t>
            </a:r>
            <a:r>
              <a:rPr lang="en-US" dirty="0" smtClean="0"/>
              <a:t>.</a:t>
            </a:r>
          </a:p>
          <a:p>
            <a:pPr marL="285750" indent="-285750">
              <a:buFont typeface="Arial" panose="020B0604020202020204" pitchFamily="34" charset="0"/>
              <a:buChar char="•"/>
            </a:pPr>
            <a:r>
              <a:rPr lang="en-US" b="1" dirty="0" smtClean="0"/>
              <a:t>EXAMPLE: </a:t>
            </a:r>
            <a:r>
              <a:rPr lang="en-US" dirty="0"/>
              <a:t>Reverse engineering the geolocation service and serving it </a:t>
            </a:r>
            <a:r>
              <a:rPr lang="en-US" b="1" dirty="0"/>
              <a:t>false </a:t>
            </a:r>
            <a:r>
              <a:rPr lang="en-US" b="1" dirty="0" err="1"/>
              <a:t>geodata</a:t>
            </a:r>
            <a:r>
              <a:rPr lang="en-US" dirty="0"/>
              <a:t>, players were able to “control” their character in-game, ignoring the app’s basic premise of capturing Pokémon in the player’s immediate vicinity and instead allowing players to travel across the world, hatching eggs in minutes rather than hours.</a:t>
            </a:r>
            <a:endParaRPr lang="en-US" b="1" dirty="0" smtClean="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Tree>
    <p:extLst>
      <p:ext uri="{BB962C8B-B14F-4D97-AF65-F5344CB8AC3E}">
        <p14:creationId xmlns:p14="http://schemas.microsoft.com/office/powerpoint/2010/main" val="120558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44500" y="101600"/>
            <a:ext cx="11455400" cy="876299"/>
          </a:xfrm>
        </p:spPr>
        <p:txBody>
          <a:bodyPr>
            <a:normAutofit fontScale="90000"/>
          </a:bodyPr>
          <a:lstStyle/>
          <a:p>
            <a:pPr marL="285750" indent="-285750">
              <a:buFont typeface="Arial" panose="020B0604020202020204" pitchFamily="34" charset="0"/>
              <a:buChar char="•"/>
            </a:pPr>
            <a:r>
              <a:rPr lang="en-US" dirty="0" smtClean="0"/>
              <a:t>M10 – EXTRANEOUS FUNCTIONALITY</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44500" y="1638300"/>
            <a:ext cx="8477250" cy="5041900"/>
          </a:xfrm>
        </p:spPr>
        <p:txBody>
          <a:bodyPr>
            <a:normAutofit/>
          </a:bodyPr>
          <a:lstStyle/>
          <a:p>
            <a:pPr marL="285750" indent="-285750">
              <a:buFont typeface="Arial" panose="020B0604020202020204" pitchFamily="34" charset="0"/>
              <a:buChar char="•"/>
            </a:pPr>
            <a:r>
              <a:rPr lang="en-US" dirty="0"/>
              <a:t>During development cycles, developers often include hidden backdoors or security controls to their apps to detect and correct flaws. </a:t>
            </a:r>
            <a:endParaRPr lang="en-US" dirty="0" smtClean="0"/>
          </a:p>
          <a:p>
            <a:pPr marL="285750" indent="-285750">
              <a:buFont typeface="Arial" panose="020B0604020202020204" pitchFamily="34" charset="0"/>
              <a:buChar char="•"/>
            </a:pPr>
            <a:r>
              <a:rPr lang="en-US" dirty="0" smtClean="0"/>
              <a:t>These </a:t>
            </a:r>
            <a:r>
              <a:rPr lang="en-US" dirty="0"/>
              <a:t>functionalities are not supposed to remain in production environment, but sometimes accidently get forgotten. </a:t>
            </a:r>
            <a:endParaRPr lang="en-US" dirty="0" smtClean="0"/>
          </a:p>
          <a:p>
            <a:pPr marL="285750" indent="-285750">
              <a:buFont typeface="Arial" panose="020B0604020202020204" pitchFamily="34" charset="0"/>
              <a:buChar char="•"/>
            </a:pPr>
            <a:r>
              <a:rPr lang="en-US" dirty="0" smtClean="0"/>
              <a:t>When </a:t>
            </a:r>
            <a:r>
              <a:rPr lang="en-US" dirty="0"/>
              <a:t>identified by hackers, these features can be exploited to access sensitive data or escalate privileges. </a:t>
            </a:r>
            <a:endParaRPr lang="en-US" dirty="0" smtClean="0"/>
          </a:p>
          <a:p>
            <a:pPr marL="285750" indent="-285750">
              <a:buFont typeface="Arial" panose="020B0604020202020204" pitchFamily="34" charset="0"/>
              <a:buChar char="•"/>
            </a:pPr>
            <a:r>
              <a:rPr lang="en-US" dirty="0" smtClean="0"/>
              <a:t>Before </a:t>
            </a:r>
            <a:r>
              <a:rPr lang="en-US" dirty="0"/>
              <a:t>releasing an application, developers need to review configurations and should disable debug logs</a:t>
            </a:r>
            <a:r>
              <a:rPr lang="en-US" dirty="0" smtClean="0"/>
              <a:t>.</a:t>
            </a:r>
          </a:p>
          <a:p>
            <a:pPr marL="285750" indent="-285750">
              <a:buFont typeface="Arial" panose="020B0604020202020204" pitchFamily="34" charset="0"/>
              <a:buChar char="•"/>
            </a:pPr>
            <a:r>
              <a:rPr lang="en-US" b="1" dirty="0" smtClean="0"/>
              <a:t>EXAMPLE</a:t>
            </a:r>
            <a:r>
              <a:rPr lang="en-US" b="1" dirty="0" smtClean="0"/>
              <a:t>: </a:t>
            </a:r>
            <a:r>
              <a:rPr lang="en-US" b="1" dirty="0" err="1" smtClean="0"/>
              <a:t>WiFi</a:t>
            </a:r>
            <a:r>
              <a:rPr lang="en-US" b="1" dirty="0" smtClean="0"/>
              <a:t> transfers left sensitive ports open which left millions of apps on play store vulnerable.  </a:t>
            </a:r>
            <a:endParaRPr lang="en-US" b="1" dirty="0" smtClean="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Tree>
    <p:extLst>
      <p:ext uri="{BB962C8B-B14F-4D97-AF65-F5344CB8AC3E}">
        <p14:creationId xmlns:p14="http://schemas.microsoft.com/office/powerpoint/2010/main" val="75276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646331"/>
          </a:xfrm>
        </p:spPr>
        <p:txBody>
          <a:bodyPr/>
          <a:lstStyle/>
          <a:p>
            <a:pPr algn="ctr"/>
            <a:r>
              <a:rPr lang="en-US" sz="4000" dirty="0" smtClean="0"/>
              <a:t>SECURING FLUTTER APPS</a:t>
            </a:r>
            <a:endParaRPr lang="en-US" sz="40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028700" y="1554381"/>
            <a:ext cx="10426700" cy="5125819"/>
          </a:xfrm>
        </p:spPr>
        <p:txBody>
          <a:bodyPr/>
          <a:lstStyle/>
          <a:p>
            <a:r>
              <a:rPr lang="en-US" sz="2400" dirty="0" smtClean="0"/>
              <a:t>Preventing screenshots is one of the most important feature of security we need to inculcate in our apps, especially if it’s media based application.</a:t>
            </a:r>
          </a:p>
          <a:p>
            <a:r>
              <a:rPr lang="en-US" sz="2400" dirty="0" smtClean="0"/>
              <a:t>FLAG_SECURE is used to prevent the privacy when the app window is minimized generally.</a:t>
            </a:r>
          </a:p>
          <a:p>
            <a:r>
              <a:rPr lang="en-US" sz="2400" dirty="0" smtClean="0"/>
              <a:t>But with the introduction of Flutter’s Window Manager, FLAG_SECURE also prevents screenshots.</a:t>
            </a:r>
          </a:p>
          <a:p>
            <a:r>
              <a:rPr lang="en-US" sz="2400" dirty="0" smtClean="0"/>
              <a:t>Example: </a:t>
            </a:r>
            <a:r>
              <a:rPr lang="en-US" dirty="0" smtClean="0"/>
              <a:t>await</a:t>
            </a:r>
            <a:r>
              <a:rPr lang="en-US" dirty="0"/>
              <a:t> </a:t>
            </a:r>
            <a:r>
              <a:rPr lang="en-US" dirty="0" err="1" smtClean="0"/>
              <a:t>FlutterWindowManager.addFlags</a:t>
            </a:r>
            <a:r>
              <a:rPr lang="en-US" dirty="0" smtClean="0"/>
              <a:t> (</a:t>
            </a:r>
            <a:r>
              <a:rPr lang="en-US" dirty="0" err="1" smtClean="0"/>
              <a:t>FlutterWindowManager.FLAG_SECURE</a:t>
            </a:r>
            <a:r>
              <a:rPr lang="en-US" dirty="0"/>
              <a:t>);</a:t>
            </a:r>
          </a:p>
          <a:p>
            <a:r>
              <a:rPr lang="en-US" sz="2400" dirty="0" smtClean="0"/>
              <a:t>Package: </a:t>
            </a:r>
            <a:r>
              <a:rPr lang="en-US" dirty="0"/>
              <a:t>import '</a:t>
            </a:r>
            <a:r>
              <a:rPr lang="en-US" dirty="0" err="1"/>
              <a:t>package:flutter_windowmanager</a:t>
            </a:r>
            <a:r>
              <a:rPr lang="en-US" dirty="0"/>
              <a:t>/</a:t>
            </a:r>
            <a:r>
              <a:rPr lang="en-US" dirty="0" err="1"/>
              <a:t>flutter_windowmanager.dart</a:t>
            </a:r>
            <a:r>
              <a:rPr lang="en-US" dirty="0"/>
              <a:t>';</a:t>
            </a:r>
          </a:p>
          <a:p>
            <a:endParaRPr lang="en-US" sz="2400" dirty="0" smtClean="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646331"/>
          </a:xfrm>
        </p:spPr>
        <p:txBody>
          <a:bodyPr/>
          <a:lstStyle/>
          <a:p>
            <a:pPr algn="ctr"/>
            <a:r>
              <a:rPr lang="en-US" sz="4000" dirty="0" smtClean="0"/>
              <a:t>SECURING FLUTTER APPS</a:t>
            </a:r>
            <a:endParaRPr lang="en-US" sz="40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028700" y="1554381"/>
            <a:ext cx="10426700" cy="5125819"/>
          </a:xfrm>
        </p:spPr>
        <p:txBody>
          <a:bodyPr/>
          <a:lstStyle/>
          <a:p>
            <a:r>
              <a:rPr lang="en-US" sz="2400" b="1" dirty="0" smtClean="0"/>
              <a:t>CODE-OBFUSCATION:</a:t>
            </a:r>
          </a:p>
          <a:p>
            <a:r>
              <a:rPr lang="en-US" sz="2000" dirty="0"/>
              <a:t>Code obfuscation is the process of modifying an app’s binary to make it harder for humans to understand</a:t>
            </a:r>
            <a:r>
              <a:rPr lang="en-US" sz="2000" dirty="0" smtClean="0"/>
              <a:t>.</a:t>
            </a:r>
          </a:p>
          <a:p>
            <a:r>
              <a:rPr lang="en-US" sz="2000" dirty="0" smtClean="0"/>
              <a:t>To Obfuscate use: </a:t>
            </a:r>
          </a:p>
          <a:p>
            <a:r>
              <a:rPr lang="en-US" sz="2000" b="1" i="1" dirty="0" smtClean="0"/>
              <a:t>flutter </a:t>
            </a:r>
            <a:r>
              <a:rPr lang="en-US" sz="2000" b="1" i="1" dirty="0"/>
              <a:t>build </a:t>
            </a:r>
            <a:r>
              <a:rPr lang="en-US" sz="2000" b="1" i="1" dirty="0" err="1"/>
              <a:t>apk</a:t>
            </a:r>
            <a:r>
              <a:rPr lang="en-US" sz="2000" b="1" i="1" dirty="0"/>
              <a:t> --obfuscate --split-debug-info=/&lt;project-name&gt;/&lt;directory</a:t>
            </a:r>
            <a:r>
              <a:rPr lang="en-US" sz="2000" b="1" i="1" dirty="0" smtClean="0"/>
              <a:t>&gt;</a:t>
            </a:r>
          </a:p>
          <a:p>
            <a:r>
              <a:rPr lang="en-US" sz="2000" dirty="0" smtClean="0"/>
              <a:t>To reduce App’s size use: </a:t>
            </a:r>
          </a:p>
          <a:p>
            <a:r>
              <a:rPr lang="en-US" sz="2000" i="1" dirty="0" smtClean="0"/>
              <a:t>--split-debug-info flag.</a:t>
            </a:r>
          </a:p>
          <a:p>
            <a:r>
              <a:rPr lang="en-US" sz="2000" dirty="0" smtClean="0"/>
              <a:t>To read Obfuscated app’s </a:t>
            </a:r>
            <a:r>
              <a:rPr lang="en-US" sz="2000" dirty="0"/>
              <a:t>stack trace use: </a:t>
            </a:r>
            <a:endParaRPr lang="en-US" sz="2000" dirty="0" smtClean="0"/>
          </a:p>
          <a:p>
            <a:r>
              <a:rPr lang="en-US" sz="2000" b="1" i="1" dirty="0" smtClean="0"/>
              <a:t>flutter </a:t>
            </a:r>
            <a:r>
              <a:rPr lang="en-US" sz="2000" b="1" i="1" dirty="0"/>
              <a:t>symbolize -</a:t>
            </a:r>
            <a:r>
              <a:rPr lang="en-US" sz="2000" b="1" i="1" dirty="0" err="1"/>
              <a:t>i</a:t>
            </a:r>
            <a:r>
              <a:rPr lang="en-US" sz="2000" b="1" i="1" dirty="0"/>
              <a:t> &lt;stack trace file&gt; -d /out/android/app.android-arm64.symbols</a:t>
            </a:r>
          </a:p>
          <a:p>
            <a:endParaRPr lang="en-US" sz="2000" dirty="0"/>
          </a:p>
          <a:p>
            <a:endParaRPr lang="en-US" dirty="0"/>
          </a:p>
          <a:p>
            <a:endParaRPr lang="en-US" sz="2400" dirty="0" smtClean="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Tree>
    <p:extLst>
      <p:ext uri="{BB962C8B-B14F-4D97-AF65-F5344CB8AC3E}">
        <p14:creationId xmlns:p14="http://schemas.microsoft.com/office/powerpoint/2010/main" val="3892247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85125" y="1193800"/>
            <a:ext cx="7781544" cy="884455"/>
          </a:xfrm>
        </p:spPr>
        <p:txBody>
          <a:bodyPr/>
          <a:lstStyle/>
          <a:p>
            <a:r>
              <a:rPr lang="en-US" dirty="0" smtClean="0"/>
              <a:t>Who Am I?</a:t>
            </a:r>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90295" y="2078255"/>
            <a:ext cx="8825105" cy="3509746"/>
          </a:xfrm>
        </p:spPr>
        <p:txBody>
          <a:bodyPr>
            <a:normAutofit/>
          </a:bodyPr>
          <a:lstStyle/>
          <a:p>
            <a:pPr marL="285750" indent="-285750">
              <a:buFont typeface="Arial" panose="020B0604020202020204" pitchFamily="34" charset="0"/>
              <a:buChar char="•"/>
            </a:pPr>
            <a:r>
              <a:rPr lang="en-US" sz="1800" dirty="0" smtClean="0"/>
              <a:t>An Information-Technology graduate.</a:t>
            </a:r>
          </a:p>
          <a:p>
            <a:pPr marL="285750" indent="-285750">
              <a:buFont typeface="Arial" panose="020B0604020202020204" pitchFamily="34" charset="0"/>
              <a:buChar char="•"/>
            </a:pPr>
            <a:r>
              <a:rPr lang="en-US" sz="1800" dirty="0" smtClean="0"/>
              <a:t>Worked as a junior web-developer and currently working as a Data Analyst and mastering in Psychology part-time from IGNOU.</a:t>
            </a:r>
          </a:p>
          <a:p>
            <a:pPr marL="285750" indent="-285750">
              <a:buFont typeface="Arial" panose="020B0604020202020204" pitchFamily="34" charset="0"/>
              <a:buChar char="•"/>
            </a:pPr>
            <a:r>
              <a:rPr lang="en-US" sz="1800" dirty="0" smtClean="0"/>
              <a:t>A Computer-Security and Data-Science enthusiast.</a:t>
            </a:r>
          </a:p>
          <a:p>
            <a:pPr marL="285750" indent="-285750">
              <a:buFont typeface="Arial" panose="020B0604020202020204" pitchFamily="34" charset="0"/>
              <a:buChar char="•"/>
            </a:pPr>
            <a:r>
              <a:rPr lang="en-US" sz="1800" dirty="0" smtClean="0"/>
              <a:t>Helped OLA, a cab service in India find an vulnerability and suggest them ways to patch it.</a:t>
            </a:r>
          </a:p>
          <a:p>
            <a:pPr marL="285750" indent="-285750">
              <a:buFont typeface="Arial" panose="020B0604020202020204" pitchFamily="34" charset="0"/>
              <a:buChar char="•"/>
            </a:pPr>
            <a:r>
              <a:rPr lang="en-US" sz="1800" dirty="0" smtClean="0"/>
              <a:t>Participated in various bug-bounties, helped small-time firms patch their security flaws.</a:t>
            </a:r>
          </a:p>
          <a:p>
            <a:pPr marL="285750" indent="-285750">
              <a:buFont typeface="Arial" panose="020B0604020202020204" pitchFamily="34" charset="0"/>
              <a:buChar char="•"/>
            </a:pPr>
            <a:r>
              <a:rPr lang="en-US" sz="1800" dirty="0" smtClean="0"/>
              <a:t>Working towards my childhood dream of becoming a Writer and a Filmmaker.</a:t>
            </a:r>
            <a:endParaRPr lang="en-US" sz="1800"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646331"/>
          </a:xfrm>
        </p:spPr>
        <p:txBody>
          <a:bodyPr/>
          <a:lstStyle/>
          <a:p>
            <a:pPr algn="ctr"/>
            <a:r>
              <a:rPr lang="en-US" sz="4000" dirty="0" smtClean="0"/>
              <a:t>SECURING FLUTTER APPS</a:t>
            </a:r>
            <a:endParaRPr lang="en-US" sz="40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028700" y="1189256"/>
            <a:ext cx="10426700" cy="5125819"/>
          </a:xfrm>
        </p:spPr>
        <p:txBody>
          <a:bodyPr/>
          <a:lstStyle/>
          <a:p>
            <a:r>
              <a:rPr lang="en-US" i="1" dirty="0"/>
              <a:t>A Flutter plugin to store data in </a:t>
            </a:r>
            <a:r>
              <a:rPr lang="en-US" b="1" i="1" dirty="0" smtClean="0"/>
              <a:t>SECURE STORAGE</a:t>
            </a:r>
            <a:r>
              <a:rPr lang="en-US" i="1" dirty="0" smtClean="0"/>
              <a:t>:</a:t>
            </a:r>
            <a:endParaRPr lang="en-US" i="1" dirty="0"/>
          </a:p>
          <a:p>
            <a:r>
              <a:rPr lang="en-US" i="1" dirty="0"/>
              <a:t>Keychain is used for iOS</a:t>
            </a:r>
          </a:p>
          <a:p>
            <a:r>
              <a:rPr lang="en-US" i="1" dirty="0"/>
              <a:t>AES encryption is used for Android. AES secret key is encrypted with RSA and RSA key is stored in </a:t>
            </a:r>
            <a:r>
              <a:rPr lang="en-US" i="1" dirty="0" err="1"/>
              <a:t>KeyStore</a:t>
            </a:r>
            <a:endParaRPr lang="en-US" i="1" dirty="0"/>
          </a:p>
          <a:p>
            <a:r>
              <a:rPr lang="en-US" i="1" dirty="0"/>
              <a:t>Note </a:t>
            </a:r>
            <a:r>
              <a:rPr lang="en-US" i="1" dirty="0" err="1"/>
              <a:t>KeyStore</a:t>
            </a:r>
            <a:r>
              <a:rPr lang="en-US" i="1" dirty="0"/>
              <a:t> was introduced in Android 4.3 (API level 18). The plugin wouldn't work for earlier versions.</a:t>
            </a:r>
          </a:p>
          <a:p>
            <a:endParaRPr lang="en-US" dirty="0"/>
          </a:p>
          <a:p>
            <a:endParaRPr lang="en-US" sz="2400" dirty="0" smtClean="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0" y="2815431"/>
            <a:ext cx="7842247" cy="3773487"/>
          </a:xfrm>
          <a:prstGeom prst="rect">
            <a:avLst/>
          </a:prstGeom>
        </p:spPr>
      </p:pic>
    </p:spTree>
    <p:extLst>
      <p:ext uri="{BB962C8B-B14F-4D97-AF65-F5344CB8AC3E}">
        <p14:creationId xmlns:p14="http://schemas.microsoft.com/office/powerpoint/2010/main" val="261083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646331"/>
          </a:xfrm>
        </p:spPr>
        <p:txBody>
          <a:bodyPr/>
          <a:lstStyle/>
          <a:p>
            <a:pPr algn="ctr"/>
            <a:r>
              <a:rPr lang="en-US" sz="4000" dirty="0" smtClean="0"/>
              <a:t>SECURING FLUTTER APPS</a:t>
            </a:r>
            <a:endParaRPr lang="en-US" sz="40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028700" y="1554381"/>
            <a:ext cx="10426700" cy="5125819"/>
          </a:xfrm>
        </p:spPr>
        <p:txBody>
          <a:bodyPr/>
          <a:lstStyle/>
          <a:p>
            <a:r>
              <a:rPr lang="en-US" sz="2400" b="1" dirty="0" smtClean="0"/>
              <a:t>ENFORCING STRONG ENCRYPTION METHODS WITH CRYPTO</a:t>
            </a:r>
          </a:p>
          <a:p>
            <a:r>
              <a:rPr lang="en-US" dirty="0"/>
              <a:t>A set of cryptographic hashing functions implemented in pure Dart</a:t>
            </a:r>
          </a:p>
          <a:p>
            <a:r>
              <a:rPr lang="en-US" dirty="0"/>
              <a:t>The following hashing algorithms are supported:</a:t>
            </a:r>
          </a:p>
          <a:p>
            <a:r>
              <a:rPr lang="en-US" dirty="0"/>
              <a:t>SHA-1</a:t>
            </a:r>
          </a:p>
          <a:p>
            <a:r>
              <a:rPr lang="en-US" dirty="0"/>
              <a:t>SHA-224</a:t>
            </a:r>
          </a:p>
          <a:p>
            <a:r>
              <a:rPr lang="en-US" dirty="0"/>
              <a:t>SHA-256</a:t>
            </a:r>
          </a:p>
          <a:p>
            <a:r>
              <a:rPr lang="en-US" dirty="0"/>
              <a:t>SHA-384</a:t>
            </a:r>
          </a:p>
          <a:p>
            <a:r>
              <a:rPr lang="en-US" dirty="0"/>
              <a:t>SHA-512</a:t>
            </a:r>
          </a:p>
          <a:p>
            <a:r>
              <a:rPr lang="en-US" dirty="0"/>
              <a:t>MD5</a:t>
            </a:r>
          </a:p>
          <a:p>
            <a:r>
              <a:rPr lang="en-US" dirty="0"/>
              <a:t>HMAC (i.e. HMAC-MD5, HMAC-SHA1, HMAC-SHA256</a:t>
            </a:r>
            <a:r>
              <a:rPr lang="en-US" dirty="0" smtClean="0"/>
              <a:t>)</a:t>
            </a:r>
            <a:endParaRPr lang="en-US" sz="2000" b="1" i="1" dirty="0" smtClean="0"/>
          </a:p>
          <a:p>
            <a:r>
              <a:rPr lang="en-US" sz="2000" b="1" i="1" dirty="0" smtClean="0"/>
              <a:t>Source: https</a:t>
            </a:r>
            <a:r>
              <a:rPr lang="en-US" sz="2000" b="1" i="1" dirty="0"/>
              <a:t>://pub.dev/packages/crypto</a:t>
            </a:r>
          </a:p>
          <a:p>
            <a:endParaRPr lang="en-US" sz="2000" dirty="0"/>
          </a:p>
          <a:p>
            <a:endParaRPr lang="en-US" dirty="0"/>
          </a:p>
          <a:p>
            <a:endParaRPr lang="en-US" sz="2400" dirty="0" smtClean="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21</a:t>
            </a:fld>
            <a:endParaRPr lang="en-US" dirty="0"/>
          </a:p>
        </p:txBody>
      </p:sp>
    </p:spTree>
    <p:extLst>
      <p:ext uri="{BB962C8B-B14F-4D97-AF65-F5344CB8AC3E}">
        <p14:creationId xmlns:p14="http://schemas.microsoft.com/office/powerpoint/2010/main" val="354095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646331"/>
          </a:xfrm>
        </p:spPr>
        <p:txBody>
          <a:bodyPr/>
          <a:lstStyle/>
          <a:p>
            <a:pPr algn="ctr"/>
            <a:r>
              <a:rPr lang="en-US" sz="4000" dirty="0" smtClean="0"/>
              <a:t>SECURING FLUTTER APPS</a:t>
            </a:r>
            <a:endParaRPr lang="en-US" sz="40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028700" y="1554381"/>
            <a:ext cx="10426700" cy="5125819"/>
          </a:xfrm>
        </p:spPr>
        <p:txBody>
          <a:bodyPr/>
          <a:lstStyle/>
          <a:p>
            <a:endParaRPr lang="en-US" sz="2000" dirty="0"/>
          </a:p>
          <a:p>
            <a:endParaRPr lang="en-US" dirty="0"/>
          </a:p>
          <a:p>
            <a:endParaRPr lang="en-US" sz="2400" dirty="0" smtClean="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22</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247" y="1898868"/>
            <a:ext cx="9098003" cy="3706594"/>
          </a:xfrm>
          <a:prstGeom prst="rect">
            <a:avLst/>
          </a:prstGeom>
        </p:spPr>
      </p:pic>
    </p:spTree>
    <p:extLst>
      <p:ext uri="{BB962C8B-B14F-4D97-AF65-F5344CB8AC3E}">
        <p14:creationId xmlns:p14="http://schemas.microsoft.com/office/powerpoint/2010/main" val="3574698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646331"/>
          </a:xfrm>
        </p:spPr>
        <p:txBody>
          <a:bodyPr/>
          <a:lstStyle/>
          <a:p>
            <a:pPr algn="ctr"/>
            <a:r>
              <a:rPr lang="en-US" sz="4000" dirty="0" smtClean="0"/>
              <a:t>SECURING FLUTTER APPS</a:t>
            </a:r>
            <a:endParaRPr lang="en-US" sz="40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028700" y="1554381"/>
            <a:ext cx="10426700" cy="5125819"/>
          </a:xfrm>
        </p:spPr>
        <p:txBody>
          <a:bodyPr/>
          <a:lstStyle/>
          <a:p>
            <a:endParaRPr lang="en-US" sz="2000" dirty="0"/>
          </a:p>
          <a:p>
            <a:endParaRPr lang="en-US" dirty="0"/>
          </a:p>
          <a:p>
            <a:endParaRPr lang="en-US" sz="2400" dirty="0" smtClean="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23</a:t>
            </a:fld>
            <a:endParaRPr lang="en-US" dirty="0"/>
          </a:p>
        </p:txBody>
      </p:sp>
      <p:sp>
        <p:nvSpPr>
          <p:cNvPr id="4" name="TextBox 3"/>
          <p:cNvSpPr txBox="1"/>
          <p:nvPr/>
        </p:nvSpPr>
        <p:spPr>
          <a:xfrm>
            <a:off x="1117600" y="1359972"/>
            <a:ext cx="10541000" cy="1569660"/>
          </a:xfrm>
          <a:prstGeom prst="rect">
            <a:avLst/>
          </a:prstGeom>
          <a:noFill/>
        </p:spPr>
        <p:txBody>
          <a:bodyPr wrap="square" rtlCol="0">
            <a:spAutoFit/>
          </a:bodyPr>
          <a:lstStyle/>
          <a:p>
            <a:r>
              <a:rPr lang="en-US" sz="2400" b="1" dirty="0">
                <a:solidFill>
                  <a:schemeClr val="bg1"/>
                </a:solidFill>
              </a:rPr>
              <a:t>Make authenticated </a:t>
            </a:r>
            <a:r>
              <a:rPr lang="en-US" sz="2400" b="1" dirty="0" smtClean="0">
                <a:solidFill>
                  <a:schemeClr val="bg1"/>
                </a:solidFill>
              </a:rPr>
              <a:t>requests</a:t>
            </a:r>
            <a:r>
              <a:rPr lang="en-US" b="1" dirty="0" smtClean="0">
                <a:solidFill>
                  <a:schemeClr val="bg1"/>
                </a:solidFill>
              </a:rPr>
              <a:t>:</a:t>
            </a:r>
          </a:p>
          <a:p>
            <a:endParaRPr lang="en-US" b="1" dirty="0" smtClean="0">
              <a:solidFill>
                <a:schemeClr val="bg1"/>
              </a:solidFill>
            </a:endParaRPr>
          </a:p>
          <a:p>
            <a:r>
              <a:rPr lang="en-US" dirty="0" smtClean="0">
                <a:solidFill>
                  <a:schemeClr val="bg1"/>
                </a:solidFill>
              </a:rPr>
              <a:t>To fetch data from most web services, you need to provide authorization. There are many way to do this, but perhaps the most common uses the authorization HTTP header.</a:t>
            </a:r>
          </a:p>
          <a:p>
            <a:endParaRPr lang="en-US" dirty="0" smtClean="0">
              <a:solidFill>
                <a:schemeClr val="bg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600" y="2918301"/>
            <a:ext cx="6165766" cy="2933859"/>
          </a:xfrm>
          <a:prstGeom prst="rect">
            <a:avLst/>
          </a:prstGeom>
        </p:spPr>
      </p:pic>
      <p:sp>
        <p:nvSpPr>
          <p:cNvPr id="9" name="TextBox 8"/>
          <p:cNvSpPr txBox="1"/>
          <p:nvPr/>
        </p:nvSpPr>
        <p:spPr>
          <a:xfrm>
            <a:off x="7610433" y="3604586"/>
            <a:ext cx="3517900" cy="1200329"/>
          </a:xfrm>
          <a:prstGeom prst="rect">
            <a:avLst/>
          </a:prstGeom>
          <a:noFill/>
        </p:spPr>
        <p:txBody>
          <a:bodyPr wrap="square" rtlCol="0">
            <a:spAutoFit/>
          </a:bodyPr>
          <a:lstStyle/>
          <a:p>
            <a:r>
              <a:rPr lang="en-US" b="1" dirty="0" smtClean="0">
                <a:solidFill>
                  <a:schemeClr val="bg1"/>
                </a:solidFill>
              </a:rPr>
              <a:t>Source</a:t>
            </a:r>
            <a:r>
              <a:rPr lang="en-US" b="1" dirty="0">
                <a:solidFill>
                  <a:schemeClr val="bg1"/>
                </a:solidFill>
              </a:rPr>
              <a:t>: https://flutter.dev/docs/cookbook/networking/authenticated-requests</a:t>
            </a:r>
          </a:p>
        </p:txBody>
      </p:sp>
    </p:spTree>
    <p:extLst>
      <p:ext uri="{BB962C8B-B14F-4D97-AF65-F5344CB8AC3E}">
        <p14:creationId xmlns:p14="http://schemas.microsoft.com/office/powerpoint/2010/main" val="1796053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646331"/>
          </a:xfrm>
        </p:spPr>
        <p:txBody>
          <a:bodyPr/>
          <a:lstStyle/>
          <a:p>
            <a:pPr algn="ctr"/>
            <a:r>
              <a:rPr lang="en-US" sz="4000" dirty="0" smtClean="0"/>
              <a:t>SECURING FLUTTER APPS</a:t>
            </a:r>
            <a:endParaRPr lang="en-US" sz="40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028700" y="1554381"/>
            <a:ext cx="10426700" cy="5125819"/>
          </a:xfrm>
        </p:spPr>
        <p:txBody>
          <a:bodyPr/>
          <a:lstStyle/>
          <a:p>
            <a:endParaRPr lang="en-US" sz="2000" dirty="0"/>
          </a:p>
          <a:p>
            <a:endParaRPr lang="en-US" dirty="0"/>
          </a:p>
          <a:p>
            <a:endParaRPr lang="en-US" sz="2400" dirty="0" smtClean="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24</a:t>
            </a:fld>
            <a:endParaRPr lang="en-US" dirty="0"/>
          </a:p>
        </p:txBody>
      </p:sp>
      <p:sp>
        <p:nvSpPr>
          <p:cNvPr id="4" name="TextBox 3"/>
          <p:cNvSpPr txBox="1"/>
          <p:nvPr/>
        </p:nvSpPr>
        <p:spPr>
          <a:xfrm>
            <a:off x="971550" y="1554381"/>
            <a:ext cx="10541000" cy="954107"/>
          </a:xfrm>
          <a:prstGeom prst="rect">
            <a:avLst/>
          </a:prstGeom>
          <a:noFill/>
        </p:spPr>
        <p:txBody>
          <a:bodyPr wrap="square" rtlCol="0">
            <a:spAutoFit/>
          </a:bodyPr>
          <a:lstStyle/>
          <a:p>
            <a:r>
              <a:rPr lang="en-US" b="1" dirty="0" smtClean="0">
                <a:solidFill>
                  <a:schemeClr val="bg1"/>
                </a:solidFill>
              </a:rPr>
              <a:t>SHARED PREFERENCES:</a:t>
            </a:r>
          </a:p>
          <a:p>
            <a:endParaRPr lang="en-US" sz="2000" b="1" i="1" dirty="0">
              <a:solidFill>
                <a:schemeClr val="bg1"/>
              </a:solidFill>
            </a:endParaRPr>
          </a:p>
          <a:p>
            <a:endParaRPr lang="en-US" dirty="0" smtClean="0">
              <a:solidFill>
                <a:schemeClr val="bg1"/>
              </a:solidFill>
            </a:endParaRPr>
          </a:p>
        </p:txBody>
      </p:sp>
      <p:sp>
        <p:nvSpPr>
          <p:cNvPr id="3" name="Rectangle 1"/>
          <p:cNvSpPr>
            <a:spLocks noChangeArrowheads="1"/>
          </p:cNvSpPr>
          <p:nvPr/>
        </p:nvSpPr>
        <p:spPr bwMode="auto">
          <a:xfrm>
            <a:off x="667577" y="1960037"/>
            <a:ext cx="8044623" cy="435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smtClean="0">
                <a:ln>
                  <a:noFill/>
                </a:ln>
                <a:solidFill>
                  <a:schemeClr val="bg1"/>
                </a:solidFill>
                <a:effectLst/>
                <a:latin typeface="charter"/>
              </a:rPr>
              <a:t>Suppose you </a:t>
            </a:r>
            <a:r>
              <a:rPr kumimoji="0" lang="en-US" altLang="en-US" sz="1500" b="0" i="0" u="none" strike="noStrike" cap="none" normalizeH="0" baseline="0" dirty="0" err="1" smtClean="0">
                <a:ln>
                  <a:noFill/>
                </a:ln>
                <a:solidFill>
                  <a:schemeClr val="bg1"/>
                </a:solidFill>
                <a:effectLst/>
                <a:latin typeface="charter"/>
              </a:rPr>
              <a:t>wanna</a:t>
            </a:r>
            <a:r>
              <a:rPr kumimoji="0" lang="en-US" altLang="en-US" sz="1500" b="0" i="0" u="none" strike="noStrike" cap="none" normalizeH="0" baseline="0" dirty="0" smtClean="0">
                <a:ln>
                  <a:noFill/>
                </a:ln>
                <a:solidFill>
                  <a:schemeClr val="bg1"/>
                </a:solidFill>
                <a:effectLst/>
                <a:latin typeface="charter"/>
              </a:rPr>
              <a:t> save a small value (a flag probably) that you </a:t>
            </a:r>
            <a:r>
              <a:rPr kumimoji="0" lang="en-US" altLang="en-US" sz="1500" b="0" i="0" u="none" strike="noStrike" cap="none" normalizeH="0" baseline="0" dirty="0" err="1" smtClean="0">
                <a:ln>
                  <a:noFill/>
                </a:ln>
                <a:solidFill>
                  <a:schemeClr val="bg1"/>
                </a:solidFill>
                <a:effectLst/>
                <a:latin typeface="charter"/>
              </a:rPr>
              <a:t>wanna</a:t>
            </a:r>
            <a:r>
              <a:rPr kumimoji="0" lang="en-US" altLang="en-US" sz="1500" b="0" i="0" u="none" strike="noStrike" cap="none" normalizeH="0" baseline="0" dirty="0" smtClean="0">
                <a:ln>
                  <a:noFill/>
                </a:ln>
                <a:solidFill>
                  <a:schemeClr val="bg1"/>
                </a:solidFill>
                <a:effectLst/>
                <a:latin typeface="charter"/>
              </a:rPr>
              <a:t> refer later sometime when a user launches the application. Then shared preference comes into action.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100" b="0" i="0" u="none" strike="noStrike" cap="none" normalizeH="0" baseline="0" dirty="0" smtClean="0">
              <a:ln>
                <a:noFill/>
              </a:ln>
              <a:solidFill>
                <a:schemeClr val="bg1"/>
              </a:solidFill>
              <a:effectLst/>
            </a:endParaRPr>
          </a:p>
          <a:p>
            <a:pPr marL="285750" lvl="0" indent="-285750">
              <a:buFont typeface="Arial" panose="020B0604020202020204" pitchFamily="34" charset="0"/>
              <a:buChar char="•"/>
            </a:pPr>
            <a:r>
              <a:rPr kumimoji="0" lang="en-US" altLang="en-US" sz="1500" b="0" i="0" u="none" strike="noStrike" cap="none" normalizeH="0" baseline="0" dirty="0" smtClean="0">
                <a:ln>
                  <a:noFill/>
                </a:ln>
                <a:solidFill>
                  <a:schemeClr val="bg1"/>
                </a:solidFill>
                <a:effectLst/>
                <a:latin typeface="charter"/>
              </a:rPr>
              <a:t>We do not use SQLite for saving small values because then you will need to </a:t>
            </a:r>
            <a:r>
              <a:rPr lang="en-US" altLang="en-US" sz="1500" dirty="0">
                <a:solidFill>
                  <a:schemeClr val="bg1"/>
                </a:solidFill>
                <a:latin typeface="charter"/>
              </a:rPr>
              <a:t>write </a:t>
            </a:r>
            <a:r>
              <a:rPr lang="en-US" altLang="en-US" sz="1500" dirty="0" err="1">
                <a:solidFill>
                  <a:schemeClr val="bg1"/>
                </a:solidFill>
                <a:latin typeface="charter"/>
              </a:rPr>
              <a:t>lengthySuppose</a:t>
            </a:r>
            <a:r>
              <a:rPr lang="en-US" altLang="en-US" sz="1500" dirty="0">
                <a:solidFill>
                  <a:schemeClr val="bg1"/>
                </a:solidFill>
                <a:latin typeface="charter"/>
              </a:rPr>
              <a:t> you </a:t>
            </a:r>
            <a:r>
              <a:rPr lang="en-US" altLang="en-US" sz="1500" dirty="0" err="1">
                <a:solidFill>
                  <a:schemeClr val="bg1"/>
                </a:solidFill>
                <a:latin typeface="charter"/>
              </a:rPr>
              <a:t>wanna</a:t>
            </a:r>
            <a:r>
              <a:rPr lang="en-US" altLang="en-US" sz="1500" dirty="0">
                <a:solidFill>
                  <a:schemeClr val="bg1"/>
                </a:solidFill>
                <a:latin typeface="charter"/>
              </a:rPr>
              <a:t> save a small value (a flag probably) that you </a:t>
            </a:r>
            <a:r>
              <a:rPr lang="en-US" altLang="en-US" sz="1500" dirty="0" err="1">
                <a:solidFill>
                  <a:schemeClr val="bg1"/>
                </a:solidFill>
                <a:latin typeface="charter"/>
              </a:rPr>
              <a:t>wanna</a:t>
            </a:r>
            <a:r>
              <a:rPr lang="en-US" altLang="en-US" sz="1500" dirty="0">
                <a:solidFill>
                  <a:schemeClr val="bg1"/>
                </a:solidFill>
                <a:latin typeface="charter"/>
              </a:rPr>
              <a:t> refer later sometime when a user launches the application. Then shared preference comes into action</a:t>
            </a:r>
            <a:r>
              <a:rPr lang="en-US" altLang="en-US" sz="1500" dirty="0" smtClean="0">
                <a:solidFill>
                  <a:schemeClr val="bg1"/>
                </a:solidFill>
                <a:latin typeface="charter"/>
              </a:rPr>
              <a:t>.</a:t>
            </a:r>
          </a:p>
          <a:p>
            <a:pPr marL="285750" lvl="0" indent="-285750">
              <a:buFont typeface="Arial" panose="020B0604020202020204" pitchFamily="34" charset="0"/>
              <a:buChar char="•"/>
            </a:pPr>
            <a:endParaRPr lang="en-US" altLang="en-US" sz="1500" dirty="0">
              <a:solidFill>
                <a:schemeClr val="bg1"/>
              </a:solidFill>
              <a:latin typeface="charter"/>
            </a:endParaRPr>
          </a:p>
          <a:p>
            <a:pPr marL="285750" lvl="0" indent="-285750">
              <a:buFont typeface="Arial" panose="020B0604020202020204" pitchFamily="34" charset="0"/>
              <a:buChar char="•"/>
            </a:pPr>
            <a:r>
              <a:rPr lang="en-US" altLang="en-US" sz="1500" dirty="0">
                <a:solidFill>
                  <a:schemeClr val="bg1"/>
                </a:solidFill>
                <a:latin typeface="charter"/>
              </a:rPr>
              <a:t>We do not use SQLite for saving small values because then you will need to write lengthy codes and supporting classes</a:t>
            </a:r>
            <a:r>
              <a:rPr lang="en-US" altLang="en-US" sz="1500" dirty="0" smtClean="0">
                <a:solidFill>
                  <a:schemeClr val="bg1"/>
                </a:solidFill>
                <a:latin typeface="charter"/>
              </a:rPr>
              <a:t>.</a:t>
            </a:r>
          </a:p>
          <a:p>
            <a:pPr marL="285750" lvl="0" indent="-285750">
              <a:buFont typeface="Arial" panose="020B0604020202020204" pitchFamily="34" charset="0"/>
              <a:buChar char="•"/>
            </a:pPr>
            <a:endParaRPr lang="en-US" altLang="en-US" sz="1500" dirty="0">
              <a:solidFill>
                <a:schemeClr val="bg1"/>
              </a:solidFill>
              <a:latin typeface="charter"/>
            </a:endParaRPr>
          </a:p>
          <a:p>
            <a:pPr marL="285750" lvl="0" indent="-285750">
              <a:buFont typeface="Arial" panose="020B0604020202020204" pitchFamily="34" charset="0"/>
              <a:buChar char="•"/>
            </a:pPr>
            <a:r>
              <a:rPr lang="en-US" altLang="en-US" sz="1500" dirty="0">
                <a:solidFill>
                  <a:schemeClr val="bg1"/>
                </a:solidFill>
                <a:latin typeface="charter"/>
              </a:rPr>
              <a:t>Shared Preference let you read and write key-value pair in a couple of lines easily. But always remember, shared preference is not a solution for you to keep complex relational data. </a:t>
            </a:r>
            <a:r>
              <a:rPr kumimoji="0" lang="en-US" altLang="en-US" sz="1500" b="0" i="0" u="none" strike="noStrike" cap="none" normalizeH="0" baseline="0" dirty="0" smtClean="0">
                <a:ln>
                  <a:noFill/>
                </a:ln>
                <a:solidFill>
                  <a:schemeClr val="bg1"/>
                </a:solidFill>
                <a:effectLst/>
                <a:latin typeface="charter"/>
              </a:rPr>
              <a:t>codes and supporting classes.</a:t>
            </a:r>
          </a:p>
          <a:p>
            <a:pPr marL="285750" lvl="0" indent="-285750">
              <a:buFont typeface="Arial" panose="020B0604020202020204" pitchFamily="34" charset="0"/>
              <a:buChar char="•"/>
            </a:pPr>
            <a:endParaRPr kumimoji="0" lang="en-US" altLang="en-US" sz="1100" b="0" i="0" u="none" strike="noStrike" cap="none" normalizeH="0" baseline="0" dirty="0" smtClean="0">
              <a:ln>
                <a:noFill/>
              </a:ln>
              <a:solidFill>
                <a:schemeClr val="bg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1" u="none" strike="noStrike" cap="none" normalizeH="0" baseline="0" dirty="0" smtClean="0">
                <a:ln>
                  <a:noFill/>
                </a:ln>
                <a:solidFill>
                  <a:schemeClr val="bg1"/>
                </a:solidFill>
                <a:effectLst/>
                <a:latin typeface="charter"/>
              </a:rPr>
              <a:t>Shared Preference let you read and write key-value pair in a couple of lines easily. But always remember, shared preference is not a solution for you to keep complex relational data.</a:t>
            </a:r>
            <a:endParaRPr kumimoji="0" lang="en-US" altLang="en-US" sz="1800" b="0"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val="351208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a:xfrm>
            <a:off x="0" y="0"/>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smtClean="0"/>
              <a:t>ONE THAT MEETS THE EYE.</a:t>
            </a:r>
            <a:endParaRPr lang="en-US" dirty="0"/>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smtClean="0"/>
              <a:t>ONE THAT MEETS THE MIND.</a:t>
            </a:r>
            <a:endParaRPr lang="en-US" dirty="0"/>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a:xfrm>
            <a:off x="7601803" y="4240093"/>
            <a:ext cx="4699379" cy="1463040"/>
          </a:xfrm>
        </p:spPr>
        <p:txBody>
          <a:bodyPr/>
          <a:lstStyle/>
          <a:p>
            <a:r>
              <a:rPr lang="en-US" dirty="0" smtClean="0"/>
              <a:t>ONE THAT IS INVISIBLE TO BOTH EYE AND MIND!</a:t>
            </a:r>
            <a:endParaRPr lang="en-US" dirty="0"/>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25</a:t>
            </a:fld>
            <a:endParaRPr lang="en-US" dirty="0"/>
          </a:p>
        </p:txBody>
      </p:sp>
      <p:sp>
        <p:nvSpPr>
          <p:cNvPr id="3" name="TextBox 2"/>
          <p:cNvSpPr txBox="1"/>
          <p:nvPr/>
        </p:nvSpPr>
        <p:spPr>
          <a:xfrm>
            <a:off x="550779" y="2578673"/>
            <a:ext cx="11442700" cy="646331"/>
          </a:xfrm>
          <a:prstGeom prst="rect">
            <a:avLst/>
          </a:prstGeom>
          <a:noFill/>
        </p:spPr>
        <p:txBody>
          <a:bodyPr wrap="square" rtlCol="0">
            <a:spAutoFit/>
          </a:bodyPr>
          <a:lstStyle/>
          <a:p>
            <a:r>
              <a:rPr lang="en-US" sz="3600" b="1" dirty="0" smtClean="0">
                <a:solidFill>
                  <a:schemeClr val="bg1"/>
                </a:solidFill>
              </a:rPr>
              <a:t>SECURITY IS A LIFESTYLE AND A WAY OF LIFE!</a:t>
            </a:r>
            <a:endParaRPr lang="en-US" sz="3600" b="1" dirty="0">
              <a:solidFill>
                <a:schemeClr val="bg1"/>
              </a:solidFill>
            </a:endParaRPr>
          </a:p>
        </p:txBody>
      </p:sp>
      <p:sp>
        <p:nvSpPr>
          <p:cNvPr id="5" name="TextBox 4"/>
          <p:cNvSpPr txBox="1"/>
          <p:nvPr/>
        </p:nvSpPr>
        <p:spPr>
          <a:xfrm>
            <a:off x="188165" y="614150"/>
            <a:ext cx="11805314" cy="830997"/>
          </a:xfrm>
          <a:prstGeom prst="rect">
            <a:avLst/>
          </a:prstGeom>
          <a:noFill/>
        </p:spPr>
        <p:txBody>
          <a:bodyPr wrap="square" rtlCol="0">
            <a:spAutoFit/>
          </a:bodyPr>
          <a:lstStyle/>
          <a:p>
            <a:pPr algn="ctr"/>
            <a:r>
              <a:rPr lang="en-US" sz="4800" b="1" spc="-70" dirty="0">
                <a:solidFill>
                  <a:srgbClr val="FFFFFF"/>
                </a:solidFill>
                <a:latin typeface="Trebuchet MS"/>
                <a:ea typeface="+mj-ea"/>
                <a:cs typeface="+mj-cs"/>
              </a:rPr>
              <a:t>THROW AWAY THE TECH </a:t>
            </a:r>
            <a:r>
              <a:rPr lang="en-US" sz="4800" b="1" spc="-70" dirty="0" smtClean="0">
                <a:solidFill>
                  <a:srgbClr val="FFFFFF"/>
                </a:solidFill>
                <a:latin typeface="Trebuchet MS"/>
                <a:ea typeface="+mj-ea"/>
                <a:cs typeface="+mj-cs"/>
              </a:rPr>
              <a:t>GIBBERISH!</a:t>
            </a:r>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smtClean="0"/>
              <a:t>FROM HERE ON:</a:t>
            </a:r>
            <a:endParaRPr lang="en-US" dirty="0"/>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b="1" dirty="0" smtClean="0"/>
              <a:t>MY SOURCES OF INSPIRATION AND LEARNING RESOURCES:</a:t>
            </a:r>
          </a:p>
          <a:p>
            <a:pPr marL="342900" indent="-342900">
              <a:buAutoNum type="arabicParenR"/>
            </a:pPr>
            <a:r>
              <a:rPr lang="en-US" b="1" dirty="0" smtClean="0"/>
              <a:t>OWASP.</a:t>
            </a:r>
          </a:p>
          <a:p>
            <a:pPr marL="342900" indent="-342900">
              <a:buAutoNum type="arabicParenR"/>
            </a:pPr>
            <a:r>
              <a:rPr lang="en-US" b="1" dirty="0" smtClean="0"/>
              <a:t>MEDIUM.</a:t>
            </a:r>
          </a:p>
          <a:p>
            <a:pPr marL="342900" indent="-342900">
              <a:buAutoNum type="arabicParenR"/>
            </a:pPr>
            <a:r>
              <a:rPr lang="en-US" b="1" dirty="0" smtClean="0"/>
              <a:t>STACKOVERFLOW.</a:t>
            </a:r>
          </a:p>
          <a:p>
            <a:pPr marL="342900" indent="-342900">
              <a:buAutoNum type="arabicParenR"/>
            </a:pPr>
            <a:r>
              <a:rPr lang="en-US" b="1" dirty="0" smtClean="0"/>
              <a:t>THE BIGGEST OF ALL, “GOOGLE”</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26</a:t>
            </a:fld>
            <a:endParaRPr lang="en-US" dirty="0"/>
          </a:p>
        </p:txBody>
      </p:sp>
      <p:sp>
        <p:nvSpPr>
          <p:cNvPr id="3" name="TextBox 2"/>
          <p:cNvSpPr txBox="1"/>
          <p:nvPr/>
        </p:nvSpPr>
        <p:spPr>
          <a:xfrm>
            <a:off x="6560457" y="4749026"/>
            <a:ext cx="5098143" cy="954107"/>
          </a:xfrm>
          <a:prstGeom prst="rect">
            <a:avLst/>
          </a:prstGeom>
          <a:noFill/>
        </p:spPr>
        <p:txBody>
          <a:bodyPr wrap="square" rtlCol="0">
            <a:spAutoFit/>
          </a:bodyPr>
          <a:lstStyle/>
          <a:p>
            <a:pPr marL="342900" indent="-342900">
              <a:buFont typeface="+mj-lt"/>
              <a:buAutoNum type="arabicPeriod"/>
            </a:pPr>
            <a:r>
              <a:rPr lang="en-US" sz="1400" b="1" dirty="0" smtClean="0">
                <a:solidFill>
                  <a:schemeClr val="bg1"/>
                </a:solidFill>
              </a:rPr>
              <a:t>OFFENSIVE WEB SECURITY</a:t>
            </a:r>
          </a:p>
          <a:p>
            <a:pPr marL="342900" indent="-342900">
              <a:buFont typeface="+mj-lt"/>
              <a:buAutoNum type="arabicPeriod"/>
            </a:pPr>
            <a:r>
              <a:rPr lang="en-US" sz="1400" b="1" dirty="0" smtClean="0">
                <a:solidFill>
                  <a:schemeClr val="bg1"/>
                </a:solidFill>
              </a:rPr>
              <a:t>CEH</a:t>
            </a:r>
          </a:p>
          <a:p>
            <a:pPr marL="342900" indent="-342900">
              <a:buFont typeface="+mj-lt"/>
              <a:buAutoNum type="arabicPeriod"/>
            </a:pPr>
            <a:r>
              <a:rPr lang="en-US" sz="1400" b="1" dirty="0" smtClean="0">
                <a:solidFill>
                  <a:schemeClr val="bg1"/>
                </a:solidFill>
              </a:rPr>
              <a:t>CompTIA NETWORK+ and SECURITY+</a:t>
            </a:r>
          </a:p>
          <a:p>
            <a:endParaRPr lang="en-US" sz="1400" b="1" dirty="0">
              <a:solidFill>
                <a:schemeClr val="bg1"/>
              </a:solidFill>
            </a:endParaRPr>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smtClean="0"/>
              <a:t>Social Engineering bypasses all technologies, including firewalls!</a:t>
            </a:r>
            <a:r>
              <a:rPr lang="en-US" dirty="0"/>
              <a:t/>
            </a:r>
            <a:br>
              <a:rPr lang="en-US" dirty="0"/>
            </a:br>
            <a:r>
              <a:rPr lang="en-US" sz="2400" i="1" dirty="0"/>
              <a:t>- </a:t>
            </a:r>
            <a:r>
              <a:rPr lang="en-US" sz="2400" i="1" dirty="0" smtClean="0"/>
              <a:t>Kevin </a:t>
            </a:r>
            <a:r>
              <a:rPr lang="en-US" sz="2400" i="1" dirty="0" err="1" smtClean="0"/>
              <a:t>Mitnick</a:t>
            </a:r>
            <a:endParaRPr lang="en-US" i="1"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27</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444500" y="354239"/>
            <a:ext cx="11214100" cy="1006429"/>
          </a:xfrm>
        </p:spPr>
        <p:txBody>
          <a:bodyPr/>
          <a:lstStyle/>
          <a:p>
            <a:pPr algn="ctr"/>
            <a:r>
              <a:rPr lang="en-US" sz="6600" dirty="0" smtClean="0"/>
              <a:t>PLEASE WEAR YOUR MASK</a:t>
            </a:r>
            <a:endParaRPr lang="en-US" sz="6600" dirty="0"/>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28</a:t>
            </a:fld>
            <a:endParaRPr lang="en-US" dirty="0"/>
          </a:p>
        </p:txBody>
      </p:sp>
      <p:sp>
        <p:nvSpPr>
          <p:cNvPr id="6" name="Text Placeholder 5"/>
          <p:cNvSpPr>
            <a:spLocks noGrp="1"/>
          </p:cNvSpPr>
          <p:nvPr>
            <p:ph type="body" sz="quarter" idx="13"/>
          </p:nvPr>
        </p:nvSpPr>
        <p:spPr>
          <a:xfrm>
            <a:off x="246743" y="1749570"/>
            <a:ext cx="11684000" cy="3358860"/>
          </a:xfrm>
        </p:spPr>
        <p:txBody>
          <a:bodyPr>
            <a:normAutofit lnSpcReduction="10000"/>
          </a:bodyPr>
          <a:lstStyle/>
          <a:p>
            <a:r>
              <a:rPr lang="en-US" dirty="0" smtClean="0"/>
              <a:t>COVID-19 is an invisible enemy! Only way to save ourselves is to adapt a lifestyle, instead of chasing cures.</a:t>
            </a:r>
            <a:endParaRPr lang="en-US" dirty="0"/>
          </a:p>
        </p:txBody>
      </p:sp>
    </p:spTree>
    <p:extLst>
      <p:ext uri="{BB962C8B-B14F-4D97-AF65-F5344CB8AC3E}">
        <p14:creationId xmlns:p14="http://schemas.microsoft.com/office/powerpoint/2010/main" val="595823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494972" y="1248230"/>
            <a:ext cx="9491554" cy="4164584"/>
          </a:xfrm>
        </p:spPr>
        <p:txBody>
          <a:bodyPr/>
          <a:lstStyle/>
          <a:p>
            <a:r>
              <a:rPr lang="en-US" dirty="0" smtClean="0"/>
              <a:t>Special thanks Anna for choosing me and support </a:t>
            </a:r>
            <a:r>
              <a:rPr lang="en-US" dirty="0" smtClean="0"/>
              <a:t>throughout!</a:t>
            </a:r>
            <a:br>
              <a:rPr lang="en-US" dirty="0" smtClean="0"/>
            </a:br>
            <a:r>
              <a:rPr lang="en-US" dirty="0" smtClean="0"/>
              <a:t>Thanks to </a:t>
            </a:r>
            <a:r>
              <a:rPr lang="en-US" dirty="0" smtClean="0"/>
              <a:t>Nik and the whole team of </a:t>
            </a:r>
            <a:r>
              <a:rPr lang="en-US" dirty="0" err="1" smtClean="0"/>
              <a:t>Geekle</a:t>
            </a:r>
            <a:r>
              <a:rPr lang="en-US" dirty="0" smtClean="0"/>
              <a:t>.</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721866" y="571500"/>
            <a:ext cx="10198100" cy="1955800"/>
          </a:xfrm>
        </p:spPr>
        <p:txBody>
          <a:bodyPr/>
          <a:lstStyle/>
          <a:p>
            <a:r>
              <a:rPr lang="en-US" dirty="0" smtClean="0"/>
              <a:t>What inspired me?</a:t>
            </a:r>
            <a:endParaRPr lang="en-US"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037588" y="3454400"/>
            <a:ext cx="7792212" cy="2413000"/>
          </a:xfrm>
        </p:spPr>
        <p:txBody>
          <a:bodyPr>
            <a:normAutofit/>
          </a:bodyPr>
          <a:lstStyle/>
          <a:p>
            <a:pPr marL="0" indent="0">
              <a:buNone/>
            </a:pPr>
            <a:r>
              <a:rPr lang="en-US" dirty="0" smtClean="0"/>
              <a:t>In 2009-2010, there was a silent cyber-war that was happening which excited me, literally picked me up by my collar and threw me to pursue Computer Security. I observed the news closely and slowly started exploring Programming and more about mechanics of computers and security.</a:t>
            </a:r>
            <a:endParaRPr lang="en-US" dirty="0"/>
          </a:p>
        </p:txBody>
      </p:sp>
    </p:spTree>
    <p:extLst>
      <p:ext uri="{BB962C8B-B14F-4D97-AF65-F5344CB8AC3E}">
        <p14:creationId xmlns:p14="http://schemas.microsoft.com/office/powerpoint/2010/main" val="3494901277"/>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7710908" y="3032433"/>
            <a:ext cx="4945598" cy="1243584"/>
          </a:xfrm>
        </p:spPr>
        <p:txBody>
          <a:bodyPr/>
          <a:lstStyle/>
          <a:p>
            <a:r>
              <a:rPr lang="en-US" dirty="0"/>
              <a:t>Thank </a:t>
            </a:r>
            <a:r>
              <a:rPr lang="en-US" dirty="0" smtClean="0"/>
              <a:t>You!</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1265" y="0"/>
            <a:ext cx="2628622" cy="3101774"/>
          </a:xfrm>
          <a:prstGeom prst="rect">
            <a:avLst/>
          </a:prstGeom>
        </p:spPr>
      </p:pic>
      <p:grpSp>
        <p:nvGrpSpPr>
          <p:cNvPr id="6" name="Group 5">
            <a:extLst>
              <a:ext uri="{FF2B5EF4-FFF2-40B4-BE49-F238E27FC236}">
                <a16:creationId xmlns:a16="http://schemas.microsoft.com/office/drawing/2014/main" id="{D213B377-38A1-4CB5-81A8-BE9AA93047F7}"/>
              </a:ext>
            </a:extLst>
          </p:cNvPr>
          <p:cNvGrpSpPr/>
          <p:nvPr/>
        </p:nvGrpSpPr>
        <p:grpSpPr>
          <a:xfrm>
            <a:off x="1628279" y="565004"/>
            <a:ext cx="6442808" cy="4934857"/>
            <a:chOff x="6096000" y="596936"/>
            <a:chExt cx="5869170" cy="5707308"/>
          </a:xfrm>
        </p:grpSpPr>
        <p:grpSp>
          <p:nvGrpSpPr>
            <p:cNvPr id="7" name="Group 6">
              <a:extLst>
                <a:ext uri="{FF2B5EF4-FFF2-40B4-BE49-F238E27FC236}">
                  <a16:creationId xmlns:a16="http://schemas.microsoft.com/office/drawing/2014/main" id="{51D14843-D038-4A58-8707-0FC83397E782}"/>
                </a:ext>
              </a:extLst>
            </p:cNvPr>
            <p:cNvGrpSpPr/>
            <p:nvPr/>
          </p:nvGrpSpPr>
          <p:grpSpPr>
            <a:xfrm>
              <a:off x="6096000" y="596936"/>
              <a:ext cx="701746" cy="701746"/>
              <a:chOff x="5879807" y="887232"/>
              <a:chExt cx="701746" cy="701746"/>
            </a:xfrm>
          </p:grpSpPr>
          <p:sp>
            <p:nvSpPr>
              <p:cNvPr id="33" name="Oval 32">
                <a:extLst>
                  <a:ext uri="{FF2B5EF4-FFF2-40B4-BE49-F238E27FC236}">
                    <a16:creationId xmlns:a16="http://schemas.microsoft.com/office/drawing/2014/main" id="{46311C30-4A7C-4AE6-B20A-36FD4EFED7B7}"/>
                  </a:ext>
                </a:extLst>
              </p:cNvPr>
              <p:cNvSpPr/>
              <p:nvPr/>
            </p:nvSpPr>
            <p:spPr>
              <a:xfrm>
                <a:off x="5879807" y="887232"/>
                <a:ext cx="701746" cy="701746"/>
              </a:xfrm>
              <a:prstGeom prst="ellipse">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grpSp>
            <p:nvGrpSpPr>
              <p:cNvPr id="34" name="Group 33">
                <a:extLst>
                  <a:ext uri="{FF2B5EF4-FFF2-40B4-BE49-F238E27FC236}">
                    <a16:creationId xmlns:a16="http://schemas.microsoft.com/office/drawing/2014/main" id="{105E9C88-869E-4834-A37F-2597F2B617B1}"/>
                  </a:ext>
                </a:extLst>
              </p:cNvPr>
              <p:cNvGrpSpPr/>
              <p:nvPr/>
            </p:nvGrpSpPr>
            <p:grpSpPr>
              <a:xfrm>
                <a:off x="6020445" y="1097723"/>
                <a:ext cx="420470" cy="280766"/>
                <a:chOff x="6083273" y="1804925"/>
                <a:chExt cx="220414" cy="147181"/>
              </a:xfrm>
            </p:grpSpPr>
            <p:sp>
              <p:nvSpPr>
                <p:cNvPr id="35" name="Freeform 3506">
                  <a:extLst>
                    <a:ext uri="{FF2B5EF4-FFF2-40B4-BE49-F238E27FC236}">
                      <a16:creationId xmlns:a16="http://schemas.microsoft.com/office/drawing/2014/main" id="{7434AC1A-52BD-4385-9603-587227F7AE61}"/>
                    </a:ext>
                  </a:extLst>
                </p:cNvPr>
                <p:cNvSpPr>
                  <a:spLocks/>
                </p:cNvSpPr>
                <p:nvPr/>
              </p:nvSpPr>
              <p:spPr bwMode="auto">
                <a:xfrm>
                  <a:off x="6083273" y="1810412"/>
                  <a:ext cx="220414" cy="141694"/>
                </a:xfrm>
                <a:custGeom>
                  <a:avLst/>
                  <a:gdLst>
                    <a:gd name="T0" fmla="*/ 661 w 673"/>
                    <a:gd name="T1" fmla="*/ 0 h 429"/>
                    <a:gd name="T2" fmla="*/ 357 w 673"/>
                    <a:gd name="T3" fmla="*/ 245 h 429"/>
                    <a:gd name="T4" fmla="*/ 354 w 673"/>
                    <a:gd name="T5" fmla="*/ 248 h 429"/>
                    <a:gd name="T6" fmla="*/ 350 w 673"/>
                    <a:gd name="T7" fmla="*/ 248 h 429"/>
                    <a:gd name="T8" fmla="*/ 346 w 673"/>
                    <a:gd name="T9" fmla="*/ 248 h 429"/>
                    <a:gd name="T10" fmla="*/ 342 w 673"/>
                    <a:gd name="T11" fmla="*/ 247 h 429"/>
                    <a:gd name="T12" fmla="*/ 11 w 673"/>
                    <a:gd name="T13" fmla="*/ 6 h 429"/>
                    <a:gd name="T14" fmla="*/ 7 w 673"/>
                    <a:gd name="T15" fmla="*/ 14 h 429"/>
                    <a:gd name="T16" fmla="*/ 3 w 673"/>
                    <a:gd name="T17" fmla="*/ 23 h 429"/>
                    <a:gd name="T18" fmla="*/ 2 w 673"/>
                    <a:gd name="T19" fmla="*/ 33 h 429"/>
                    <a:gd name="T20" fmla="*/ 0 w 673"/>
                    <a:gd name="T21" fmla="*/ 44 h 429"/>
                    <a:gd name="T22" fmla="*/ 0 w 673"/>
                    <a:gd name="T23" fmla="*/ 357 h 429"/>
                    <a:gd name="T24" fmla="*/ 2 w 673"/>
                    <a:gd name="T25" fmla="*/ 365 h 429"/>
                    <a:gd name="T26" fmla="*/ 2 w 673"/>
                    <a:gd name="T27" fmla="*/ 371 h 429"/>
                    <a:gd name="T28" fmla="*/ 4 w 673"/>
                    <a:gd name="T29" fmla="*/ 379 h 429"/>
                    <a:gd name="T30" fmla="*/ 6 w 673"/>
                    <a:gd name="T31" fmla="*/ 385 h 429"/>
                    <a:gd name="T32" fmla="*/ 9 w 673"/>
                    <a:gd name="T33" fmla="*/ 392 h 429"/>
                    <a:gd name="T34" fmla="*/ 12 w 673"/>
                    <a:gd name="T35" fmla="*/ 398 h 429"/>
                    <a:gd name="T36" fmla="*/ 16 w 673"/>
                    <a:gd name="T37" fmla="*/ 403 h 429"/>
                    <a:gd name="T38" fmla="*/ 21 w 673"/>
                    <a:gd name="T39" fmla="*/ 408 h 429"/>
                    <a:gd name="T40" fmla="*/ 26 w 673"/>
                    <a:gd name="T41" fmla="*/ 412 h 429"/>
                    <a:gd name="T42" fmla="*/ 31 w 673"/>
                    <a:gd name="T43" fmla="*/ 417 h 429"/>
                    <a:gd name="T44" fmla="*/ 36 w 673"/>
                    <a:gd name="T45" fmla="*/ 420 h 429"/>
                    <a:gd name="T46" fmla="*/ 43 w 673"/>
                    <a:gd name="T47" fmla="*/ 424 h 429"/>
                    <a:gd name="T48" fmla="*/ 49 w 673"/>
                    <a:gd name="T49" fmla="*/ 425 h 429"/>
                    <a:gd name="T50" fmla="*/ 57 w 673"/>
                    <a:gd name="T51" fmla="*/ 428 h 429"/>
                    <a:gd name="T52" fmla="*/ 63 w 673"/>
                    <a:gd name="T53" fmla="*/ 429 h 429"/>
                    <a:gd name="T54" fmla="*/ 71 w 673"/>
                    <a:gd name="T55" fmla="*/ 429 h 429"/>
                    <a:gd name="T56" fmla="*/ 601 w 673"/>
                    <a:gd name="T57" fmla="*/ 429 h 429"/>
                    <a:gd name="T58" fmla="*/ 609 w 673"/>
                    <a:gd name="T59" fmla="*/ 429 h 429"/>
                    <a:gd name="T60" fmla="*/ 616 w 673"/>
                    <a:gd name="T61" fmla="*/ 428 h 429"/>
                    <a:gd name="T62" fmla="*/ 623 w 673"/>
                    <a:gd name="T63" fmla="*/ 425 h 429"/>
                    <a:gd name="T64" fmla="*/ 630 w 673"/>
                    <a:gd name="T65" fmla="*/ 423 h 429"/>
                    <a:gd name="T66" fmla="*/ 636 w 673"/>
                    <a:gd name="T67" fmla="*/ 420 h 429"/>
                    <a:gd name="T68" fmla="*/ 643 w 673"/>
                    <a:gd name="T69" fmla="*/ 416 h 429"/>
                    <a:gd name="T70" fmla="*/ 648 w 673"/>
                    <a:gd name="T71" fmla="*/ 412 h 429"/>
                    <a:gd name="T72" fmla="*/ 653 w 673"/>
                    <a:gd name="T73" fmla="*/ 407 h 429"/>
                    <a:gd name="T74" fmla="*/ 657 w 673"/>
                    <a:gd name="T75" fmla="*/ 402 h 429"/>
                    <a:gd name="T76" fmla="*/ 662 w 673"/>
                    <a:gd name="T77" fmla="*/ 397 h 429"/>
                    <a:gd name="T78" fmla="*/ 666 w 673"/>
                    <a:gd name="T79" fmla="*/ 390 h 429"/>
                    <a:gd name="T80" fmla="*/ 668 w 673"/>
                    <a:gd name="T81" fmla="*/ 385 h 429"/>
                    <a:gd name="T82" fmla="*/ 671 w 673"/>
                    <a:gd name="T83" fmla="*/ 378 h 429"/>
                    <a:gd name="T84" fmla="*/ 672 w 673"/>
                    <a:gd name="T85" fmla="*/ 371 h 429"/>
                    <a:gd name="T86" fmla="*/ 673 w 673"/>
                    <a:gd name="T87" fmla="*/ 364 h 429"/>
                    <a:gd name="T88" fmla="*/ 673 w 673"/>
                    <a:gd name="T89" fmla="*/ 357 h 429"/>
                    <a:gd name="T90" fmla="*/ 673 w 673"/>
                    <a:gd name="T91" fmla="*/ 44 h 429"/>
                    <a:gd name="T92" fmla="*/ 673 w 673"/>
                    <a:gd name="T93" fmla="*/ 32 h 429"/>
                    <a:gd name="T94" fmla="*/ 671 w 673"/>
                    <a:gd name="T95" fmla="*/ 21 h 429"/>
                    <a:gd name="T96" fmla="*/ 666 w 673"/>
                    <a:gd name="T97" fmla="*/ 10 h 429"/>
                    <a:gd name="T98" fmla="*/ 661 w 673"/>
                    <a:gd name="T99" fmla="*/ 0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73" h="429">
                      <a:moveTo>
                        <a:pt x="661" y="0"/>
                      </a:moveTo>
                      <a:lnTo>
                        <a:pt x="357" y="245"/>
                      </a:lnTo>
                      <a:lnTo>
                        <a:pt x="354" y="248"/>
                      </a:lnTo>
                      <a:lnTo>
                        <a:pt x="350" y="248"/>
                      </a:lnTo>
                      <a:lnTo>
                        <a:pt x="346" y="248"/>
                      </a:lnTo>
                      <a:lnTo>
                        <a:pt x="342" y="247"/>
                      </a:lnTo>
                      <a:lnTo>
                        <a:pt x="11" y="6"/>
                      </a:lnTo>
                      <a:lnTo>
                        <a:pt x="7" y="14"/>
                      </a:lnTo>
                      <a:lnTo>
                        <a:pt x="3" y="23"/>
                      </a:lnTo>
                      <a:lnTo>
                        <a:pt x="2" y="33"/>
                      </a:lnTo>
                      <a:lnTo>
                        <a:pt x="0" y="44"/>
                      </a:lnTo>
                      <a:lnTo>
                        <a:pt x="0" y="357"/>
                      </a:lnTo>
                      <a:lnTo>
                        <a:pt x="2" y="365"/>
                      </a:lnTo>
                      <a:lnTo>
                        <a:pt x="2" y="371"/>
                      </a:lnTo>
                      <a:lnTo>
                        <a:pt x="4" y="379"/>
                      </a:lnTo>
                      <a:lnTo>
                        <a:pt x="6" y="385"/>
                      </a:lnTo>
                      <a:lnTo>
                        <a:pt x="9" y="392"/>
                      </a:lnTo>
                      <a:lnTo>
                        <a:pt x="12" y="398"/>
                      </a:lnTo>
                      <a:lnTo>
                        <a:pt x="16" y="403"/>
                      </a:lnTo>
                      <a:lnTo>
                        <a:pt x="21" y="408"/>
                      </a:lnTo>
                      <a:lnTo>
                        <a:pt x="26" y="412"/>
                      </a:lnTo>
                      <a:lnTo>
                        <a:pt x="31" y="417"/>
                      </a:lnTo>
                      <a:lnTo>
                        <a:pt x="36" y="420"/>
                      </a:lnTo>
                      <a:lnTo>
                        <a:pt x="43" y="424"/>
                      </a:lnTo>
                      <a:lnTo>
                        <a:pt x="49" y="425"/>
                      </a:lnTo>
                      <a:lnTo>
                        <a:pt x="57" y="428"/>
                      </a:lnTo>
                      <a:lnTo>
                        <a:pt x="63" y="429"/>
                      </a:lnTo>
                      <a:lnTo>
                        <a:pt x="71" y="429"/>
                      </a:lnTo>
                      <a:lnTo>
                        <a:pt x="601" y="429"/>
                      </a:lnTo>
                      <a:lnTo>
                        <a:pt x="609" y="429"/>
                      </a:lnTo>
                      <a:lnTo>
                        <a:pt x="616" y="428"/>
                      </a:lnTo>
                      <a:lnTo>
                        <a:pt x="623" y="425"/>
                      </a:lnTo>
                      <a:lnTo>
                        <a:pt x="630" y="423"/>
                      </a:lnTo>
                      <a:lnTo>
                        <a:pt x="636" y="420"/>
                      </a:lnTo>
                      <a:lnTo>
                        <a:pt x="643" y="416"/>
                      </a:lnTo>
                      <a:lnTo>
                        <a:pt x="648" y="412"/>
                      </a:lnTo>
                      <a:lnTo>
                        <a:pt x="653" y="407"/>
                      </a:lnTo>
                      <a:lnTo>
                        <a:pt x="657" y="402"/>
                      </a:lnTo>
                      <a:lnTo>
                        <a:pt x="662" y="397"/>
                      </a:lnTo>
                      <a:lnTo>
                        <a:pt x="666" y="390"/>
                      </a:lnTo>
                      <a:lnTo>
                        <a:pt x="668" y="385"/>
                      </a:lnTo>
                      <a:lnTo>
                        <a:pt x="671" y="378"/>
                      </a:lnTo>
                      <a:lnTo>
                        <a:pt x="672" y="371"/>
                      </a:lnTo>
                      <a:lnTo>
                        <a:pt x="673" y="364"/>
                      </a:lnTo>
                      <a:lnTo>
                        <a:pt x="673" y="357"/>
                      </a:lnTo>
                      <a:lnTo>
                        <a:pt x="673" y="44"/>
                      </a:lnTo>
                      <a:lnTo>
                        <a:pt x="673" y="32"/>
                      </a:lnTo>
                      <a:lnTo>
                        <a:pt x="671" y="21"/>
                      </a:lnTo>
                      <a:lnTo>
                        <a:pt x="666" y="10"/>
                      </a:lnTo>
                      <a:lnTo>
                        <a:pt x="661" y="0"/>
                      </a:lnTo>
                      <a:close/>
                    </a:path>
                  </a:pathLst>
                </a:custGeom>
                <a:solidFill>
                  <a:schemeClr val="tx1"/>
                </a:solidFill>
                <a:ln>
                  <a:noFill/>
                </a:ln>
                <a:extLst/>
              </p:spPr>
              <p:txBody>
                <a:bodyPr vert="horz" wrap="square" lIns="68580" tIns="34290" rIns="68580" bIns="34290" numCol="1" anchor="t" anchorCtr="0" compatLnSpc="1">
                  <a:prstTxWarp prst="textNoShape">
                    <a:avLst/>
                  </a:prstTxWarp>
                </a:bodyPr>
                <a:lstStyle/>
                <a:p>
                  <a:endParaRPr lang="en-US" sz="1350">
                    <a:solidFill>
                      <a:schemeClr val="bg1"/>
                    </a:solidFill>
                  </a:endParaRPr>
                </a:p>
              </p:txBody>
            </p:sp>
            <p:sp>
              <p:nvSpPr>
                <p:cNvPr id="36" name="Freeform 3507">
                  <a:extLst>
                    <a:ext uri="{FF2B5EF4-FFF2-40B4-BE49-F238E27FC236}">
                      <a16:creationId xmlns:a16="http://schemas.microsoft.com/office/drawing/2014/main" id="{1354827B-EA6D-452C-A56B-869AFF09EE9C}"/>
                    </a:ext>
                  </a:extLst>
                </p:cNvPr>
                <p:cNvSpPr>
                  <a:spLocks/>
                </p:cNvSpPr>
                <p:nvPr/>
              </p:nvSpPr>
              <p:spPr bwMode="auto">
                <a:xfrm>
                  <a:off x="6101640" y="1804925"/>
                  <a:ext cx="183678" cy="73948"/>
                </a:xfrm>
                <a:custGeom>
                  <a:avLst/>
                  <a:gdLst>
                    <a:gd name="T0" fmla="*/ 617 w 617"/>
                    <a:gd name="T1" fmla="*/ 11 h 249"/>
                    <a:gd name="T2" fmla="*/ 608 w 617"/>
                    <a:gd name="T3" fmla="*/ 6 h 249"/>
                    <a:gd name="T4" fmla="*/ 599 w 617"/>
                    <a:gd name="T5" fmla="*/ 4 h 249"/>
                    <a:gd name="T6" fmla="*/ 587 w 617"/>
                    <a:gd name="T7" fmla="*/ 1 h 249"/>
                    <a:gd name="T8" fmla="*/ 575 w 617"/>
                    <a:gd name="T9" fmla="*/ 0 h 249"/>
                    <a:gd name="T10" fmla="*/ 46 w 617"/>
                    <a:gd name="T11" fmla="*/ 0 h 249"/>
                    <a:gd name="T12" fmla="*/ 34 w 617"/>
                    <a:gd name="T13" fmla="*/ 1 h 249"/>
                    <a:gd name="T14" fmla="*/ 21 w 617"/>
                    <a:gd name="T15" fmla="*/ 4 h 249"/>
                    <a:gd name="T16" fmla="*/ 10 w 617"/>
                    <a:gd name="T17" fmla="*/ 9 h 249"/>
                    <a:gd name="T18" fmla="*/ 0 w 617"/>
                    <a:gd name="T19" fmla="*/ 15 h 249"/>
                    <a:gd name="T20" fmla="*/ 322 w 617"/>
                    <a:gd name="T21" fmla="*/ 249 h 249"/>
                    <a:gd name="T22" fmla="*/ 617 w 617"/>
                    <a:gd name="T23" fmla="*/ 1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7" h="249">
                      <a:moveTo>
                        <a:pt x="617" y="11"/>
                      </a:moveTo>
                      <a:lnTo>
                        <a:pt x="608" y="6"/>
                      </a:lnTo>
                      <a:lnTo>
                        <a:pt x="599" y="4"/>
                      </a:lnTo>
                      <a:lnTo>
                        <a:pt x="587" y="1"/>
                      </a:lnTo>
                      <a:lnTo>
                        <a:pt x="575" y="0"/>
                      </a:lnTo>
                      <a:lnTo>
                        <a:pt x="46" y="0"/>
                      </a:lnTo>
                      <a:lnTo>
                        <a:pt x="34" y="1"/>
                      </a:lnTo>
                      <a:lnTo>
                        <a:pt x="21" y="4"/>
                      </a:lnTo>
                      <a:lnTo>
                        <a:pt x="10" y="9"/>
                      </a:lnTo>
                      <a:lnTo>
                        <a:pt x="0" y="15"/>
                      </a:lnTo>
                      <a:lnTo>
                        <a:pt x="322" y="249"/>
                      </a:lnTo>
                      <a:lnTo>
                        <a:pt x="617" y="11"/>
                      </a:lnTo>
                      <a:close/>
                    </a:path>
                  </a:pathLst>
                </a:custGeom>
                <a:solidFill>
                  <a:schemeClr val="tx1"/>
                </a:solidFill>
                <a:ln>
                  <a:noFill/>
                </a:ln>
                <a:extLst/>
              </p:spPr>
              <p:txBody>
                <a:bodyPr vert="horz" wrap="square" lIns="68580" tIns="34290" rIns="68580" bIns="34290" numCol="1" anchor="t" anchorCtr="0" compatLnSpc="1">
                  <a:prstTxWarp prst="textNoShape">
                    <a:avLst/>
                  </a:prstTxWarp>
                </a:bodyPr>
                <a:lstStyle/>
                <a:p>
                  <a:endParaRPr lang="en-US" sz="1350">
                    <a:solidFill>
                      <a:schemeClr val="bg1"/>
                    </a:solidFill>
                  </a:endParaRPr>
                </a:p>
              </p:txBody>
            </p:sp>
          </p:grpSp>
        </p:grpSp>
        <p:grpSp>
          <p:nvGrpSpPr>
            <p:cNvPr id="8" name="Group 7">
              <a:extLst>
                <a:ext uri="{FF2B5EF4-FFF2-40B4-BE49-F238E27FC236}">
                  <a16:creationId xmlns:a16="http://schemas.microsoft.com/office/drawing/2014/main" id="{4A38C3A1-9280-4665-9B34-C75A191C36A1}"/>
                </a:ext>
              </a:extLst>
            </p:cNvPr>
            <p:cNvGrpSpPr/>
            <p:nvPr/>
          </p:nvGrpSpPr>
          <p:grpSpPr>
            <a:xfrm>
              <a:off x="6096000" y="1431196"/>
              <a:ext cx="701746" cy="701746"/>
              <a:chOff x="5879807" y="1721492"/>
              <a:chExt cx="701746" cy="701746"/>
            </a:xfrm>
          </p:grpSpPr>
          <p:sp>
            <p:nvSpPr>
              <p:cNvPr id="31" name="Oval 30">
                <a:extLst>
                  <a:ext uri="{FF2B5EF4-FFF2-40B4-BE49-F238E27FC236}">
                    <a16:creationId xmlns:a16="http://schemas.microsoft.com/office/drawing/2014/main" id="{80E0D75C-85DA-4C44-A13B-76927742F04A}"/>
                  </a:ext>
                </a:extLst>
              </p:cNvPr>
              <p:cNvSpPr/>
              <p:nvPr/>
            </p:nvSpPr>
            <p:spPr>
              <a:xfrm>
                <a:off x="5879807" y="1721492"/>
                <a:ext cx="701746" cy="701746"/>
              </a:xfrm>
              <a:prstGeom prst="ellipse">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32" name="Freeform 41">
                <a:extLst>
                  <a:ext uri="{FF2B5EF4-FFF2-40B4-BE49-F238E27FC236}">
                    <a16:creationId xmlns:a16="http://schemas.microsoft.com/office/drawing/2014/main" id="{BF4A6B20-F822-4E59-B1FF-FFF2BDD529C5}"/>
                  </a:ext>
                </a:extLst>
              </p:cNvPr>
              <p:cNvSpPr>
                <a:spLocks/>
              </p:cNvSpPr>
              <p:nvPr/>
            </p:nvSpPr>
            <p:spPr bwMode="auto">
              <a:xfrm>
                <a:off x="6137678" y="1873962"/>
                <a:ext cx="186004" cy="396806"/>
              </a:xfrm>
              <a:custGeom>
                <a:avLst/>
                <a:gdLst>
                  <a:gd name="T0" fmla="*/ 180 w 180"/>
                  <a:gd name="T1" fmla="*/ 124 h 385"/>
                  <a:gd name="T2" fmla="*/ 120 w 180"/>
                  <a:gd name="T3" fmla="*/ 124 h 385"/>
                  <a:gd name="T4" fmla="*/ 120 w 180"/>
                  <a:gd name="T5" fmla="*/ 84 h 385"/>
                  <a:gd name="T6" fmla="*/ 120 w 180"/>
                  <a:gd name="T7" fmla="*/ 84 h 385"/>
                  <a:gd name="T8" fmla="*/ 122 w 180"/>
                  <a:gd name="T9" fmla="*/ 74 h 385"/>
                  <a:gd name="T10" fmla="*/ 126 w 180"/>
                  <a:gd name="T11" fmla="*/ 70 h 385"/>
                  <a:gd name="T12" fmla="*/ 130 w 180"/>
                  <a:gd name="T13" fmla="*/ 66 h 385"/>
                  <a:gd name="T14" fmla="*/ 136 w 180"/>
                  <a:gd name="T15" fmla="*/ 66 h 385"/>
                  <a:gd name="T16" fmla="*/ 136 w 180"/>
                  <a:gd name="T17" fmla="*/ 66 h 385"/>
                  <a:gd name="T18" fmla="*/ 180 w 180"/>
                  <a:gd name="T19" fmla="*/ 66 h 385"/>
                  <a:gd name="T20" fmla="*/ 180 w 180"/>
                  <a:gd name="T21" fmla="*/ 0 h 385"/>
                  <a:gd name="T22" fmla="*/ 120 w 180"/>
                  <a:gd name="T23" fmla="*/ 0 h 385"/>
                  <a:gd name="T24" fmla="*/ 120 w 180"/>
                  <a:gd name="T25" fmla="*/ 0 h 385"/>
                  <a:gd name="T26" fmla="*/ 98 w 180"/>
                  <a:gd name="T27" fmla="*/ 2 h 385"/>
                  <a:gd name="T28" fmla="*/ 80 w 180"/>
                  <a:gd name="T29" fmla="*/ 8 h 385"/>
                  <a:gd name="T30" fmla="*/ 66 w 180"/>
                  <a:gd name="T31" fmla="*/ 16 h 385"/>
                  <a:gd name="T32" fmla="*/ 54 w 180"/>
                  <a:gd name="T33" fmla="*/ 28 h 385"/>
                  <a:gd name="T34" fmla="*/ 48 w 180"/>
                  <a:gd name="T35" fmla="*/ 40 h 385"/>
                  <a:gd name="T36" fmla="*/ 42 w 180"/>
                  <a:gd name="T37" fmla="*/ 54 h 385"/>
                  <a:gd name="T38" fmla="*/ 40 w 180"/>
                  <a:gd name="T39" fmla="*/ 68 h 385"/>
                  <a:gd name="T40" fmla="*/ 40 w 180"/>
                  <a:gd name="T41" fmla="*/ 80 h 385"/>
                  <a:gd name="T42" fmla="*/ 40 w 180"/>
                  <a:gd name="T43" fmla="*/ 124 h 385"/>
                  <a:gd name="T44" fmla="*/ 0 w 180"/>
                  <a:gd name="T45" fmla="*/ 124 h 385"/>
                  <a:gd name="T46" fmla="*/ 0 w 180"/>
                  <a:gd name="T47" fmla="*/ 192 h 385"/>
                  <a:gd name="T48" fmla="*/ 40 w 180"/>
                  <a:gd name="T49" fmla="*/ 192 h 385"/>
                  <a:gd name="T50" fmla="*/ 40 w 180"/>
                  <a:gd name="T51" fmla="*/ 192 h 385"/>
                  <a:gd name="T52" fmla="*/ 40 w 180"/>
                  <a:gd name="T53" fmla="*/ 385 h 385"/>
                  <a:gd name="T54" fmla="*/ 120 w 180"/>
                  <a:gd name="T55" fmla="*/ 385 h 385"/>
                  <a:gd name="T56" fmla="*/ 120 w 180"/>
                  <a:gd name="T57" fmla="*/ 385 h 385"/>
                  <a:gd name="T58" fmla="*/ 120 w 180"/>
                  <a:gd name="T59" fmla="*/ 192 h 385"/>
                  <a:gd name="T60" fmla="*/ 174 w 180"/>
                  <a:gd name="T61" fmla="*/ 192 h 385"/>
                  <a:gd name="T62" fmla="*/ 180 w 180"/>
                  <a:gd name="T63" fmla="*/ 124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0" h="385">
                    <a:moveTo>
                      <a:pt x="180" y="124"/>
                    </a:moveTo>
                    <a:lnTo>
                      <a:pt x="120" y="124"/>
                    </a:lnTo>
                    <a:lnTo>
                      <a:pt x="120" y="84"/>
                    </a:lnTo>
                    <a:lnTo>
                      <a:pt x="120" y="84"/>
                    </a:lnTo>
                    <a:lnTo>
                      <a:pt x="122" y="74"/>
                    </a:lnTo>
                    <a:lnTo>
                      <a:pt x="126" y="70"/>
                    </a:lnTo>
                    <a:lnTo>
                      <a:pt x="130" y="66"/>
                    </a:lnTo>
                    <a:lnTo>
                      <a:pt x="136" y="66"/>
                    </a:lnTo>
                    <a:lnTo>
                      <a:pt x="136" y="66"/>
                    </a:lnTo>
                    <a:lnTo>
                      <a:pt x="180" y="66"/>
                    </a:lnTo>
                    <a:lnTo>
                      <a:pt x="180" y="0"/>
                    </a:lnTo>
                    <a:lnTo>
                      <a:pt x="120" y="0"/>
                    </a:lnTo>
                    <a:lnTo>
                      <a:pt x="120" y="0"/>
                    </a:lnTo>
                    <a:lnTo>
                      <a:pt x="98" y="2"/>
                    </a:lnTo>
                    <a:lnTo>
                      <a:pt x="80" y="8"/>
                    </a:lnTo>
                    <a:lnTo>
                      <a:pt x="66" y="16"/>
                    </a:lnTo>
                    <a:lnTo>
                      <a:pt x="54" y="28"/>
                    </a:lnTo>
                    <a:lnTo>
                      <a:pt x="48" y="40"/>
                    </a:lnTo>
                    <a:lnTo>
                      <a:pt x="42" y="54"/>
                    </a:lnTo>
                    <a:lnTo>
                      <a:pt x="40" y="68"/>
                    </a:lnTo>
                    <a:lnTo>
                      <a:pt x="40" y="80"/>
                    </a:lnTo>
                    <a:lnTo>
                      <a:pt x="40" y="124"/>
                    </a:lnTo>
                    <a:lnTo>
                      <a:pt x="0" y="124"/>
                    </a:lnTo>
                    <a:lnTo>
                      <a:pt x="0" y="192"/>
                    </a:lnTo>
                    <a:lnTo>
                      <a:pt x="40" y="192"/>
                    </a:lnTo>
                    <a:lnTo>
                      <a:pt x="40" y="192"/>
                    </a:lnTo>
                    <a:lnTo>
                      <a:pt x="40" y="385"/>
                    </a:lnTo>
                    <a:lnTo>
                      <a:pt x="120" y="385"/>
                    </a:lnTo>
                    <a:lnTo>
                      <a:pt x="120" y="385"/>
                    </a:lnTo>
                    <a:lnTo>
                      <a:pt x="120" y="192"/>
                    </a:lnTo>
                    <a:lnTo>
                      <a:pt x="174" y="192"/>
                    </a:lnTo>
                    <a:lnTo>
                      <a:pt x="180" y="124"/>
                    </a:lnTo>
                    <a:close/>
                  </a:path>
                </a:pathLst>
              </a:custGeom>
              <a:solidFill>
                <a:schemeClr val="tx1"/>
              </a:solidFill>
              <a:ln>
                <a:noFill/>
              </a:ln>
              <a:extLst/>
            </p:spPr>
            <p:txBody>
              <a:bodyPr vert="horz" wrap="square" lIns="68580" tIns="34290" rIns="68580" bIns="34290" numCol="1" anchor="t" anchorCtr="0" compatLnSpc="1">
                <a:prstTxWarp prst="textNoShape">
                  <a:avLst/>
                </a:prstTxWarp>
              </a:bodyPr>
              <a:lstStyle/>
              <a:p>
                <a:endParaRPr lang="en-US" sz="1350">
                  <a:solidFill>
                    <a:schemeClr val="bg1"/>
                  </a:solidFill>
                </a:endParaRPr>
              </a:p>
            </p:txBody>
          </p:sp>
        </p:grpSp>
        <p:grpSp>
          <p:nvGrpSpPr>
            <p:cNvPr id="9" name="Group 8">
              <a:extLst>
                <a:ext uri="{FF2B5EF4-FFF2-40B4-BE49-F238E27FC236}">
                  <a16:creationId xmlns:a16="http://schemas.microsoft.com/office/drawing/2014/main" id="{38D1326E-F8A9-4B8D-9B93-6C211FD33A3B}"/>
                </a:ext>
              </a:extLst>
            </p:cNvPr>
            <p:cNvGrpSpPr/>
            <p:nvPr/>
          </p:nvGrpSpPr>
          <p:grpSpPr>
            <a:xfrm>
              <a:off x="6096000" y="2265456"/>
              <a:ext cx="701746" cy="701746"/>
              <a:chOff x="5879807" y="2555752"/>
              <a:chExt cx="701746" cy="701746"/>
            </a:xfrm>
          </p:grpSpPr>
          <p:sp>
            <p:nvSpPr>
              <p:cNvPr id="29" name="Oval 28">
                <a:extLst>
                  <a:ext uri="{FF2B5EF4-FFF2-40B4-BE49-F238E27FC236}">
                    <a16:creationId xmlns:a16="http://schemas.microsoft.com/office/drawing/2014/main" id="{D64126C4-E900-4A17-BBD1-38CBB4C331D7}"/>
                  </a:ext>
                </a:extLst>
              </p:cNvPr>
              <p:cNvSpPr/>
              <p:nvPr/>
            </p:nvSpPr>
            <p:spPr>
              <a:xfrm>
                <a:off x="5879807" y="2555752"/>
                <a:ext cx="701746" cy="701746"/>
              </a:xfrm>
              <a:prstGeom prst="ellipse">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30" name="Freeform 184">
                <a:extLst>
                  <a:ext uri="{FF2B5EF4-FFF2-40B4-BE49-F238E27FC236}">
                    <a16:creationId xmlns:a16="http://schemas.microsoft.com/office/drawing/2014/main" id="{1B43277F-86CE-4EBA-8C53-31B55E522764}"/>
                  </a:ext>
                </a:extLst>
              </p:cNvPr>
              <p:cNvSpPr>
                <a:spLocks/>
              </p:cNvSpPr>
              <p:nvPr/>
            </p:nvSpPr>
            <p:spPr bwMode="auto">
              <a:xfrm>
                <a:off x="6018318" y="2734148"/>
                <a:ext cx="424726" cy="344954"/>
              </a:xfrm>
              <a:custGeom>
                <a:avLst/>
                <a:gdLst>
                  <a:gd name="T0" fmla="*/ 393 w 393"/>
                  <a:gd name="T1" fmla="*/ 38 h 319"/>
                  <a:gd name="T2" fmla="*/ 347 w 393"/>
                  <a:gd name="T3" fmla="*/ 52 h 319"/>
                  <a:gd name="T4" fmla="*/ 359 w 393"/>
                  <a:gd name="T5" fmla="*/ 42 h 319"/>
                  <a:gd name="T6" fmla="*/ 377 w 393"/>
                  <a:gd name="T7" fmla="*/ 20 h 319"/>
                  <a:gd name="T8" fmla="*/ 383 w 393"/>
                  <a:gd name="T9" fmla="*/ 6 h 319"/>
                  <a:gd name="T10" fmla="*/ 345 w 393"/>
                  <a:gd name="T11" fmla="*/ 22 h 319"/>
                  <a:gd name="T12" fmla="*/ 331 w 393"/>
                  <a:gd name="T13" fmla="*/ 26 h 319"/>
                  <a:gd name="T14" fmla="*/ 305 w 393"/>
                  <a:gd name="T15" fmla="*/ 8 h 319"/>
                  <a:gd name="T16" fmla="*/ 273 w 393"/>
                  <a:gd name="T17" fmla="*/ 0 h 319"/>
                  <a:gd name="T18" fmla="*/ 255 w 393"/>
                  <a:gd name="T19" fmla="*/ 2 h 319"/>
                  <a:gd name="T20" fmla="*/ 227 w 393"/>
                  <a:gd name="T21" fmla="*/ 14 h 319"/>
                  <a:gd name="T22" fmla="*/ 205 w 393"/>
                  <a:gd name="T23" fmla="*/ 36 h 319"/>
                  <a:gd name="T24" fmla="*/ 193 w 393"/>
                  <a:gd name="T25" fmla="*/ 64 h 319"/>
                  <a:gd name="T26" fmla="*/ 191 w 393"/>
                  <a:gd name="T27" fmla="*/ 82 h 319"/>
                  <a:gd name="T28" fmla="*/ 193 w 393"/>
                  <a:gd name="T29" fmla="*/ 100 h 319"/>
                  <a:gd name="T30" fmla="*/ 145 w 393"/>
                  <a:gd name="T31" fmla="*/ 92 h 319"/>
                  <a:gd name="T32" fmla="*/ 99 w 393"/>
                  <a:gd name="T33" fmla="*/ 74 h 319"/>
                  <a:gd name="T34" fmla="*/ 62 w 393"/>
                  <a:gd name="T35" fmla="*/ 48 h 319"/>
                  <a:gd name="T36" fmla="*/ 28 w 393"/>
                  <a:gd name="T37" fmla="*/ 16 h 319"/>
                  <a:gd name="T38" fmla="*/ 24 w 393"/>
                  <a:gd name="T39" fmla="*/ 24 h 319"/>
                  <a:gd name="T40" fmla="*/ 18 w 393"/>
                  <a:gd name="T41" fmla="*/ 44 h 319"/>
                  <a:gd name="T42" fmla="*/ 16 w 393"/>
                  <a:gd name="T43" fmla="*/ 56 h 319"/>
                  <a:gd name="T44" fmla="*/ 20 w 393"/>
                  <a:gd name="T45" fmla="*/ 76 h 319"/>
                  <a:gd name="T46" fmla="*/ 26 w 393"/>
                  <a:gd name="T47" fmla="*/ 94 h 319"/>
                  <a:gd name="T48" fmla="*/ 52 w 393"/>
                  <a:gd name="T49" fmla="*/ 124 h 319"/>
                  <a:gd name="T50" fmla="*/ 34 w 393"/>
                  <a:gd name="T51" fmla="*/ 120 h 319"/>
                  <a:gd name="T52" fmla="*/ 16 w 393"/>
                  <a:gd name="T53" fmla="*/ 114 h 319"/>
                  <a:gd name="T54" fmla="*/ 16 w 393"/>
                  <a:gd name="T55" fmla="*/ 114 h 319"/>
                  <a:gd name="T56" fmla="*/ 22 w 393"/>
                  <a:gd name="T57" fmla="*/ 142 h 319"/>
                  <a:gd name="T58" fmla="*/ 34 w 393"/>
                  <a:gd name="T59" fmla="*/ 166 h 319"/>
                  <a:gd name="T60" fmla="*/ 56 w 393"/>
                  <a:gd name="T61" fmla="*/ 183 h 319"/>
                  <a:gd name="T62" fmla="*/ 82 w 393"/>
                  <a:gd name="T63" fmla="*/ 193 h 319"/>
                  <a:gd name="T64" fmla="*/ 70 w 393"/>
                  <a:gd name="T65" fmla="*/ 195 h 319"/>
                  <a:gd name="T66" fmla="*/ 60 w 393"/>
                  <a:gd name="T67" fmla="*/ 195 h 319"/>
                  <a:gd name="T68" fmla="*/ 44 w 393"/>
                  <a:gd name="T69" fmla="*/ 193 h 319"/>
                  <a:gd name="T70" fmla="*/ 56 w 393"/>
                  <a:gd name="T71" fmla="*/ 215 h 319"/>
                  <a:gd name="T72" fmla="*/ 72 w 393"/>
                  <a:gd name="T73" fmla="*/ 233 h 319"/>
                  <a:gd name="T74" fmla="*/ 93 w 393"/>
                  <a:gd name="T75" fmla="*/ 245 h 319"/>
                  <a:gd name="T76" fmla="*/ 119 w 393"/>
                  <a:gd name="T77" fmla="*/ 249 h 319"/>
                  <a:gd name="T78" fmla="*/ 97 w 393"/>
                  <a:gd name="T79" fmla="*/ 265 h 319"/>
                  <a:gd name="T80" fmla="*/ 48 w 393"/>
                  <a:gd name="T81" fmla="*/ 283 h 319"/>
                  <a:gd name="T82" fmla="*/ 20 w 393"/>
                  <a:gd name="T83" fmla="*/ 285 h 319"/>
                  <a:gd name="T84" fmla="*/ 0 w 393"/>
                  <a:gd name="T85" fmla="*/ 283 h 319"/>
                  <a:gd name="T86" fmla="*/ 28 w 393"/>
                  <a:gd name="T87" fmla="*/ 299 h 319"/>
                  <a:gd name="T88" fmla="*/ 89 w 393"/>
                  <a:gd name="T89" fmla="*/ 317 h 319"/>
                  <a:gd name="T90" fmla="*/ 123 w 393"/>
                  <a:gd name="T91" fmla="*/ 319 h 319"/>
                  <a:gd name="T92" fmla="*/ 151 w 393"/>
                  <a:gd name="T93" fmla="*/ 319 h 319"/>
                  <a:gd name="T94" fmla="*/ 199 w 393"/>
                  <a:gd name="T95" fmla="*/ 307 h 319"/>
                  <a:gd name="T96" fmla="*/ 243 w 393"/>
                  <a:gd name="T97" fmla="*/ 287 h 319"/>
                  <a:gd name="T98" fmla="*/ 279 w 393"/>
                  <a:gd name="T99" fmla="*/ 261 h 319"/>
                  <a:gd name="T100" fmla="*/ 307 w 393"/>
                  <a:gd name="T101" fmla="*/ 227 h 319"/>
                  <a:gd name="T102" fmla="*/ 329 w 393"/>
                  <a:gd name="T103" fmla="*/ 191 h 319"/>
                  <a:gd name="T104" fmla="*/ 345 w 393"/>
                  <a:gd name="T105" fmla="*/ 152 h 319"/>
                  <a:gd name="T106" fmla="*/ 353 w 393"/>
                  <a:gd name="T107" fmla="*/ 110 h 319"/>
                  <a:gd name="T108" fmla="*/ 353 w 393"/>
                  <a:gd name="T109" fmla="*/ 90 h 319"/>
                  <a:gd name="T110" fmla="*/ 353 w 393"/>
                  <a:gd name="T111" fmla="*/ 80 h 319"/>
                  <a:gd name="T112" fmla="*/ 375 w 393"/>
                  <a:gd name="T113" fmla="*/ 62 h 319"/>
                  <a:gd name="T114" fmla="*/ 393 w 393"/>
                  <a:gd name="T115" fmla="*/ 3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3" h="319">
                    <a:moveTo>
                      <a:pt x="393" y="38"/>
                    </a:moveTo>
                    <a:lnTo>
                      <a:pt x="393" y="38"/>
                    </a:lnTo>
                    <a:lnTo>
                      <a:pt x="371" y="46"/>
                    </a:lnTo>
                    <a:lnTo>
                      <a:pt x="347" y="52"/>
                    </a:lnTo>
                    <a:lnTo>
                      <a:pt x="347" y="52"/>
                    </a:lnTo>
                    <a:lnTo>
                      <a:pt x="359" y="42"/>
                    </a:lnTo>
                    <a:lnTo>
                      <a:pt x="369" y="32"/>
                    </a:lnTo>
                    <a:lnTo>
                      <a:pt x="377" y="20"/>
                    </a:lnTo>
                    <a:lnTo>
                      <a:pt x="383" y="6"/>
                    </a:lnTo>
                    <a:lnTo>
                      <a:pt x="383" y="6"/>
                    </a:lnTo>
                    <a:lnTo>
                      <a:pt x="357" y="18"/>
                    </a:lnTo>
                    <a:lnTo>
                      <a:pt x="345" y="22"/>
                    </a:lnTo>
                    <a:lnTo>
                      <a:pt x="331" y="26"/>
                    </a:lnTo>
                    <a:lnTo>
                      <a:pt x="331" y="26"/>
                    </a:lnTo>
                    <a:lnTo>
                      <a:pt x="319" y="16"/>
                    </a:lnTo>
                    <a:lnTo>
                      <a:pt x="305" y="8"/>
                    </a:lnTo>
                    <a:lnTo>
                      <a:pt x="289" y="2"/>
                    </a:lnTo>
                    <a:lnTo>
                      <a:pt x="273" y="0"/>
                    </a:lnTo>
                    <a:lnTo>
                      <a:pt x="273" y="0"/>
                    </a:lnTo>
                    <a:lnTo>
                      <a:pt x="255" y="2"/>
                    </a:lnTo>
                    <a:lnTo>
                      <a:pt x="241" y="6"/>
                    </a:lnTo>
                    <a:lnTo>
                      <a:pt x="227" y="14"/>
                    </a:lnTo>
                    <a:lnTo>
                      <a:pt x="215" y="24"/>
                    </a:lnTo>
                    <a:lnTo>
                      <a:pt x="205" y="36"/>
                    </a:lnTo>
                    <a:lnTo>
                      <a:pt x="197" y="50"/>
                    </a:lnTo>
                    <a:lnTo>
                      <a:pt x="193" y="64"/>
                    </a:lnTo>
                    <a:lnTo>
                      <a:pt x="191" y="82"/>
                    </a:lnTo>
                    <a:lnTo>
                      <a:pt x="191" y="82"/>
                    </a:lnTo>
                    <a:lnTo>
                      <a:pt x="193" y="100"/>
                    </a:lnTo>
                    <a:lnTo>
                      <a:pt x="193" y="100"/>
                    </a:lnTo>
                    <a:lnTo>
                      <a:pt x="169" y="98"/>
                    </a:lnTo>
                    <a:lnTo>
                      <a:pt x="145" y="92"/>
                    </a:lnTo>
                    <a:lnTo>
                      <a:pt x="121" y="84"/>
                    </a:lnTo>
                    <a:lnTo>
                      <a:pt x="99" y="74"/>
                    </a:lnTo>
                    <a:lnTo>
                      <a:pt x="80" y="62"/>
                    </a:lnTo>
                    <a:lnTo>
                      <a:pt x="62" y="48"/>
                    </a:lnTo>
                    <a:lnTo>
                      <a:pt x="44" y="32"/>
                    </a:lnTo>
                    <a:lnTo>
                      <a:pt x="28" y="16"/>
                    </a:lnTo>
                    <a:lnTo>
                      <a:pt x="28" y="16"/>
                    </a:lnTo>
                    <a:lnTo>
                      <a:pt x="24" y="24"/>
                    </a:lnTo>
                    <a:lnTo>
                      <a:pt x="20" y="34"/>
                    </a:lnTo>
                    <a:lnTo>
                      <a:pt x="18" y="44"/>
                    </a:lnTo>
                    <a:lnTo>
                      <a:pt x="16" y="56"/>
                    </a:lnTo>
                    <a:lnTo>
                      <a:pt x="16" y="56"/>
                    </a:lnTo>
                    <a:lnTo>
                      <a:pt x="18" y="66"/>
                    </a:lnTo>
                    <a:lnTo>
                      <a:pt x="20" y="76"/>
                    </a:lnTo>
                    <a:lnTo>
                      <a:pt x="22" y="86"/>
                    </a:lnTo>
                    <a:lnTo>
                      <a:pt x="26" y="94"/>
                    </a:lnTo>
                    <a:lnTo>
                      <a:pt x="38" y="110"/>
                    </a:lnTo>
                    <a:lnTo>
                      <a:pt x="52" y="124"/>
                    </a:lnTo>
                    <a:lnTo>
                      <a:pt x="52" y="124"/>
                    </a:lnTo>
                    <a:lnTo>
                      <a:pt x="34" y="120"/>
                    </a:lnTo>
                    <a:lnTo>
                      <a:pt x="16" y="114"/>
                    </a:lnTo>
                    <a:lnTo>
                      <a:pt x="16" y="114"/>
                    </a:lnTo>
                    <a:lnTo>
                      <a:pt x="16" y="114"/>
                    </a:lnTo>
                    <a:lnTo>
                      <a:pt x="16" y="114"/>
                    </a:lnTo>
                    <a:lnTo>
                      <a:pt x="18" y="128"/>
                    </a:lnTo>
                    <a:lnTo>
                      <a:pt x="22" y="142"/>
                    </a:lnTo>
                    <a:lnTo>
                      <a:pt x="26" y="154"/>
                    </a:lnTo>
                    <a:lnTo>
                      <a:pt x="34" y="166"/>
                    </a:lnTo>
                    <a:lnTo>
                      <a:pt x="44" y="176"/>
                    </a:lnTo>
                    <a:lnTo>
                      <a:pt x="56" y="183"/>
                    </a:lnTo>
                    <a:lnTo>
                      <a:pt x="68" y="189"/>
                    </a:lnTo>
                    <a:lnTo>
                      <a:pt x="82" y="193"/>
                    </a:lnTo>
                    <a:lnTo>
                      <a:pt x="82" y="193"/>
                    </a:lnTo>
                    <a:lnTo>
                      <a:pt x="70" y="195"/>
                    </a:lnTo>
                    <a:lnTo>
                      <a:pt x="60" y="195"/>
                    </a:lnTo>
                    <a:lnTo>
                      <a:pt x="60" y="195"/>
                    </a:lnTo>
                    <a:lnTo>
                      <a:pt x="44" y="193"/>
                    </a:lnTo>
                    <a:lnTo>
                      <a:pt x="44" y="193"/>
                    </a:lnTo>
                    <a:lnTo>
                      <a:pt x="50" y="205"/>
                    </a:lnTo>
                    <a:lnTo>
                      <a:pt x="56" y="215"/>
                    </a:lnTo>
                    <a:lnTo>
                      <a:pt x="64" y="225"/>
                    </a:lnTo>
                    <a:lnTo>
                      <a:pt x="72" y="233"/>
                    </a:lnTo>
                    <a:lnTo>
                      <a:pt x="84" y="241"/>
                    </a:lnTo>
                    <a:lnTo>
                      <a:pt x="93" y="245"/>
                    </a:lnTo>
                    <a:lnTo>
                      <a:pt x="107" y="249"/>
                    </a:lnTo>
                    <a:lnTo>
                      <a:pt x="119" y="249"/>
                    </a:lnTo>
                    <a:lnTo>
                      <a:pt x="119" y="249"/>
                    </a:lnTo>
                    <a:lnTo>
                      <a:pt x="97" y="265"/>
                    </a:lnTo>
                    <a:lnTo>
                      <a:pt x="74" y="275"/>
                    </a:lnTo>
                    <a:lnTo>
                      <a:pt x="48" y="283"/>
                    </a:lnTo>
                    <a:lnTo>
                      <a:pt x="34" y="283"/>
                    </a:lnTo>
                    <a:lnTo>
                      <a:pt x="20" y="285"/>
                    </a:lnTo>
                    <a:lnTo>
                      <a:pt x="20" y="285"/>
                    </a:lnTo>
                    <a:lnTo>
                      <a:pt x="0" y="283"/>
                    </a:lnTo>
                    <a:lnTo>
                      <a:pt x="0" y="283"/>
                    </a:lnTo>
                    <a:lnTo>
                      <a:pt x="28" y="299"/>
                    </a:lnTo>
                    <a:lnTo>
                      <a:pt x="58" y="311"/>
                    </a:lnTo>
                    <a:lnTo>
                      <a:pt x="89" y="317"/>
                    </a:lnTo>
                    <a:lnTo>
                      <a:pt x="107" y="319"/>
                    </a:lnTo>
                    <a:lnTo>
                      <a:pt x="123" y="319"/>
                    </a:lnTo>
                    <a:lnTo>
                      <a:pt x="123" y="319"/>
                    </a:lnTo>
                    <a:lnTo>
                      <a:pt x="151" y="319"/>
                    </a:lnTo>
                    <a:lnTo>
                      <a:pt x="175" y="315"/>
                    </a:lnTo>
                    <a:lnTo>
                      <a:pt x="199" y="307"/>
                    </a:lnTo>
                    <a:lnTo>
                      <a:pt x="223" y="299"/>
                    </a:lnTo>
                    <a:lnTo>
                      <a:pt x="243" y="287"/>
                    </a:lnTo>
                    <a:lnTo>
                      <a:pt x="261" y="275"/>
                    </a:lnTo>
                    <a:lnTo>
                      <a:pt x="279" y="261"/>
                    </a:lnTo>
                    <a:lnTo>
                      <a:pt x="295" y="245"/>
                    </a:lnTo>
                    <a:lnTo>
                      <a:pt x="307" y="227"/>
                    </a:lnTo>
                    <a:lnTo>
                      <a:pt x="319" y="209"/>
                    </a:lnTo>
                    <a:lnTo>
                      <a:pt x="329" y="191"/>
                    </a:lnTo>
                    <a:lnTo>
                      <a:pt x="339" y="172"/>
                    </a:lnTo>
                    <a:lnTo>
                      <a:pt x="345" y="152"/>
                    </a:lnTo>
                    <a:lnTo>
                      <a:pt x="349" y="132"/>
                    </a:lnTo>
                    <a:lnTo>
                      <a:pt x="353" y="110"/>
                    </a:lnTo>
                    <a:lnTo>
                      <a:pt x="353" y="90"/>
                    </a:lnTo>
                    <a:lnTo>
                      <a:pt x="353" y="90"/>
                    </a:lnTo>
                    <a:lnTo>
                      <a:pt x="353" y="80"/>
                    </a:lnTo>
                    <a:lnTo>
                      <a:pt x="353" y="80"/>
                    </a:lnTo>
                    <a:lnTo>
                      <a:pt x="365" y="72"/>
                    </a:lnTo>
                    <a:lnTo>
                      <a:pt x="375" y="62"/>
                    </a:lnTo>
                    <a:lnTo>
                      <a:pt x="385" y="50"/>
                    </a:lnTo>
                    <a:lnTo>
                      <a:pt x="393" y="38"/>
                    </a:lnTo>
                    <a:lnTo>
                      <a:pt x="393" y="38"/>
                    </a:lnTo>
                    <a:close/>
                  </a:path>
                </a:pathLst>
              </a:custGeom>
              <a:solidFill>
                <a:schemeClr val="tx1"/>
              </a:solidFill>
              <a:ln>
                <a:noFill/>
              </a:ln>
              <a:extLst/>
            </p:spPr>
            <p:txBody>
              <a:bodyPr vert="horz" wrap="square" lIns="68580" tIns="34290" rIns="68580" bIns="34290" numCol="1" anchor="t" anchorCtr="0" compatLnSpc="1">
                <a:prstTxWarp prst="textNoShape">
                  <a:avLst/>
                </a:prstTxWarp>
              </a:bodyPr>
              <a:lstStyle/>
              <a:p>
                <a:endParaRPr lang="en-US" sz="1350">
                  <a:solidFill>
                    <a:schemeClr val="bg1"/>
                  </a:solidFill>
                </a:endParaRPr>
              </a:p>
            </p:txBody>
          </p:sp>
        </p:grpSp>
        <p:grpSp>
          <p:nvGrpSpPr>
            <p:cNvPr id="10" name="Group 9">
              <a:extLst>
                <a:ext uri="{FF2B5EF4-FFF2-40B4-BE49-F238E27FC236}">
                  <a16:creationId xmlns:a16="http://schemas.microsoft.com/office/drawing/2014/main" id="{C283A018-B5BD-4AC2-ADE6-D4747B8958AA}"/>
                </a:ext>
              </a:extLst>
            </p:cNvPr>
            <p:cNvGrpSpPr/>
            <p:nvPr/>
          </p:nvGrpSpPr>
          <p:grpSpPr>
            <a:xfrm>
              <a:off x="6096000" y="3099716"/>
              <a:ext cx="701746" cy="701746"/>
              <a:chOff x="5879807" y="3390012"/>
              <a:chExt cx="701746" cy="701746"/>
            </a:xfrm>
          </p:grpSpPr>
          <p:sp>
            <p:nvSpPr>
              <p:cNvPr id="27" name="Oval 26">
                <a:extLst>
                  <a:ext uri="{FF2B5EF4-FFF2-40B4-BE49-F238E27FC236}">
                    <a16:creationId xmlns:a16="http://schemas.microsoft.com/office/drawing/2014/main" id="{28793A11-C1D3-48AB-8DE9-FB63F104BC6E}"/>
                  </a:ext>
                </a:extLst>
              </p:cNvPr>
              <p:cNvSpPr/>
              <p:nvPr/>
            </p:nvSpPr>
            <p:spPr>
              <a:xfrm>
                <a:off x="5879807" y="3390012"/>
                <a:ext cx="701746" cy="701746"/>
              </a:xfrm>
              <a:prstGeom prst="ellipse">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28" name="Freeform 46">
                <a:extLst>
                  <a:ext uri="{FF2B5EF4-FFF2-40B4-BE49-F238E27FC236}">
                    <a16:creationId xmlns:a16="http://schemas.microsoft.com/office/drawing/2014/main" id="{E5E5201F-71BB-4EBF-902E-9FCCE458FBE9}"/>
                  </a:ext>
                </a:extLst>
              </p:cNvPr>
              <p:cNvSpPr>
                <a:spLocks noEditPoints="1"/>
              </p:cNvSpPr>
              <p:nvPr/>
            </p:nvSpPr>
            <p:spPr bwMode="auto">
              <a:xfrm>
                <a:off x="6055487" y="3566490"/>
                <a:ext cx="350388" cy="348792"/>
              </a:xfrm>
              <a:custGeom>
                <a:avLst/>
                <a:gdLst>
                  <a:gd name="T0" fmla="*/ 72 w 878"/>
                  <a:gd name="T1" fmla="*/ 171 h 879"/>
                  <a:gd name="T2" fmla="*/ 210 w 878"/>
                  <a:gd name="T3" fmla="*/ 201 h 879"/>
                  <a:gd name="T4" fmla="*/ 338 w 878"/>
                  <a:gd name="T5" fmla="*/ 254 h 879"/>
                  <a:gd name="T6" fmla="*/ 451 w 878"/>
                  <a:gd name="T7" fmla="*/ 330 h 879"/>
                  <a:gd name="T8" fmla="*/ 547 w 878"/>
                  <a:gd name="T9" fmla="*/ 427 h 879"/>
                  <a:gd name="T10" fmla="*/ 624 w 878"/>
                  <a:gd name="T11" fmla="*/ 541 h 879"/>
                  <a:gd name="T12" fmla="*/ 678 w 878"/>
                  <a:gd name="T13" fmla="*/ 668 h 879"/>
                  <a:gd name="T14" fmla="*/ 706 w 878"/>
                  <a:gd name="T15" fmla="*/ 807 h 879"/>
                  <a:gd name="T16" fmla="*/ 878 w 878"/>
                  <a:gd name="T17" fmla="*/ 856 h 879"/>
                  <a:gd name="T18" fmla="*/ 872 w 878"/>
                  <a:gd name="T19" fmla="*/ 768 h 879"/>
                  <a:gd name="T20" fmla="*/ 855 w 878"/>
                  <a:gd name="T21" fmla="*/ 681 h 879"/>
                  <a:gd name="T22" fmla="*/ 825 w 878"/>
                  <a:gd name="T23" fmla="*/ 578 h 879"/>
                  <a:gd name="T24" fmla="*/ 751 w 878"/>
                  <a:gd name="T25" fmla="*/ 424 h 879"/>
                  <a:gd name="T26" fmla="*/ 650 w 878"/>
                  <a:gd name="T27" fmla="*/ 288 h 879"/>
                  <a:gd name="T28" fmla="*/ 525 w 878"/>
                  <a:gd name="T29" fmla="*/ 175 h 879"/>
                  <a:gd name="T30" fmla="*/ 380 w 878"/>
                  <a:gd name="T31" fmla="*/ 87 h 879"/>
                  <a:gd name="T32" fmla="*/ 240 w 878"/>
                  <a:gd name="T33" fmla="*/ 33 h 879"/>
                  <a:gd name="T34" fmla="*/ 155 w 878"/>
                  <a:gd name="T35" fmla="*/ 14 h 879"/>
                  <a:gd name="T36" fmla="*/ 68 w 878"/>
                  <a:gd name="T37" fmla="*/ 3 h 879"/>
                  <a:gd name="T38" fmla="*/ 0 w 878"/>
                  <a:gd name="T39" fmla="*/ 299 h 879"/>
                  <a:gd name="T40" fmla="*/ 60 w 878"/>
                  <a:gd name="T41" fmla="*/ 472 h 879"/>
                  <a:gd name="T42" fmla="*/ 138 w 878"/>
                  <a:gd name="T43" fmla="*/ 491 h 879"/>
                  <a:gd name="T44" fmla="*/ 210 w 878"/>
                  <a:gd name="T45" fmla="*/ 525 h 879"/>
                  <a:gd name="T46" fmla="*/ 275 w 878"/>
                  <a:gd name="T47" fmla="*/ 573 h 879"/>
                  <a:gd name="T48" fmla="*/ 330 w 878"/>
                  <a:gd name="T49" fmla="*/ 634 h 879"/>
                  <a:gd name="T50" fmla="*/ 371 w 878"/>
                  <a:gd name="T51" fmla="*/ 703 h 879"/>
                  <a:gd name="T52" fmla="*/ 398 w 878"/>
                  <a:gd name="T53" fmla="*/ 778 h 879"/>
                  <a:gd name="T54" fmla="*/ 410 w 878"/>
                  <a:gd name="T55" fmla="*/ 858 h 879"/>
                  <a:gd name="T56" fmla="*/ 580 w 878"/>
                  <a:gd name="T57" fmla="*/ 879 h 879"/>
                  <a:gd name="T58" fmla="*/ 568 w 878"/>
                  <a:gd name="T59" fmla="*/ 762 h 879"/>
                  <a:gd name="T60" fmla="*/ 533 w 878"/>
                  <a:gd name="T61" fmla="*/ 653 h 879"/>
                  <a:gd name="T62" fmla="*/ 480 w 878"/>
                  <a:gd name="T63" fmla="*/ 555 h 879"/>
                  <a:gd name="T64" fmla="*/ 409 w 878"/>
                  <a:gd name="T65" fmla="*/ 470 h 879"/>
                  <a:gd name="T66" fmla="*/ 324 w 878"/>
                  <a:gd name="T67" fmla="*/ 398 h 879"/>
                  <a:gd name="T68" fmla="*/ 224 w 878"/>
                  <a:gd name="T69" fmla="*/ 344 h 879"/>
                  <a:gd name="T70" fmla="*/ 116 w 878"/>
                  <a:gd name="T71" fmla="*/ 311 h 879"/>
                  <a:gd name="T72" fmla="*/ 0 w 878"/>
                  <a:gd name="T73" fmla="*/ 299 h 879"/>
                  <a:gd name="T74" fmla="*/ 199 w 878"/>
                  <a:gd name="T75" fmla="*/ 679 h 879"/>
                  <a:gd name="T76" fmla="*/ 206 w 878"/>
                  <a:gd name="T77" fmla="*/ 688 h 879"/>
                  <a:gd name="T78" fmla="*/ 228 w 878"/>
                  <a:gd name="T79" fmla="*/ 727 h 879"/>
                  <a:gd name="T80" fmla="*/ 232 w 878"/>
                  <a:gd name="T81" fmla="*/ 773 h 879"/>
                  <a:gd name="T82" fmla="*/ 219 w 878"/>
                  <a:gd name="T83" fmla="*/ 817 h 879"/>
                  <a:gd name="T84" fmla="*/ 199 w 878"/>
                  <a:gd name="T85" fmla="*/ 843 h 879"/>
                  <a:gd name="T86" fmla="*/ 162 w 878"/>
                  <a:gd name="T87" fmla="*/ 869 h 879"/>
                  <a:gd name="T88" fmla="*/ 116 w 878"/>
                  <a:gd name="T89" fmla="*/ 878 h 879"/>
                  <a:gd name="T90" fmla="*/ 71 w 878"/>
                  <a:gd name="T91" fmla="*/ 869 h 879"/>
                  <a:gd name="T92" fmla="*/ 33 w 878"/>
                  <a:gd name="T93" fmla="*/ 843 h 879"/>
                  <a:gd name="T94" fmla="*/ 8 w 878"/>
                  <a:gd name="T95" fmla="*/ 807 h 879"/>
                  <a:gd name="T96" fmla="*/ 0 w 878"/>
                  <a:gd name="T97" fmla="*/ 761 h 879"/>
                  <a:gd name="T98" fmla="*/ 8 w 878"/>
                  <a:gd name="T99" fmla="*/ 717 h 879"/>
                  <a:gd name="T100" fmla="*/ 33 w 878"/>
                  <a:gd name="T101" fmla="*/ 679 h 879"/>
                  <a:gd name="T102" fmla="*/ 60 w 878"/>
                  <a:gd name="T103" fmla="*/ 660 h 879"/>
                  <a:gd name="T104" fmla="*/ 105 w 878"/>
                  <a:gd name="T105" fmla="*/ 646 h 879"/>
                  <a:gd name="T106" fmla="*/ 151 w 878"/>
                  <a:gd name="T107" fmla="*/ 651 h 879"/>
                  <a:gd name="T108" fmla="*/ 190 w 878"/>
                  <a:gd name="T109" fmla="*/ 672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8" h="879">
                    <a:moveTo>
                      <a:pt x="0" y="0"/>
                    </a:moveTo>
                    <a:lnTo>
                      <a:pt x="0" y="168"/>
                    </a:lnTo>
                    <a:lnTo>
                      <a:pt x="37" y="169"/>
                    </a:lnTo>
                    <a:lnTo>
                      <a:pt x="72" y="171"/>
                    </a:lnTo>
                    <a:lnTo>
                      <a:pt x="108" y="176"/>
                    </a:lnTo>
                    <a:lnTo>
                      <a:pt x="142" y="182"/>
                    </a:lnTo>
                    <a:lnTo>
                      <a:pt x="177" y="191"/>
                    </a:lnTo>
                    <a:lnTo>
                      <a:pt x="210" y="201"/>
                    </a:lnTo>
                    <a:lnTo>
                      <a:pt x="244" y="211"/>
                    </a:lnTo>
                    <a:lnTo>
                      <a:pt x="276" y="224"/>
                    </a:lnTo>
                    <a:lnTo>
                      <a:pt x="308" y="238"/>
                    </a:lnTo>
                    <a:lnTo>
                      <a:pt x="338" y="254"/>
                    </a:lnTo>
                    <a:lnTo>
                      <a:pt x="368" y="271"/>
                    </a:lnTo>
                    <a:lnTo>
                      <a:pt x="396" y="289"/>
                    </a:lnTo>
                    <a:lnTo>
                      <a:pt x="424" y="310"/>
                    </a:lnTo>
                    <a:lnTo>
                      <a:pt x="451" y="330"/>
                    </a:lnTo>
                    <a:lnTo>
                      <a:pt x="477" y="353"/>
                    </a:lnTo>
                    <a:lnTo>
                      <a:pt x="502" y="377"/>
                    </a:lnTo>
                    <a:lnTo>
                      <a:pt x="525" y="402"/>
                    </a:lnTo>
                    <a:lnTo>
                      <a:pt x="547" y="427"/>
                    </a:lnTo>
                    <a:lnTo>
                      <a:pt x="569" y="454"/>
                    </a:lnTo>
                    <a:lnTo>
                      <a:pt x="589" y="481"/>
                    </a:lnTo>
                    <a:lnTo>
                      <a:pt x="607" y="511"/>
                    </a:lnTo>
                    <a:lnTo>
                      <a:pt x="624" y="541"/>
                    </a:lnTo>
                    <a:lnTo>
                      <a:pt x="640" y="571"/>
                    </a:lnTo>
                    <a:lnTo>
                      <a:pt x="654" y="602"/>
                    </a:lnTo>
                    <a:lnTo>
                      <a:pt x="666" y="635"/>
                    </a:lnTo>
                    <a:lnTo>
                      <a:pt x="678" y="668"/>
                    </a:lnTo>
                    <a:lnTo>
                      <a:pt x="688" y="702"/>
                    </a:lnTo>
                    <a:lnTo>
                      <a:pt x="695" y="736"/>
                    </a:lnTo>
                    <a:lnTo>
                      <a:pt x="702" y="771"/>
                    </a:lnTo>
                    <a:lnTo>
                      <a:pt x="706" y="807"/>
                    </a:lnTo>
                    <a:lnTo>
                      <a:pt x="709" y="842"/>
                    </a:lnTo>
                    <a:lnTo>
                      <a:pt x="711" y="879"/>
                    </a:lnTo>
                    <a:lnTo>
                      <a:pt x="878" y="879"/>
                    </a:lnTo>
                    <a:lnTo>
                      <a:pt x="878" y="856"/>
                    </a:lnTo>
                    <a:lnTo>
                      <a:pt x="877" y="834"/>
                    </a:lnTo>
                    <a:lnTo>
                      <a:pt x="876" y="812"/>
                    </a:lnTo>
                    <a:lnTo>
                      <a:pt x="874" y="789"/>
                    </a:lnTo>
                    <a:lnTo>
                      <a:pt x="872" y="768"/>
                    </a:lnTo>
                    <a:lnTo>
                      <a:pt x="868" y="745"/>
                    </a:lnTo>
                    <a:lnTo>
                      <a:pt x="865" y="723"/>
                    </a:lnTo>
                    <a:lnTo>
                      <a:pt x="861" y="702"/>
                    </a:lnTo>
                    <a:lnTo>
                      <a:pt x="855" y="681"/>
                    </a:lnTo>
                    <a:lnTo>
                      <a:pt x="851" y="660"/>
                    </a:lnTo>
                    <a:lnTo>
                      <a:pt x="845" y="639"/>
                    </a:lnTo>
                    <a:lnTo>
                      <a:pt x="839" y="618"/>
                    </a:lnTo>
                    <a:lnTo>
                      <a:pt x="825" y="578"/>
                    </a:lnTo>
                    <a:lnTo>
                      <a:pt x="809" y="538"/>
                    </a:lnTo>
                    <a:lnTo>
                      <a:pt x="792" y="499"/>
                    </a:lnTo>
                    <a:lnTo>
                      <a:pt x="772" y="461"/>
                    </a:lnTo>
                    <a:lnTo>
                      <a:pt x="751" y="424"/>
                    </a:lnTo>
                    <a:lnTo>
                      <a:pt x="728" y="389"/>
                    </a:lnTo>
                    <a:lnTo>
                      <a:pt x="703" y="354"/>
                    </a:lnTo>
                    <a:lnTo>
                      <a:pt x="677" y="321"/>
                    </a:lnTo>
                    <a:lnTo>
                      <a:pt x="650" y="288"/>
                    </a:lnTo>
                    <a:lnTo>
                      <a:pt x="621" y="258"/>
                    </a:lnTo>
                    <a:lnTo>
                      <a:pt x="590" y="229"/>
                    </a:lnTo>
                    <a:lnTo>
                      <a:pt x="558" y="202"/>
                    </a:lnTo>
                    <a:lnTo>
                      <a:pt x="525" y="175"/>
                    </a:lnTo>
                    <a:lnTo>
                      <a:pt x="490" y="151"/>
                    </a:lnTo>
                    <a:lnTo>
                      <a:pt x="455" y="128"/>
                    </a:lnTo>
                    <a:lnTo>
                      <a:pt x="418" y="107"/>
                    </a:lnTo>
                    <a:lnTo>
                      <a:pt x="380" y="87"/>
                    </a:lnTo>
                    <a:lnTo>
                      <a:pt x="341" y="70"/>
                    </a:lnTo>
                    <a:lnTo>
                      <a:pt x="301" y="54"/>
                    </a:lnTo>
                    <a:lnTo>
                      <a:pt x="261" y="40"/>
                    </a:lnTo>
                    <a:lnTo>
                      <a:pt x="240" y="33"/>
                    </a:lnTo>
                    <a:lnTo>
                      <a:pt x="219" y="28"/>
                    </a:lnTo>
                    <a:lnTo>
                      <a:pt x="197" y="22"/>
                    </a:lnTo>
                    <a:lnTo>
                      <a:pt x="177" y="18"/>
                    </a:lnTo>
                    <a:lnTo>
                      <a:pt x="155" y="14"/>
                    </a:lnTo>
                    <a:lnTo>
                      <a:pt x="134" y="11"/>
                    </a:lnTo>
                    <a:lnTo>
                      <a:pt x="112" y="7"/>
                    </a:lnTo>
                    <a:lnTo>
                      <a:pt x="89" y="5"/>
                    </a:lnTo>
                    <a:lnTo>
                      <a:pt x="68" y="3"/>
                    </a:lnTo>
                    <a:lnTo>
                      <a:pt x="45" y="2"/>
                    </a:lnTo>
                    <a:lnTo>
                      <a:pt x="22" y="1"/>
                    </a:lnTo>
                    <a:lnTo>
                      <a:pt x="0" y="0"/>
                    </a:lnTo>
                    <a:close/>
                    <a:moveTo>
                      <a:pt x="0" y="299"/>
                    </a:moveTo>
                    <a:lnTo>
                      <a:pt x="0" y="466"/>
                    </a:lnTo>
                    <a:lnTo>
                      <a:pt x="20" y="467"/>
                    </a:lnTo>
                    <a:lnTo>
                      <a:pt x="41" y="468"/>
                    </a:lnTo>
                    <a:lnTo>
                      <a:pt x="60" y="472"/>
                    </a:lnTo>
                    <a:lnTo>
                      <a:pt x="81" y="475"/>
                    </a:lnTo>
                    <a:lnTo>
                      <a:pt x="100" y="479"/>
                    </a:lnTo>
                    <a:lnTo>
                      <a:pt x="120" y="485"/>
                    </a:lnTo>
                    <a:lnTo>
                      <a:pt x="138" y="491"/>
                    </a:lnTo>
                    <a:lnTo>
                      <a:pt x="156" y="498"/>
                    </a:lnTo>
                    <a:lnTo>
                      <a:pt x="175" y="506"/>
                    </a:lnTo>
                    <a:lnTo>
                      <a:pt x="193" y="515"/>
                    </a:lnTo>
                    <a:lnTo>
                      <a:pt x="210" y="525"/>
                    </a:lnTo>
                    <a:lnTo>
                      <a:pt x="228" y="535"/>
                    </a:lnTo>
                    <a:lnTo>
                      <a:pt x="244" y="547"/>
                    </a:lnTo>
                    <a:lnTo>
                      <a:pt x="260" y="560"/>
                    </a:lnTo>
                    <a:lnTo>
                      <a:pt x="275" y="573"/>
                    </a:lnTo>
                    <a:lnTo>
                      <a:pt x="290" y="587"/>
                    </a:lnTo>
                    <a:lnTo>
                      <a:pt x="304" y="602"/>
                    </a:lnTo>
                    <a:lnTo>
                      <a:pt x="317" y="618"/>
                    </a:lnTo>
                    <a:lnTo>
                      <a:pt x="330" y="634"/>
                    </a:lnTo>
                    <a:lnTo>
                      <a:pt x="342" y="650"/>
                    </a:lnTo>
                    <a:lnTo>
                      <a:pt x="353" y="667"/>
                    </a:lnTo>
                    <a:lnTo>
                      <a:pt x="363" y="684"/>
                    </a:lnTo>
                    <a:lnTo>
                      <a:pt x="371" y="703"/>
                    </a:lnTo>
                    <a:lnTo>
                      <a:pt x="380" y="721"/>
                    </a:lnTo>
                    <a:lnTo>
                      <a:pt x="387" y="740"/>
                    </a:lnTo>
                    <a:lnTo>
                      <a:pt x="393" y="759"/>
                    </a:lnTo>
                    <a:lnTo>
                      <a:pt x="398" y="778"/>
                    </a:lnTo>
                    <a:lnTo>
                      <a:pt x="403" y="798"/>
                    </a:lnTo>
                    <a:lnTo>
                      <a:pt x="406" y="817"/>
                    </a:lnTo>
                    <a:lnTo>
                      <a:pt x="409" y="838"/>
                    </a:lnTo>
                    <a:lnTo>
                      <a:pt x="410" y="858"/>
                    </a:lnTo>
                    <a:lnTo>
                      <a:pt x="411" y="879"/>
                    </a:lnTo>
                    <a:lnTo>
                      <a:pt x="411" y="879"/>
                    </a:lnTo>
                    <a:lnTo>
                      <a:pt x="411" y="879"/>
                    </a:lnTo>
                    <a:lnTo>
                      <a:pt x="580" y="879"/>
                    </a:lnTo>
                    <a:lnTo>
                      <a:pt x="579" y="849"/>
                    </a:lnTo>
                    <a:lnTo>
                      <a:pt x="577" y="819"/>
                    </a:lnTo>
                    <a:lnTo>
                      <a:pt x="572" y="790"/>
                    </a:lnTo>
                    <a:lnTo>
                      <a:pt x="568" y="762"/>
                    </a:lnTo>
                    <a:lnTo>
                      <a:pt x="562" y="734"/>
                    </a:lnTo>
                    <a:lnTo>
                      <a:pt x="553" y="707"/>
                    </a:lnTo>
                    <a:lnTo>
                      <a:pt x="544" y="680"/>
                    </a:lnTo>
                    <a:lnTo>
                      <a:pt x="533" y="653"/>
                    </a:lnTo>
                    <a:lnTo>
                      <a:pt x="522" y="628"/>
                    </a:lnTo>
                    <a:lnTo>
                      <a:pt x="510" y="602"/>
                    </a:lnTo>
                    <a:lnTo>
                      <a:pt x="496" y="579"/>
                    </a:lnTo>
                    <a:lnTo>
                      <a:pt x="480" y="555"/>
                    </a:lnTo>
                    <a:lnTo>
                      <a:pt x="464" y="532"/>
                    </a:lnTo>
                    <a:lnTo>
                      <a:pt x="447" y="511"/>
                    </a:lnTo>
                    <a:lnTo>
                      <a:pt x="429" y="489"/>
                    </a:lnTo>
                    <a:lnTo>
                      <a:pt x="409" y="470"/>
                    </a:lnTo>
                    <a:lnTo>
                      <a:pt x="389" y="450"/>
                    </a:lnTo>
                    <a:lnTo>
                      <a:pt x="368" y="432"/>
                    </a:lnTo>
                    <a:lnTo>
                      <a:pt x="347" y="414"/>
                    </a:lnTo>
                    <a:lnTo>
                      <a:pt x="324" y="398"/>
                    </a:lnTo>
                    <a:lnTo>
                      <a:pt x="300" y="383"/>
                    </a:lnTo>
                    <a:lnTo>
                      <a:pt x="275" y="369"/>
                    </a:lnTo>
                    <a:lnTo>
                      <a:pt x="250" y="356"/>
                    </a:lnTo>
                    <a:lnTo>
                      <a:pt x="224" y="344"/>
                    </a:lnTo>
                    <a:lnTo>
                      <a:pt x="199" y="335"/>
                    </a:lnTo>
                    <a:lnTo>
                      <a:pt x="172" y="325"/>
                    </a:lnTo>
                    <a:lnTo>
                      <a:pt x="145" y="317"/>
                    </a:lnTo>
                    <a:lnTo>
                      <a:pt x="116" y="311"/>
                    </a:lnTo>
                    <a:lnTo>
                      <a:pt x="87" y="305"/>
                    </a:lnTo>
                    <a:lnTo>
                      <a:pt x="59" y="302"/>
                    </a:lnTo>
                    <a:lnTo>
                      <a:pt x="29" y="300"/>
                    </a:lnTo>
                    <a:lnTo>
                      <a:pt x="0" y="299"/>
                    </a:lnTo>
                    <a:close/>
                    <a:moveTo>
                      <a:pt x="33" y="843"/>
                    </a:moveTo>
                    <a:lnTo>
                      <a:pt x="33" y="843"/>
                    </a:lnTo>
                    <a:lnTo>
                      <a:pt x="33" y="843"/>
                    </a:lnTo>
                    <a:close/>
                    <a:moveTo>
                      <a:pt x="199" y="679"/>
                    </a:moveTo>
                    <a:lnTo>
                      <a:pt x="199" y="679"/>
                    </a:lnTo>
                    <a:lnTo>
                      <a:pt x="199" y="679"/>
                    </a:lnTo>
                    <a:close/>
                    <a:moveTo>
                      <a:pt x="199" y="679"/>
                    </a:moveTo>
                    <a:lnTo>
                      <a:pt x="206" y="688"/>
                    </a:lnTo>
                    <a:lnTo>
                      <a:pt x="213" y="696"/>
                    </a:lnTo>
                    <a:lnTo>
                      <a:pt x="219" y="706"/>
                    </a:lnTo>
                    <a:lnTo>
                      <a:pt x="223" y="717"/>
                    </a:lnTo>
                    <a:lnTo>
                      <a:pt x="228" y="727"/>
                    </a:lnTo>
                    <a:lnTo>
                      <a:pt x="231" y="738"/>
                    </a:lnTo>
                    <a:lnTo>
                      <a:pt x="232" y="749"/>
                    </a:lnTo>
                    <a:lnTo>
                      <a:pt x="233" y="761"/>
                    </a:lnTo>
                    <a:lnTo>
                      <a:pt x="232" y="773"/>
                    </a:lnTo>
                    <a:lnTo>
                      <a:pt x="231" y="785"/>
                    </a:lnTo>
                    <a:lnTo>
                      <a:pt x="228" y="796"/>
                    </a:lnTo>
                    <a:lnTo>
                      <a:pt x="223" y="807"/>
                    </a:lnTo>
                    <a:lnTo>
                      <a:pt x="219" y="817"/>
                    </a:lnTo>
                    <a:lnTo>
                      <a:pt x="213" y="826"/>
                    </a:lnTo>
                    <a:lnTo>
                      <a:pt x="206" y="836"/>
                    </a:lnTo>
                    <a:lnTo>
                      <a:pt x="199" y="843"/>
                    </a:lnTo>
                    <a:lnTo>
                      <a:pt x="199" y="843"/>
                    </a:lnTo>
                    <a:lnTo>
                      <a:pt x="190" y="851"/>
                    </a:lnTo>
                    <a:lnTo>
                      <a:pt x="181" y="858"/>
                    </a:lnTo>
                    <a:lnTo>
                      <a:pt x="172" y="864"/>
                    </a:lnTo>
                    <a:lnTo>
                      <a:pt x="162" y="869"/>
                    </a:lnTo>
                    <a:lnTo>
                      <a:pt x="151" y="872"/>
                    </a:lnTo>
                    <a:lnTo>
                      <a:pt x="140" y="876"/>
                    </a:lnTo>
                    <a:lnTo>
                      <a:pt x="128" y="877"/>
                    </a:lnTo>
                    <a:lnTo>
                      <a:pt x="116" y="878"/>
                    </a:lnTo>
                    <a:lnTo>
                      <a:pt x="105" y="877"/>
                    </a:lnTo>
                    <a:lnTo>
                      <a:pt x="93" y="876"/>
                    </a:lnTo>
                    <a:lnTo>
                      <a:pt x="82" y="872"/>
                    </a:lnTo>
                    <a:lnTo>
                      <a:pt x="71" y="869"/>
                    </a:lnTo>
                    <a:lnTo>
                      <a:pt x="60" y="864"/>
                    </a:lnTo>
                    <a:lnTo>
                      <a:pt x="51" y="858"/>
                    </a:lnTo>
                    <a:lnTo>
                      <a:pt x="42" y="851"/>
                    </a:lnTo>
                    <a:lnTo>
                      <a:pt x="33" y="843"/>
                    </a:lnTo>
                    <a:lnTo>
                      <a:pt x="26" y="836"/>
                    </a:lnTo>
                    <a:lnTo>
                      <a:pt x="19" y="827"/>
                    </a:lnTo>
                    <a:lnTo>
                      <a:pt x="14" y="817"/>
                    </a:lnTo>
                    <a:lnTo>
                      <a:pt x="8" y="807"/>
                    </a:lnTo>
                    <a:lnTo>
                      <a:pt x="5" y="796"/>
                    </a:lnTo>
                    <a:lnTo>
                      <a:pt x="2" y="785"/>
                    </a:lnTo>
                    <a:lnTo>
                      <a:pt x="0" y="773"/>
                    </a:lnTo>
                    <a:lnTo>
                      <a:pt x="0" y="761"/>
                    </a:lnTo>
                    <a:lnTo>
                      <a:pt x="0" y="749"/>
                    </a:lnTo>
                    <a:lnTo>
                      <a:pt x="2" y="738"/>
                    </a:lnTo>
                    <a:lnTo>
                      <a:pt x="5" y="727"/>
                    </a:lnTo>
                    <a:lnTo>
                      <a:pt x="8" y="717"/>
                    </a:lnTo>
                    <a:lnTo>
                      <a:pt x="14" y="706"/>
                    </a:lnTo>
                    <a:lnTo>
                      <a:pt x="19" y="696"/>
                    </a:lnTo>
                    <a:lnTo>
                      <a:pt x="26" y="688"/>
                    </a:lnTo>
                    <a:lnTo>
                      <a:pt x="33" y="679"/>
                    </a:lnTo>
                    <a:lnTo>
                      <a:pt x="33" y="679"/>
                    </a:lnTo>
                    <a:lnTo>
                      <a:pt x="42" y="672"/>
                    </a:lnTo>
                    <a:lnTo>
                      <a:pt x="51" y="665"/>
                    </a:lnTo>
                    <a:lnTo>
                      <a:pt x="60" y="660"/>
                    </a:lnTo>
                    <a:lnTo>
                      <a:pt x="71" y="654"/>
                    </a:lnTo>
                    <a:lnTo>
                      <a:pt x="82" y="651"/>
                    </a:lnTo>
                    <a:lnTo>
                      <a:pt x="93" y="648"/>
                    </a:lnTo>
                    <a:lnTo>
                      <a:pt x="105" y="646"/>
                    </a:lnTo>
                    <a:lnTo>
                      <a:pt x="116" y="646"/>
                    </a:lnTo>
                    <a:lnTo>
                      <a:pt x="128" y="646"/>
                    </a:lnTo>
                    <a:lnTo>
                      <a:pt x="140" y="648"/>
                    </a:lnTo>
                    <a:lnTo>
                      <a:pt x="151" y="651"/>
                    </a:lnTo>
                    <a:lnTo>
                      <a:pt x="162" y="654"/>
                    </a:lnTo>
                    <a:lnTo>
                      <a:pt x="172" y="660"/>
                    </a:lnTo>
                    <a:lnTo>
                      <a:pt x="181" y="665"/>
                    </a:lnTo>
                    <a:lnTo>
                      <a:pt x="190" y="672"/>
                    </a:lnTo>
                    <a:lnTo>
                      <a:pt x="199" y="679"/>
                    </a:lnTo>
                    <a:close/>
                  </a:path>
                </a:pathLst>
              </a:custGeom>
              <a:solidFill>
                <a:schemeClr val="tx1"/>
              </a:solidFill>
              <a:ln>
                <a:noFill/>
              </a:ln>
            </p:spPr>
            <p:txBody>
              <a:bodyPr vert="horz" wrap="square" lIns="51435" tIns="25718" rIns="51435" bIns="25718" numCol="1" anchor="t" anchorCtr="0" compatLnSpc="1">
                <a:prstTxWarp prst="textNoShape">
                  <a:avLst/>
                </a:prstTxWarp>
              </a:bodyPr>
              <a:lstStyle/>
              <a:p>
                <a:endParaRPr lang="en-US" sz="1013">
                  <a:solidFill>
                    <a:schemeClr val="bg1"/>
                  </a:solidFill>
                </a:endParaRPr>
              </a:p>
            </p:txBody>
          </p:sp>
        </p:grpSp>
        <p:grpSp>
          <p:nvGrpSpPr>
            <p:cNvPr id="11" name="Group 10">
              <a:extLst>
                <a:ext uri="{FF2B5EF4-FFF2-40B4-BE49-F238E27FC236}">
                  <a16:creationId xmlns:a16="http://schemas.microsoft.com/office/drawing/2014/main" id="{AD362C68-757C-4F72-9ED9-F2E2673FFDFA}"/>
                </a:ext>
              </a:extLst>
            </p:cNvPr>
            <p:cNvGrpSpPr/>
            <p:nvPr/>
          </p:nvGrpSpPr>
          <p:grpSpPr>
            <a:xfrm>
              <a:off x="6096000" y="3933976"/>
              <a:ext cx="701746" cy="701746"/>
              <a:chOff x="5879807" y="4224272"/>
              <a:chExt cx="701746" cy="701746"/>
            </a:xfrm>
          </p:grpSpPr>
          <p:sp>
            <p:nvSpPr>
              <p:cNvPr id="25" name="Oval 24">
                <a:extLst>
                  <a:ext uri="{FF2B5EF4-FFF2-40B4-BE49-F238E27FC236}">
                    <a16:creationId xmlns:a16="http://schemas.microsoft.com/office/drawing/2014/main" id="{5D9FC591-51CB-4739-916D-A4FAE2838DB4}"/>
                  </a:ext>
                </a:extLst>
              </p:cNvPr>
              <p:cNvSpPr/>
              <p:nvPr/>
            </p:nvSpPr>
            <p:spPr>
              <a:xfrm>
                <a:off x="5879807" y="4224272"/>
                <a:ext cx="701746" cy="701746"/>
              </a:xfrm>
              <a:prstGeom prst="ellipse">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26" name="Freeform 188">
                <a:extLst>
                  <a:ext uri="{FF2B5EF4-FFF2-40B4-BE49-F238E27FC236}">
                    <a16:creationId xmlns:a16="http://schemas.microsoft.com/office/drawing/2014/main" id="{CA2C96D1-8328-4AB4-B3C1-54A1E1719048}"/>
                  </a:ext>
                </a:extLst>
              </p:cNvPr>
              <p:cNvSpPr>
                <a:spLocks/>
              </p:cNvSpPr>
              <p:nvPr/>
            </p:nvSpPr>
            <p:spPr bwMode="auto">
              <a:xfrm>
                <a:off x="6055486" y="4348761"/>
                <a:ext cx="350388" cy="452770"/>
              </a:xfrm>
              <a:custGeom>
                <a:avLst/>
                <a:gdLst>
                  <a:gd name="T0" fmla="*/ 143 w 307"/>
                  <a:gd name="T1" fmla="*/ 0 h 397"/>
                  <a:gd name="T2" fmla="*/ 91 w 307"/>
                  <a:gd name="T3" fmla="*/ 14 h 397"/>
                  <a:gd name="T4" fmla="*/ 51 w 307"/>
                  <a:gd name="T5" fmla="*/ 38 h 397"/>
                  <a:gd name="T6" fmla="*/ 24 w 307"/>
                  <a:gd name="T7" fmla="*/ 70 h 397"/>
                  <a:gd name="T8" fmla="*/ 6 w 307"/>
                  <a:gd name="T9" fmla="*/ 105 h 397"/>
                  <a:gd name="T10" fmla="*/ 0 w 307"/>
                  <a:gd name="T11" fmla="*/ 141 h 397"/>
                  <a:gd name="T12" fmla="*/ 4 w 307"/>
                  <a:gd name="T13" fmla="*/ 171 h 397"/>
                  <a:gd name="T14" fmla="*/ 18 w 307"/>
                  <a:gd name="T15" fmla="*/ 207 h 397"/>
                  <a:gd name="T16" fmla="*/ 48 w 307"/>
                  <a:gd name="T17" fmla="*/ 229 h 397"/>
                  <a:gd name="T18" fmla="*/ 53 w 307"/>
                  <a:gd name="T19" fmla="*/ 229 h 397"/>
                  <a:gd name="T20" fmla="*/ 57 w 307"/>
                  <a:gd name="T21" fmla="*/ 223 h 397"/>
                  <a:gd name="T22" fmla="*/ 63 w 307"/>
                  <a:gd name="T23" fmla="*/ 199 h 397"/>
                  <a:gd name="T24" fmla="*/ 53 w 307"/>
                  <a:gd name="T25" fmla="*/ 183 h 397"/>
                  <a:gd name="T26" fmla="*/ 46 w 307"/>
                  <a:gd name="T27" fmla="*/ 147 h 397"/>
                  <a:gd name="T28" fmla="*/ 51 w 307"/>
                  <a:gd name="T29" fmla="*/ 107 h 397"/>
                  <a:gd name="T30" fmla="*/ 91 w 307"/>
                  <a:gd name="T31" fmla="*/ 58 h 397"/>
                  <a:gd name="T32" fmla="*/ 143 w 307"/>
                  <a:gd name="T33" fmla="*/ 40 h 397"/>
                  <a:gd name="T34" fmla="*/ 179 w 307"/>
                  <a:gd name="T35" fmla="*/ 40 h 397"/>
                  <a:gd name="T36" fmla="*/ 227 w 307"/>
                  <a:gd name="T37" fmla="*/ 64 h 397"/>
                  <a:gd name="T38" fmla="*/ 251 w 307"/>
                  <a:gd name="T39" fmla="*/ 107 h 397"/>
                  <a:gd name="T40" fmla="*/ 251 w 307"/>
                  <a:gd name="T41" fmla="*/ 149 h 397"/>
                  <a:gd name="T42" fmla="*/ 231 w 307"/>
                  <a:gd name="T43" fmla="*/ 211 h 397"/>
                  <a:gd name="T44" fmla="*/ 195 w 307"/>
                  <a:gd name="T45" fmla="*/ 245 h 397"/>
                  <a:gd name="T46" fmla="*/ 179 w 307"/>
                  <a:gd name="T47" fmla="*/ 247 h 397"/>
                  <a:gd name="T48" fmla="*/ 155 w 307"/>
                  <a:gd name="T49" fmla="*/ 239 h 397"/>
                  <a:gd name="T50" fmla="*/ 143 w 307"/>
                  <a:gd name="T51" fmla="*/ 221 h 397"/>
                  <a:gd name="T52" fmla="*/ 143 w 307"/>
                  <a:gd name="T53" fmla="*/ 203 h 397"/>
                  <a:gd name="T54" fmla="*/ 163 w 307"/>
                  <a:gd name="T55" fmla="*/ 123 h 397"/>
                  <a:gd name="T56" fmla="*/ 159 w 307"/>
                  <a:gd name="T57" fmla="*/ 103 h 397"/>
                  <a:gd name="T58" fmla="*/ 147 w 307"/>
                  <a:gd name="T59" fmla="*/ 92 h 397"/>
                  <a:gd name="T60" fmla="*/ 133 w 307"/>
                  <a:gd name="T61" fmla="*/ 88 h 397"/>
                  <a:gd name="T62" fmla="*/ 107 w 307"/>
                  <a:gd name="T63" fmla="*/ 98 h 397"/>
                  <a:gd name="T64" fmla="*/ 91 w 307"/>
                  <a:gd name="T65" fmla="*/ 123 h 397"/>
                  <a:gd name="T66" fmla="*/ 89 w 307"/>
                  <a:gd name="T67" fmla="*/ 147 h 397"/>
                  <a:gd name="T68" fmla="*/ 95 w 307"/>
                  <a:gd name="T69" fmla="*/ 183 h 397"/>
                  <a:gd name="T70" fmla="*/ 67 w 307"/>
                  <a:gd name="T71" fmla="*/ 307 h 397"/>
                  <a:gd name="T72" fmla="*/ 63 w 307"/>
                  <a:gd name="T73" fmla="*/ 363 h 397"/>
                  <a:gd name="T74" fmla="*/ 65 w 307"/>
                  <a:gd name="T75" fmla="*/ 395 h 397"/>
                  <a:gd name="T76" fmla="*/ 71 w 307"/>
                  <a:gd name="T77" fmla="*/ 397 h 397"/>
                  <a:gd name="T78" fmla="*/ 103 w 307"/>
                  <a:gd name="T79" fmla="*/ 347 h 397"/>
                  <a:gd name="T80" fmla="*/ 113 w 307"/>
                  <a:gd name="T81" fmla="*/ 321 h 397"/>
                  <a:gd name="T82" fmla="*/ 133 w 307"/>
                  <a:gd name="T83" fmla="*/ 263 h 397"/>
                  <a:gd name="T84" fmla="*/ 167 w 307"/>
                  <a:gd name="T85" fmla="*/ 285 h 397"/>
                  <a:gd name="T86" fmla="*/ 197 w 307"/>
                  <a:gd name="T87" fmla="*/ 287 h 397"/>
                  <a:gd name="T88" fmla="*/ 235 w 307"/>
                  <a:gd name="T89" fmla="*/ 275 h 397"/>
                  <a:gd name="T90" fmla="*/ 265 w 307"/>
                  <a:gd name="T91" fmla="*/ 253 h 397"/>
                  <a:gd name="T92" fmla="*/ 289 w 307"/>
                  <a:gd name="T93" fmla="*/ 219 h 397"/>
                  <a:gd name="T94" fmla="*/ 305 w 307"/>
                  <a:gd name="T95" fmla="*/ 163 h 397"/>
                  <a:gd name="T96" fmla="*/ 307 w 307"/>
                  <a:gd name="T97" fmla="*/ 117 h 397"/>
                  <a:gd name="T98" fmla="*/ 297 w 307"/>
                  <a:gd name="T99" fmla="*/ 82 h 397"/>
                  <a:gd name="T100" fmla="*/ 277 w 307"/>
                  <a:gd name="T101" fmla="*/ 50 h 397"/>
                  <a:gd name="T102" fmla="*/ 247 w 307"/>
                  <a:gd name="T103" fmla="*/ 24 h 397"/>
                  <a:gd name="T104" fmla="*/ 209 w 307"/>
                  <a:gd name="T105" fmla="*/ 6 h 397"/>
                  <a:gd name="T106" fmla="*/ 163 w 307"/>
                  <a:gd name="T107"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7" h="397">
                    <a:moveTo>
                      <a:pt x="163" y="0"/>
                    </a:moveTo>
                    <a:lnTo>
                      <a:pt x="163" y="0"/>
                    </a:lnTo>
                    <a:lnTo>
                      <a:pt x="143" y="0"/>
                    </a:lnTo>
                    <a:lnTo>
                      <a:pt x="125" y="4"/>
                    </a:lnTo>
                    <a:lnTo>
                      <a:pt x="107" y="8"/>
                    </a:lnTo>
                    <a:lnTo>
                      <a:pt x="91" y="14"/>
                    </a:lnTo>
                    <a:lnTo>
                      <a:pt x="77" y="20"/>
                    </a:lnTo>
                    <a:lnTo>
                      <a:pt x="63" y="28"/>
                    </a:lnTo>
                    <a:lnTo>
                      <a:pt x="51" y="38"/>
                    </a:lnTo>
                    <a:lnTo>
                      <a:pt x="42" y="48"/>
                    </a:lnTo>
                    <a:lnTo>
                      <a:pt x="32" y="58"/>
                    </a:lnTo>
                    <a:lnTo>
                      <a:pt x="24" y="70"/>
                    </a:lnTo>
                    <a:lnTo>
                      <a:pt x="16" y="82"/>
                    </a:lnTo>
                    <a:lnTo>
                      <a:pt x="10" y="94"/>
                    </a:lnTo>
                    <a:lnTo>
                      <a:pt x="6" y="105"/>
                    </a:lnTo>
                    <a:lnTo>
                      <a:pt x="4" y="117"/>
                    </a:lnTo>
                    <a:lnTo>
                      <a:pt x="2" y="129"/>
                    </a:lnTo>
                    <a:lnTo>
                      <a:pt x="0" y="141"/>
                    </a:lnTo>
                    <a:lnTo>
                      <a:pt x="0" y="141"/>
                    </a:lnTo>
                    <a:lnTo>
                      <a:pt x="2" y="157"/>
                    </a:lnTo>
                    <a:lnTo>
                      <a:pt x="4" y="171"/>
                    </a:lnTo>
                    <a:lnTo>
                      <a:pt x="6" y="183"/>
                    </a:lnTo>
                    <a:lnTo>
                      <a:pt x="12" y="195"/>
                    </a:lnTo>
                    <a:lnTo>
                      <a:pt x="18" y="207"/>
                    </a:lnTo>
                    <a:lnTo>
                      <a:pt x="26" y="215"/>
                    </a:lnTo>
                    <a:lnTo>
                      <a:pt x="36" y="223"/>
                    </a:lnTo>
                    <a:lnTo>
                      <a:pt x="48" y="229"/>
                    </a:lnTo>
                    <a:lnTo>
                      <a:pt x="48" y="229"/>
                    </a:lnTo>
                    <a:lnTo>
                      <a:pt x="51" y="231"/>
                    </a:lnTo>
                    <a:lnTo>
                      <a:pt x="53" y="229"/>
                    </a:lnTo>
                    <a:lnTo>
                      <a:pt x="57" y="227"/>
                    </a:lnTo>
                    <a:lnTo>
                      <a:pt x="57" y="223"/>
                    </a:lnTo>
                    <a:lnTo>
                      <a:pt x="57" y="223"/>
                    </a:lnTo>
                    <a:lnTo>
                      <a:pt x="63" y="205"/>
                    </a:lnTo>
                    <a:lnTo>
                      <a:pt x="63" y="205"/>
                    </a:lnTo>
                    <a:lnTo>
                      <a:pt x="63" y="199"/>
                    </a:lnTo>
                    <a:lnTo>
                      <a:pt x="59" y="193"/>
                    </a:lnTo>
                    <a:lnTo>
                      <a:pt x="59" y="193"/>
                    </a:lnTo>
                    <a:lnTo>
                      <a:pt x="53" y="183"/>
                    </a:lnTo>
                    <a:lnTo>
                      <a:pt x="50" y="173"/>
                    </a:lnTo>
                    <a:lnTo>
                      <a:pt x="46" y="161"/>
                    </a:lnTo>
                    <a:lnTo>
                      <a:pt x="46" y="147"/>
                    </a:lnTo>
                    <a:lnTo>
                      <a:pt x="46" y="147"/>
                    </a:lnTo>
                    <a:lnTo>
                      <a:pt x="48" y="127"/>
                    </a:lnTo>
                    <a:lnTo>
                      <a:pt x="51" y="107"/>
                    </a:lnTo>
                    <a:lnTo>
                      <a:pt x="61" y="88"/>
                    </a:lnTo>
                    <a:lnTo>
                      <a:pt x="75" y="72"/>
                    </a:lnTo>
                    <a:lnTo>
                      <a:pt x="91" y="58"/>
                    </a:lnTo>
                    <a:lnTo>
                      <a:pt x="109" y="48"/>
                    </a:lnTo>
                    <a:lnTo>
                      <a:pt x="131" y="42"/>
                    </a:lnTo>
                    <a:lnTo>
                      <a:pt x="143" y="40"/>
                    </a:lnTo>
                    <a:lnTo>
                      <a:pt x="157" y="40"/>
                    </a:lnTo>
                    <a:lnTo>
                      <a:pt x="157" y="40"/>
                    </a:lnTo>
                    <a:lnTo>
                      <a:pt x="179" y="40"/>
                    </a:lnTo>
                    <a:lnTo>
                      <a:pt x="197" y="46"/>
                    </a:lnTo>
                    <a:lnTo>
                      <a:pt x="213" y="54"/>
                    </a:lnTo>
                    <a:lnTo>
                      <a:pt x="227" y="64"/>
                    </a:lnTo>
                    <a:lnTo>
                      <a:pt x="237" y="76"/>
                    </a:lnTo>
                    <a:lnTo>
                      <a:pt x="245" y="92"/>
                    </a:lnTo>
                    <a:lnTo>
                      <a:pt x="251" y="107"/>
                    </a:lnTo>
                    <a:lnTo>
                      <a:pt x="251" y="125"/>
                    </a:lnTo>
                    <a:lnTo>
                      <a:pt x="251" y="125"/>
                    </a:lnTo>
                    <a:lnTo>
                      <a:pt x="251" y="149"/>
                    </a:lnTo>
                    <a:lnTo>
                      <a:pt x="247" y="173"/>
                    </a:lnTo>
                    <a:lnTo>
                      <a:pt x="241" y="193"/>
                    </a:lnTo>
                    <a:lnTo>
                      <a:pt x="231" y="211"/>
                    </a:lnTo>
                    <a:lnTo>
                      <a:pt x="221" y="227"/>
                    </a:lnTo>
                    <a:lnTo>
                      <a:pt x="209" y="237"/>
                    </a:lnTo>
                    <a:lnTo>
                      <a:pt x="195" y="245"/>
                    </a:lnTo>
                    <a:lnTo>
                      <a:pt x="187" y="247"/>
                    </a:lnTo>
                    <a:lnTo>
                      <a:pt x="179" y="247"/>
                    </a:lnTo>
                    <a:lnTo>
                      <a:pt x="179" y="247"/>
                    </a:lnTo>
                    <a:lnTo>
                      <a:pt x="171" y="247"/>
                    </a:lnTo>
                    <a:lnTo>
                      <a:pt x="163" y="243"/>
                    </a:lnTo>
                    <a:lnTo>
                      <a:pt x="155" y="239"/>
                    </a:lnTo>
                    <a:lnTo>
                      <a:pt x="151" y="235"/>
                    </a:lnTo>
                    <a:lnTo>
                      <a:pt x="145" y="227"/>
                    </a:lnTo>
                    <a:lnTo>
                      <a:pt x="143" y="221"/>
                    </a:lnTo>
                    <a:lnTo>
                      <a:pt x="143" y="213"/>
                    </a:lnTo>
                    <a:lnTo>
                      <a:pt x="143" y="203"/>
                    </a:lnTo>
                    <a:lnTo>
                      <a:pt x="143" y="203"/>
                    </a:lnTo>
                    <a:lnTo>
                      <a:pt x="155" y="159"/>
                    </a:lnTo>
                    <a:lnTo>
                      <a:pt x="161" y="139"/>
                    </a:lnTo>
                    <a:lnTo>
                      <a:pt x="163" y="123"/>
                    </a:lnTo>
                    <a:lnTo>
                      <a:pt x="163" y="123"/>
                    </a:lnTo>
                    <a:lnTo>
                      <a:pt x="161" y="109"/>
                    </a:lnTo>
                    <a:lnTo>
                      <a:pt x="159" y="103"/>
                    </a:lnTo>
                    <a:lnTo>
                      <a:pt x="155" y="98"/>
                    </a:lnTo>
                    <a:lnTo>
                      <a:pt x="151" y="94"/>
                    </a:lnTo>
                    <a:lnTo>
                      <a:pt x="147" y="92"/>
                    </a:lnTo>
                    <a:lnTo>
                      <a:pt x="139" y="90"/>
                    </a:lnTo>
                    <a:lnTo>
                      <a:pt x="133" y="88"/>
                    </a:lnTo>
                    <a:lnTo>
                      <a:pt x="133" y="88"/>
                    </a:lnTo>
                    <a:lnTo>
                      <a:pt x="123" y="90"/>
                    </a:lnTo>
                    <a:lnTo>
                      <a:pt x="115" y="94"/>
                    </a:lnTo>
                    <a:lnTo>
                      <a:pt x="107" y="98"/>
                    </a:lnTo>
                    <a:lnTo>
                      <a:pt x="101" y="105"/>
                    </a:lnTo>
                    <a:lnTo>
                      <a:pt x="95" y="113"/>
                    </a:lnTo>
                    <a:lnTo>
                      <a:pt x="91" y="123"/>
                    </a:lnTo>
                    <a:lnTo>
                      <a:pt x="89" y="135"/>
                    </a:lnTo>
                    <a:lnTo>
                      <a:pt x="89" y="147"/>
                    </a:lnTo>
                    <a:lnTo>
                      <a:pt x="89" y="147"/>
                    </a:lnTo>
                    <a:lnTo>
                      <a:pt x="89" y="161"/>
                    </a:lnTo>
                    <a:lnTo>
                      <a:pt x="93" y="173"/>
                    </a:lnTo>
                    <a:lnTo>
                      <a:pt x="95" y="183"/>
                    </a:lnTo>
                    <a:lnTo>
                      <a:pt x="95" y="183"/>
                    </a:lnTo>
                    <a:lnTo>
                      <a:pt x="67" y="307"/>
                    </a:lnTo>
                    <a:lnTo>
                      <a:pt x="67" y="307"/>
                    </a:lnTo>
                    <a:lnTo>
                      <a:pt x="63" y="323"/>
                    </a:lnTo>
                    <a:lnTo>
                      <a:pt x="63" y="337"/>
                    </a:lnTo>
                    <a:lnTo>
                      <a:pt x="63" y="363"/>
                    </a:lnTo>
                    <a:lnTo>
                      <a:pt x="65" y="385"/>
                    </a:lnTo>
                    <a:lnTo>
                      <a:pt x="65" y="395"/>
                    </a:lnTo>
                    <a:lnTo>
                      <a:pt x="65" y="395"/>
                    </a:lnTo>
                    <a:lnTo>
                      <a:pt x="67" y="397"/>
                    </a:lnTo>
                    <a:lnTo>
                      <a:pt x="71" y="397"/>
                    </a:lnTo>
                    <a:lnTo>
                      <a:pt x="71" y="397"/>
                    </a:lnTo>
                    <a:lnTo>
                      <a:pt x="77" y="389"/>
                    </a:lnTo>
                    <a:lnTo>
                      <a:pt x="89" y="371"/>
                    </a:lnTo>
                    <a:lnTo>
                      <a:pt x="103" y="347"/>
                    </a:lnTo>
                    <a:lnTo>
                      <a:pt x="107" y="335"/>
                    </a:lnTo>
                    <a:lnTo>
                      <a:pt x="113" y="321"/>
                    </a:lnTo>
                    <a:lnTo>
                      <a:pt x="113" y="321"/>
                    </a:lnTo>
                    <a:lnTo>
                      <a:pt x="129" y="259"/>
                    </a:lnTo>
                    <a:lnTo>
                      <a:pt x="129" y="259"/>
                    </a:lnTo>
                    <a:lnTo>
                      <a:pt x="133" y="263"/>
                    </a:lnTo>
                    <a:lnTo>
                      <a:pt x="137" y="269"/>
                    </a:lnTo>
                    <a:lnTo>
                      <a:pt x="151" y="279"/>
                    </a:lnTo>
                    <a:lnTo>
                      <a:pt x="167" y="285"/>
                    </a:lnTo>
                    <a:lnTo>
                      <a:pt x="185" y="287"/>
                    </a:lnTo>
                    <a:lnTo>
                      <a:pt x="185" y="287"/>
                    </a:lnTo>
                    <a:lnTo>
                      <a:pt x="197" y="287"/>
                    </a:lnTo>
                    <a:lnTo>
                      <a:pt x="211" y="283"/>
                    </a:lnTo>
                    <a:lnTo>
                      <a:pt x="223" y="281"/>
                    </a:lnTo>
                    <a:lnTo>
                      <a:pt x="235" y="275"/>
                    </a:lnTo>
                    <a:lnTo>
                      <a:pt x="245" y="269"/>
                    </a:lnTo>
                    <a:lnTo>
                      <a:pt x="255" y="261"/>
                    </a:lnTo>
                    <a:lnTo>
                      <a:pt x="265" y="253"/>
                    </a:lnTo>
                    <a:lnTo>
                      <a:pt x="273" y="243"/>
                    </a:lnTo>
                    <a:lnTo>
                      <a:pt x="281" y="231"/>
                    </a:lnTo>
                    <a:lnTo>
                      <a:pt x="289" y="219"/>
                    </a:lnTo>
                    <a:lnTo>
                      <a:pt x="293" y="207"/>
                    </a:lnTo>
                    <a:lnTo>
                      <a:pt x="299" y="193"/>
                    </a:lnTo>
                    <a:lnTo>
                      <a:pt x="305" y="163"/>
                    </a:lnTo>
                    <a:lnTo>
                      <a:pt x="307" y="131"/>
                    </a:lnTo>
                    <a:lnTo>
                      <a:pt x="307" y="131"/>
                    </a:lnTo>
                    <a:lnTo>
                      <a:pt x="307" y="117"/>
                    </a:lnTo>
                    <a:lnTo>
                      <a:pt x="305" y="105"/>
                    </a:lnTo>
                    <a:lnTo>
                      <a:pt x="301" y="94"/>
                    </a:lnTo>
                    <a:lnTo>
                      <a:pt x="297" y="82"/>
                    </a:lnTo>
                    <a:lnTo>
                      <a:pt x="291" y="70"/>
                    </a:lnTo>
                    <a:lnTo>
                      <a:pt x="285" y="60"/>
                    </a:lnTo>
                    <a:lnTo>
                      <a:pt x="277" y="50"/>
                    </a:lnTo>
                    <a:lnTo>
                      <a:pt x="269" y="40"/>
                    </a:lnTo>
                    <a:lnTo>
                      <a:pt x="259" y="32"/>
                    </a:lnTo>
                    <a:lnTo>
                      <a:pt x="247" y="24"/>
                    </a:lnTo>
                    <a:lnTo>
                      <a:pt x="235" y="16"/>
                    </a:lnTo>
                    <a:lnTo>
                      <a:pt x="223" y="10"/>
                    </a:lnTo>
                    <a:lnTo>
                      <a:pt x="209" y="6"/>
                    </a:lnTo>
                    <a:lnTo>
                      <a:pt x="195" y="2"/>
                    </a:lnTo>
                    <a:lnTo>
                      <a:pt x="179" y="0"/>
                    </a:lnTo>
                    <a:lnTo>
                      <a:pt x="163" y="0"/>
                    </a:lnTo>
                    <a:lnTo>
                      <a:pt x="163" y="0"/>
                    </a:lnTo>
                    <a:close/>
                  </a:path>
                </a:pathLst>
              </a:custGeom>
              <a:solidFill>
                <a:schemeClr val="tx1"/>
              </a:solidFill>
              <a:ln>
                <a:noFill/>
              </a:ln>
              <a:extLst/>
            </p:spPr>
            <p:txBody>
              <a:bodyPr vert="horz" wrap="square" lIns="68580" tIns="34290" rIns="68580" bIns="34290" numCol="1" anchor="t" anchorCtr="0" compatLnSpc="1">
                <a:prstTxWarp prst="textNoShape">
                  <a:avLst/>
                </a:prstTxWarp>
              </a:bodyPr>
              <a:lstStyle/>
              <a:p>
                <a:endParaRPr lang="en-US" sz="1350">
                  <a:solidFill>
                    <a:schemeClr val="bg1"/>
                  </a:solidFill>
                </a:endParaRPr>
              </a:p>
            </p:txBody>
          </p:sp>
        </p:grpSp>
        <p:grpSp>
          <p:nvGrpSpPr>
            <p:cNvPr id="12" name="Group 11">
              <a:extLst>
                <a:ext uri="{FF2B5EF4-FFF2-40B4-BE49-F238E27FC236}">
                  <a16:creationId xmlns:a16="http://schemas.microsoft.com/office/drawing/2014/main" id="{CEE60FCB-F54D-47B5-9364-152301601DF2}"/>
                </a:ext>
              </a:extLst>
            </p:cNvPr>
            <p:cNvGrpSpPr/>
            <p:nvPr/>
          </p:nvGrpSpPr>
          <p:grpSpPr>
            <a:xfrm>
              <a:off x="6096000" y="4768236"/>
              <a:ext cx="701746" cy="701746"/>
              <a:chOff x="5879807" y="5058532"/>
              <a:chExt cx="701746" cy="701746"/>
            </a:xfrm>
          </p:grpSpPr>
          <p:sp>
            <p:nvSpPr>
              <p:cNvPr id="23" name="Oval 22">
                <a:extLst>
                  <a:ext uri="{FF2B5EF4-FFF2-40B4-BE49-F238E27FC236}">
                    <a16:creationId xmlns:a16="http://schemas.microsoft.com/office/drawing/2014/main" id="{FE6FEFA5-C8BD-486A-973B-E5F2A8476537}"/>
                  </a:ext>
                </a:extLst>
              </p:cNvPr>
              <p:cNvSpPr/>
              <p:nvPr/>
            </p:nvSpPr>
            <p:spPr>
              <a:xfrm>
                <a:off x="5879807" y="5058532"/>
                <a:ext cx="701746" cy="701746"/>
              </a:xfrm>
              <a:prstGeom prst="ellipse">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24" name="Freeform 40">
                <a:extLst>
                  <a:ext uri="{FF2B5EF4-FFF2-40B4-BE49-F238E27FC236}">
                    <a16:creationId xmlns:a16="http://schemas.microsoft.com/office/drawing/2014/main" id="{F34DFF70-B984-44D2-96DB-240534BD3B1E}"/>
                  </a:ext>
                </a:extLst>
              </p:cNvPr>
              <p:cNvSpPr>
                <a:spLocks noEditPoints="1"/>
              </p:cNvSpPr>
              <p:nvPr/>
            </p:nvSpPr>
            <p:spPr bwMode="auto">
              <a:xfrm>
                <a:off x="6020445" y="5266370"/>
                <a:ext cx="420470" cy="286070"/>
              </a:xfrm>
              <a:custGeom>
                <a:avLst/>
                <a:gdLst>
                  <a:gd name="T0" fmla="*/ 511 w 878"/>
                  <a:gd name="T1" fmla="*/ 587 h 595"/>
                  <a:gd name="T2" fmla="*/ 464 w 878"/>
                  <a:gd name="T3" fmla="*/ 559 h 595"/>
                  <a:gd name="T4" fmla="*/ 445 w 878"/>
                  <a:gd name="T5" fmla="*/ 527 h 595"/>
                  <a:gd name="T6" fmla="*/ 444 w 878"/>
                  <a:gd name="T7" fmla="*/ 432 h 595"/>
                  <a:gd name="T8" fmla="*/ 416 w 878"/>
                  <a:gd name="T9" fmla="*/ 459 h 595"/>
                  <a:gd name="T10" fmla="*/ 413 w 878"/>
                  <a:gd name="T11" fmla="*/ 532 h 595"/>
                  <a:gd name="T12" fmla="*/ 392 w 878"/>
                  <a:gd name="T13" fmla="*/ 554 h 595"/>
                  <a:gd name="T14" fmla="*/ 357 w 878"/>
                  <a:gd name="T15" fmla="*/ 569 h 595"/>
                  <a:gd name="T16" fmla="*/ 313 w 878"/>
                  <a:gd name="T17" fmla="*/ 571 h 595"/>
                  <a:gd name="T18" fmla="*/ 257 w 878"/>
                  <a:gd name="T19" fmla="*/ 542 h 595"/>
                  <a:gd name="T20" fmla="*/ 208 w 878"/>
                  <a:gd name="T21" fmla="*/ 498 h 595"/>
                  <a:gd name="T22" fmla="*/ 194 w 878"/>
                  <a:gd name="T23" fmla="*/ 420 h 595"/>
                  <a:gd name="T24" fmla="*/ 127 w 878"/>
                  <a:gd name="T25" fmla="*/ 282 h 595"/>
                  <a:gd name="T26" fmla="*/ 44 w 878"/>
                  <a:gd name="T27" fmla="*/ 234 h 595"/>
                  <a:gd name="T28" fmla="*/ 0 w 878"/>
                  <a:gd name="T29" fmla="*/ 170 h 595"/>
                  <a:gd name="T30" fmla="*/ 6 w 878"/>
                  <a:gd name="T31" fmla="*/ 151 h 595"/>
                  <a:gd name="T32" fmla="*/ 34 w 878"/>
                  <a:gd name="T33" fmla="*/ 161 h 595"/>
                  <a:gd name="T34" fmla="*/ 130 w 878"/>
                  <a:gd name="T35" fmla="*/ 215 h 595"/>
                  <a:gd name="T36" fmla="*/ 203 w 878"/>
                  <a:gd name="T37" fmla="*/ 234 h 595"/>
                  <a:gd name="T38" fmla="*/ 320 w 878"/>
                  <a:gd name="T39" fmla="*/ 244 h 595"/>
                  <a:gd name="T40" fmla="*/ 359 w 878"/>
                  <a:gd name="T41" fmla="*/ 244 h 595"/>
                  <a:gd name="T42" fmla="*/ 414 w 878"/>
                  <a:gd name="T43" fmla="*/ 259 h 595"/>
                  <a:gd name="T44" fmla="*/ 444 w 878"/>
                  <a:gd name="T45" fmla="*/ 283 h 595"/>
                  <a:gd name="T46" fmla="*/ 448 w 878"/>
                  <a:gd name="T47" fmla="*/ 257 h 595"/>
                  <a:gd name="T48" fmla="*/ 500 w 878"/>
                  <a:gd name="T49" fmla="*/ 241 h 595"/>
                  <a:gd name="T50" fmla="*/ 642 w 878"/>
                  <a:gd name="T51" fmla="*/ 240 h 595"/>
                  <a:gd name="T52" fmla="*/ 746 w 878"/>
                  <a:gd name="T53" fmla="*/ 215 h 595"/>
                  <a:gd name="T54" fmla="*/ 831 w 878"/>
                  <a:gd name="T55" fmla="*/ 172 h 595"/>
                  <a:gd name="T56" fmla="*/ 867 w 878"/>
                  <a:gd name="T57" fmla="*/ 147 h 595"/>
                  <a:gd name="T58" fmla="*/ 878 w 878"/>
                  <a:gd name="T59" fmla="*/ 169 h 595"/>
                  <a:gd name="T60" fmla="*/ 851 w 878"/>
                  <a:gd name="T61" fmla="*/ 225 h 595"/>
                  <a:gd name="T62" fmla="*/ 804 w 878"/>
                  <a:gd name="T63" fmla="*/ 267 h 595"/>
                  <a:gd name="T64" fmla="*/ 693 w 878"/>
                  <a:gd name="T65" fmla="*/ 323 h 595"/>
                  <a:gd name="T66" fmla="*/ 691 w 878"/>
                  <a:gd name="T67" fmla="*/ 473 h 595"/>
                  <a:gd name="T68" fmla="*/ 669 w 878"/>
                  <a:gd name="T69" fmla="*/ 536 h 595"/>
                  <a:gd name="T70" fmla="*/ 625 w 878"/>
                  <a:gd name="T71" fmla="*/ 581 h 595"/>
                  <a:gd name="T72" fmla="*/ 589 w 878"/>
                  <a:gd name="T73" fmla="*/ 594 h 595"/>
                  <a:gd name="T74" fmla="*/ 563 w 878"/>
                  <a:gd name="T75" fmla="*/ 194 h 595"/>
                  <a:gd name="T76" fmla="*/ 518 w 878"/>
                  <a:gd name="T77" fmla="*/ 177 h 595"/>
                  <a:gd name="T78" fmla="*/ 487 w 878"/>
                  <a:gd name="T79" fmla="*/ 144 h 595"/>
                  <a:gd name="T80" fmla="*/ 476 w 878"/>
                  <a:gd name="T81" fmla="*/ 97 h 595"/>
                  <a:gd name="T82" fmla="*/ 487 w 878"/>
                  <a:gd name="T83" fmla="*/ 51 h 595"/>
                  <a:gd name="T84" fmla="*/ 518 w 878"/>
                  <a:gd name="T85" fmla="*/ 16 h 595"/>
                  <a:gd name="T86" fmla="*/ 563 w 878"/>
                  <a:gd name="T87" fmla="*/ 0 h 595"/>
                  <a:gd name="T88" fmla="*/ 610 w 878"/>
                  <a:gd name="T89" fmla="*/ 8 h 595"/>
                  <a:gd name="T90" fmla="*/ 648 w 878"/>
                  <a:gd name="T91" fmla="*/ 35 h 595"/>
                  <a:gd name="T92" fmla="*/ 667 w 878"/>
                  <a:gd name="T93" fmla="*/ 78 h 595"/>
                  <a:gd name="T94" fmla="*/ 665 w 878"/>
                  <a:gd name="T95" fmla="*/ 127 h 595"/>
                  <a:gd name="T96" fmla="*/ 642 w 878"/>
                  <a:gd name="T97" fmla="*/ 166 h 595"/>
                  <a:gd name="T98" fmla="*/ 602 w 878"/>
                  <a:gd name="T99" fmla="*/ 190 h 595"/>
                  <a:gd name="T100" fmla="*/ 307 w 878"/>
                  <a:gd name="T101" fmla="*/ 194 h 595"/>
                  <a:gd name="T102" fmla="*/ 262 w 878"/>
                  <a:gd name="T103" fmla="*/ 177 h 595"/>
                  <a:gd name="T104" fmla="*/ 232 w 878"/>
                  <a:gd name="T105" fmla="*/ 144 h 595"/>
                  <a:gd name="T106" fmla="*/ 220 w 878"/>
                  <a:gd name="T107" fmla="*/ 97 h 595"/>
                  <a:gd name="T108" fmla="*/ 232 w 878"/>
                  <a:gd name="T109" fmla="*/ 51 h 595"/>
                  <a:gd name="T110" fmla="*/ 262 w 878"/>
                  <a:gd name="T111" fmla="*/ 16 h 595"/>
                  <a:gd name="T112" fmla="*/ 307 w 878"/>
                  <a:gd name="T113" fmla="*/ 0 h 595"/>
                  <a:gd name="T114" fmla="*/ 355 w 878"/>
                  <a:gd name="T115" fmla="*/ 8 h 595"/>
                  <a:gd name="T116" fmla="*/ 392 w 878"/>
                  <a:gd name="T117" fmla="*/ 35 h 595"/>
                  <a:gd name="T118" fmla="*/ 413 w 878"/>
                  <a:gd name="T119" fmla="*/ 78 h 595"/>
                  <a:gd name="T120" fmla="*/ 409 w 878"/>
                  <a:gd name="T121" fmla="*/ 127 h 595"/>
                  <a:gd name="T122" fmla="*/ 386 w 878"/>
                  <a:gd name="T123" fmla="*/ 166 h 595"/>
                  <a:gd name="T124" fmla="*/ 346 w 878"/>
                  <a:gd name="T125" fmla="*/ 19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78" h="595">
                    <a:moveTo>
                      <a:pt x="571" y="595"/>
                    </a:moveTo>
                    <a:lnTo>
                      <a:pt x="554" y="595"/>
                    </a:lnTo>
                    <a:lnTo>
                      <a:pt x="538" y="593"/>
                    </a:lnTo>
                    <a:lnTo>
                      <a:pt x="524" y="590"/>
                    </a:lnTo>
                    <a:lnTo>
                      <a:pt x="511" y="587"/>
                    </a:lnTo>
                    <a:lnTo>
                      <a:pt x="499" y="582"/>
                    </a:lnTo>
                    <a:lnTo>
                      <a:pt x="488" y="577"/>
                    </a:lnTo>
                    <a:lnTo>
                      <a:pt x="480" y="572"/>
                    </a:lnTo>
                    <a:lnTo>
                      <a:pt x="471" y="565"/>
                    </a:lnTo>
                    <a:lnTo>
                      <a:pt x="464" y="559"/>
                    </a:lnTo>
                    <a:lnTo>
                      <a:pt x="459" y="552"/>
                    </a:lnTo>
                    <a:lnTo>
                      <a:pt x="454" y="546"/>
                    </a:lnTo>
                    <a:lnTo>
                      <a:pt x="450" y="539"/>
                    </a:lnTo>
                    <a:lnTo>
                      <a:pt x="447" y="534"/>
                    </a:lnTo>
                    <a:lnTo>
                      <a:pt x="445" y="527"/>
                    </a:lnTo>
                    <a:lnTo>
                      <a:pt x="444" y="522"/>
                    </a:lnTo>
                    <a:lnTo>
                      <a:pt x="444" y="518"/>
                    </a:lnTo>
                    <a:lnTo>
                      <a:pt x="444" y="501"/>
                    </a:lnTo>
                    <a:lnTo>
                      <a:pt x="444" y="471"/>
                    </a:lnTo>
                    <a:lnTo>
                      <a:pt x="444" y="432"/>
                    </a:lnTo>
                    <a:lnTo>
                      <a:pt x="444" y="389"/>
                    </a:lnTo>
                    <a:lnTo>
                      <a:pt x="430" y="385"/>
                    </a:lnTo>
                    <a:lnTo>
                      <a:pt x="416" y="378"/>
                    </a:lnTo>
                    <a:lnTo>
                      <a:pt x="416" y="419"/>
                    </a:lnTo>
                    <a:lnTo>
                      <a:pt x="416" y="459"/>
                    </a:lnTo>
                    <a:lnTo>
                      <a:pt x="416" y="494"/>
                    </a:lnTo>
                    <a:lnTo>
                      <a:pt x="416" y="518"/>
                    </a:lnTo>
                    <a:lnTo>
                      <a:pt x="415" y="522"/>
                    </a:lnTo>
                    <a:lnTo>
                      <a:pt x="414" y="526"/>
                    </a:lnTo>
                    <a:lnTo>
                      <a:pt x="413" y="532"/>
                    </a:lnTo>
                    <a:lnTo>
                      <a:pt x="409" y="536"/>
                    </a:lnTo>
                    <a:lnTo>
                      <a:pt x="406" y="540"/>
                    </a:lnTo>
                    <a:lnTo>
                      <a:pt x="402" y="546"/>
                    </a:lnTo>
                    <a:lnTo>
                      <a:pt x="397" y="550"/>
                    </a:lnTo>
                    <a:lnTo>
                      <a:pt x="392" y="554"/>
                    </a:lnTo>
                    <a:lnTo>
                      <a:pt x="386" y="558"/>
                    </a:lnTo>
                    <a:lnTo>
                      <a:pt x="379" y="562"/>
                    </a:lnTo>
                    <a:lnTo>
                      <a:pt x="373" y="565"/>
                    </a:lnTo>
                    <a:lnTo>
                      <a:pt x="365" y="567"/>
                    </a:lnTo>
                    <a:lnTo>
                      <a:pt x="357" y="569"/>
                    </a:lnTo>
                    <a:lnTo>
                      <a:pt x="350" y="572"/>
                    </a:lnTo>
                    <a:lnTo>
                      <a:pt x="341" y="573"/>
                    </a:lnTo>
                    <a:lnTo>
                      <a:pt x="333" y="573"/>
                    </a:lnTo>
                    <a:lnTo>
                      <a:pt x="323" y="573"/>
                    </a:lnTo>
                    <a:lnTo>
                      <a:pt x="313" y="571"/>
                    </a:lnTo>
                    <a:lnTo>
                      <a:pt x="302" y="566"/>
                    </a:lnTo>
                    <a:lnTo>
                      <a:pt x="290" y="562"/>
                    </a:lnTo>
                    <a:lnTo>
                      <a:pt x="280" y="556"/>
                    </a:lnTo>
                    <a:lnTo>
                      <a:pt x="268" y="550"/>
                    </a:lnTo>
                    <a:lnTo>
                      <a:pt x="257" y="542"/>
                    </a:lnTo>
                    <a:lnTo>
                      <a:pt x="245" y="534"/>
                    </a:lnTo>
                    <a:lnTo>
                      <a:pt x="235" y="525"/>
                    </a:lnTo>
                    <a:lnTo>
                      <a:pt x="226" y="517"/>
                    </a:lnTo>
                    <a:lnTo>
                      <a:pt x="216" y="508"/>
                    </a:lnTo>
                    <a:lnTo>
                      <a:pt x="208" y="498"/>
                    </a:lnTo>
                    <a:lnTo>
                      <a:pt x="203" y="488"/>
                    </a:lnTo>
                    <a:lnTo>
                      <a:pt x="198" y="480"/>
                    </a:lnTo>
                    <a:lnTo>
                      <a:pt x="195" y="470"/>
                    </a:lnTo>
                    <a:lnTo>
                      <a:pt x="194" y="463"/>
                    </a:lnTo>
                    <a:lnTo>
                      <a:pt x="194" y="420"/>
                    </a:lnTo>
                    <a:lnTo>
                      <a:pt x="194" y="371"/>
                    </a:lnTo>
                    <a:lnTo>
                      <a:pt x="194" y="329"/>
                    </a:lnTo>
                    <a:lnTo>
                      <a:pt x="194" y="311"/>
                    </a:lnTo>
                    <a:lnTo>
                      <a:pt x="174" y="304"/>
                    </a:lnTo>
                    <a:lnTo>
                      <a:pt x="127" y="282"/>
                    </a:lnTo>
                    <a:lnTo>
                      <a:pt x="100" y="269"/>
                    </a:lnTo>
                    <a:lnTo>
                      <a:pt x="74" y="255"/>
                    </a:lnTo>
                    <a:lnTo>
                      <a:pt x="64" y="248"/>
                    </a:lnTo>
                    <a:lnTo>
                      <a:pt x="53" y="240"/>
                    </a:lnTo>
                    <a:lnTo>
                      <a:pt x="44" y="234"/>
                    </a:lnTo>
                    <a:lnTo>
                      <a:pt x="38" y="226"/>
                    </a:lnTo>
                    <a:lnTo>
                      <a:pt x="18" y="202"/>
                    </a:lnTo>
                    <a:lnTo>
                      <a:pt x="6" y="185"/>
                    </a:lnTo>
                    <a:lnTo>
                      <a:pt x="2" y="176"/>
                    </a:lnTo>
                    <a:lnTo>
                      <a:pt x="0" y="170"/>
                    </a:lnTo>
                    <a:lnTo>
                      <a:pt x="0" y="162"/>
                    </a:lnTo>
                    <a:lnTo>
                      <a:pt x="2" y="155"/>
                    </a:lnTo>
                    <a:lnTo>
                      <a:pt x="3" y="153"/>
                    </a:lnTo>
                    <a:lnTo>
                      <a:pt x="4" y="151"/>
                    </a:lnTo>
                    <a:lnTo>
                      <a:pt x="6" y="151"/>
                    </a:lnTo>
                    <a:lnTo>
                      <a:pt x="7" y="150"/>
                    </a:lnTo>
                    <a:lnTo>
                      <a:pt x="13" y="151"/>
                    </a:lnTo>
                    <a:lnTo>
                      <a:pt x="19" y="154"/>
                    </a:lnTo>
                    <a:lnTo>
                      <a:pt x="26" y="157"/>
                    </a:lnTo>
                    <a:lnTo>
                      <a:pt x="34" y="161"/>
                    </a:lnTo>
                    <a:lnTo>
                      <a:pt x="53" y="172"/>
                    </a:lnTo>
                    <a:lnTo>
                      <a:pt x="74" y="184"/>
                    </a:lnTo>
                    <a:lnTo>
                      <a:pt x="96" y="197"/>
                    </a:lnTo>
                    <a:lnTo>
                      <a:pt x="119" y="210"/>
                    </a:lnTo>
                    <a:lnTo>
                      <a:pt x="130" y="215"/>
                    </a:lnTo>
                    <a:lnTo>
                      <a:pt x="140" y="220"/>
                    </a:lnTo>
                    <a:lnTo>
                      <a:pt x="151" y="224"/>
                    </a:lnTo>
                    <a:lnTo>
                      <a:pt x="160" y="226"/>
                    </a:lnTo>
                    <a:lnTo>
                      <a:pt x="180" y="230"/>
                    </a:lnTo>
                    <a:lnTo>
                      <a:pt x="203" y="234"/>
                    </a:lnTo>
                    <a:lnTo>
                      <a:pt x="227" y="237"/>
                    </a:lnTo>
                    <a:lnTo>
                      <a:pt x="252" y="240"/>
                    </a:lnTo>
                    <a:lnTo>
                      <a:pt x="275" y="242"/>
                    </a:lnTo>
                    <a:lnTo>
                      <a:pt x="299" y="243"/>
                    </a:lnTo>
                    <a:lnTo>
                      <a:pt x="320" y="244"/>
                    </a:lnTo>
                    <a:lnTo>
                      <a:pt x="339" y="244"/>
                    </a:lnTo>
                    <a:lnTo>
                      <a:pt x="347" y="244"/>
                    </a:lnTo>
                    <a:lnTo>
                      <a:pt x="353" y="244"/>
                    </a:lnTo>
                    <a:lnTo>
                      <a:pt x="355" y="244"/>
                    </a:lnTo>
                    <a:lnTo>
                      <a:pt x="359" y="244"/>
                    </a:lnTo>
                    <a:lnTo>
                      <a:pt x="371" y="244"/>
                    </a:lnTo>
                    <a:lnTo>
                      <a:pt x="383" y="247"/>
                    </a:lnTo>
                    <a:lnTo>
                      <a:pt x="394" y="250"/>
                    </a:lnTo>
                    <a:lnTo>
                      <a:pt x="405" y="254"/>
                    </a:lnTo>
                    <a:lnTo>
                      <a:pt x="414" y="259"/>
                    </a:lnTo>
                    <a:lnTo>
                      <a:pt x="422" y="266"/>
                    </a:lnTo>
                    <a:lnTo>
                      <a:pt x="431" y="272"/>
                    </a:lnTo>
                    <a:lnTo>
                      <a:pt x="440" y="280"/>
                    </a:lnTo>
                    <a:lnTo>
                      <a:pt x="442" y="282"/>
                    </a:lnTo>
                    <a:lnTo>
                      <a:pt x="444" y="283"/>
                    </a:lnTo>
                    <a:lnTo>
                      <a:pt x="444" y="272"/>
                    </a:lnTo>
                    <a:lnTo>
                      <a:pt x="444" y="267"/>
                    </a:lnTo>
                    <a:lnTo>
                      <a:pt x="444" y="264"/>
                    </a:lnTo>
                    <a:lnTo>
                      <a:pt x="446" y="261"/>
                    </a:lnTo>
                    <a:lnTo>
                      <a:pt x="448" y="257"/>
                    </a:lnTo>
                    <a:lnTo>
                      <a:pt x="453" y="255"/>
                    </a:lnTo>
                    <a:lnTo>
                      <a:pt x="461" y="250"/>
                    </a:lnTo>
                    <a:lnTo>
                      <a:pt x="473" y="247"/>
                    </a:lnTo>
                    <a:lnTo>
                      <a:pt x="487" y="243"/>
                    </a:lnTo>
                    <a:lnTo>
                      <a:pt x="500" y="241"/>
                    </a:lnTo>
                    <a:lnTo>
                      <a:pt x="514" y="240"/>
                    </a:lnTo>
                    <a:lnTo>
                      <a:pt x="527" y="240"/>
                    </a:lnTo>
                    <a:lnTo>
                      <a:pt x="559" y="240"/>
                    </a:lnTo>
                    <a:lnTo>
                      <a:pt x="602" y="240"/>
                    </a:lnTo>
                    <a:lnTo>
                      <a:pt x="642" y="240"/>
                    </a:lnTo>
                    <a:lnTo>
                      <a:pt x="665" y="240"/>
                    </a:lnTo>
                    <a:lnTo>
                      <a:pt x="676" y="238"/>
                    </a:lnTo>
                    <a:lnTo>
                      <a:pt x="694" y="232"/>
                    </a:lnTo>
                    <a:lnTo>
                      <a:pt x="719" y="225"/>
                    </a:lnTo>
                    <a:lnTo>
                      <a:pt x="746" y="215"/>
                    </a:lnTo>
                    <a:lnTo>
                      <a:pt x="774" y="203"/>
                    </a:lnTo>
                    <a:lnTo>
                      <a:pt x="800" y="191"/>
                    </a:lnTo>
                    <a:lnTo>
                      <a:pt x="812" y="185"/>
                    </a:lnTo>
                    <a:lnTo>
                      <a:pt x="822" y="178"/>
                    </a:lnTo>
                    <a:lnTo>
                      <a:pt x="831" y="172"/>
                    </a:lnTo>
                    <a:lnTo>
                      <a:pt x="837" y="166"/>
                    </a:lnTo>
                    <a:lnTo>
                      <a:pt x="846" y="158"/>
                    </a:lnTo>
                    <a:lnTo>
                      <a:pt x="853" y="151"/>
                    </a:lnTo>
                    <a:lnTo>
                      <a:pt x="861" y="148"/>
                    </a:lnTo>
                    <a:lnTo>
                      <a:pt x="867" y="147"/>
                    </a:lnTo>
                    <a:lnTo>
                      <a:pt x="872" y="148"/>
                    </a:lnTo>
                    <a:lnTo>
                      <a:pt x="875" y="150"/>
                    </a:lnTo>
                    <a:lnTo>
                      <a:pt x="878" y="155"/>
                    </a:lnTo>
                    <a:lnTo>
                      <a:pt x="878" y="161"/>
                    </a:lnTo>
                    <a:lnTo>
                      <a:pt x="878" y="169"/>
                    </a:lnTo>
                    <a:lnTo>
                      <a:pt x="876" y="178"/>
                    </a:lnTo>
                    <a:lnTo>
                      <a:pt x="872" y="190"/>
                    </a:lnTo>
                    <a:lnTo>
                      <a:pt x="865" y="203"/>
                    </a:lnTo>
                    <a:lnTo>
                      <a:pt x="859" y="215"/>
                    </a:lnTo>
                    <a:lnTo>
                      <a:pt x="851" y="225"/>
                    </a:lnTo>
                    <a:lnTo>
                      <a:pt x="842" y="235"/>
                    </a:lnTo>
                    <a:lnTo>
                      <a:pt x="834" y="244"/>
                    </a:lnTo>
                    <a:lnTo>
                      <a:pt x="824" y="252"/>
                    </a:lnTo>
                    <a:lnTo>
                      <a:pt x="814" y="259"/>
                    </a:lnTo>
                    <a:lnTo>
                      <a:pt x="804" y="267"/>
                    </a:lnTo>
                    <a:lnTo>
                      <a:pt x="792" y="274"/>
                    </a:lnTo>
                    <a:lnTo>
                      <a:pt x="769" y="286"/>
                    </a:lnTo>
                    <a:lnTo>
                      <a:pt x="744" y="298"/>
                    </a:lnTo>
                    <a:lnTo>
                      <a:pt x="718" y="310"/>
                    </a:lnTo>
                    <a:lnTo>
                      <a:pt x="693" y="323"/>
                    </a:lnTo>
                    <a:lnTo>
                      <a:pt x="693" y="363"/>
                    </a:lnTo>
                    <a:lnTo>
                      <a:pt x="693" y="404"/>
                    </a:lnTo>
                    <a:lnTo>
                      <a:pt x="693" y="439"/>
                    </a:lnTo>
                    <a:lnTo>
                      <a:pt x="693" y="463"/>
                    </a:lnTo>
                    <a:lnTo>
                      <a:pt x="691" y="473"/>
                    </a:lnTo>
                    <a:lnTo>
                      <a:pt x="688" y="492"/>
                    </a:lnTo>
                    <a:lnTo>
                      <a:pt x="684" y="501"/>
                    </a:lnTo>
                    <a:lnTo>
                      <a:pt x="679" y="513"/>
                    </a:lnTo>
                    <a:lnTo>
                      <a:pt x="675" y="524"/>
                    </a:lnTo>
                    <a:lnTo>
                      <a:pt x="669" y="536"/>
                    </a:lnTo>
                    <a:lnTo>
                      <a:pt x="661" y="548"/>
                    </a:lnTo>
                    <a:lnTo>
                      <a:pt x="652" y="559"/>
                    </a:lnTo>
                    <a:lnTo>
                      <a:pt x="643" y="568"/>
                    </a:lnTo>
                    <a:lnTo>
                      <a:pt x="631" y="577"/>
                    </a:lnTo>
                    <a:lnTo>
                      <a:pt x="625" y="581"/>
                    </a:lnTo>
                    <a:lnTo>
                      <a:pt x="619" y="585"/>
                    </a:lnTo>
                    <a:lnTo>
                      <a:pt x="611" y="588"/>
                    </a:lnTo>
                    <a:lnTo>
                      <a:pt x="605" y="591"/>
                    </a:lnTo>
                    <a:lnTo>
                      <a:pt x="596" y="593"/>
                    </a:lnTo>
                    <a:lnTo>
                      <a:pt x="589" y="594"/>
                    </a:lnTo>
                    <a:lnTo>
                      <a:pt x="580" y="595"/>
                    </a:lnTo>
                    <a:lnTo>
                      <a:pt x="571" y="595"/>
                    </a:lnTo>
                    <a:lnTo>
                      <a:pt x="571" y="595"/>
                    </a:lnTo>
                    <a:close/>
                    <a:moveTo>
                      <a:pt x="572" y="195"/>
                    </a:moveTo>
                    <a:lnTo>
                      <a:pt x="563" y="194"/>
                    </a:lnTo>
                    <a:lnTo>
                      <a:pt x="553" y="193"/>
                    </a:lnTo>
                    <a:lnTo>
                      <a:pt x="544" y="190"/>
                    </a:lnTo>
                    <a:lnTo>
                      <a:pt x="535" y="187"/>
                    </a:lnTo>
                    <a:lnTo>
                      <a:pt x="527" y="183"/>
                    </a:lnTo>
                    <a:lnTo>
                      <a:pt x="518" y="177"/>
                    </a:lnTo>
                    <a:lnTo>
                      <a:pt x="511" y="172"/>
                    </a:lnTo>
                    <a:lnTo>
                      <a:pt x="504" y="166"/>
                    </a:lnTo>
                    <a:lnTo>
                      <a:pt x="498" y="159"/>
                    </a:lnTo>
                    <a:lnTo>
                      <a:pt x="492" y="151"/>
                    </a:lnTo>
                    <a:lnTo>
                      <a:pt x="487" y="144"/>
                    </a:lnTo>
                    <a:lnTo>
                      <a:pt x="484" y="135"/>
                    </a:lnTo>
                    <a:lnTo>
                      <a:pt x="481" y="127"/>
                    </a:lnTo>
                    <a:lnTo>
                      <a:pt x="477" y="117"/>
                    </a:lnTo>
                    <a:lnTo>
                      <a:pt x="476" y="107"/>
                    </a:lnTo>
                    <a:lnTo>
                      <a:pt x="476" y="97"/>
                    </a:lnTo>
                    <a:lnTo>
                      <a:pt x="476" y="88"/>
                    </a:lnTo>
                    <a:lnTo>
                      <a:pt x="477" y="78"/>
                    </a:lnTo>
                    <a:lnTo>
                      <a:pt x="481" y="68"/>
                    </a:lnTo>
                    <a:lnTo>
                      <a:pt x="484" y="60"/>
                    </a:lnTo>
                    <a:lnTo>
                      <a:pt x="487" y="51"/>
                    </a:lnTo>
                    <a:lnTo>
                      <a:pt x="492" y="42"/>
                    </a:lnTo>
                    <a:lnTo>
                      <a:pt x="498" y="35"/>
                    </a:lnTo>
                    <a:lnTo>
                      <a:pt x="504" y="28"/>
                    </a:lnTo>
                    <a:lnTo>
                      <a:pt x="511" y="22"/>
                    </a:lnTo>
                    <a:lnTo>
                      <a:pt x="518" y="16"/>
                    </a:lnTo>
                    <a:lnTo>
                      <a:pt x="527" y="12"/>
                    </a:lnTo>
                    <a:lnTo>
                      <a:pt x="535" y="8"/>
                    </a:lnTo>
                    <a:lnTo>
                      <a:pt x="544" y="5"/>
                    </a:lnTo>
                    <a:lnTo>
                      <a:pt x="553" y="2"/>
                    </a:lnTo>
                    <a:lnTo>
                      <a:pt x="563" y="0"/>
                    </a:lnTo>
                    <a:lnTo>
                      <a:pt x="572" y="0"/>
                    </a:lnTo>
                    <a:lnTo>
                      <a:pt x="583" y="0"/>
                    </a:lnTo>
                    <a:lnTo>
                      <a:pt x="592" y="2"/>
                    </a:lnTo>
                    <a:lnTo>
                      <a:pt x="602" y="5"/>
                    </a:lnTo>
                    <a:lnTo>
                      <a:pt x="610" y="8"/>
                    </a:lnTo>
                    <a:lnTo>
                      <a:pt x="619" y="12"/>
                    </a:lnTo>
                    <a:lnTo>
                      <a:pt x="627" y="16"/>
                    </a:lnTo>
                    <a:lnTo>
                      <a:pt x="635" y="22"/>
                    </a:lnTo>
                    <a:lnTo>
                      <a:pt x="642" y="28"/>
                    </a:lnTo>
                    <a:lnTo>
                      <a:pt x="648" y="35"/>
                    </a:lnTo>
                    <a:lnTo>
                      <a:pt x="653" y="42"/>
                    </a:lnTo>
                    <a:lnTo>
                      <a:pt x="658" y="51"/>
                    </a:lnTo>
                    <a:lnTo>
                      <a:pt x="662" y="60"/>
                    </a:lnTo>
                    <a:lnTo>
                      <a:pt x="665" y="68"/>
                    </a:lnTo>
                    <a:lnTo>
                      <a:pt x="667" y="78"/>
                    </a:lnTo>
                    <a:lnTo>
                      <a:pt x="670" y="88"/>
                    </a:lnTo>
                    <a:lnTo>
                      <a:pt x="670" y="97"/>
                    </a:lnTo>
                    <a:lnTo>
                      <a:pt x="670" y="107"/>
                    </a:lnTo>
                    <a:lnTo>
                      <a:pt x="667" y="117"/>
                    </a:lnTo>
                    <a:lnTo>
                      <a:pt x="665" y="127"/>
                    </a:lnTo>
                    <a:lnTo>
                      <a:pt x="662" y="135"/>
                    </a:lnTo>
                    <a:lnTo>
                      <a:pt x="658" y="144"/>
                    </a:lnTo>
                    <a:lnTo>
                      <a:pt x="653" y="151"/>
                    </a:lnTo>
                    <a:lnTo>
                      <a:pt x="648" y="159"/>
                    </a:lnTo>
                    <a:lnTo>
                      <a:pt x="642" y="166"/>
                    </a:lnTo>
                    <a:lnTo>
                      <a:pt x="635" y="172"/>
                    </a:lnTo>
                    <a:lnTo>
                      <a:pt x="627" y="177"/>
                    </a:lnTo>
                    <a:lnTo>
                      <a:pt x="619" y="183"/>
                    </a:lnTo>
                    <a:lnTo>
                      <a:pt x="610" y="187"/>
                    </a:lnTo>
                    <a:lnTo>
                      <a:pt x="602" y="190"/>
                    </a:lnTo>
                    <a:lnTo>
                      <a:pt x="592" y="193"/>
                    </a:lnTo>
                    <a:lnTo>
                      <a:pt x="583" y="194"/>
                    </a:lnTo>
                    <a:lnTo>
                      <a:pt x="572" y="195"/>
                    </a:lnTo>
                    <a:close/>
                    <a:moveTo>
                      <a:pt x="317" y="195"/>
                    </a:moveTo>
                    <a:lnTo>
                      <a:pt x="307" y="194"/>
                    </a:lnTo>
                    <a:lnTo>
                      <a:pt x="298" y="193"/>
                    </a:lnTo>
                    <a:lnTo>
                      <a:pt x="288" y="190"/>
                    </a:lnTo>
                    <a:lnTo>
                      <a:pt x="280" y="187"/>
                    </a:lnTo>
                    <a:lnTo>
                      <a:pt x="271" y="183"/>
                    </a:lnTo>
                    <a:lnTo>
                      <a:pt x="262" y="177"/>
                    </a:lnTo>
                    <a:lnTo>
                      <a:pt x="255" y="172"/>
                    </a:lnTo>
                    <a:lnTo>
                      <a:pt x="248" y="166"/>
                    </a:lnTo>
                    <a:lnTo>
                      <a:pt x="242" y="159"/>
                    </a:lnTo>
                    <a:lnTo>
                      <a:pt x="236" y="151"/>
                    </a:lnTo>
                    <a:lnTo>
                      <a:pt x="232" y="144"/>
                    </a:lnTo>
                    <a:lnTo>
                      <a:pt x="228" y="135"/>
                    </a:lnTo>
                    <a:lnTo>
                      <a:pt x="225" y="127"/>
                    </a:lnTo>
                    <a:lnTo>
                      <a:pt x="222" y="117"/>
                    </a:lnTo>
                    <a:lnTo>
                      <a:pt x="220" y="107"/>
                    </a:lnTo>
                    <a:lnTo>
                      <a:pt x="220" y="97"/>
                    </a:lnTo>
                    <a:lnTo>
                      <a:pt x="220" y="88"/>
                    </a:lnTo>
                    <a:lnTo>
                      <a:pt x="222" y="78"/>
                    </a:lnTo>
                    <a:lnTo>
                      <a:pt x="225" y="68"/>
                    </a:lnTo>
                    <a:lnTo>
                      <a:pt x="228" y="60"/>
                    </a:lnTo>
                    <a:lnTo>
                      <a:pt x="232" y="51"/>
                    </a:lnTo>
                    <a:lnTo>
                      <a:pt x="236" y="42"/>
                    </a:lnTo>
                    <a:lnTo>
                      <a:pt x="242" y="35"/>
                    </a:lnTo>
                    <a:lnTo>
                      <a:pt x="248" y="28"/>
                    </a:lnTo>
                    <a:lnTo>
                      <a:pt x="255" y="22"/>
                    </a:lnTo>
                    <a:lnTo>
                      <a:pt x="262" y="16"/>
                    </a:lnTo>
                    <a:lnTo>
                      <a:pt x="271" y="12"/>
                    </a:lnTo>
                    <a:lnTo>
                      <a:pt x="280" y="8"/>
                    </a:lnTo>
                    <a:lnTo>
                      <a:pt x="288" y="5"/>
                    </a:lnTo>
                    <a:lnTo>
                      <a:pt x="298" y="2"/>
                    </a:lnTo>
                    <a:lnTo>
                      <a:pt x="307" y="0"/>
                    </a:lnTo>
                    <a:lnTo>
                      <a:pt x="317" y="0"/>
                    </a:lnTo>
                    <a:lnTo>
                      <a:pt x="327" y="0"/>
                    </a:lnTo>
                    <a:lnTo>
                      <a:pt x="337" y="2"/>
                    </a:lnTo>
                    <a:lnTo>
                      <a:pt x="346" y="5"/>
                    </a:lnTo>
                    <a:lnTo>
                      <a:pt x="355" y="8"/>
                    </a:lnTo>
                    <a:lnTo>
                      <a:pt x="363" y="12"/>
                    </a:lnTo>
                    <a:lnTo>
                      <a:pt x="371" y="16"/>
                    </a:lnTo>
                    <a:lnTo>
                      <a:pt x="379" y="22"/>
                    </a:lnTo>
                    <a:lnTo>
                      <a:pt x="386" y="28"/>
                    </a:lnTo>
                    <a:lnTo>
                      <a:pt x="392" y="35"/>
                    </a:lnTo>
                    <a:lnTo>
                      <a:pt x="397" y="42"/>
                    </a:lnTo>
                    <a:lnTo>
                      <a:pt x="403" y="51"/>
                    </a:lnTo>
                    <a:lnTo>
                      <a:pt x="406" y="60"/>
                    </a:lnTo>
                    <a:lnTo>
                      <a:pt x="409" y="68"/>
                    </a:lnTo>
                    <a:lnTo>
                      <a:pt x="413" y="78"/>
                    </a:lnTo>
                    <a:lnTo>
                      <a:pt x="414" y="88"/>
                    </a:lnTo>
                    <a:lnTo>
                      <a:pt x="414" y="97"/>
                    </a:lnTo>
                    <a:lnTo>
                      <a:pt x="414" y="107"/>
                    </a:lnTo>
                    <a:lnTo>
                      <a:pt x="413" y="117"/>
                    </a:lnTo>
                    <a:lnTo>
                      <a:pt x="409" y="127"/>
                    </a:lnTo>
                    <a:lnTo>
                      <a:pt x="406" y="135"/>
                    </a:lnTo>
                    <a:lnTo>
                      <a:pt x="403" y="144"/>
                    </a:lnTo>
                    <a:lnTo>
                      <a:pt x="397" y="151"/>
                    </a:lnTo>
                    <a:lnTo>
                      <a:pt x="392" y="159"/>
                    </a:lnTo>
                    <a:lnTo>
                      <a:pt x="386" y="166"/>
                    </a:lnTo>
                    <a:lnTo>
                      <a:pt x="379" y="172"/>
                    </a:lnTo>
                    <a:lnTo>
                      <a:pt x="371" y="177"/>
                    </a:lnTo>
                    <a:lnTo>
                      <a:pt x="363" y="183"/>
                    </a:lnTo>
                    <a:lnTo>
                      <a:pt x="355" y="187"/>
                    </a:lnTo>
                    <a:lnTo>
                      <a:pt x="346" y="190"/>
                    </a:lnTo>
                    <a:lnTo>
                      <a:pt x="337" y="193"/>
                    </a:lnTo>
                    <a:lnTo>
                      <a:pt x="327" y="194"/>
                    </a:lnTo>
                    <a:lnTo>
                      <a:pt x="317" y="195"/>
                    </a:lnTo>
                    <a:close/>
                  </a:path>
                </a:pathLst>
              </a:custGeom>
              <a:solidFill>
                <a:schemeClr val="tx1"/>
              </a:solidFill>
              <a:ln>
                <a:noFill/>
              </a:ln>
            </p:spPr>
            <p:txBody>
              <a:bodyPr vert="horz" wrap="square" lIns="51435" tIns="25718" rIns="51435" bIns="25718" numCol="1" anchor="t" anchorCtr="0" compatLnSpc="1">
                <a:prstTxWarp prst="textNoShape">
                  <a:avLst/>
                </a:prstTxWarp>
              </a:bodyPr>
              <a:lstStyle/>
              <a:p>
                <a:endParaRPr lang="en-US" sz="1013">
                  <a:solidFill>
                    <a:schemeClr val="bg1"/>
                  </a:solidFill>
                </a:endParaRPr>
              </a:p>
            </p:txBody>
          </p:sp>
        </p:grpSp>
        <p:grpSp>
          <p:nvGrpSpPr>
            <p:cNvPr id="13" name="Group 12">
              <a:extLst>
                <a:ext uri="{FF2B5EF4-FFF2-40B4-BE49-F238E27FC236}">
                  <a16:creationId xmlns:a16="http://schemas.microsoft.com/office/drawing/2014/main" id="{A626D00E-BE37-4772-B3F3-0E2C4F2A5026}"/>
                </a:ext>
              </a:extLst>
            </p:cNvPr>
            <p:cNvGrpSpPr/>
            <p:nvPr/>
          </p:nvGrpSpPr>
          <p:grpSpPr>
            <a:xfrm>
              <a:off x="6096000" y="5602498"/>
              <a:ext cx="701746" cy="701746"/>
              <a:chOff x="5879807" y="5892794"/>
              <a:chExt cx="701746" cy="701746"/>
            </a:xfrm>
          </p:grpSpPr>
          <p:sp>
            <p:nvSpPr>
              <p:cNvPr id="21" name="Oval 20">
                <a:extLst>
                  <a:ext uri="{FF2B5EF4-FFF2-40B4-BE49-F238E27FC236}">
                    <a16:creationId xmlns:a16="http://schemas.microsoft.com/office/drawing/2014/main" id="{1519F562-6915-410E-8F67-A2A409AA9213}"/>
                  </a:ext>
                </a:extLst>
              </p:cNvPr>
              <p:cNvSpPr/>
              <p:nvPr/>
            </p:nvSpPr>
            <p:spPr>
              <a:xfrm>
                <a:off x="5879807" y="5892794"/>
                <a:ext cx="701746" cy="701746"/>
              </a:xfrm>
              <a:prstGeom prst="ellipse">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22" name="Freeform 1907">
                <a:extLst>
                  <a:ext uri="{FF2B5EF4-FFF2-40B4-BE49-F238E27FC236}">
                    <a16:creationId xmlns:a16="http://schemas.microsoft.com/office/drawing/2014/main" id="{A9CCC42D-1A98-4EC8-93F5-5AB6DED09854}"/>
                  </a:ext>
                </a:extLst>
              </p:cNvPr>
              <p:cNvSpPr>
                <a:spLocks/>
              </p:cNvSpPr>
              <p:nvPr/>
            </p:nvSpPr>
            <p:spPr bwMode="auto">
              <a:xfrm>
                <a:off x="6055488" y="6067470"/>
                <a:ext cx="350386" cy="352396"/>
              </a:xfrm>
              <a:custGeom>
                <a:avLst/>
                <a:gdLst>
                  <a:gd name="T0" fmla="*/ 748 w 871"/>
                  <a:gd name="T1" fmla="*/ 538 h 872"/>
                  <a:gd name="T2" fmla="*/ 732 w 871"/>
                  <a:gd name="T3" fmla="*/ 525 h 872"/>
                  <a:gd name="T4" fmla="*/ 714 w 871"/>
                  <a:gd name="T5" fmla="*/ 515 h 872"/>
                  <a:gd name="T6" fmla="*/ 694 w 871"/>
                  <a:gd name="T7" fmla="*/ 509 h 872"/>
                  <a:gd name="T8" fmla="*/ 674 w 871"/>
                  <a:gd name="T9" fmla="*/ 506 h 872"/>
                  <a:gd name="T10" fmla="*/ 654 w 871"/>
                  <a:gd name="T11" fmla="*/ 509 h 872"/>
                  <a:gd name="T12" fmla="*/ 634 w 871"/>
                  <a:gd name="T13" fmla="*/ 515 h 872"/>
                  <a:gd name="T14" fmla="*/ 617 w 871"/>
                  <a:gd name="T15" fmla="*/ 525 h 872"/>
                  <a:gd name="T16" fmla="*/ 601 w 871"/>
                  <a:gd name="T17" fmla="*/ 538 h 872"/>
                  <a:gd name="T18" fmla="*/ 544 w 871"/>
                  <a:gd name="T19" fmla="*/ 529 h 872"/>
                  <a:gd name="T20" fmla="*/ 474 w 871"/>
                  <a:gd name="T21" fmla="*/ 465 h 872"/>
                  <a:gd name="T22" fmla="*/ 407 w 871"/>
                  <a:gd name="T23" fmla="*/ 398 h 872"/>
                  <a:gd name="T24" fmla="*/ 344 w 871"/>
                  <a:gd name="T25" fmla="*/ 328 h 872"/>
                  <a:gd name="T26" fmla="*/ 335 w 871"/>
                  <a:gd name="T27" fmla="*/ 271 h 872"/>
                  <a:gd name="T28" fmla="*/ 348 w 871"/>
                  <a:gd name="T29" fmla="*/ 254 h 872"/>
                  <a:gd name="T30" fmla="*/ 358 w 871"/>
                  <a:gd name="T31" fmla="*/ 237 h 872"/>
                  <a:gd name="T32" fmla="*/ 364 w 871"/>
                  <a:gd name="T33" fmla="*/ 218 h 872"/>
                  <a:gd name="T34" fmla="*/ 365 w 871"/>
                  <a:gd name="T35" fmla="*/ 198 h 872"/>
                  <a:gd name="T36" fmla="*/ 364 w 871"/>
                  <a:gd name="T37" fmla="*/ 178 h 872"/>
                  <a:gd name="T38" fmla="*/ 358 w 871"/>
                  <a:gd name="T39" fmla="*/ 159 h 872"/>
                  <a:gd name="T40" fmla="*/ 348 w 871"/>
                  <a:gd name="T41" fmla="*/ 141 h 872"/>
                  <a:gd name="T42" fmla="*/ 335 w 871"/>
                  <a:gd name="T43" fmla="*/ 125 h 872"/>
                  <a:gd name="T44" fmla="*/ 233 w 871"/>
                  <a:gd name="T45" fmla="*/ 24 h 872"/>
                  <a:gd name="T46" fmla="*/ 217 w 871"/>
                  <a:gd name="T47" fmla="*/ 13 h 872"/>
                  <a:gd name="T48" fmla="*/ 198 w 871"/>
                  <a:gd name="T49" fmla="*/ 5 h 872"/>
                  <a:gd name="T50" fmla="*/ 178 w 871"/>
                  <a:gd name="T51" fmla="*/ 1 h 872"/>
                  <a:gd name="T52" fmla="*/ 158 w 871"/>
                  <a:gd name="T53" fmla="*/ 1 h 872"/>
                  <a:gd name="T54" fmla="*/ 138 w 871"/>
                  <a:gd name="T55" fmla="*/ 5 h 872"/>
                  <a:gd name="T56" fmla="*/ 119 w 871"/>
                  <a:gd name="T57" fmla="*/ 13 h 872"/>
                  <a:gd name="T58" fmla="*/ 102 w 871"/>
                  <a:gd name="T59" fmla="*/ 24 h 872"/>
                  <a:gd name="T60" fmla="*/ 43 w 871"/>
                  <a:gd name="T61" fmla="*/ 82 h 872"/>
                  <a:gd name="T62" fmla="*/ 27 w 871"/>
                  <a:gd name="T63" fmla="*/ 102 h 872"/>
                  <a:gd name="T64" fmla="*/ 14 w 871"/>
                  <a:gd name="T65" fmla="*/ 124 h 872"/>
                  <a:gd name="T66" fmla="*/ 6 w 871"/>
                  <a:gd name="T67" fmla="*/ 147 h 872"/>
                  <a:gd name="T68" fmla="*/ 1 w 871"/>
                  <a:gd name="T69" fmla="*/ 172 h 872"/>
                  <a:gd name="T70" fmla="*/ 0 w 871"/>
                  <a:gd name="T71" fmla="*/ 197 h 872"/>
                  <a:gd name="T72" fmla="*/ 5 w 871"/>
                  <a:gd name="T73" fmla="*/ 221 h 872"/>
                  <a:gd name="T74" fmla="*/ 12 w 871"/>
                  <a:gd name="T75" fmla="*/ 246 h 872"/>
                  <a:gd name="T76" fmla="*/ 25 w 871"/>
                  <a:gd name="T77" fmla="*/ 268 h 872"/>
                  <a:gd name="T78" fmla="*/ 84 w 871"/>
                  <a:gd name="T79" fmla="*/ 352 h 872"/>
                  <a:gd name="T80" fmla="*/ 147 w 871"/>
                  <a:gd name="T81" fmla="*/ 434 h 872"/>
                  <a:gd name="T82" fmla="*/ 214 w 871"/>
                  <a:gd name="T83" fmla="*/ 512 h 872"/>
                  <a:gd name="T84" fmla="*/ 286 w 871"/>
                  <a:gd name="T85" fmla="*/ 587 h 872"/>
                  <a:gd name="T86" fmla="*/ 361 w 871"/>
                  <a:gd name="T87" fmla="*/ 658 h 872"/>
                  <a:gd name="T88" fmla="*/ 439 w 871"/>
                  <a:gd name="T89" fmla="*/ 725 h 872"/>
                  <a:gd name="T90" fmla="*/ 519 w 871"/>
                  <a:gd name="T91" fmla="*/ 789 h 872"/>
                  <a:gd name="T92" fmla="*/ 604 w 871"/>
                  <a:gd name="T93" fmla="*/ 848 h 872"/>
                  <a:gd name="T94" fmla="*/ 622 w 871"/>
                  <a:gd name="T95" fmla="*/ 858 h 872"/>
                  <a:gd name="T96" fmla="*/ 643 w 871"/>
                  <a:gd name="T97" fmla="*/ 866 h 872"/>
                  <a:gd name="T98" fmla="*/ 664 w 871"/>
                  <a:gd name="T99" fmla="*/ 870 h 872"/>
                  <a:gd name="T100" fmla="*/ 686 w 871"/>
                  <a:gd name="T101" fmla="*/ 872 h 872"/>
                  <a:gd name="T102" fmla="*/ 715 w 871"/>
                  <a:gd name="T103" fmla="*/ 869 h 872"/>
                  <a:gd name="T104" fmla="*/ 743 w 871"/>
                  <a:gd name="T105" fmla="*/ 860 h 872"/>
                  <a:gd name="T106" fmla="*/ 767 w 871"/>
                  <a:gd name="T107" fmla="*/ 848 h 872"/>
                  <a:gd name="T108" fmla="*/ 790 w 871"/>
                  <a:gd name="T109" fmla="*/ 829 h 872"/>
                  <a:gd name="T110" fmla="*/ 849 w 871"/>
                  <a:gd name="T111" fmla="*/ 769 h 872"/>
                  <a:gd name="T112" fmla="*/ 859 w 871"/>
                  <a:gd name="T113" fmla="*/ 752 h 872"/>
                  <a:gd name="T114" fmla="*/ 867 w 871"/>
                  <a:gd name="T115" fmla="*/ 734 h 872"/>
                  <a:gd name="T116" fmla="*/ 871 w 871"/>
                  <a:gd name="T117" fmla="*/ 715 h 872"/>
                  <a:gd name="T118" fmla="*/ 871 w 871"/>
                  <a:gd name="T119" fmla="*/ 694 h 872"/>
                  <a:gd name="T120" fmla="*/ 867 w 871"/>
                  <a:gd name="T121" fmla="*/ 675 h 872"/>
                  <a:gd name="T122" fmla="*/ 859 w 871"/>
                  <a:gd name="T123" fmla="*/ 656 h 872"/>
                  <a:gd name="T124" fmla="*/ 849 w 871"/>
                  <a:gd name="T125" fmla="*/ 638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71" h="872">
                    <a:moveTo>
                      <a:pt x="841" y="631"/>
                    </a:moveTo>
                    <a:lnTo>
                      <a:pt x="748" y="538"/>
                    </a:lnTo>
                    <a:lnTo>
                      <a:pt x="740" y="530"/>
                    </a:lnTo>
                    <a:lnTo>
                      <a:pt x="732" y="525"/>
                    </a:lnTo>
                    <a:lnTo>
                      <a:pt x="723" y="519"/>
                    </a:lnTo>
                    <a:lnTo>
                      <a:pt x="714" y="515"/>
                    </a:lnTo>
                    <a:lnTo>
                      <a:pt x="705" y="511"/>
                    </a:lnTo>
                    <a:lnTo>
                      <a:pt x="694" y="509"/>
                    </a:lnTo>
                    <a:lnTo>
                      <a:pt x="685" y="508"/>
                    </a:lnTo>
                    <a:lnTo>
                      <a:pt x="674" y="506"/>
                    </a:lnTo>
                    <a:lnTo>
                      <a:pt x="664" y="508"/>
                    </a:lnTo>
                    <a:lnTo>
                      <a:pt x="654" y="509"/>
                    </a:lnTo>
                    <a:lnTo>
                      <a:pt x="644" y="511"/>
                    </a:lnTo>
                    <a:lnTo>
                      <a:pt x="634" y="515"/>
                    </a:lnTo>
                    <a:lnTo>
                      <a:pt x="626" y="519"/>
                    </a:lnTo>
                    <a:lnTo>
                      <a:pt x="617" y="525"/>
                    </a:lnTo>
                    <a:lnTo>
                      <a:pt x="609" y="530"/>
                    </a:lnTo>
                    <a:lnTo>
                      <a:pt x="601" y="538"/>
                    </a:lnTo>
                    <a:lnTo>
                      <a:pt x="580" y="559"/>
                    </a:lnTo>
                    <a:lnTo>
                      <a:pt x="544" y="529"/>
                    </a:lnTo>
                    <a:lnTo>
                      <a:pt x="509" y="497"/>
                    </a:lnTo>
                    <a:lnTo>
                      <a:pt x="474" y="465"/>
                    </a:lnTo>
                    <a:lnTo>
                      <a:pt x="440" y="431"/>
                    </a:lnTo>
                    <a:lnTo>
                      <a:pt x="407" y="398"/>
                    </a:lnTo>
                    <a:lnTo>
                      <a:pt x="375" y="364"/>
                    </a:lnTo>
                    <a:lnTo>
                      <a:pt x="344" y="328"/>
                    </a:lnTo>
                    <a:lnTo>
                      <a:pt x="314" y="293"/>
                    </a:lnTo>
                    <a:lnTo>
                      <a:pt x="335" y="271"/>
                    </a:lnTo>
                    <a:lnTo>
                      <a:pt x="343" y="263"/>
                    </a:lnTo>
                    <a:lnTo>
                      <a:pt x="348" y="254"/>
                    </a:lnTo>
                    <a:lnTo>
                      <a:pt x="353" y="246"/>
                    </a:lnTo>
                    <a:lnTo>
                      <a:pt x="358" y="237"/>
                    </a:lnTo>
                    <a:lnTo>
                      <a:pt x="361" y="228"/>
                    </a:lnTo>
                    <a:lnTo>
                      <a:pt x="364" y="218"/>
                    </a:lnTo>
                    <a:lnTo>
                      <a:pt x="365" y="207"/>
                    </a:lnTo>
                    <a:lnTo>
                      <a:pt x="365" y="198"/>
                    </a:lnTo>
                    <a:lnTo>
                      <a:pt x="365" y="188"/>
                    </a:lnTo>
                    <a:lnTo>
                      <a:pt x="364" y="178"/>
                    </a:lnTo>
                    <a:lnTo>
                      <a:pt x="361" y="169"/>
                    </a:lnTo>
                    <a:lnTo>
                      <a:pt x="358" y="159"/>
                    </a:lnTo>
                    <a:lnTo>
                      <a:pt x="353" y="149"/>
                    </a:lnTo>
                    <a:lnTo>
                      <a:pt x="348" y="141"/>
                    </a:lnTo>
                    <a:lnTo>
                      <a:pt x="343" y="132"/>
                    </a:lnTo>
                    <a:lnTo>
                      <a:pt x="335" y="125"/>
                    </a:lnTo>
                    <a:lnTo>
                      <a:pt x="242" y="30"/>
                    </a:lnTo>
                    <a:lnTo>
                      <a:pt x="233" y="24"/>
                    </a:lnTo>
                    <a:lnTo>
                      <a:pt x="226" y="17"/>
                    </a:lnTo>
                    <a:lnTo>
                      <a:pt x="217" y="13"/>
                    </a:lnTo>
                    <a:lnTo>
                      <a:pt x="207" y="9"/>
                    </a:lnTo>
                    <a:lnTo>
                      <a:pt x="198" y="5"/>
                    </a:lnTo>
                    <a:lnTo>
                      <a:pt x="188" y="2"/>
                    </a:lnTo>
                    <a:lnTo>
                      <a:pt x="178" y="1"/>
                    </a:lnTo>
                    <a:lnTo>
                      <a:pt x="168" y="0"/>
                    </a:lnTo>
                    <a:lnTo>
                      <a:pt x="158" y="1"/>
                    </a:lnTo>
                    <a:lnTo>
                      <a:pt x="147" y="2"/>
                    </a:lnTo>
                    <a:lnTo>
                      <a:pt x="138" y="5"/>
                    </a:lnTo>
                    <a:lnTo>
                      <a:pt x="128" y="9"/>
                    </a:lnTo>
                    <a:lnTo>
                      <a:pt x="119" y="13"/>
                    </a:lnTo>
                    <a:lnTo>
                      <a:pt x="111" y="17"/>
                    </a:lnTo>
                    <a:lnTo>
                      <a:pt x="102" y="24"/>
                    </a:lnTo>
                    <a:lnTo>
                      <a:pt x="95" y="31"/>
                    </a:lnTo>
                    <a:lnTo>
                      <a:pt x="43" y="82"/>
                    </a:lnTo>
                    <a:lnTo>
                      <a:pt x="35" y="91"/>
                    </a:lnTo>
                    <a:lnTo>
                      <a:pt x="27" y="102"/>
                    </a:lnTo>
                    <a:lnTo>
                      <a:pt x="20" y="113"/>
                    </a:lnTo>
                    <a:lnTo>
                      <a:pt x="14" y="124"/>
                    </a:lnTo>
                    <a:lnTo>
                      <a:pt x="9" y="135"/>
                    </a:lnTo>
                    <a:lnTo>
                      <a:pt x="6" y="147"/>
                    </a:lnTo>
                    <a:lnTo>
                      <a:pt x="3" y="160"/>
                    </a:lnTo>
                    <a:lnTo>
                      <a:pt x="1" y="172"/>
                    </a:lnTo>
                    <a:lnTo>
                      <a:pt x="0" y="185"/>
                    </a:lnTo>
                    <a:lnTo>
                      <a:pt x="0" y="197"/>
                    </a:lnTo>
                    <a:lnTo>
                      <a:pt x="3" y="209"/>
                    </a:lnTo>
                    <a:lnTo>
                      <a:pt x="5" y="221"/>
                    </a:lnTo>
                    <a:lnTo>
                      <a:pt x="8" y="234"/>
                    </a:lnTo>
                    <a:lnTo>
                      <a:pt x="12" y="246"/>
                    </a:lnTo>
                    <a:lnTo>
                      <a:pt x="19" y="257"/>
                    </a:lnTo>
                    <a:lnTo>
                      <a:pt x="25" y="268"/>
                    </a:lnTo>
                    <a:lnTo>
                      <a:pt x="54" y="310"/>
                    </a:lnTo>
                    <a:lnTo>
                      <a:pt x="84" y="352"/>
                    </a:lnTo>
                    <a:lnTo>
                      <a:pt x="115" y="394"/>
                    </a:lnTo>
                    <a:lnTo>
                      <a:pt x="147" y="434"/>
                    </a:lnTo>
                    <a:lnTo>
                      <a:pt x="181" y="473"/>
                    </a:lnTo>
                    <a:lnTo>
                      <a:pt x="214" y="512"/>
                    </a:lnTo>
                    <a:lnTo>
                      <a:pt x="249" y="549"/>
                    </a:lnTo>
                    <a:lnTo>
                      <a:pt x="286" y="587"/>
                    </a:lnTo>
                    <a:lnTo>
                      <a:pt x="322" y="623"/>
                    </a:lnTo>
                    <a:lnTo>
                      <a:pt x="361" y="658"/>
                    </a:lnTo>
                    <a:lnTo>
                      <a:pt x="399" y="692"/>
                    </a:lnTo>
                    <a:lnTo>
                      <a:pt x="439" y="725"/>
                    </a:lnTo>
                    <a:lnTo>
                      <a:pt x="479" y="757"/>
                    </a:lnTo>
                    <a:lnTo>
                      <a:pt x="519" y="789"/>
                    </a:lnTo>
                    <a:lnTo>
                      <a:pt x="561" y="819"/>
                    </a:lnTo>
                    <a:lnTo>
                      <a:pt x="604" y="848"/>
                    </a:lnTo>
                    <a:lnTo>
                      <a:pt x="614" y="853"/>
                    </a:lnTo>
                    <a:lnTo>
                      <a:pt x="622" y="858"/>
                    </a:lnTo>
                    <a:lnTo>
                      <a:pt x="633" y="863"/>
                    </a:lnTo>
                    <a:lnTo>
                      <a:pt x="643" y="866"/>
                    </a:lnTo>
                    <a:lnTo>
                      <a:pt x="654" y="868"/>
                    </a:lnTo>
                    <a:lnTo>
                      <a:pt x="664" y="870"/>
                    </a:lnTo>
                    <a:lnTo>
                      <a:pt x="675" y="871"/>
                    </a:lnTo>
                    <a:lnTo>
                      <a:pt x="686" y="872"/>
                    </a:lnTo>
                    <a:lnTo>
                      <a:pt x="701" y="871"/>
                    </a:lnTo>
                    <a:lnTo>
                      <a:pt x="715" y="869"/>
                    </a:lnTo>
                    <a:lnTo>
                      <a:pt x="729" y="866"/>
                    </a:lnTo>
                    <a:lnTo>
                      <a:pt x="743" y="860"/>
                    </a:lnTo>
                    <a:lnTo>
                      <a:pt x="755" y="855"/>
                    </a:lnTo>
                    <a:lnTo>
                      <a:pt x="767" y="848"/>
                    </a:lnTo>
                    <a:lnTo>
                      <a:pt x="779" y="839"/>
                    </a:lnTo>
                    <a:lnTo>
                      <a:pt x="790" y="829"/>
                    </a:lnTo>
                    <a:lnTo>
                      <a:pt x="841" y="777"/>
                    </a:lnTo>
                    <a:lnTo>
                      <a:pt x="849" y="769"/>
                    </a:lnTo>
                    <a:lnTo>
                      <a:pt x="854" y="761"/>
                    </a:lnTo>
                    <a:lnTo>
                      <a:pt x="859" y="752"/>
                    </a:lnTo>
                    <a:lnTo>
                      <a:pt x="864" y="744"/>
                    </a:lnTo>
                    <a:lnTo>
                      <a:pt x="867" y="734"/>
                    </a:lnTo>
                    <a:lnTo>
                      <a:pt x="870" y="724"/>
                    </a:lnTo>
                    <a:lnTo>
                      <a:pt x="871" y="715"/>
                    </a:lnTo>
                    <a:lnTo>
                      <a:pt x="871" y="704"/>
                    </a:lnTo>
                    <a:lnTo>
                      <a:pt x="871" y="694"/>
                    </a:lnTo>
                    <a:lnTo>
                      <a:pt x="870" y="685"/>
                    </a:lnTo>
                    <a:lnTo>
                      <a:pt x="867" y="675"/>
                    </a:lnTo>
                    <a:lnTo>
                      <a:pt x="864" y="665"/>
                    </a:lnTo>
                    <a:lnTo>
                      <a:pt x="859" y="656"/>
                    </a:lnTo>
                    <a:lnTo>
                      <a:pt x="854" y="647"/>
                    </a:lnTo>
                    <a:lnTo>
                      <a:pt x="849" y="638"/>
                    </a:lnTo>
                    <a:lnTo>
                      <a:pt x="841" y="631"/>
                    </a:lnTo>
                    <a:close/>
                  </a:path>
                </a:pathLst>
              </a:custGeom>
              <a:solidFill>
                <a:schemeClr val="tx1"/>
              </a:solidFill>
              <a:ln>
                <a:noFill/>
              </a:ln>
              <a:extLst/>
            </p:spPr>
            <p:txBody>
              <a:bodyPr vert="horz" wrap="square" lIns="68580" tIns="34290" rIns="68580" bIns="34290" numCol="1" anchor="t" anchorCtr="0" compatLnSpc="1">
                <a:prstTxWarp prst="textNoShape">
                  <a:avLst/>
                </a:prstTxWarp>
              </a:bodyPr>
              <a:lstStyle/>
              <a:p>
                <a:endParaRPr lang="en-US" sz="1350">
                  <a:solidFill>
                    <a:schemeClr val="bg1"/>
                  </a:solidFill>
                </a:endParaRPr>
              </a:p>
            </p:txBody>
          </p:sp>
        </p:grpSp>
        <p:sp>
          <p:nvSpPr>
            <p:cNvPr id="14" name="TextBox 13">
              <a:extLst>
                <a:ext uri="{FF2B5EF4-FFF2-40B4-BE49-F238E27FC236}">
                  <a16:creationId xmlns:a16="http://schemas.microsoft.com/office/drawing/2014/main" id="{B8284045-A371-4165-B5ED-58D207A0F294}"/>
                </a:ext>
              </a:extLst>
            </p:cNvPr>
            <p:cNvSpPr txBox="1"/>
            <p:nvPr/>
          </p:nvSpPr>
          <p:spPr>
            <a:xfrm>
              <a:off x="6989133" y="735449"/>
              <a:ext cx="4976037" cy="347054"/>
            </a:xfrm>
            <a:prstGeom prst="rect">
              <a:avLst/>
            </a:prstGeom>
            <a:noFill/>
          </p:spPr>
          <p:txBody>
            <a:bodyPr wrap="square" rtlCol="0">
              <a:spAutoFit/>
            </a:bodyPr>
            <a:lstStyle/>
            <a:p>
              <a:r>
                <a:rPr lang="en-US" sz="1350" b="1" dirty="0" smtClean="0">
                  <a:solidFill>
                    <a:schemeClr val="bg1"/>
                  </a:solidFill>
                </a:rPr>
                <a:t>sriramsaitejaofficial@gmail.com</a:t>
              </a:r>
              <a:endParaRPr lang="en-US" sz="1350" b="1" dirty="0">
                <a:solidFill>
                  <a:schemeClr val="bg1"/>
                </a:solidFill>
              </a:endParaRPr>
            </a:p>
          </p:txBody>
        </p:sp>
        <p:sp>
          <p:nvSpPr>
            <p:cNvPr id="15" name="TextBox 14">
              <a:extLst>
                <a:ext uri="{FF2B5EF4-FFF2-40B4-BE49-F238E27FC236}">
                  <a16:creationId xmlns:a16="http://schemas.microsoft.com/office/drawing/2014/main" id="{6B92A692-E3C3-407D-93CF-BDCE0C148BCD}"/>
                </a:ext>
              </a:extLst>
            </p:cNvPr>
            <p:cNvSpPr txBox="1"/>
            <p:nvPr/>
          </p:nvSpPr>
          <p:spPr>
            <a:xfrm>
              <a:off x="6989133" y="1597403"/>
              <a:ext cx="4976037" cy="347054"/>
            </a:xfrm>
            <a:prstGeom prst="rect">
              <a:avLst/>
            </a:prstGeom>
            <a:noFill/>
          </p:spPr>
          <p:txBody>
            <a:bodyPr wrap="square" rtlCol="0">
              <a:spAutoFit/>
            </a:bodyPr>
            <a:lstStyle/>
            <a:p>
              <a:r>
                <a:rPr lang="en-US" sz="1350" b="1" dirty="0" smtClean="0">
                  <a:solidFill>
                    <a:schemeClr val="bg1"/>
                  </a:solidFill>
                </a:rPr>
                <a:t>Facebook.com/SriramSaitejaOfficial2</a:t>
              </a:r>
              <a:endParaRPr lang="en-US" sz="1350" b="1" dirty="0">
                <a:solidFill>
                  <a:schemeClr val="bg1"/>
                </a:solidFill>
              </a:endParaRPr>
            </a:p>
          </p:txBody>
        </p:sp>
        <p:sp>
          <p:nvSpPr>
            <p:cNvPr id="16" name="TextBox 15">
              <a:extLst>
                <a:ext uri="{FF2B5EF4-FFF2-40B4-BE49-F238E27FC236}">
                  <a16:creationId xmlns:a16="http://schemas.microsoft.com/office/drawing/2014/main" id="{F50DC88E-AF54-499C-8DF2-65A0C7611EF7}"/>
                </a:ext>
              </a:extLst>
            </p:cNvPr>
            <p:cNvSpPr txBox="1"/>
            <p:nvPr/>
          </p:nvSpPr>
          <p:spPr>
            <a:xfrm>
              <a:off x="6989133" y="2431663"/>
              <a:ext cx="4976037" cy="347054"/>
            </a:xfrm>
            <a:prstGeom prst="rect">
              <a:avLst/>
            </a:prstGeom>
            <a:noFill/>
          </p:spPr>
          <p:txBody>
            <a:bodyPr wrap="square" rtlCol="0">
              <a:spAutoFit/>
            </a:bodyPr>
            <a:lstStyle/>
            <a:p>
              <a:r>
                <a:rPr lang="en-US" sz="1350" b="1" dirty="0">
                  <a:solidFill>
                    <a:schemeClr val="bg1"/>
                  </a:solidFill>
                </a:rPr>
                <a:t>https://twitter.com/SriramSaiteja/</a:t>
              </a:r>
              <a:endParaRPr lang="en-US" sz="1350" b="1" dirty="0">
                <a:solidFill>
                  <a:schemeClr val="bg1"/>
                </a:solidFill>
              </a:endParaRPr>
            </a:p>
          </p:txBody>
        </p:sp>
        <p:sp>
          <p:nvSpPr>
            <p:cNvPr id="17" name="TextBox 16">
              <a:extLst>
                <a:ext uri="{FF2B5EF4-FFF2-40B4-BE49-F238E27FC236}">
                  <a16:creationId xmlns:a16="http://schemas.microsoft.com/office/drawing/2014/main" id="{A71D97B9-77F2-4217-8D20-E3D654C6A476}"/>
                </a:ext>
              </a:extLst>
            </p:cNvPr>
            <p:cNvSpPr txBox="1"/>
            <p:nvPr/>
          </p:nvSpPr>
          <p:spPr>
            <a:xfrm>
              <a:off x="6989133" y="3265922"/>
              <a:ext cx="4976037" cy="347054"/>
            </a:xfrm>
            <a:prstGeom prst="rect">
              <a:avLst/>
            </a:prstGeom>
            <a:noFill/>
          </p:spPr>
          <p:txBody>
            <a:bodyPr wrap="square" rtlCol="0">
              <a:spAutoFit/>
            </a:bodyPr>
            <a:lstStyle/>
            <a:p>
              <a:r>
                <a:rPr lang="en-US" sz="1350" b="1" dirty="0" smtClean="0">
                  <a:solidFill>
                    <a:schemeClr val="bg1"/>
                  </a:solidFill>
                </a:rPr>
                <a:t>Instagram.com/</a:t>
              </a:r>
              <a:r>
                <a:rPr lang="en-US" sz="1350" b="1" dirty="0" err="1">
                  <a:solidFill>
                    <a:schemeClr val="bg1"/>
                  </a:solidFill>
                </a:rPr>
                <a:t>s</a:t>
              </a:r>
              <a:r>
                <a:rPr lang="en-US" sz="1350" b="1" dirty="0" err="1" smtClean="0">
                  <a:solidFill>
                    <a:schemeClr val="bg1"/>
                  </a:solidFill>
                </a:rPr>
                <a:t>riram.saiteja</a:t>
              </a:r>
              <a:endParaRPr lang="en-US" sz="1350" b="1" dirty="0">
                <a:solidFill>
                  <a:schemeClr val="bg1"/>
                </a:solidFill>
              </a:endParaRPr>
            </a:p>
          </p:txBody>
        </p:sp>
        <p:sp>
          <p:nvSpPr>
            <p:cNvPr id="18" name="TextBox 17">
              <a:extLst>
                <a:ext uri="{FF2B5EF4-FFF2-40B4-BE49-F238E27FC236}">
                  <a16:creationId xmlns:a16="http://schemas.microsoft.com/office/drawing/2014/main" id="{E9CCF087-3E3E-446A-B137-12816EBAA987}"/>
                </a:ext>
              </a:extLst>
            </p:cNvPr>
            <p:cNvSpPr txBox="1"/>
            <p:nvPr/>
          </p:nvSpPr>
          <p:spPr>
            <a:xfrm>
              <a:off x="6989133" y="4100183"/>
              <a:ext cx="4976037" cy="347054"/>
            </a:xfrm>
            <a:prstGeom prst="rect">
              <a:avLst/>
            </a:prstGeom>
            <a:noFill/>
          </p:spPr>
          <p:txBody>
            <a:bodyPr wrap="square" rtlCol="0">
              <a:spAutoFit/>
            </a:bodyPr>
            <a:lstStyle/>
            <a:p>
              <a:r>
                <a:rPr lang="en-US" sz="1350" b="1" dirty="0">
                  <a:solidFill>
                    <a:schemeClr val="bg1"/>
                  </a:solidFill>
                </a:rPr>
                <a:t>This slide is an editable slide with all your needs.</a:t>
              </a:r>
            </a:p>
          </p:txBody>
        </p:sp>
        <p:sp>
          <p:nvSpPr>
            <p:cNvPr id="19" name="TextBox 18">
              <a:extLst>
                <a:ext uri="{FF2B5EF4-FFF2-40B4-BE49-F238E27FC236}">
                  <a16:creationId xmlns:a16="http://schemas.microsoft.com/office/drawing/2014/main" id="{BDDDEBFB-FD70-483F-9610-37971F6A7CFF}"/>
                </a:ext>
              </a:extLst>
            </p:cNvPr>
            <p:cNvSpPr txBox="1"/>
            <p:nvPr/>
          </p:nvSpPr>
          <p:spPr>
            <a:xfrm>
              <a:off x="6989133" y="4934443"/>
              <a:ext cx="4976037" cy="347054"/>
            </a:xfrm>
            <a:prstGeom prst="rect">
              <a:avLst/>
            </a:prstGeom>
            <a:noFill/>
          </p:spPr>
          <p:txBody>
            <a:bodyPr wrap="square" rtlCol="0">
              <a:spAutoFit/>
            </a:bodyPr>
            <a:lstStyle/>
            <a:p>
              <a:r>
                <a:rPr lang="en-US" sz="1350" b="1" dirty="0">
                  <a:solidFill>
                    <a:schemeClr val="bg1"/>
                  </a:solidFill>
                </a:rPr>
                <a:t>https://www.linkedin.com/in/sriram-saiteja-4290b6112/</a:t>
              </a:r>
              <a:endParaRPr lang="en-US" sz="1350" b="1" dirty="0">
                <a:solidFill>
                  <a:schemeClr val="bg1"/>
                </a:solidFill>
              </a:endParaRPr>
            </a:p>
          </p:txBody>
        </p:sp>
        <p:sp>
          <p:nvSpPr>
            <p:cNvPr id="20" name="TextBox 19">
              <a:extLst>
                <a:ext uri="{FF2B5EF4-FFF2-40B4-BE49-F238E27FC236}">
                  <a16:creationId xmlns:a16="http://schemas.microsoft.com/office/drawing/2014/main" id="{7A14E2C0-4865-4CDC-8FFE-3E46FBE2BE9E}"/>
                </a:ext>
              </a:extLst>
            </p:cNvPr>
            <p:cNvSpPr txBox="1"/>
            <p:nvPr/>
          </p:nvSpPr>
          <p:spPr>
            <a:xfrm>
              <a:off x="6989133" y="5768705"/>
              <a:ext cx="4976037" cy="347054"/>
            </a:xfrm>
            <a:prstGeom prst="rect">
              <a:avLst/>
            </a:prstGeom>
            <a:noFill/>
          </p:spPr>
          <p:txBody>
            <a:bodyPr wrap="square" rtlCol="0">
              <a:spAutoFit/>
            </a:bodyPr>
            <a:lstStyle/>
            <a:p>
              <a:r>
                <a:rPr lang="en-US" sz="1350" b="1" dirty="0" smtClean="0">
                  <a:solidFill>
                    <a:schemeClr val="bg1"/>
                  </a:solidFill>
                </a:rPr>
                <a:t>+919346410791</a:t>
              </a:r>
              <a:endParaRPr lang="en-US" sz="1350" b="1" dirty="0">
                <a:solidFill>
                  <a:schemeClr val="bg1"/>
                </a:solidFill>
              </a:endParaRPr>
            </a:p>
          </p:txBody>
        </p:sp>
      </p:grpSp>
      <p:sp>
        <p:nvSpPr>
          <p:cNvPr id="38" name="TextBox 37"/>
          <p:cNvSpPr txBox="1"/>
          <p:nvPr/>
        </p:nvSpPr>
        <p:spPr>
          <a:xfrm>
            <a:off x="1480457" y="5936343"/>
            <a:ext cx="6807200" cy="369332"/>
          </a:xfrm>
          <a:prstGeom prst="rect">
            <a:avLst/>
          </a:prstGeom>
          <a:noFill/>
        </p:spPr>
        <p:txBody>
          <a:bodyPr wrap="square" rtlCol="0">
            <a:spAutoFit/>
          </a:bodyPr>
          <a:lstStyle/>
          <a:p>
            <a:r>
              <a:rPr lang="en-US" b="1" dirty="0" smtClean="0">
                <a:solidFill>
                  <a:schemeClr val="bg1"/>
                </a:solidFill>
              </a:rPr>
              <a:t>GET THE SLIDES AT: </a:t>
            </a:r>
            <a:endParaRPr lang="en-US" b="1" dirty="0">
              <a:solidFill>
                <a:schemeClr val="bg1"/>
              </a:solidFill>
            </a:endParaRPr>
          </a:p>
        </p:txBody>
      </p:sp>
    </p:spTree>
    <p:extLst>
      <p:ext uri="{BB962C8B-B14F-4D97-AF65-F5344CB8AC3E}">
        <p14:creationId xmlns:p14="http://schemas.microsoft.com/office/powerpoint/2010/main" val="429771863"/>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812800"/>
            <a:ext cx="7781544" cy="884455"/>
          </a:xfrm>
        </p:spPr>
        <p:txBody>
          <a:bodyPr>
            <a:normAutofit/>
          </a:bodyPr>
          <a:lstStyle/>
          <a:p>
            <a:r>
              <a:rPr lang="en-US" dirty="0" smtClean="0"/>
              <a:t>ABSTRACT</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733044" y="1910080"/>
            <a:ext cx="7880350" cy="2928620"/>
          </a:xfrm>
        </p:spPr>
        <p:txBody>
          <a:bodyPr>
            <a:noAutofit/>
          </a:bodyPr>
          <a:lstStyle/>
          <a:p>
            <a:pPr marL="285750" indent="-285750">
              <a:buFont typeface="Arial" panose="020B0604020202020204" pitchFamily="34" charset="0"/>
              <a:buChar char="•"/>
            </a:pPr>
            <a:r>
              <a:rPr lang="en-US" sz="1800" dirty="0"/>
              <a:t>Security has been really crucial in the current times. </a:t>
            </a:r>
            <a:endParaRPr lang="en-US" sz="1800" dirty="0" smtClean="0"/>
          </a:p>
          <a:p>
            <a:pPr marL="285750" indent="-285750">
              <a:buFont typeface="Arial" panose="020B0604020202020204" pitchFamily="34" charset="0"/>
              <a:buChar char="•"/>
            </a:pPr>
            <a:r>
              <a:rPr lang="en-US" sz="1800" dirty="0" smtClean="0"/>
              <a:t>From </a:t>
            </a:r>
            <a:r>
              <a:rPr lang="en-US" sz="1800" dirty="0"/>
              <a:t>World Bank to the grocery </a:t>
            </a:r>
            <a:r>
              <a:rPr lang="en-US" sz="1800" dirty="0" smtClean="0"/>
              <a:t>mart</a:t>
            </a:r>
            <a:r>
              <a:rPr lang="en-US" sz="1800" dirty="0"/>
              <a:t>, every transaction is being made on </a:t>
            </a:r>
            <a:r>
              <a:rPr lang="en-US" sz="1800" dirty="0" smtClean="0"/>
              <a:t>Mobile-Platforms and over Mobile-Apps. </a:t>
            </a:r>
          </a:p>
          <a:p>
            <a:pPr marL="285750" indent="-285750">
              <a:buFont typeface="Arial" panose="020B0604020202020204" pitchFamily="34" charset="0"/>
              <a:buChar char="•"/>
            </a:pPr>
            <a:r>
              <a:rPr lang="en-US" sz="1800" dirty="0" smtClean="0"/>
              <a:t>In this session, </a:t>
            </a:r>
            <a:r>
              <a:rPr lang="en-US" sz="1800" dirty="0"/>
              <a:t>we explore how we can build more resilient, secure and robust </a:t>
            </a:r>
            <a:r>
              <a:rPr lang="en-US" sz="1800" dirty="0" smtClean="0"/>
              <a:t>Flutter apps.</a:t>
            </a:r>
          </a:p>
          <a:p>
            <a:pPr marL="285750" indent="-285750">
              <a:buFont typeface="Arial" panose="020B0604020202020204" pitchFamily="34" charset="0"/>
              <a:buChar char="•"/>
            </a:pPr>
            <a:r>
              <a:rPr lang="en-US" sz="1800" dirty="0" smtClean="0"/>
              <a:t>Other best practices for securing mobile applications in general.</a:t>
            </a:r>
            <a:endParaRPr lang="en-US" sz="1800"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smtClean="0"/>
              <a:t>SOME STATISTICS</a:t>
            </a:r>
            <a:endParaRPr lang="en-US" dirty="0"/>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b="1" dirty="0">
                <a:solidFill>
                  <a:schemeClr val="tx1"/>
                </a:solidFill>
              </a:rPr>
              <a:t>5.20 </a:t>
            </a:r>
            <a:r>
              <a:rPr lang="en-US" b="1" dirty="0" smtClean="0">
                <a:solidFill>
                  <a:schemeClr val="tx1"/>
                </a:solidFill>
              </a:rPr>
              <a:t>billion </a:t>
            </a:r>
            <a:r>
              <a:rPr lang="en-US" dirty="0" smtClean="0"/>
              <a:t>devices </a:t>
            </a:r>
            <a:r>
              <a:rPr lang="en-US" dirty="0"/>
              <a:t>o</a:t>
            </a:r>
            <a:r>
              <a:rPr lang="en-US" dirty="0" smtClean="0"/>
              <a:t>wned world wide.</a:t>
            </a:r>
            <a:endParaRPr lang="en-US" dirty="0"/>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b="1" dirty="0" smtClean="0">
                <a:solidFill>
                  <a:schemeClr val="tx1"/>
                </a:solidFill>
              </a:rPr>
              <a:t>3-4 hours </a:t>
            </a:r>
            <a:r>
              <a:rPr lang="en-US" dirty="0" smtClean="0"/>
              <a:t>of average smartphone usage every day world-wide.</a:t>
            </a:r>
            <a:endParaRPr lang="en-US" dirty="0"/>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b="1" dirty="0" smtClean="0">
                <a:solidFill>
                  <a:schemeClr val="tx1"/>
                </a:solidFill>
              </a:rPr>
              <a:t>4.1 billion </a:t>
            </a:r>
            <a:r>
              <a:rPr lang="en-US" dirty="0" smtClean="0"/>
              <a:t>exposed records as of 2019 later half.</a:t>
            </a:r>
            <a:endParaRPr lang="en-US" dirty="0"/>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a:xfrm>
            <a:off x="9679260" y="4225686"/>
            <a:ext cx="1776140" cy="1463040"/>
          </a:xfrm>
        </p:spPr>
        <p:txBody>
          <a:bodyPr/>
          <a:lstStyle/>
          <a:p>
            <a:r>
              <a:rPr lang="en-US" b="1" dirty="0" smtClean="0">
                <a:solidFill>
                  <a:schemeClr val="tx1"/>
                </a:solidFill>
              </a:rPr>
              <a:t>26% </a:t>
            </a:r>
            <a:r>
              <a:rPr lang="en-US" dirty="0"/>
              <a:t>of </a:t>
            </a:r>
            <a:r>
              <a:rPr lang="en-US" dirty="0" smtClean="0"/>
              <a:t>general population don’t </a:t>
            </a:r>
            <a:r>
              <a:rPr lang="en-US" dirty="0"/>
              <a:t>know what steps to take in the event of a data breach.</a:t>
            </a:r>
          </a:p>
          <a:p>
            <a:endParaRPr lang="en-US" dirty="0"/>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a:xfrm>
            <a:off x="7570566" y="4240093"/>
            <a:ext cx="1776140" cy="1463040"/>
          </a:xfrm>
        </p:spPr>
        <p:txBody>
          <a:bodyPr/>
          <a:lstStyle/>
          <a:p>
            <a:r>
              <a:rPr lang="en-US" dirty="0" smtClean="0"/>
              <a:t>Hackers attack every </a:t>
            </a:r>
            <a:r>
              <a:rPr lang="en-US" b="1" dirty="0" smtClean="0">
                <a:solidFill>
                  <a:schemeClr val="tx1"/>
                </a:solidFill>
              </a:rPr>
              <a:t>39 seconds </a:t>
            </a:r>
            <a:r>
              <a:rPr lang="en-US" dirty="0" smtClean="0"/>
              <a:t>on an average of </a:t>
            </a:r>
            <a:r>
              <a:rPr lang="en-US" b="1" dirty="0" smtClean="0">
                <a:solidFill>
                  <a:schemeClr val="tx1"/>
                </a:solidFill>
              </a:rPr>
              <a:t>2244 times/day</a:t>
            </a:r>
            <a:r>
              <a:rPr lang="en-US" dirty="0" smtClean="0"/>
              <a:t>.</a:t>
            </a:r>
            <a:endParaRPr lang="en-US" dirty="0"/>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684993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037" y="406400"/>
            <a:ext cx="10647363" cy="6091237"/>
          </a:xfrm>
          <a:prstGeom prst="rect">
            <a:avLst/>
          </a:prstGeom>
        </p:spPr>
      </p:pic>
      <p:sp>
        <p:nvSpPr>
          <p:cNvPr id="8" name="TextBox 7"/>
          <p:cNvSpPr txBox="1"/>
          <p:nvPr/>
        </p:nvSpPr>
        <p:spPr>
          <a:xfrm rot="16200000">
            <a:off x="-3761418" y="1686882"/>
            <a:ext cx="9359900" cy="261610"/>
          </a:xfrm>
          <a:prstGeom prst="rect">
            <a:avLst/>
          </a:prstGeom>
          <a:noFill/>
        </p:spPr>
        <p:txBody>
          <a:bodyPr wrap="square" rtlCol="0">
            <a:spAutoFit/>
          </a:bodyPr>
          <a:lstStyle/>
          <a:p>
            <a:r>
              <a:rPr lang="en-US" sz="1100" dirty="0"/>
              <a:t>Source: https</a:t>
            </a:r>
            <a:r>
              <a:rPr lang="en-US" sz="1100" dirty="0" smtClean="0"/>
              <a:t>://leftronic.com/wp-content/uploads/2019/10/Screenshot-2019-12-20-at-14.37.12.png</a:t>
            </a:r>
            <a:endParaRPr lang="en-US" sz="1100" dirty="0"/>
          </a:p>
        </p:txBody>
      </p:sp>
    </p:spTree>
    <p:extLst>
      <p:ext uri="{BB962C8B-B14F-4D97-AF65-F5344CB8AC3E}">
        <p14:creationId xmlns:p14="http://schemas.microsoft.com/office/powerpoint/2010/main" val="4052932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584200" y="-3416300"/>
            <a:ext cx="13411200" cy="5473700"/>
          </a:xfrm>
        </p:spPr>
        <p:txBody>
          <a:bodyPr>
            <a:normAutofit/>
          </a:bodyPr>
          <a:lstStyle/>
          <a:p>
            <a:r>
              <a:rPr lang="en-US" dirty="0" smtClean="0"/>
              <a:t>TOP-10 MOBILE SECURITY RISKS ACCORDING TO OWASP</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584200" y="2057400"/>
            <a:ext cx="9906000" cy="3848100"/>
          </a:xfrm>
        </p:spPr>
        <p:txBody>
          <a:bodyPr>
            <a:noAutofit/>
          </a:bodyPr>
          <a:lstStyle/>
          <a:p>
            <a:pPr marL="285750" indent="-285750">
              <a:buFont typeface="Arial" panose="020B0604020202020204" pitchFamily="34" charset="0"/>
              <a:buChar char="•"/>
            </a:pPr>
            <a:r>
              <a:rPr lang="en-US" sz="2000" b="1" dirty="0"/>
              <a:t>M1 - Improper platform </a:t>
            </a:r>
            <a:r>
              <a:rPr lang="en-US" sz="2000" b="1" dirty="0" smtClean="0"/>
              <a:t>usage.</a:t>
            </a:r>
            <a:endParaRPr lang="en-US" sz="2000" b="1" dirty="0"/>
          </a:p>
          <a:p>
            <a:pPr marL="285750" indent="-285750">
              <a:buFont typeface="Arial" panose="020B0604020202020204" pitchFamily="34" charset="0"/>
              <a:buChar char="•"/>
            </a:pPr>
            <a:r>
              <a:rPr lang="en-US" sz="2000" b="1" dirty="0"/>
              <a:t>M2 - Insecure data </a:t>
            </a:r>
            <a:r>
              <a:rPr lang="en-US" sz="2000" b="1" dirty="0" smtClean="0"/>
              <a:t>storage.</a:t>
            </a:r>
            <a:endParaRPr lang="en-US" sz="2000" b="1" dirty="0"/>
          </a:p>
          <a:p>
            <a:pPr marL="285750" indent="-285750">
              <a:buFont typeface="Arial" panose="020B0604020202020204" pitchFamily="34" charset="0"/>
              <a:buChar char="•"/>
            </a:pPr>
            <a:r>
              <a:rPr lang="en-US" sz="2000" b="1" dirty="0"/>
              <a:t>M3 - Insecure </a:t>
            </a:r>
            <a:r>
              <a:rPr lang="en-US" sz="2000" b="1" dirty="0" smtClean="0"/>
              <a:t>communication.</a:t>
            </a:r>
            <a:endParaRPr lang="en-US" sz="2000" b="1" dirty="0"/>
          </a:p>
          <a:p>
            <a:pPr marL="285750" indent="-285750">
              <a:buFont typeface="Arial" panose="020B0604020202020204" pitchFamily="34" charset="0"/>
              <a:buChar char="•"/>
            </a:pPr>
            <a:r>
              <a:rPr lang="en-US" sz="2000" b="1" dirty="0"/>
              <a:t>M4 - Insecure </a:t>
            </a:r>
            <a:r>
              <a:rPr lang="en-US" sz="2000" b="1" dirty="0" smtClean="0"/>
              <a:t>authentication.</a:t>
            </a:r>
            <a:endParaRPr lang="en-US" sz="2000" b="1" dirty="0"/>
          </a:p>
          <a:p>
            <a:pPr marL="285750" indent="-285750">
              <a:buFont typeface="Arial" panose="020B0604020202020204" pitchFamily="34" charset="0"/>
              <a:buChar char="•"/>
            </a:pPr>
            <a:r>
              <a:rPr lang="en-US" sz="2000" b="1" dirty="0"/>
              <a:t>M5 - Insufficient </a:t>
            </a:r>
            <a:r>
              <a:rPr lang="en-US" sz="2000" b="1" dirty="0" smtClean="0"/>
              <a:t>cryptography.</a:t>
            </a:r>
            <a:endParaRPr lang="en-US" sz="2000" b="1" dirty="0"/>
          </a:p>
          <a:p>
            <a:pPr marL="285750" indent="-285750">
              <a:buFont typeface="Arial" panose="020B0604020202020204" pitchFamily="34" charset="0"/>
              <a:buChar char="•"/>
            </a:pPr>
            <a:r>
              <a:rPr lang="en-US" sz="2000" b="1" dirty="0"/>
              <a:t>M6 - Insecure </a:t>
            </a:r>
            <a:r>
              <a:rPr lang="en-US" sz="2000" b="1" dirty="0" smtClean="0"/>
              <a:t>authorization.</a:t>
            </a:r>
            <a:endParaRPr lang="en-US" sz="2000" b="1" dirty="0"/>
          </a:p>
          <a:p>
            <a:pPr marL="285750" indent="-285750">
              <a:buFont typeface="Arial" panose="020B0604020202020204" pitchFamily="34" charset="0"/>
              <a:buChar char="•"/>
            </a:pPr>
            <a:r>
              <a:rPr lang="en-US" sz="2000" b="1" dirty="0"/>
              <a:t>M7 – Client code </a:t>
            </a:r>
            <a:r>
              <a:rPr lang="en-US" sz="2000" b="1" dirty="0" smtClean="0"/>
              <a:t>quality.</a:t>
            </a:r>
            <a:endParaRPr lang="en-US" sz="2000" b="1" dirty="0"/>
          </a:p>
          <a:p>
            <a:pPr marL="285750" indent="-285750">
              <a:buFont typeface="Arial" panose="020B0604020202020204" pitchFamily="34" charset="0"/>
              <a:buChar char="•"/>
            </a:pPr>
            <a:r>
              <a:rPr lang="en-US" sz="2000" b="1" dirty="0"/>
              <a:t>M8 - Code </a:t>
            </a:r>
            <a:r>
              <a:rPr lang="en-US" sz="2000" b="1" dirty="0" smtClean="0"/>
              <a:t>tampering.</a:t>
            </a:r>
            <a:endParaRPr lang="en-US" sz="2000" b="1" dirty="0"/>
          </a:p>
          <a:p>
            <a:pPr marL="285750" indent="-285750">
              <a:buFont typeface="Arial" panose="020B0604020202020204" pitchFamily="34" charset="0"/>
              <a:buChar char="•"/>
            </a:pPr>
            <a:r>
              <a:rPr lang="en-US" sz="2000" b="1" dirty="0"/>
              <a:t>M9 - Reverse </a:t>
            </a:r>
            <a:r>
              <a:rPr lang="en-US" sz="2000" b="1" dirty="0" smtClean="0"/>
              <a:t>engineering.</a:t>
            </a:r>
            <a:endParaRPr lang="en-US" sz="2000" b="1" dirty="0"/>
          </a:p>
          <a:p>
            <a:pPr marL="285750" indent="-285750">
              <a:buFont typeface="Arial" panose="020B0604020202020204" pitchFamily="34" charset="0"/>
              <a:buChar char="•"/>
            </a:pPr>
            <a:r>
              <a:rPr lang="en-US" sz="2000" b="1" dirty="0"/>
              <a:t>M10 - Extraneous </a:t>
            </a:r>
            <a:r>
              <a:rPr lang="en-US" sz="2000" b="1" dirty="0" smtClean="0"/>
              <a:t>functionality.</a:t>
            </a:r>
            <a:endParaRPr lang="en-US" sz="2000" b="1"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3" name="TextBox 2"/>
          <p:cNvSpPr txBox="1"/>
          <p:nvPr/>
        </p:nvSpPr>
        <p:spPr>
          <a:xfrm>
            <a:off x="584200" y="5991909"/>
            <a:ext cx="9080500" cy="646331"/>
          </a:xfrm>
          <a:prstGeom prst="rect">
            <a:avLst/>
          </a:prstGeom>
          <a:noFill/>
        </p:spPr>
        <p:txBody>
          <a:bodyPr wrap="square" rtlCol="0">
            <a:spAutoFit/>
          </a:bodyPr>
          <a:lstStyle/>
          <a:p>
            <a:r>
              <a:rPr lang="en-US" dirty="0" smtClean="0"/>
              <a:t>Source</a:t>
            </a:r>
            <a:r>
              <a:rPr lang="en-US" dirty="0"/>
              <a:t>: </a:t>
            </a:r>
            <a:r>
              <a:rPr lang="en-US" dirty="0">
                <a:hlinkClick r:id="rId2"/>
              </a:rPr>
              <a:t>https://owasp.org/www-project-mobile-top-10</a:t>
            </a:r>
            <a:r>
              <a:rPr lang="en-US" dirty="0" smtClean="0">
                <a:hlinkClick r:id="rId2"/>
              </a:rPr>
              <a:t>/</a:t>
            </a:r>
            <a:endParaRPr lang="en-US" dirty="0" smtClean="0"/>
          </a:p>
          <a:p>
            <a:r>
              <a:rPr lang="en-US" dirty="0"/>
              <a:t>Source: https://blog.pradeo.com/owasp-top-10-mobile-app-development-best-practices</a:t>
            </a:r>
          </a:p>
        </p:txBody>
      </p:sp>
    </p:spTree>
    <p:extLst>
      <p:ext uri="{BB962C8B-B14F-4D97-AF65-F5344CB8AC3E}">
        <p14:creationId xmlns:p14="http://schemas.microsoft.com/office/powerpoint/2010/main" val="2163187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74904" y="-787400"/>
            <a:ext cx="12642596" cy="1905000"/>
          </a:xfrm>
        </p:spPr>
        <p:txBody>
          <a:bodyPr>
            <a:normAutofit/>
          </a:bodyPr>
          <a:lstStyle/>
          <a:p>
            <a:pPr marL="285750" indent="-285750">
              <a:buFont typeface="Arial" panose="020B0604020202020204" pitchFamily="34" charset="0"/>
              <a:buChar char="•"/>
            </a:pPr>
            <a:r>
              <a:rPr lang="en-US" dirty="0"/>
              <a:t>M1 </a:t>
            </a:r>
            <a:r>
              <a:rPr lang="en-US" dirty="0" smtClean="0"/>
              <a:t>- IMPROPER PLATFORM USAGE</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628650" y="1938655"/>
            <a:ext cx="9290050" cy="4160520"/>
          </a:xfrm>
        </p:spPr>
        <p:txBody>
          <a:bodyPr>
            <a:normAutofit/>
          </a:bodyPr>
          <a:lstStyle/>
          <a:p>
            <a:pPr marL="285750" indent="-285750">
              <a:buFont typeface="Arial" panose="020B0604020202020204" pitchFamily="34" charset="0"/>
              <a:buChar char="•"/>
            </a:pPr>
            <a:r>
              <a:rPr lang="en-US" dirty="0" smtClean="0"/>
              <a:t>Not following the documentation properly exposes the apps to risks.</a:t>
            </a:r>
          </a:p>
          <a:p>
            <a:pPr marL="285750" indent="-285750">
              <a:buFont typeface="Arial" panose="020B0604020202020204" pitchFamily="34" charset="0"/>
              <a:buChar char="•"/>
            </a:pPr>
            <a:r>
              <a:rPr lang="en-US" dirty="0" smtClean="0"/>
              <a:t>To </a:t>
            </a:r>
            <a:r>
              <a:rPr lang="en-US" dirty="0"/>
              <a:t>prevent those, developers are advised to practice secure coding and configuration on the server-side of the mobile application</a:t>
            </a:r>
            <a:r>
              <a:rPr lang="en-US" dirty="0" smtClean="0"/>
              <a:t>.</a:t>
            </a:r>
          </a:p>
          <a:p>
            <a:pPr marL="285750" indent="-285750">
              <a:buFont typeface="Arial" panose="020B0604020202020204" pitchFamily="34" charset="0"/>
              <a:buChar char="•"/>
            </a:pPr>
            <a:r>
              <a:rPr lang="en-US" dirty="0">
                <a:solidFill>
                  <a:srgbClr val="0065A4">
                    <a:lumMod val="20000"/>
                    <a:lumOff val="80000"/>
                  </a:srgbClr>
                </a:solidFill>
              </a:rPr>
              <a:t>As a result, security breaches often occur from the failure to use or the misuse of Android intents, iOS Touch ID, iOS Keychain and other security functionalities.</a:t>
            </a:r>
            <a:endParaRPr lang="en-US" dirty="0"/>
          </a:p>
          <a:p>
            <a:r>
              <a:rPr lang="en-US" b="1" dirty="0"/>
              <a:t>Example: </a:t>
            </a:r>
            <a:r>
              <a:rPr lang="en-US" b="1" dirty="0" smtClean="0">
                <a:solidFill>
                  <a:schemeClr val="bg1"/>
                </a:solidFill>
              </a:rPr>
              <a:t>Citrix </a:t>
            </a:r>
            <a:r>
              <a:rPr lang="en-US" b="1" dirty="0" err="1" smtClean="0">
                <a:solidFill>
                  <a:schemeClr val="bg1"/>
                </a:solidFill>
              </a:rPr>
              <a:t>Worx</a:t>
            </a:r>
            <a:r>
              <a:rPr lang="en-US" b="1" dirty="0" smtClean="0">
                <a:solidFill>
                  <a:schemeClr val="bg1"/>
                </a:solidFill>
              </a:rPr>
              <a:t> Apps.</a:t>
            </a:r>
            <a:r>
              <a:rPr lang="en-US" dirty="0" smtClean="0"/>
              <a:t/>
            </a:r>
            <a:br>
              <a:rPr lang="en-US" dirty="0" smtClean="0"/>
            </a:b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216543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254000"/>
            <a:ext cx="9912350" cy="859055"/>
          </a:xfrm>
        </p:spPr>
        <p:txBody>
          <a:bodyPr>
            <a:normAutofit fontScale="90000"/>
          </a:bodyPr>
          <a:lstStyle/>
          <a:p>
            <a:pPr marL="285750" indent="-285750">
              <a:buFont typeface="Arial" panose="020B0604020202020204" pitchFamily="34" charset="0"/>
              <a:buChar char="•"/>
            </a:pPr>
            <a:r>
              <a:rPr lang="en-US" dirty="0"/>
              <a:t>M2 </a:t>
            </a:r>
            <a:r>
              <a:rPr lang="en-US" dirty="0" smtClean="0"/>
              <a:t>– INSECURE DATA STORAGE</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831850" y="1892300"/>
            <a:ext cx="8172450" cy="2606575"/>
          </a:xfrm>
        </p:spPr>
        <p:txBody>
          <a:bodyPr>
            <a:normAutofit/>
          </a:bodyPr>
          <a:lstStyle/>
          <a:p>
            <a:pPr marL="285750" indent="-285750">
              <a:buFont typeface="Arial" panose="020B0604020202020204" pitchFamily="34" charset="0"/>
              <a:buChar char="•"/>
            </a:pPr>
            <a:r>
              <a:rPr lang="en-US" dirty="0" smtClean="0"/>
              <a:t>From </a:t>
            </a:r>
            <a:r>
              <a:rPr lang="en-US" dirty="0"/>
              <a:t>a security point of view, applications should not be designed to store sensitive information on the end-user side such as </a:t>
            </a:r>
            <a:r>
              <a:rPr lang="en-US" dirty="0" smtClean="0"/>
              <a:t>SD Cards, </a:t>
            </a:r>
            <a:r>
              <a:rPr lang="en-US" dirty="0"/>
              <a:t>applications files or local SQLite databases, especially when unencrypted. </a:t>
            </a:r>
            <a:endParaRPr lang="en-US" dirty="0" smtClean="0"/>
          </a:p>
          <a:p>
            <a:pPr marL="285750" indent="-285750">
              <a:buFont typeface="Arial" panose="020B0604020202020204" pitchFamily="34" charset="0"/>
              <a:buChar char="•"/>
            </a:pPr>
            <a:r>
              <a:rPr lang="en-US" dirty="0" smtClean="0"/>
              <a:t>Besides</a:t>
            </a:r>
            <a:r>
              <a:rPr lang="en-US" dirty="0"/>
              <a:t>, this category also encompasses bad practices such as having sensitive information written in the application logs, in the applications memory or its decompiled code, which of course should never be done</a:t>
            </a:r>
            <a:r>
              <a:rPr lang="en-US" dirty="0" smtClean="0"/>
              <a:t>.</a:t>
            </a:r>
          </a:p>
          <a:p>
            <a:pPr marL="285750" indent="-285750">
              <a:buFont typeface="Arial" panose="020B0604020202020204" pitchFamily="34" charset="0"/>
              <a:buChar char="•"/>
            </a:pPr>
            <a:r>
              <a:rPr lang="en-US" dirty="0" smtClean="0"/>
              <a:t>EXAMPLES: </a:t>
            </a:r>
            <a:r>
              <a:rPr lang="en-US" b="1" dirty="0" smtClean="0"/>
              <a:t>TINDER </a:t>
            </a:r>
            <a:r>
              <a:rPr lang="en-US" dirty="0" smtClean="0"/>
              <a:t>exposed user locations.</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1978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1993</Words>
  <Application>Microsoft Office PowerPoint</Application>
  <PresentationFormat>Widescreen</PresentationFormat>
  <Paragraphs>196</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charter</vt:lpstr>
      <vt:lpstr>Tahoma</vt:lpstr>
      <vt:lpstr>Trade Gothic LT Pro</vt:lpstr>
      <vt:lpstr>Trebuchet MS</vt:lpstr>
      <vt:lpstr>Office Theme</vt:lpstr>
      <vt:lpstr>Securing Flutter Apps</vt:lpstr>
      <vt:lpstr>Who Am I?</vt:lpstr>
      <vt:lpstr>What inspired me?</vt:lpstr>
      <vt:lpstr>ABSTRACT</vt:lpstr>
      <vt:lpstr>SOME STATISTICS</vt:lpstr>
      <vt:lpstr>PowerPoint Presentation</vt:lpstr>
      <vt:lpstr>TOP-10 MOBILE SECURITY RISKS ACCORDING TO OWASP</vt:lpstr>
      <vt:lpstr>M1 - IMPROPER PLATFORM USAGE</vt:lpstr>
      <vt:lpstr>M2 – INSECURE DATA STORAGE</vt:lpstr>
      <vt:lpstr>M3 – INSECURE COMMUNICATION</vt:lpstr>
      <vt:lpstr>M4 – INSECURE AUTHENTICATION</vt:lpstr>
      <vt:lpstr>M5 – INSUFFICIENT CRYPTOGRAPHY</vt:lpstr>
      <vt:lpstr>M6 – INSECURE AUTHORIZATION</vt:lpstr>
      <vt:lpstr>M7 – CLIENT CODE QUALITY</vt:lpstr>
      <vt:lpstr>M8 – CODE TAMPERING</vt:lpstr>
      <vt:lpstr>M9 – REVERSE ENGINEERING</vt:lpstr>
      <vt:lpstr>M10 – EXTRANEOUS FUNCTIONALITY</vt:lpstr>
      <vt:lpstr>SECURING FLUTTER APPS</vt:lpstr>
      <vt:lpstr>SECURING FLUTTER APPS</vt:lpstr>
      <vt:lpstr>SECURING FLUTTER APPS</vt:lpstr>
      <vt:lpstr>SECURING FLUTTER APPS</vt:lpstr>
      <vt:lpstr>SECURING FLUTTER APPS</vt:lpstr>
      <vt:lpstr>SECURING FLUTTER APPS</vt:lpstr>
      <vt:lpstr>SECURING FLUTTER APPS</vt:lpstr>
      <vt:lpstr>PowerPoint Presentation</vt:lpstr>
      <vt:lpstr>FROM HERE ON:</vt:lpstr>
      <vt:lpstr>Social Engineering bypasses all technologies, including firewalls! - Kevin Mitnick</vt:lpstr>
      <vt:lpstr>PLEASE WEAR YOUR MASK</vt:lpstr>
      <vt:lpstr>Special thanks Anna for choosing me and support throughout! Thanks to Nik and the whole team of Geekle.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2020-11-13T05:41:45Z</dcterms:created>
  <dcterms:modified xsi:type="dcterms:W3CDTF">2020-11-13T21:20:15Z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