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52" r:id="rId1"/>
  </p:sldMasterIdLst>
  <p:notesMasterIdLst>
    <p:notesMasterId r:id="rId17"/>
  </p:notesMasterIdLst>
  <p:sldIdLst>
    <p:sldId id="256" r:id="rId2"/>
    <p:sldId id="257" r:id="rId3"/>
    <p:sldId id="259" r:id="rId4"/>
    <p:sldId id="270" r:id="rId5"/>
    <p:sldId id="258" r:id="rId6"/>
    <p:sldId id="260" r:id="rId7"/>
    <p:sldId id="261" r:id="rId8"/>
    <p:sldId id="265" r:id="rId9"/>
    <p:sldId id="266" r:id="rId10"/>
    <p:sldId id="262" r:id="rId11"/>
    <p:sldId id="267" r:id="rId12"/>
    <p:sldId id="268" r:id="rId13"/>
    <p:sldId id="269"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E814-6418-4977-97BD-5F695F42D4F6}" type="datetimeFigureOut">
              <a:rPr lang="en-US" smtClean="0"/>
              <a:t>02-May-21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DF18A-F463-4019-BB47-DDC8AB69CBC0}" type="slidenum">
              <a:rPr lang="en-US" smtClean="0"/>
              <a:t>‹#›</a:t>
            </a:fld>
            <a:endParaRPr lang="en-US"/>
          </a:p>
        </p:txBody>
      </p:sp>
    </p:spTree>
    <p:extLst>
      <p:ext uri="{BB962C8B-B14F-4D97-AF65-F5344CB8AC3E}">
        <p14:creationId xmlns:p14="http://schemas.microsoft.com/office/powerpoint/2010/main" val="106428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DF18A-F463-4019-BB47-DDC8AB69CBC0}" type="slidenum">
              <a:rPr lang="en-US" smtClean="0"/>
              <a:t>1</a:t>
            </a:fld>
            <a:endParaRPr lang="en-US"/>
          </a:p>
        </p:txBody>
      </p:sp>
    </p:spTree>
    <p:extLst>
      <p:ext uri="{BB962C8B-B14F-4D97-AF65-F5344CB8AC3E}">
        <p14:creationId xmlns:p14="http://schemas.microsoft.com/office/powerpoint/2010/main" val="13097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DF18A-F463-4019-BB47-DDC8AB69CBC0}" type="slidenum">
              <a:rPr lang="en-US" smtClean="0"/>
              <a:t>2</a:t>
            </a:fld>
            <a:endParaRPr lang="en-US"/>
          </a:p>
        </p:txBody>
      </p:sp>
    </p:spTree>
    <p:extLst>
      <p:ext uri="{BB962C8B-B14F-4D97-AF65-F5344CB8AC3E}">
        <p14:creationId xmlns:p14="http://schemas.microsoft.com/office/powerpoint/2010/main" val="4285951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105532"/>
            <a:ext cx="10058400" cy="2780668"/>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CB2F2-E281-4BB6-882E-C63641AC036C}"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097280" y="38862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 y="38232"/>
            <a:ext cx="1042325" cy="1080000"/>
          </a:xfrm>
          <a:prstGeom prst="rect">
            <a:avLst/>
          </a:prstGeom>
        </p:spPr>
      </p:pic>
    </p:spTree>
    <p:extLst>
      <p:ext uri="{BB962C8B-B14F-4D97-AF65-F5344CB8AC3E}">
        <p14:creationId xmlns:p14="http://schemas.microsoft.com/office/powerpoint/2010/main" val="372494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2967B-62DF-4C46-A16C-7FD6A1D8397D}"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803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A3432-0FF4-441D-8644-A5199D4F2981}"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184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atin typeface="Georgia" panose="02040502050405020303" pitchFamily="18" charset="0"/>
              </a:defRPr>
            </a:lvl1pPr>
          </a:lstStyle>
          <a:p>
            <a:fld id="{063B722E-386A-48BC-9CCD-4ED378DF1819}" type="datetime2">
              <a:rPr lang="en-US" smtClean="0"/>
              <a:t>Sunday, May 2, 2021</a:t>
            </a:fld>
            <a:endParaRPr lang="en-US" dirty="0"/>
          </a:p>
        </p:txBody>
      </p:sp>
      <p:sp>
        <p:nvSpPr>
          <p:cNvPr id="5" name="Footer Placeholder 4"/>
          <p:cNvSpPr>
            <a:spLocks noGrp="1"/>
          </p:cNvSpPr>
          <p:nvPr>
            <p:ph type="ftr" sz="quarter" idx="11"/>
          </p:nvPr>
        </p:nvSpPr>
        <p:spPr/>
        <p:txBody>
          <a:bodyPr/>
          <a:lstStyle>
            <a:lvl1pPr>
              <a:defRPr sz="1200">
                <a:latin typeface="Georgia" panose="02040502050405020303" pitchFamily="18" charset="0"/>
              </a:defRPr>
            </a:lvl1pPr>
          </a:lstStyle>
          <a:p>
            <a:r>
              <a:rPr lang="en-US" dirty="0"/>
              <a:t>Industrial Training Presentation 2017</a:t>
            </a:r>
          </a:p>
        </p:txBody>
      </p:sp>
      <p:sp>
        <p:nvSpPr>
          <p:cNvPr id="6" name="Slide Number Placeholder 5"/>
          <p:cNvSpPr>
            <a:spLocks noGrp="1"/>
          </p:cNvSpPr>
          <p:nvPr>
            <p:ph type="sldNum" sz="quarter" idx="12"/>
          </p:nvPr>
        </p:nvSpPr>
        <p:spPr/>
        <p:txBody>
          <a:bodyPr/>
          <a:lstStyle>
            <a:lvl1pPr>
              <a:defRPr sz="1200">
                <a:latin typeface="Georgia" panose="02040502050405020303" pitchFamily="18"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599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6944A-5AC7-470F-92A3-F62242D1E6FA}"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 y="38232"/>
            <a:ext cx="1042325" cy="1080000"/>
          </a:xfrm>
          <a:prstGeom prst="rect">
            <a:avLst/>
          </a:prstGeom>
        </p:spPr>
      </p:pic>
    </p:spTree>
    <p:extLst>
      <p:ext uri="{BB962C8B-B14F-4D97-AF65-F5344CB8AC3E}">
        <p14:creationId xmlns:p14="http://schemas.microsoft.com/office/powerpoint/2010/main" val="347927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C8595-428D-415E-996C-1664AD8B0375}" type="datetime2">
              <a:rPr lang="en-US" smtClean="0"/>
              <a:t>Sunday, May 2, 2021</a:t>
            </a:fld>
            <a:endParaRPr lang="en-US" dirty="0"/>
          </a:p>
        </p:txBody>
      </p:sp>
      <p:sp>
        <p:nvSpPr>
          <p:cNvPr id="6" name="Footer Placeholder 5"/>
          <p:cNvSpPr>
            <a:spLocks noGrp="1"/>
          </p:cNvSpPr>
          <p:nvPr>
            <p:ph type="ftr" sz="quarter" idx="11"/>
          </p:nvPr>
        </p:nvSpPr>
        <p:spPr/>
        <p:txBody>
          <a:bodyPr/>
          <a:lstStyle/>
          <a:p>
            <a:r>
              <a:rPr lang="en-US"/>
              <a:t>Industrial Training Presentation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541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B9F90-AB19-4C35-952E-520F19E0D12D}" type="datetime2">
              <a:rPr lang="en-US" smtClean="0"/>
              <a:t>Sunday, May 2, 2021</a:t>
            </a:fld>
            <a:endParaRPr lang="en-US" dirty="0"/>
          </a:p>
        </p:txBody>
      </p:sp>
      <p:sp>
        <p:nvSpPr>
          <p:cNvPr id="8" name="Footer Placeholder 7"/>
          <p:cNvSpPr>
            <a:spLocks noGrp="1"/>
          </p:cNvSpPr>
          <p:nvPr>
            <p:ph type="ftr" sz="quarter" idx="11"/>
          </p:nvPr>
        </p:nvSpPr>
        <p:spPr/>
        <p:txBody>
          <a:bodyPr/>
          <a:lstStyle/>
          <a:p>
            <a:r>
              <a:rPr lang="en-US"/>
              <a:t>Industrial Training Presentation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98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11FD4D-1317-40AC-A145-CE2743B98C5C}" type="datetime2">
              <a:rPr lang="en-US" smtClean="0"/>
              <a:t>Sunday, May 2, 2021</a:t>
            </a:fld>
            <a:endParaRPr lang="en-US" dirty="0"/>
          </a:p>
        </p:txBody>
      </p:sp>
      <p:sp>
        <p:nvSpPr>
          <p:cNvPr id="4" name="Footer Placeholder 3"/>
          <p:cNvSpPr>
            <a:spLocks noGrp="1"/>
          </p:cNvSpPr>
          <p:nvPr>
            <p:ph type="ftr" sz="quarter" idx="11"/>
          </p:nvPr>
        </p:nvSpPr>
        <p:spPr/>
        <p:txBody>
          <a:bodyPr/>
          <a:lstStyle/>
          <a:p>
            <a:r>
              <a:rPr lang="en-US"/>
              <a:t>Industrial Training Presentation 2017</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07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Industrial Training Presentation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7952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556D67-62F4-41B0-B37A-D3AD9C13D4EB}" type="datetime2">
              <a:rPr lang="en-US" smtClean="0"/>
              <a:t>Sunday, May 2, 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Industrial Training Presentation 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90926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9E049-A42B-4AC2-A4EA-8FF3C4559DB9}" type="datetime2">
              <a:rPr lang="en-US" smtClean="0"/>
              <a:t>Sunday, May 2, 2021</a:t>
            </a:fld>
            <a:endParaRPr lang="en-US" dirty="0"/>
          </a:p>
        </p:txBody>
      </p:sp>
      <p:sp>
        <p:nvSpPr>
          <p:cNvPr id="6" name="Footer Placeholder 5"/>
          <p:cNvSpPr>
            <a:spLocks noGrp="1"/>
          </p:cNvSpPr>
          <p:nvPr>
            <p:ph type="ftr" sz="quarter" idx="11"/>
          </p:nvPr>
        </p:nvSpPr>
        <p:spPr/>
        <p:txBody>
          <a:bodyPr/>
          <a:lstStyle/>
          <a:p>
            <a:r>
              <a:rPr lang="en-US"/>
              <a:t>Industrial Training Presentation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369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a:solidFill>
                  <a:srgbClr val="FFFFFF"/>
                </a:solidFill>
                <a:latin typeface="Georgia" panose="02040502050405020303" pitchFamily="18" charset="0"/>
              </a:defRPr>
            </a:lvl1pPr>
          </a:lstStyle>
          <a:p>
            <a:fld id="{7701A853-9CD6-4592-9B23-50FFA944F37A}" type="datetime2">
              <a:rPr lang="en-US" smtClean="0"/>
              <a:pPr/>
              <a:t>Sunday, May 2, 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latin typeface="Georgia" panose="02040502050405020303" pitchFamily="18" charset="0"/>
              </a:defRPr>
            </a:lvl1pPr>
          </a:lstStyle>
          <a:p>
            <a:r>
              <a:rPr lang="en-US" dirty="0"/>
              <a:t>Industrial Training Presentation 2017</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latin typeface="Georgia" panose="02040502050405020303" pitchFamily="18" charset="0"/>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 y="38232"/>
            <a:ext cx="1042325" cy="1080000"/>
          </a:xfrm>
          <a:prstGeom prst="rect">
            <a:avLst/>
          </a:prstGeom>
        </p:spPr>
      </p:pic>
    </p:spTree>
    <p:extLst>
      <p:ext uri="{BB962C8B-B14F-4D97-AF65-F5344CB8AC3E}">
        <p14:creationId xmlns:p14="http://schemas.microsoft.com/office/powerpoint/2010/main" val="37198189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Industrial%20training%20ppt%20format_%202021.ppt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197734"/>
            <a:ext cx="10058400" cy="2678807"/>
          </a:xfrm>
        </p:spPr>
        <p:txBody>
          <a:bodyPr>
            <a:normAutofit/>
          </a:bodyPr>
          <a:lstStyle/>
          <a:p>
            <a:r>
              <a:rPr lang="en-IN" sz="3600" b="1" dirty="0" smtClean="0"/>
              <a:t>Powertrain modelling of Electric Vehicle</a:t>
            </a:r>
            <a:endParaRPr lang="en-US" sz="3600" b="1" dirty="0"/>
          </a:p>
        </p:txBody>
      </p:sp>
      <p:sp>
        <p:nvSpPr>
          <p:cNvPr id="3" name="Subtitle 2"/>
          <p:cNvSpPr>
            <a:spLocks noGrp="1"/>
          </p:cNvSpPr>
          <p:nvPr>
            <p:ph type="subTitle" idx="1"/>
          </p:nvPr>
        </p:nvSpPr>
        <p:spPr>
          <a:xfrm>
            <a:off x="1100050" y="4121239"/>
            <a:ext cx="4476501" cy="2086378"/>
          </a:xfrm>
        </p:spPr>
        <p:txBody>
          <a:bodyPr>
            <a:noAutofit/>
          </a:bodyPr>
          <a:lstStyle/>
          <a:p>
            <a:pPr>
              <a:spcBef>
                <a:spcPts val="575"/>
              </a:spcBef>
              <a:spcAft>
                <a:spcPts val="0"/>
              </a:spcAft>
              <a:defRPr/>
            </a:pPr>
            <a:r>
              <a:rPr lang="en-US" sz="2000" cap="none" spc="0" dirty="0" err="1" smtClean="0">
                <a:ln w="0"/>
                <a:solidFill>
                  <a:schemeClr val="tx1"/>
                </a:solidFill>
                <a:effectLst>
                  <a:outerShdw blurRad="38100" dist="19050" dir="2700000" algn="tl" rotWithShape="0">
                    <a:schemeClr val="dk1">
                      <a:alpha val="40000"/>
                    </a:schemeClr>
                  </a:outerShdw>
                </a:effectLst>
              </a:rPr>
              <a:t>Sriram.T</a:t>
            </a:r>
            <a:r>
              <a:rPr lang="en-US" sz="2000" cap="none" spc="0" dirty="0" smtClean="0">
                <a:ln w="0"/>
                <a:solidFill>
                  <a:schemeClr val="tx1"/>
                </a:solidFill>
                <a:effectLst>
                  <a:outerShdw blurRad="38100" dist="19050" dir="2700000" algn="tl" rotWithShape="0">
                    <a:schemeClr val="dk1">
                      <a:alpha val="40000"/>
                    </a:schemeClr>
                  </a:outerShdw>
                </a:effectLst>
              </a:rPr>
              <a:t>, </a:t>
            </a:r>
            <a:endParaRPr lang="en-US" sz="2000" cap="none" spc="0" dirty="0">
              <a:ln w="0"/>
              <a:solidFill>
                <a:schemeClr val="tx1"/>
              </a:solidFill>
              <a:effectLst>
                <a:outerShdw blurRad="38100" dist="19050" dir="2700000" algn="tl" rotWithShape="0">
                  <a:schemeClr val="dk1">
                    <a:alpha val="40000"/>
                  </a:schemeClr>
                </a:outerShdw>
              </a:effectLst>
            </a:endParaRPr>
          </a:p>
          <a:p>
            <a:pPr>
              <a:spcBef>
                <a:spcPts val="575"/>
              </a:spcBef>
              <a:spcAft>
                <a:spcPts val="0"/>
              </a:spcAft>
              <a:defRPr/>
            </a:pPr>
            <a:r>
              <a:rPr lang="en-US" sz="2000" i="1" cap="none" spc="0" dirty="0" smtClean="0">
                <a:ln w="0"/>
                <a:solidFill>
                  <a:schemeClr val="tx1"/>
                </a:solidFill>
                <a:effectLst>
                  <a:outerShdw blurRad="38100" dist="19050" dir="2700000" algn="tl" rotWithShape="0">
                    <a:schemeClr val="dk1">
                      <a:alpha val="40000"/>
                    </a:schemeClr>
                  </a:outerShdw>
                </a:effectLst>
                <a:cs typeface="Times" pitchFamily="18" charset="0"/>
              </a:rPr>
              <a:t>170921136</a:t>
            </a:r>
          </a:p>
          <a:p>
            <a:pPr>
              <a:spcBef>
                <a:spcPts val="575"/>
              </a:spcBef>
              <a:spcAft>
                <a:spcPts val="0"/>
              </a:spcAft>
              <a:defRPr/>
            </a:pPr>
            <a:r>
              <a:rPr lang="en-US" sz="2000" i="1" cap="none" spc="0" dirty="0" smtClean="0">
                <a:ln w="0"/>
                <a:solidFill>
                  <a:schemeClr val="tx1"/>
                </a:solidFill>
                <a:effectLst>
                  <a:outerShdw blurRad="38100" dist="19050" dir="2700000" algn="tl" rotWithShape="0">
                    <a:schemeClr val="dk1">
                      <a:alpha val="40000"/>
                    </a:schemeClr>
                  </a:outerShdw>
                </a:effectLst>
                <a:cs typeface="Times" pitchFamily="18" charset="0"/>
              </a:rPr>
              <a:t>4</a:t>
            </a:r>
            <a:r>
              <a:rPr lang="en-US" sz="2000" i="1" cap="none" spc="0" baseline="30000" dirty="0" smtClean="0">
                <a:ln w="0"/>
                <a:solidFill>
                  <a:schemeClr val="tx1"/>
                </a:solidFill>
                <a:effectLst>
                  <a:outerShdw blurRad="38100" dist="19050" dir="2700000" algn="tl" rotWithShape="0">
                    <a:schemeClr val="dk1">
                      <a:alpha val="40000"/>
                    </a:schemeClr>
                  </a:outerShdw>
                </a:effectLst>
                <a:cs typeface="Times" pitchFamily="18" charset="0"/>
              </a:rPr>
              <a:t>th</a:t>
            </a:r>
            <a:r>
              <a:rPr lang="en-US" sz="2000" i="1" cap="none" spc="0" dirty="0" smtClean="0">
                <a:ln w="0"/>
                <a:solidFill>
                  <a:schemeClr val="tx1"/>
                </a:solidFill>
                <a:effectLst>
                  <a:outerShdw blurRad="38100" dist="19050" dir="2700000" algn="tl" rotWithShape="0">
                    <a:schemeClr val="dk1">
                      <a:alpha val="40000"/>
                    </a:schemeClr>
                  </a:outerShdw>
                </a:effectLst>
                <a:cs typeface="Times" pitchFamily="18" charset="0"/>
              </a:rPr>
              <a:t> </a:t>
            </a: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rPr>
              <a:t>Year B. Tech Student, </a:t>
            </a:r>
          </a:p>
          <a:p>
            <a:pPr>
              <a:spcBef>
                <a:spcPts val="575"/>
              </a:spcBef>
              <a:spcAft>
                <a:spcPts val="0"/>
              </a:spcAft>
              <a:defRPr/>
            </a:pPr>
            <a:r>
              <a:rPr lang="en-US" sz="2000" i="1" cap="none" spc="0" dirty="0">
                <a:ln w="0"/>
                <a:solidFill>
                  <a:schemeClr val="tx1"/>
                </a:solidFill>
                <a:effectLst>
                  <a:outerShdw blurRad="38100" dist="19050" dir="2700000" algn="tl" rotWithShape="0">
                    <a:schemeClr val="dk1">
                      <a:alpha val="40000"/>
                    </a:schemeClr>
                  </a:outerShdw>
                </a:effectLst>
                <a:cs typeface="Times" pitchFamily="18" charset="0"/>
              </a:rPr>
              <a:t>Dept. of </a:t>
            </a:r>
            <a:r>
              <a:rPr lang="en-US" sz="2000" i="1" cap="none" spc="0" dirty="0" smtClean="0">
                <a:ln w="0"/>
                <a:solidFill>
                  <a:schemeClr val="tx1"/>
                </a:solidFill>
                <a:effectLst>
                  <a:outerShdw blurRad="38100" dist="19050" dir="2700000" algn="tl" rotWithShape="0">
                    <a:schemeClr val="dk1">
                      <a:alpha val="40000"/>
                    </a:schemeClr>
                  </a:outerShdw>
                </a:effectLst>
                <a:cs typeface="Times" pitchFamily="18" charset="0"/>
              </a:rPr>
              <a:t>ICE</a:t>
            </a:r>
            <a:r>
              <a:rPr lang="en-US" sz="2000" cap="none" spc="0" dirty="0">
                <a:ln w="0"/>
                <a:solidFill>
                  <a:schemeClr val="tx1"/>
                </a:solidFill>
                <a:effectLst>
                  <a:outerShdw blurRad="38100" dist="19050" dir="2700000" algn="tl" rotWithShape="0">
                    <a:schemeClr val="dk1">
                      <a:alpha val="40000"/>
                    </a:schemeClr>
                  </a:outerShdw>
                </a:effectLst>
                <a:cs typeface="Times" pitchFamily="18" charset="0"/>
              </a:rPr>
              <a:t>,</a:t>
            </a:r>
          </a:p>
          <a:p>
            <a:pPr>
              <a:spcBef>
                <a:spcPts val="575"/>
              </a:spcBef>
              <a:spcAft>
                <a:spcPts val="0"/>
              </a:spcAft>
              <a:defRPr/>
            </a:pPr>
            <a:r>
              <a:rPr lang="en-US" sz="2000" cap="none" spc="0" dirty="0">
                <a:ln w="0"/>
                <a:solidFill>
                  <a:schemeClr val="tx1"/>
                </a:solidFill>
                <a:effectLst>
                  <a:outerShdw blurRad="38100" dist="19050" dir="2700000" algn="tl" rotWithShape="0">
                    <a:schemeClr val="dk1">
                      <a:alpha val="40000"/>
                    </a:schemeClr>
                  </a:outerShdw>
                </a:effectLst>
              </a:rPr>
              <a:t>MIT, MANIPAL-576104</a:t>
            </a:r>
          </a:p>
        </p:txBody>
      </p:sp>
      <p:sp>
        <p:nvSpPr>
          <p:cNvPr id="4" name="Subtitle 2"/>
          <p:cNvSpPr txBox="1">
            <a:spLocks/>
          </p:cNvSpPr>
          <p:nvPr/>
        </p:nvSpPr>
        <p:spPr>
          <a:xfrm>
            <a:off x="6903076" y="4121239"/>
            <a:ext cx="4028941" cy="20863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spcBef>
                <a:spcPts val="575"/>
              </a:spcBef>
              <a:defRPr/>
            </a:pPr>
            <a:r>
              <a:rPr lang="en-US" sz="2000" cap="none" spc="0" dirty="0">
                <a:ln w="0"/>
                <a:solidFill>
                  <a:schemeClr val="tx1"/>
                </a:solidFill>
                <a:effectLst>
                  <a:outerShdw blurRad="38100" dist="19050" dir="2700000" algn="tl" rotWithShape="0">
                    <a:schemeClr val="dk1">
                      <a:alpha val="40000"/>
                    </a:schemeClr>
                  </a:outerShdw>
                </a:effectLst>
              </a:rPr>
              <a:t>Guide’s Name </a:t>
            </a:r>
            <a:r>
              <a:rPr lang="en-US" sz="2000" cap="none" spc="0" dirty="0" smtClean="0">
                <a:ln w="0"/>
                <a:solidFill>
                  <a:schemeClr val="tx1"/>
                </a:solidFill>
                <a:effectLst>
                  <a:outerShdw blurRad="38100" dist="19050" dir="2700000" algn="tl" rotWithShape="0">
                    <a:schemeClr val="dk1">
                      <a:alpha val="40000"/>
                    </a:schemeClr>
                  </a:outerShdw>
                </a:effectLst>
              </a:rPr>
              <a:t>: </a:t>
            </a:r>
            <a:r>
              <a:rPr lang="en-US" sz="2000" cap="none" spc="0" err="1" smtClean="0">
                <a:ln w="0"/>
                <a:solidFill>
                  <a:schemeClr val="tx1"/>
                </a:solidFill>
                <a:effectLst>
                  <a:outerShdw blurRad="38100" dist="19050" dir="2700000" algn="tl" rotWithShape="0">
                    <a:schemeClr val="dk1">
                      <a:alpha val="40000"/>
                    </a:schemeClr>
                  </a:outerShdw>
                </a:effectLst>
              </a:rPr>
              <a:t>Mr</a:t>
            </a:r>
            <a:r>
              <a:rPr lang="en-US" sz="2000" cap="none" spc="0" smtClean="0">
                <a:ln w="0"/>
                <a:solidFill>
                  <a:schemeClr val="tx1"/>
                </a:solidFill>
                <a:effectLst>
                  <a:outerShdw blurRad="38100" dist="19050" dir="2700000" algn="tl" rotWithShape="0">
                    <a:schemeClr val="dk1">
                      <a:alpha val="40000"/>
                    </a:schemeClr>
                  </a:outerShdw>
                </a:effectLst>
              </a:rPr>
              <a:t>. Suraj</a:t>
            </a:r>
            <a:endParaRPr lang="en-US" sz="2000" cap="none" spc="0" dirty="0">
              <a:ln w="0"/>
              <a:solidFill>
                <a:schemeClr val="tx1"/>
              </a:solidFill>
              <a:effectLst>
                <a:outerShdw blurRad="38100" dist="19050" dir="2700000" algn="tl" rotWithShape="0">
                  <a:schemeClr val="dk1">
                    <a:alpha val="40000"/>
                  </a:schemeClr>
                </a:outerShdw>
              </a:effectLst>
            </a:endParaRPr>
          </a:p>
          <a:p>
            <a:pPr>
              <a:spcBef>
                <a:spcPts val="575"/>
              </a:spcBef>
              <a:defRPr/>
            </a:pPr>
            <a:r>
              <a:rPr lang="en-US" sz="2000" i="1" cap="none" spc="0" dirty="0" smtClean="0">
                <a:ln w="0"/>
                <a:solidFill>
                  <a:schemeClr val="tx1"/>
                </a:solidFill>
                <a:effectLst>
                  <a:outerShdw blurRad="38100" dist="19050" dir="2700000" algn="tl" rotWithShape="0">
                    <a:schemeClr val="dk1">
                      <a:alpha val="40000"/>
                    </a:schemeClr>
                  </a:outerShdw>
                </a:effectLst>
                <a:cs typeface="Times" pitchFamily="18" charset="0"/>
              </a:rPr>
              <a:t>Founder and CEO</a:t>
            </a:r>
          </a:p>
          <a:p>
            <a:pPr>
              <a:spcBef>
                <a:spcPts val="575"/>
              </a:spcBef>
              <a:defRPr/>
            </a:pPr>
            <a:r>
              <a:rPr lang="en-US" sz="2000" cap="none" spc="0" dirty="0" smtClean="0">
                <a:ln w="0"/>
                <a:solidFill>
                  <a:schemeClr val="tx1"/>
                </a:solidFill>
                <a:effectLst>
                  <a:outerShdw blurRad="38100" dist="19050" dir="2700000" algn="tl" rotWithShape="0">
                    <a:schemeClr val="dk1">
                      <a:alpha val="40000"/>
                    </a:schemeClr>
                  </a:outerShdw>
                </a:effectLst>
              </a:rPr>
              <a:t>Decibels lab</a:t>
            </a:r>
          </a:p>
          <a:p>
            <a:pPr>
              <a:spcBef>
                <a:spcPts val="575"/>
              </a:spcBef>
              <a:defRPr/>
            </a:pPr>
            <a:r>
              <a:rPr lang="en-US" sz="2000" cap="none" spc="0" dirty="0" smtClean="0">
                <a:ln w="0"/>
                <a:solidFill>
                  <a:schemeClr val="tx1"/>
                </a:solidFill>
                <a:effectLst>
                  <a:outerShdw blurRad="38100" dist="19050" dir="2700000" algn="tl" rotWithShape="0">
                    <a:schemeClr val="dk1">
                      <a:alpha val="40000"/>
                    </a:schemeClr>
                  </a:outerShdw>
                </a:effectLst>
              </a:rPr>
              <a:t>Bangalore</a:t>
            </a:r>
            <a:endParaRPr lang="en-US" sz="20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694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Date Placeholder 2"/>
          <p:cNvSpPr>
            <a:spLocks noGrp="1"/>
          </p:cNvSpPr>
          <p:nvPr>
            <p:ph type="dt" sz="half" idx="10"/>
          </p:nvPr>
        </p:nvSpPr>
        <p:spPr/>
        <p:txBody>
          <a:bodyPr/>
          <a:lstStyle/>
          <a:p>
            <a:fld id="{5E11FD4D-1317-40AC-A145-CE2743B98C5C}" type="datetime2">
              <a:rPr lang="en-US" smtClean="0"/>
              <a:t>Sunday, May 2, 2021</a:t>
            </a:fld>
            <a:endParaRPr lang="en-US" dirty="0"/>
          </a:p>
        </p:txBody>
      </p:sp>
      <p:sp>
        <p:nvSpPr>
          <p:cNvPr id="4" name="Footer Placeholder 3"/>
          <p:cNvSpPr>
            <a:spLocks noGrp="1"/>
          </p:cNvSpPr>
          <p:nvPr>
            <p:ph type="ftr" sz="quarter" idx="11"/>
          </p:nvPr>
        </p:nvSpPr>
        <p:spPr/>
        <p:txBody>
          <a:bodyPr/>
          <a:lstStyle/>
          <a:p>
            <a:r>
              <a:rPr lang="en-US" dirty="0"/>
              <a:t>Industrial Training Presentation 2021</a:t>
            </a:r>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
        <p:nvSpPr>
          <p:cNvPr id="7" name="TextBox 6"/>
          <p:cNvSpPr txBox="1"/>
          <p:nvPr/>
        </p:nvSpPr>
        <p:spPr>
          <a:xfrm>
            <a:off x="1097280" y="1836415"/>
            <a:ext cx="10387584" cy="1508105"/>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Conclusion</a:t>
            </a:r>
          </a:p>
          <a:p>
            <a:endParaRPr lang="en-US"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obtained plots concluded the performance of an electric powertrain for FTP-75 drive-cycle. Using the motor power plot we can find the possible amount of emission that can be produced from the vehicle.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617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3" name="Footer Placeholder 2"/>
          <p:cNvSpPr>
            <a:spLocks noGrp="1"/>
          </p:cNvSpPr>
          <p:nvPr>
            <p:ph type="ftr" sz="quarter" idx="11"/>
          </p:nvPr>
        </p:nvSpPr>
        <p:spPr/>
        <p:txBody>
          <a:bodyPr/>
          <a:lstStyle/>
          <a:p>
            <a:r>
              <a:rPr lang="en-US" dirty="0" smtClean="0"/>
              <a:t>Industrial Training Presentation 2021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942696"/>
            <a:ext cx="5827776" cy="41291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335" y="942697"/>
            <a:ext cx="5510785" cy="4129175"/>
          </a:xfrm>
          <a:prstGeom prst="rect">
            <a:avLst/>
          </a:prstGeom>
        </p:spPr>
      </p:pic>
      <p:sp>
        <p:nvSpPr>
          <p:cNvPr id="7" name="TextBox 6"/>
          <p:cNvSpPr txBox="1"/>
          <p:nvPr/>
        </p:nvSpPr>
        <p:spPr>
          <a:xfrm>
            <a:off x="1499616" y="5205984"/>
            <a:ext cx="2347117" cy="646331"/>
          </a:xfrm>
          <a:prstGeom prst="rect">
            <a:avLst/>
          </a:prstGeom>
          <a:noFill/>
        </p:spPr>
        <p:txBody>
          <a:bodyPr wrap="none" rtlCol="0">
            <a:spAutoFit/>
          </a:bodyPr>
          <a:lstStyle/>
          <a:p>
            <a:r>
              <a:rPr lang="en-GB" dirty="0" smtClean="0"/>
              <a:t>Fig.2 </a:t>
            </a:r>
            <a:r>
              <a:rPr lang="en-GB" dirty="0"/>
              <a:t>Wheel Speed Plot</a:t>
            </a:r>
            <a:endParaRPr lang="en-US" dirty="0"/>
          </a:p>
          <a:p>
            <a:endParaRPr lang="en-US" dirty="0"/>
          </a:p>
        </p:txBody>
      </p:sp>
      <p:sp>
        <p:nvSpPr>
          <p:cNvPr id="8" name="Rectangle 7"/>
          <p:cNvSpPr/>
          <p:nvPr/>
        </p:nvSpPr>
        <p:spPr>
          <a:xfrm>
            <a:off x="7810360" y="5071872"/>
            <a:ext cx="2399055" cy="507831"/>
          </a:xfrm>
          <a:prstGeom prst="rect">
            <a:avLst/>
          </a:prstGeom>
        </p:spPr>
        <p:txBody>
          <a:bodyPr wrap="none">
            <a:spAutoFit/>
          </a:bodyPr>
          <a:lstStyle/>
          <a:p>
            <a:pPr algn="ctr">
              <a:lnSpc>
                <a:spcPct val="150000"/>
              </a:lnSpc>
            </a:pPr>
            <a:r>
              <a:rPr lang="en-GB" dirty="0" smtClean="0">
                <a:latin typeface="Times New Roman" panose="02020603050405020304" pitchFamily="18" charset="0"/>
                <a:ea typeface="Times New Roman" panose="02020603050405020304" pitchFamily="18" charset="0"/>
              </a:rPr>
              <a:t>Fig.3 </a:t>
            </a:r>
            <a:r>
              <a:rPr lang="en-GB" dirty="0">
                <a:latin typeface="Times New Roman" panose="02020603050405020304" pitchFamily="18" charset="0"/>
                <a:ea typeface="Times New Roman" panose="02020603050405020304" pitchFamily="18" charset="0"/>
              </a:rPr>
              <a:t>Wheel </a:t>
            </a:r>
            <a:r>
              <a:rPr lang="en-GB" dirty="0" smtClean="0">
                <a:latin typeface="Times New Roman" panose="02020603050405020304" pitchFamily="18" charset="0"/>
                <a:ea typeface="Times New Roman" panose="02020603050405020304" pitchFamily="18" charset="0"/>
              </a:rPr>
              <a:t>torque </a:t>
            </a:r>
            <a:r>
              <a:rPr lang="en-GB" dirty="0">
                <a:latin typeface="Times New Roman" panose="02020603050405020304" pitchFamily="18" charset="0"/>
                <a:ea typeface="Times New Roman" panose="02020603050405020304" pitchFamily="18" charset="0"/>
              </a:rPr>
              <a:t>Plot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447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3" name="Footer Placeholder 2"/>
          <p:cNvSpPr>
            <a:spLocks noGrp="1"/>
          </p:cNvSpPr>
          <p:nvPr>
            <p:ph type="ftr" sz="quarter" idx="11"/>
          </p:nvPr>
        </p:nvSpPr>
        <p:spPr/>
        <p:txBody>
          <a:bodyPr/>
          <a:lstStyle/>
          <a:p>
            <a:r>
              <a:rPr lang="en-US" dirty="0" smtClean="0"/>
              <a:t>Industrial Training Presentation 2021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1" y="1055345"/>
            <a:ext cx="5486400" cy="3886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808" y="1055345"/>
            <a:ext cx="6181899" cy="3886983"/>
          </a:xfrm>
          <a:prstGeom prst="rect">
            <a:avLst/>
          </a:prstGeom>
        </p:spPr>
      </p:pic>
      <p:sp>
        <p:nvSpPr>
          <p:cNvPr id="7" name="Rectangle 6"/>
          <p:cNvSpPr/>
          <p:nvPr/>
        </p:nvSpPr>
        <p:spPr>
          <a:xfrm>
            <a:off x="1689157" y="5040461"/>
            <a:ext cx="2351927" cy="507831"/>
          </a:xfrm>
          <a:prstGeom prst="rect">
            <a:avLst/>
          </a:prstGeom>
        </p:spPr>
        <p:txBody>
          <a:bodyPr wrap="none">
            <a:spAutoFit/>
          </a:bodyPr>
          <a:lstStyle/>
          <a:p>
            <a:pPr algn="ctr">
              <a:lnSpc>
                <a:spcPct val="150000"/>
              </a:lnSpc>
            </a:pPr>
            <a:r>
              <a:rPr lang="en-GB" dirty="0" smtClean="0">
                <a:latin typeface="Times New Roman" panose="02020603050405020304" pitchFamily="18" charset="0"/>
                <a:ea typeface="Times New Roman" panose="02020603050405020304" pitchFamily="18" charset="0"/>
              </a:rPr>
              <a:t>Fig.4 Motor </a:t>
            </a:r>
            <a:r>
              <a:rPr lang="en-GB" dirty="0">
                <a:latin typeface="Times New Roman" panose="02020603050405020304" pitchFamily="18" charset="0"/>
                <a:ea typeface="Times New Roman" panose="02020603050405020304" pitchFamily="18" charset="0"/>
              </a:rPr>
              <a:t>Speed Plot</a:t>
            </a:r>
            <a:endParaRPr lang="en-US" dirty="0">
              <a:latin typeface="Times New Roman" panose="02020603050405020304" pitchFamily="18" charset="0"/>
              <a:ea typeface="Times New Roman" panose="02020603050405020304" pitchFamily="18" charset="0"/>
            </a:endParaRPr>
          </a:p>
        </p:txBody>
      </p:sp>
      <p:sp>
        <p:nvSpPr>
          <p:cNvPr id="8" name="Rectangle 7"/>
          <p:cNvSpPr/>
          <p:nvPr/>
        </p:nvSpPr>
        <p:spPr>
          <a:xfrm>
            <a:off x="7320201" y="5040460"/>
            <a:ext cx="2377575" cy="507831"/>
          </a:xfrm>
          <a:prstGeom prst="rect">
            <a:avLst/>
          </a:prstGeom>
        </p:spPr>
        <p:txBody>
          <a:bodyPr wrap="none">
            <a:spAutoFit/>
          </a:bodyPr>
          <a:lstStyle/>
          <a:p>
            <a:pPr algn="ctr">
              <a:lnSpc>
                <a:spcPct val="150000"/>
              </a:lnSpc>
            </a:pPr>
            <a:r>
              <a:rPr lang="en-GB" dirty="0" smtClean="0">
                <a:latin typeface="Times New Roman" panose="02020603050405020304" pitchFamily="18" charset="0"/>
                <a:ea typeface="Times New Roman" panose="02020603050405020304" pitchFamily="18" charset="0"/>
              </a:rPr>
              <a:t>Fig.5 </a:t>
            </a:r>
            <a:r>
              <a:rPr lang="en-GB" dirty="0">
                <a:latin typeface="Times New Roman" panose="02020603050405020304" pitchFamily="18" charset="0"/>
                <a:ea typeface="Times New Roman" panose="02020603050405020304" pitchFamily="18" charset="0"/>
              </a:rPr>
              <a:t>Motor </a:t>
            </a:r>
            <a:r>
              <a:rPr lang="en-GB" dirty="0" smtClean="0">
                <a:latin typeface="Times New Roman" panose="02020603050405020304" pitchFamily="18" charset="0"/>
                <a:ea typeface="Times New Roman" panose="02020603050405020304" pitchFamily="18" charset="0"/>
              </a:rPr>
              <a:t>torque </a:t>
            </a:r>
            <a:r>
              <a:rPr lang="en-GB" dirty="0">
                <a:latin typeface="Times New Roman" panose="02020603050405020304" pitchFamily="18" charset="0"/>
                <a:ea typeface="Times New Roman" panose="02020603050405020304" pitchFamily="18" charset="0"/>
              </a:rPr>
              <a:t>Plot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145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3" name="Footer Placeholder 2"/>
          <p:cNvSpPr>
            <a:spLocks noGrp="1"/>
          </p:cNvSpPr>
          <p:nvPr>
            <p:ph type="ftr" sz="quarter" idx="11"/>
          </p:nvPr>
        </p:nvSpPr>
        <p:spPr/>
        <p:txBody>
          <a:bodyPr/>
          <a:lstStyle/>
          <a:p>
            <a:r>
              <a:rPr lang="en-US" dirty="0" smtClean="0"/>
              <a:t>Industrial Training Presentation 2021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304" y="215437"/>
            <a:ext cx="8610555" cy="5490788"/>
          </a:xfrm>
          <a:prstGeom prst="rect">
            <a:avLst/>
          </a:prstGeom>
        </p:spPr>
      </p:pic>
      <p:sp>
        <p:nvSpPr>
          <p:cNvPr id="6" name="Rectangle 5"/>
          <p:cNvSpPr/>
          <p:nvPr/>
        </p:nvSpPr>
        <p:spPr>
          <a:xfrm>
            <a:off x="4915213" y="5706225"/>
            <a:ext cx="2364751" cy="507831"/>
          </a:xfrm>
          <a:prstGeom prst="rect">
            <a:avLst/>
          </a:prstGeom>
        </p:spPr>
        <p:txBody>
          <a:bodyPr wrap="none">
            <a:spAutoFit/>
          </a:bodyPr>
          <a:lstStyle/>
          <a:p>
            <a:pPr algn="ctr">
              <a:lnSpc>
                <a:spcPct val="150000"/>
              </a:lnSpc>
            </a:pPr>
            <a:r>
              <a:rPr lang="en-GB" dirty="0" smtClean="0">
                <a:latin typeface="Times New Roman" panose="02020603050405020304" pitchFamily="18" charset="0"/>
                <a:ea typeface="Times New Roman" panose="02020603050405020304" pitchFamily="18" charset="0"/>
              </a:rPr>
              <a:t>Fig.6 </a:t>
            </a:r>
            <a:r>
              <a:rPr lang="en-GB" dirty="0">
                <a:latin typeface="Times New Roman" panose="02020603050405020304" pitchFamily="18" charset="0"/>
                <a:ea typeface="Times New Roman" panose="02020603050405020304" pitchFamily="18" charset="0"/>
              </a:rPr>
              <a:t>Motor </a:t>
            </a:r>
            <a:r>
              <a:rPr lang="en-GB" dirty="0" smtClean="0">
                <a:latin typeface="Times New Roman" panose="02020603050405020304" pitchFamily="18" charset="0"/>
                <a:ea typeface="Times New Roman" panose="02020603050405020304" pitchFamily="18" charset="0"/>
              </a:rPr>
              <a:t>power </a:t>
            </a:r>
            <a:r>
              <a:rPr lang="en-GB" dirty="0">
                <a:latin typeface="Times New Roman" panose="02020603050405020304" pitchFamily="18" charset="0"/>
                <a:ea typeface="Times New Roman" panose="02020603050405020304" pitchFamily="18" charset="0"/>
              </a:rPr>
              <a:t>Plot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77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t>
            </a:r>
            <a:r>
              <a:rPr lang="en-US" dirty="0"/>
              <a:t>1] </a:t>
            </a:r>
            <a:r>
              <a:rPr lang="en-US" dirty="0" smtClean="0"/>
              <a:t>Chen </a:t>
            </a:r>
            <a:r>
              <a:rPr lang="en-US" dirty="0"/>
              <a:t>Lin, Li </a:t>
            </a:r>
            <a:r>
              <a:rPr lang="en-US" dirty="0" err="1"/>
              <a:t>Zhao,"A</a:t>
            </a:r>
            <a:r>
              <a:rPr lang="en-US" dirty="0"/>
              <a:t> DCT-Based </a:t>
            </a:r>
            <a:r>
              <a:rPr lang="en-US" dirty="0" err="1"/>
              <a:t>Driv</a:t>
            </a:r>
            <a:r>
              <a:rPr lang="en-US" dirty="0"/>
              <a:t> ng Cycle Generation Method and Its Application for Electric Vehicles," in Mathematical Problems in Engineering, 2015, Vol 2015.</a:t>
            </a:r>
            <a:endParaRPr lang="en-US" dirty="0">
              <a:cs typeface="Times New Roman" panose="02020603050405020304" pitchFamily="18" charset="0"/>
            </a:endParaRPr>
          </a:p>
          <a:p>
            <a:pPr lvl="1">
              <a:buFont typeface="Wingdings" panose="05000000000000000000" pitchFamily="2" charset="2"/>
              <a:buChar char="Ø"/>
            </a:pPr>
            <a:r>
              <a:rPr lang="en-US" dirty="0">
                <a:cs typeface="Times New Roman" panose="02020603050405020304" pitchFamily="18" charset="0"/>
              </a:rPr>
              <a:t>[2] </a:t>
            </a:r>
            <a:r>
              <a:rPr lang="en-US" dirty="0" smtClean="0">
                <a:cs typeface="Times New Roman" panose="02020603050405020304" pitchFamily="18" charset="0"/>
              </a:rPr>
              <a:t> </a:t>
            </a:r>
            <a:r>
              <a:rPr lang="en-US" dirty="0" err="1">
                <a:cs typeface="Times New Roman" panose="02020603050405020304" pitchFamily="18" charset="0"/>
              </a:rPr>
              <a:t>Zhincheng</a:t>
            </a:r>
            <a:r>
              <a:rPr lang="en-US" dirty="0">
                <a:cs typeface="Times New Roman" panose="02020603050405020304" pitchFamily="18" charset="0"/>
              </a:rPr>
              <a:t> SW!, "Real - World Driving Cycles Adaptability of Electric Vehicles," in World Electric Vehicle Joumal,11,19, March 2020.</a:t>
            </a:r>
          </a:p>
          <a:p>
            <a:pPr lvl="1" algn="just">
              <a:buNone/>
            </a:pPr>
            <a:endParaRPr lang="en-US" dirty="0">
              <a:cs typeface="Times New Roman" panose="02020603050405020304" pitchFamily="18" charset="0"/>
            </a:endParaRPr>
          </a:p>
          <a:p>
            <a:pPr lvl="1" algn="just">
              <a:buNone/>
            </a:pPr>
            <a:r>
              <a:rPr lang="en-US" b="1" dirty="0">
                <a:cs typeface="Times New Roman" panose="02020603050405020304" pitchFamily="18" charset="0"/>
              </a:rPr>
              <a:t>Other references</a:t>
            </a:r>
            <a:r>
              <a:rPr lang="en-US" b="1" dirty="0" smtClean="0">
                <a:cs typeface="Times New Roman" panose="02020603050405020304" pitchFamily="18" charset="0"/>
              </a:rPr>
              <a:t>:</a:t>
            </a:r>
          </a:p>
          <a:p>
            <a:pPr lvl="1" algn="just">
              <a:buNone/>
            </a:pPr>
            <a:r>
              <a:rPr lang="en-US" b="1" dirty="0" smtClean="0">
                <a:cs typeface="Times New Roman" panose="02020603050405020304" pitchFamily="18" charset="0"/>
              </a:rPr>
              <a:t> </a:t>
            </a:r>
            <a:r>
              <a:rPr lang="en-US" b="1" dirty="0">
                <a:cs typeface="Times New Roman" panose="02020603050405020304" pitchFamily="18" charset="0"/>
              </a:rPr>
              <a:t>Retrieved from: Car Engineer, </a:t>
            </a:r>
            <a:r>
              <a:rPr lang="en-US" b="1" dirty="0">
                <a:cs typeface="Times New Roman" panose="02020603050405020304" pitchFamily="18" charset="0"/>
                <a:hlinkClick r:id="rId2" action="ppaction://hlinkpres?slideindex=1&amp;slidetitle="/>
              </a:rPr>
              <a:t>https://</a:t>
            </a:r>
            <a:r>
              <a:rPr lang="en-US" b="1" dirty="0" smtClean="0">
                <a:cs typeface="Times New Roman" panose="02020603050405020304" pitchFamily="18" charset="0"/>
                <a:hlinkClick r:id="rId2" action="ppaction://hlinkpres?slideindex=1&amp;slidetitle="/>
              </a:rPr>
              <a:t>www.car-engineer.com/the-different-driving-cycles</a:t>
            </a:r>
            <a:r>
              <a:rPr lang="en-US" b="1" dirty="0">
                <a:cs typeface="Times New Roman" panose="02020603050405020304" pitchFamily="18" charset="0"/>
                <a:hlinkClick r:id="rId2" action="ppaction://hlinkpres?slideindex=1&amp;slidetitle="/>
              </a:rPr>
              <a:t>/</a:t>
            </a:r>
            <a:endParaRPr lang="en-US" b="1" dirty="0">
              <a:cs typeface="Times New Roman" panose="02020603050405020304" pitchFamily="18" charset="0"/>
            </a:endParaRPr>
          </a:p>
        </p:txBody>
      </p:sp>
      <p:sp>
        <p:nvSpPr>
          <p:cNvPr id="4" name="Date Placeholder 3"/>
          <p:cNvSpPr>
            <a:spLocks noGrp="1"/>
          </p:cNvSpPr>
          <p:nvPr>
            <p:ph type="dt" sz="half" idx="10"/>
          </p:nvPr>
        </p:nvSpPr>
        <p:spPr/>
        <p:txBody>
          <a:bodyPr/>
          <a:lstStyle/>
          <a:p>
            <a:fld id="{063B722E-386A-48BC-9CCD-4ED378DF1819}"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p>
        </p:txBody>
      </p:sp>
      <p:sp>
        <p:nvSpPr>
          <p:cNvPr id="6" name="Slide Number Placeholder 5"/>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353533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B722E-386A-48BC-9CCD-4ED378DF1819}"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a:t>Industrial Training Presentation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Rectangle 6"/>
          <p:cNvSpPr/>
          <p:nvPr/>
        </p:nvSpPr>
        <p:spPr>
          <a:xfrm>
            <a:off x="3586915" y="2705725"/>
            <a:ext cx="5018170" cy="1446550"/>
          </a:xfrm>
          <a:prstGeom prst="rect">
            <a:avLst/>
          </a:prstGeom>
          <a:noFill/>
        </p:spPr>
        <p:txBody>
          <a:bodyPr wrap="none" lIns="91440" tIns="45720" rIns="91440" bIns="45720" anchor="ctr">
            <a:spAutoFit/>
          </a:bodyPr>
          <a:lstStyle/>
          <a:p>
            <a:pPr algn="ctr"/>
            <a:r>
              <a:rPr lang="en-US" sz="88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414233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a:t>
            </a:r>
            <a:endParaRPr lang="en-US" dirty="0"/>
          </a:p>
        </p:txBody>
      </p:sp>
      <p:sp>
        <p:nvSpPr>
          <p:cNvPr id="3" name="Content Placeholder 2"/>
          <p:cNvSpPr>
            <a:spLocks noGrp="1"/>
          </p:cNvSpPr>
          <p:nvPr>
            <p:ph idx="1"/>
          </p:nvPr>
        </p:nvSpPr>
        <p:spPr/>
        <p:txBody>
          <a:bodyPr/>
          <a:lstStyle/>
          <a:p>
            <a:pPr marL="452628" indent="-342900" fontAlgn="auto">
              <a:spcAft>
                <a:spcPts val="0"/>
              </a:spcAft>
              <a:buFont typeface="Wingdings" panose="05000000000000000000" pitchFamily="2" charset="2"/>
              <a:buChar char="Ø"/>
              <a:defRPr/>
            </a:pPr>
            <a:r>
              <a:rPr lang="en-US" dirty="0"/>
              <a:t>Introduction</a:t>
            </a:r>
          </a:p>
          <a:p>
            <a:pPr marL="452628" indent="-342900" fontAlgn="auto">
              <a:spcAft>
                <a:spcPts val="0"/>
              </a:spcAft>
              <a:buFont typeface="Wingdings" panose="05000000000000000000" pitchFamily="2" charset="2"/>
              <a:buChar char="Ø"/>
              <a:defRPr/>
            </a:pPr>
            <a:r>
              <a:rPr lang="en-US" dirty="0"/>
              <a:t>Objectives &amp; Timeline </a:t>
            </a:r>
          </a:p>
          <a:p>
            <a:pPr marL="452628" indent="-342900" fontAlgn="auto">
              <a:spcAft>
                <a:spcPts val="0"/>
              </a:spcAft>
              <a:buFont typeface="Wingdings" panose="05000000000000000000" pitchFamily="2" charset="2"/>
              <a:buChar char="Ø"/>
              <a:defRPr/>
            </a:pPr>
            <a:r>
              <a:rPr lang="en-US" dirty="0"/>
              <a:t>Training highlights</a:t>
            </a:r>
          </a:p>
          <a:p>
            <a:pPr marL="452628" indent="-342900" fontAlgn="auto">
              <a:spcAft>
                <a:spcPts val="0"/>
              </a:spcAft>
              <a:buFont typeface="Wingdings" panose="05000000000000000000" pitchFamily="2" charset="2"/>
              <a:buChar char="Ø"/>
              <a:defRPr/>
            </a:pPr>
            <a:r>
              <a:rPr lang="en-US" dirty="0"/>
              <a:t>Conclusion</a:t>
            </a:r>
          </a:p>
          <a:p>
            <a:pPr marL="452628" indent="-342900" fontAlgn="auto">
              <a:spcAft>
                <a:spcPts val="0"/>
              </a:spcAft>
              <a:buFont typeface="Wingdings" panose="05000000000000000000" pitchFamily="2" charset="2"/>
              <a:buChar char="Ø"/>
              <a:defRPr/>
            </a:pPr>
            <a:r>
              <a:rPr lang="en-US" dirty="0"/>
              <a:t>References</a:t>
            </a:r>
          </a:p>
          <a:p>
            <a:endParaRPr lang="en-US" dirty="0"/>
          </a:p>
        </p:txBody>
      </p:sp>
      <p:sp>
        <p:nvSpPr>
          <p:cNvPr id="4" name="Date Placeholder 3"/>
          <p:cNvSpPr>
            <a:spLocks noGrp="1"/>
          </p:cNvSpPr>
          <p:nvPr>
            <p:ph type="dt" sz="half" idx="10"/>
          </p:nvPr>
        </p:nvSpPr>
        <p:spPr/>
        <p:txBody>
          <a:bodyPr/>
          <a:lstStyle/>
          <a:p>
            <a:fld id="{30FB2E82-892E-40B9-8CB3-C737606063B8}"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21673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Date Placeholder 3"/>
          <p:cNvSpPr>
            <a:spLocks noGrp="1"/>
          </p:cNvSpPr>
          <p:nvPr>
            <p:ph type="dt" sz="half" idx="10"/>
          </p:nvPr>
        </p:nvSpPr>
        <p:spPr/>
        <p:txBody>
          <a:bodyPr/>
          <a:lstStyle/>
          <a:p>
            <a:fld id="{063B722E-386A-48BC-9CCD-4ED378DF1819}"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p>
        </p:txBody>
      </p:sp>
      <p:sp>
        <p:nvSpPr>
          <p:cNvPr id="6" name="Slide Number Placeholder 5"/>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10" name="Picture 9"/>
          <p:cNvPicPr>
            <a:picLocks noChangeAspect="1"/>
          </p:cNvPicPr>
          <p:nvPr/>
        </p:nvPicPr>
        <p:blipFill>
          <a:blip r:embed="rId2"/>
          <a:stretch>
            <a:fillRect/>
          </a:stretch>
        </p:blipFill>
        <p:spPr>
          <a:xfrm>
            <a:off x="6649825" y="2122440"/>
            <a:ext cx="4209090" cy="3293290"/>
          </a:xfrm>
          <a:prstGeom prst="rect">
            <a:avLst/>
          </a:prstGeom>
        </p:spPr>
      </p:pic>
      <p:sp>
        <p:nvSpPr>
          <p:cNvPr id="11" name="TextBox 10"/>
          <p:cNvSpPr txBox="1"/>
          <p:nvPr/>
        </p:nvSpPr>
        <p:spPr>
          <a:xfrm>
            <a:off x="304800" y="2122440"/>
            <a:ext cx="5821680"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electric vehicle (EV) is propelled by an electric motor, powered by rechargeable battery packs, rather than a gasoline engine</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the outside, the vehicle does not appear to be electric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Under the hood, the electric car has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An electric motor.</a:t>
            </a:r>
          </a:p>
          <a:p>
            <a:pPr algn="just"/>
            <a:r>
              <a:rPr lang="en-US" dirty="0">
                <a:latin typeface="Times New Roman" panose="02020603050405020304" pitchFamily="18" charset="0"/>
                <a:cs typeface="Times New Roman" panose="02020603050405020304" pitchFamily="18" charset="0"/>
              </a:rPr>
              <a:t>•	A controller.</a:t>
            </a:r>
          </a:p>
          <a:p>
            <a:pPr algn="just"/>
            <a:r>
              <a:rPr lang="en-US" dirty="0">
                <a:latin typeface="Times New Roman" panose="02020603050405020304" pitchFamily="18" charset="0"/>
                <a:cs typeface="Times New Roman" panose="02020603050405020304" pitchFamily="18" charset="0"/>
              </a:rPr>
              <a:t>•	A rechargeable battery.</a:t>
            </a:r>
          </a:p>
        </p:txBody>
      </p:sp>
    </p:spTree>
    <p:extLst>
      <p:ext uri="{BB962C8B-B14F-4D97-AF65-F5344CB8AC3E}">
        <p14:creationId xmlns:p14="http://schemas.microsoft.com/office/powerpoint/2010/main" val="2500828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3" name="Footer Placeholder 2"/>
          <p:cNvSpPr>
            <a:spLocks noGrp="1"/>
          </p:cNvSpPr>
          <p:nvPr>
            <p:ph type="ftr" sz="quarter" idx="11"/>
          </p:nvPr>
        </p:nvSpPr>
        <p:spPr/>
        <p:txBody>
          <a:bodyPr/>
          <a:lstStyle/>
          <a:p>
            <a:r>
              <a:rPr lang="en-US" dirty="0" smtClean="0"/>
              <a:t>Industrial Training Presentation 2021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87" y="579884"/>
            <a:ext cx="10058400" cy="4532243"/>
          </a:xfrm>
          <a:prstGeom prst="rect">
            <a:avLst/>
          </a:prstGeom>
        </p:spPr>
      </p:pic>
      <p:sp>
        <p:nvSpPr>
          <p:cNvPr id="6" name="TextBox 5"/>
          <p:cNvSpPr txBox="1"/>
          <p:nvPr/>
        </p:nvSpPr>
        <p:spPr>
          <a:xfrm>
            <a:off x="4230624" y="4120896"/>
            <a:ext cx="3092385" cy="646331"/>
          </a:xfrm>
          <a:prstGeom prst="rect">
            <a:avLst/>
          </a:prstGeom>
          <a:noFill/>
        </p:spPr>
        <p:txBody>
          <a:bodyPr wrap="none" rtlCol="0">
            <a:spAutoFit/>
          </a:bodyPr>
          <a:lstStyle/>
          <a:p>
            <a:r>
              <a:rPr lang="en-GB" dirty="0"/>
              <a:t>Fig.1 Overall view of the model</a:t>
            </a:r>
            <a:endParaRPr lang="en-US" dirty="0"/>
          </a:p>
          <a:p>
            <a:endParaRPr lang="en-US" dirty="0"/>
          </a:p>
        </p:txBody>
      </p:sp>
    </p:spTree>
    <p:extLst>
      <p:ext uri="{BB962C8B-B14F-4D97-AF65-F5344CB8AC3E}">
        <p14:creationId xmlns:p14="http://schemas.microsoft.com/office/powerpoint/2010/main" val="154910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To model the powertrain components of an Electric vehicle.</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To compare effect of different </a:t>
            </a:r>
            <a:r>
              <a:rPr lang="en-IN" sz="1800" dirty="0" err="1" smtClean="0">
                <a:latin typeface="Times New Roman" panose="02020603050405020304" pitchFamily="18" charset="0"/>
                <a:cs typeface="Times New Roman" panose="02020603050405020304" pitchFamily="18" charset="0"/>
              </a:rPr>
              <a:t>drivecycles</a:t>
            </a:r>
            <a:r>
              <a:rPr lang="en-IN" sz="1800" dirty="0" smtClean="0">
                <a:latin typeface="Times New Roman" panose="02020603050405020304" pitchFamily="18" charset="0"/>
                <a:cs typeface="Times New Roman" panose="02020603050405020304" pitchFamily="18" charset="0"/>
              </a:rPr>
              <a:t> on electric powertrain.</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524C61-1AD0-4EAF-A6C1-AFCF27B79617}"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196054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4" name="Date Placeholder 3"/>
          <p:cNvSpPr>
            <a:spLocks noGrp="1"/>
          </p:cNvSpPr>
          <p:nvPr>
            <p:ph type="dt" sz="half" idx="10"/>
          </p:nvPr>
        </p:nvSpPr>
        <p:spPr/>
        <p:txBody>
          <a:bodyPr/>
          <a:lstStyle/>
          <a:p>
            <a:fld id="{063B722E-386A-48BC-9CCD-4ED378DF1819}" type="datetime2">
              <a:rPr lang="en-US" smtClean="0"/>
              <a:t>Sunday, May 2, 2021</a:t>
            </a:fld>
            <a:endParaRPr lang="en-US" dirty="0"/>
          </a:p>
        </p:txBody>
      </p:sp>
      <p:sp>
        <p:nvSpPr>
          <p:cNvPr id="5" name="Footer Placeholder 4"/>
          <p:cNvSpPr>
            <a:spLocks noGrp="1"/>
          </p:cNvSpPr>
          <p:nvPr>
            <p:ph type="ftr" sz="quarter" idx="11"/>
          </p:nvPr>
        </p:nvSpPr>
        <p:spPr/>
        <p:txBody>
          <a:bodyPr/>
          <a:lstStyle/>
          <a:p>
            <a:r>
              <a:rPr lang="en-US" dirty="0"/>
              <a:t>Industrial Training Presentation 2021</a:t>
            </a:r>
          </a:p>
        </p:txBody>
      </p:sp>
      <p:sp>
        <p:nvSpPr>
          <p:cNvPr id="6" name="Slide Number Placeholder 5"/>
          <p:cNvSpPr>
            <a:spLocks noGrp="1"/>
          </p:cNvSpPr>
          <p:nvPr>
            <p:ph type="sldNum" sz="quarter" idx="12"/>
          </p:nvPr>
        </p:nvSpPr>
        <p:spPr/>
        <p:txBody>
          <a:bodyPr/>
          <a:lstStyle/>
          <a:p>
            <a:fld id="{4FAB73BC-B049-4115-A692-8D63A059BFB8}" type="slidenum">
              <a:rPr lang="en-US" smtClean="0"/>
              <a:pPr/>
              <a:t>6</a:t>
            </a:fld>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850714285"/>
              </p:ext>
            </p:extLst>
          </p:nvPr>
        </p:nvGraphicFramePr>
        <p:xfrm>
          <a:off x="1947672" y="1953568"/>
          <a:ext cx="6891528" cy="3679136"/>
        </p:xfrm>
        <a:graphic>
          <a:graphicData uri="http://schemas.openxmlformats.org/drawingml/2006/table">
            <a:tbl>
              <a:tblPr firstRow="1" bandRow="1">
                <a:tableStyleId>{5C22544A-7EE6-4342-B048-85BDC9FD1C3A}</a:tableStyleId>
              </a:tblPr>
              <a:tblGrid>
                <a:gridCol w="5465095">
                  <a:extLst>
                    <a:ext uri="{9D8B030D-6E8A-4147-A177-3AD203B41FA5}">
                      <a16:colId xmlns:a16="http://schemas.microsoft.com/office/drawing/2014/main" val="20000"/>
                    </a:ext>
                  </a:extLst>
                </a:gridCol>
                <a:gridCol w="706422">
                  <a:extLst>
                    <a:ext uri="{9D8B030D-6E8A-4147-A177-3AD203B41FA5}">
                      <a16:colId xmlns:a16="http://schemas.microsoft.com/office/drawing/2014/main" val="20001"/>
                    </a:ext>
                  </a:extLst>
                </a:gridCol>
                <a:gridCol w="720011">
                  <a:extLst>
                    <a:ext uri="{9D8B030D-6E8A-4147-A177-3AD203B41FA5}">
                      <a16:colId xmlns:a16="http://schemas.microsoft.com/office/drawing/2014/main" val="20002"/>
                    </a:ext>
                  </a:extLst>
                </a:gridCol>
              </a:tblGrid>
              <a:tr h="734597">
                <a:tc>
                  <a:txBody>
                    <a:bodyPr/>
                    <a:lstStyle/>
                    <a:p>
                      <a:r>
                        <a:rPr lang="en-US" sz="1800" dirty="0"/>
                        <a:t>Period(months)</a:t>
                      </a:r>
                    </a:p>
                  </a:txBody>
                  <a:tcPr>
                    <a:solidFill>
                      <a:srgbClr val="BD5703"/>
                    </a:solidFill>
                  </a:tcPr>
                </a:tc>
                <a:tc>
                  <a:txBody>
                    <a:bodyPr/>
                    <a:lstStyle/>
                    <a:p>
                      <a:r>
                        <a:rPr lang="en-US" sz="1800" dirty="0" smtClean="0"/>
                        <a:t>May</a:t>
                      </a:r>
                      <a:endParaRPr lang="en-US" sz="1800" dirty="0"/>
                    </a:p>
                  </a:txBody>
                  <a:tcPr>
                    <a:solidFill>
                      <a:srgbClr val="BD5703"/>
                    </a:solidFill>
                  </a:tcPr>
                </a:tc>
                <a:tc>
                  <a:txBody>
                    <a:bodyPr/>
                    <a:lstStyle/>
                    <a:p>
                      <a:r>
                        <a:rPr lang="en-US" sz="1800" dirty="0" smtClean="0"/>
                        <a:t>June</a:t>
                      </a:r>
                      <a:endParaRPr lang="en-US" sz="1800" dirty="0"/>
                    </a:p>
                  </a:txBody>
                  <a:tcPr>
                    <a:solidFill>
                      <a:srgbClr val="BD5703"/>
                    </a:solidFill>
                  </a:tcPr>
                </a:tc>
                <a:extLst>
                  <a:ext uri="{0D108BD9-81ED-4DB2-BD59-A6C34878D82A}">
                    <a16:rowId xmlns:a16="http://schemas.microsoft.com/office/drawing/2014/main" val="10000"/>
                  </a:ext>
                </a:extLst>
              </a:tr>
              <a:tr h="731521">
                <a:tc>
                  <a:txBody>
                    <a:bodyPr/>
                    <a:lstStyle/>
                    <a:p>
                      <a:r>
                        <a:rPr lang="en-US" dirty="0"/>
                        <a:t>Literature</a:t>
                      </a:r>
                      <a:r>
                        <a:rPr lang="en-US" baseline="0" dirty="0"/>
                        <a:t> review and feasibility study</a:t>
                      </a:r>
                      <a:endParaRPr lang="en-US" dirty="0"/>
                    </a:p>
                  </a:txBody>
                  <a:tcPr/>
                </a:tc>
                <a:tc>
                  <a:txBody>
                    <a:bodyPr/>
                    <a:lstStyle/>
                    <a:p>
                      <a:r>
                        <a:rPr lang="en-US" sz="1800" dirty="0" smtClean="0"/>
                        <a:t>Yes</a:t>
                      </a:r>
                      <a:endParaRPr lang="en-US" sz="1800" dirty="0"/>
                    </a:p>
                  </a:txBody>
                  <a:tcPr>
                    <a:solidFill>
                      <a:srgbClr val="BD5703"/>
                    </a:solidFill>
                  </a:tcPr>
                </a:tc>
                <a:tc>
                  <a:txBody>
                    <a:bodyPr/>
                    <a:lstStyle/>
                    <a:p>
                      <a:endParaRPr lang="en-US" sz="1800" dirty="0"/>
                    </a:p>
                  </a:txBody>
                  <a:tcPr>
                    <a:solidFill>
                      <a:srgbClr val="BD5703"/>
                    </a:solidFill>
                  </a:tcPr>
                </a:tc>
                <a:extLst>
                  <a:ext uri="{0D108BD9-81ED-4DB2-BD59-A6C34878D82A}">
                    <a16:rowId xmlns:a16="http://schemas.microsoft.com/office/drawing/2014/main" val="10001"/>
                  </a:ext>
                </a:extLst>
              </a:tr>
              <a:tr h="734597">
                <a:tc>
                  <a:txBody>
                    <a:bodyPr/>
                    <a:lstStyle/>
                    <a:p>
                      <a:r>
                        <a:rPr lang="en-US" dirty="0" smtClean="0"/>
                        <a:t>Understanding</a:t>
                      </a:r>
                      <a:r>
                        <a:rPr lang="en-US" baseline="0" dirty="0" smtClean="0"/>
                        <a:t> the components of Electric vehicle</a:t>
                      </a:r>
                      <a:endParaRPr lang="en-US" dirty="0"/>
                    </a:p>
                  </a:txBody>
                  <a:tcPr/>
                </a:tc>
                <a:tc>
                  <a:txBody>
                    <a:bodyPr/>
                    <a:lstStyle/>
                    <a:p>
                      <a:r>
                        <a:rPr lang="en-US" sz="1800" dirty="0" smtClean="0"/>
                        <a:t>Yes</a:t>
                      </a:r>
                      <a:endParaRPr lang="en-US" sz="1800" dirty="0"/>
                    </a:p>
                  </a:txBody>
                  <a:tcPr>
                    <a:solidFill>
                      <a:schemeClr val="bg2"/>
                    </a:solidFill>
                  </a:tcPr>
                </a:tc>
                <a:tc>
                  <a:txBody>
                    <a:bodyPr/>
                    <a:lstStyle/>
                    <a:p>
                      <a:endParaRPr kumimoji="0" lang="en-US" sz="1800" kern="1200" dirty="0">
                        <a:solidFill>
                          <a:schemeClr val="dk1"/>
                        </a:solidFill>
                        <a:latin typeface="+mn-lt"/>
                        <a:ea typeface="+mn-ea"/>
                        <a:cs typeface="+mn-cs"/>
                      </a:endParaRPr>
                    </a:p>
                  </a:txBody>
                  <a:tcPr>
                    <a:solidFill>
                      <a:srgbClr val="BD5703"/>
                    </a:solidFill>
                  </a:tcPr>
                </a:tc>
                <a:extLst>
                  <a:ext uri="{0D108BD9-81ED-4DB2-BD59-A6C34878D82A}">
                    <a16:rowId xmlns:a16="http://schemas.microsoft.com/office/drawing/2014/main" val="10002"/>
                  </a:ext>
                </a:extLst>
              </a:tr>
              <a:tr h="731521">
                <a:tc>
                  <a:txBody>
                    <a:bodyPr/>
                    <a:lstStyle/>
                    <a:p>
                      <a:r>
                        <a:rPr lang="en-US" baseline="0" dirty="0" smtClean="0"/>
                        <a:t>Modelling in </a:t>
                      </a:r>
                      <a:r>
                        <a:rPr lang="en-US" baseline="0" dirty="0" err="1" smtClean="0"/>
                        <a:t>Matlab</a:t>
                      </a:r>
                      <a:r>
                        <a:rPr lang="en-US" baseline="0" dirty="0" smtClean="0"/>
                        <a:t>/Simulink</a:t>
                      </a:r>
                      <a:endParaRPr lang="en-US" baseline="0" dirty="0"/>
                    </a:p>
                  </a:txBody>
                  <a:tcPr/>
                </a:tc>
                <a:tc>
                  <a:txBody>
                    <a:bodyPr/>
                    <a:lstStyle/>
                    <a:p>
                      <a:endParaRPr lang="en-US" sz="1800"/>
                    </a:p>
                  </a:txBody>
                  <a:tcPr/>
                </a:tc>
                <a:tc>
                  <a:txBody>
                    <a:bodyPr/>
                    <a:lstStyle/>
                    <a:p>
                      <a:r>
                        <a:rPr lang="en-US" sz="1800" dirty="0" smtClean="0"/>
                        <a:t>Yes</a:t>
                      </a:r>
                      <a:endParaRPr lang="en-US" sz="1800" dirty="0"/>
                    </a:p>
                  </a:txBody>
                  <a:tcPr/>
                </a:tc>
                <a:extLst>
                  <a:ext uri="{0D108BD9-81ED-4DB2-BD59-A6C34878D82A}">
                    <a16:rowId xmlns:a16="http://schemas.microsoft.com/office/drawing/2014/main" val="10003"/>
                  </a:ext>
                </a:extLst>
              </a:tr>
              <a:tr h="746900">
                <a:tc>
                  <a:txBody>
                    <a:bodyPr/>
                    <a:lstStyle/>
                    <a:p>
                      <a:r>
                        <a:rPr lang="en-US" dirty="0"/>
                        <a:t>Documentation</a:t>
                      </a:r>
                      <a:r>
                        <a:rPr lang="en-US" baseline="0" dirty="0"/>
                        <a:t> and final report</a:t>
                      </a:r>
                      <a:endParaRPr lang="en-US" dirty="0"/>
                    </a:p>
                  </a:txBody>
                  <a:tcPr/>
                </a:tc>
                <a:tc>
                  <a:txBody>
                    <a:bodyPr/>
                    <a:lstStyle/>
                    <a:p>
                      <a:endParaRPr lang="en-US" sz="1800"/>
                    </a:p>
                  </a:txBody>
                  <a:tcPr/>
                </a:tc>
                <a:tc>
                  <a:txBody>
                    <a:bodyPr/>
                    <a:lstStyle/>
                    <a:p>
                      <a:r>
                        <a:rPr lang="en-US" sz="1800" dirty="0" smtClean="0"/>
                        <a:t>Yes</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38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Highlights</a:t>
            </a:r>
          </a:p>
        </p:txBody>
      </p:sp>
      <p:sp>
        <p:nvSpPr>
          <p:cNvPr id="3" name="Date Placeholder 2"/>
          <p:cNvSpPr>
            <a:spLocks noGrp="1"/>
          </p:cNvSpPr>
          <p:nvPr>
            <p:ph type="dt" sz="half" idx="10"/>
          </p:nvPr>
        </p:nvSpPr>
        <p:spPr/>
        <p:txBody>
          <a:bodyPr/>
          <a:lstStyle/>
          <a:p>
            <a:fld id="{5E11FD4D-1317-40AC-A145-CE2743B98C5C}" type="datetime2">
              <a:rPr lang="en-US" smtClean="0"/>
              <a:t>Sunday, May 2, 2021</a:t>
            </a:fld>
            <a:endParaRPr lang="en-US" dirty="0"/>
          </a:p>
        </p:txBody>
      </p:sp>
      <p:sp>
        <p:nvSpPr>
          <p:cNvPr id="4" name="Footer Placeholder 3"/>
          <p:cNvSpPr>
            <a:spLocks noGrp="1"/>
          </p:cNvSpPr>
          <p:nvPr>
            <p:ph type="ftr" sz="quarter" idx="11"/>
          </p:nvPr>
        </p:nvSpPr>
        <p:spPr/>
        <p:txBody>
          <a:bodyPr/>
          <a:lstStyle/>
          <a:p>
            <a:r>
              <a:rPr lang="en-US" dirty="0"/>
              <a:t>Industrial Training Presentation 2021</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
        <p:nvSpPr>
          <p:cNvPr id="7" name="TextBox 6"/>
          <p:cNvSpPr txBox="1"/>
          <p:nvPr/>
        </p:nvSpPr>
        <p:spPr>
          <a:xfrm>
            <a:off x="1097280" y="1853184"/>
            <a:ext cx="10277856" cy="341632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Importance of modelling Electric Powertrain</a:t>
            </a:r>
            <a:endParaRPr lang="en-US" sz="2000" b="1" dirty="0">
              <a:latin typeface="Times New Roman" panose="02020603050405020304" pitchFamily="18" charset="0"/>
              <a:cs typeface="Times New Roman" panose="02020603050405020304" pitchFamily="18" charset="0"/>
            </a:endParaRPr>
          </a:p>
          <a:p>
            <a:pPr algn="just"/>
            <a:endParaRPr lang="en-US" dirty="0"/>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One of the key parameters for every EV manufactures are striving is Energy consumed/Km (</a:t>
            </a:r>
            <a:r>
              <a:rPr lang="en-GB" dirty="0" err="1">
                <a:latin typeface="Times New Roman" panose="02020603050405020304" pitchFamily="18" charset="0"/>
                <a:cs typeface="Times New Roman" panose="02020603050405020304" pitchFamily="18" charset="0"/>
              </a:rPr>
              <a:t>Wh</a:t>
            </a:r>
            <a:r>
              <a:rPr lang="en-GB" dirty="0">
                <a:latin typeface="Times New Roman" panose="02020603050405020304" pitchFamily="18" charset="0"/>
                <a:cs typeface="Times New Roman" panose="02020603050405020304" pitchFamily="18" charset="0"/>
              </a:rPr>
              <a:t>/Km) (Tesla overbeats all the other auto manufactures in this</a:t>
            </a:r>
            <a:r>
              <a:rPr lang="en-GB"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If you have got the right component sizing, done the best optimization studies, made every possible influencing parameter considered for studies &amp; have performed 10000+ hours of simulations to understand how the system would behave in the real world. </a:t>
            </a:r>
            <a:endParaRPr lang="en-GB" dirty="0" smtClean="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is the </a:t>
            </a:r>
            <a:r>
              <a:rPr lang="en-GB" dirty="0" err="1">
                <a:latin typeface="Times New Roman" panose="02020603050405020304" pitchFamily="18" charset="0"/>
                <a:cs typeface="Times New Roman" panose="02020603050405020304" pitchFamily="18" charset="0"/>
              </a:rPr>
              <a:t>fortray</a:t>
            </a:r>
            <a:r>
              <a:rPr lang="en-GB" dirty="0">
                <a:latin typeface="Times New Roman" panose="02020603050405020304" pitchFamily="18" charset="0"/>
                <a:cs typeface="Times New Roman" panose="02020603050405020304" pitchFamily="18" charset="0"/>
              </a:rPr>
              <a:t> of the Simulation engineering team (MBD), system architecture team &amp; component design team. MBD being the core competency of Decibels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3092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3" name="Footer Placeholder 2"/>
          <p:cNvSpPr>
            <a:spLocks noGrp="1"/>
          </p:cNvSpPr>
          <p:nvPr>
            <p:ph type="ftr" sz="quarter" idx="11"/>
          </p:nvPr>
        </p:nvSpPr>
        <p:spPr/>
        <p:txBody>
          <a:bodyPr/>
          <a:lstStyle/>
          <a:p>
            <a:r>
              <a:rPr lang="en-US" dirty="0" smtClean="0"/>
              <a:t>Industrial Training Presentation 2021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TextBox 4"/>
          <p:cNvSpPr txBox="1"/>
          <p:nvPr/>
        </p:nvSpPr>
        <p:spPr>
          <a:xfrm>
            <a:off x="329184" y="117484"/>
            <a:ext cx="11301984" cy="6524863"/>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Program Introduction</a:t>
            </a:r>
            <a:endParaRPr lang="en-US" sz="2000" b="1" dirty="0">
              <a:latin typeface="Times New Roman" panose="02020603050405020304" pitchFamily="18" charset="0"/>
              <a:cs typeface="Times New Roman" panose="02020603050405020304" pitchFamily="18" charset="0"/>
            </a:endParaRPr>
          </a:p>
          <a:p>
            <a:pPr algn="just"/>
            <a:r>
              <a:rPr lang="en-GB" dirty="0"/>
              <a:t> </a:t>
            </a:r>
            <a:endParaRPr lang="en-US" dirty="0"/>
          </a:p>
          <a:p>
            <a:pPr marL="285750" indent="-285750" algn="just">
              <a:buFont typeface="Arial" panose="020B0604020202020204" pitchFamily="34" charset="0"/>
              <a:buChar char="•"/>
            </a:pPr>
            <a:r>
              <a:rPr lang="en-GB" dirty="0"/>
              <a:t>The program stated with basic introduction to Electric vehicle ecosystem. This included understanding of various subsystems in an electric vehicle and also the list of component manufactures of the various parts in the subsystem.</a:t>
            </a:r>
            <a:endParaRPr lang="en-US" dirty="0"/>
          </a:p>
          <a:p>
            <a:pPr algn="just"/>
            <a:r>
              <a:rPr lang="en-GB" dirty="0"/>
              <a:t> </a:t>
            </a:r>
            <a:endParaRPr lang="en-US" dirty="0"/>
          </a:p>
          <a:p>
            <a:pPr marL="285750" indent="-285750" algn="just">
              <a:buFont typeface="Arial" panose="020B0604020202020204" pitchFamily="34" charset="0"/>
              <a:buChar char="•"/>
            </a:pPr>
            <a:r>
              <a:rPr lang="en-GB" dirty="0"/>
              <a:t>The electric vehicle ecosystem consists of battery packs, chassis, transmission , motor controller , embedded electronics and charging ports. </a:t>
            </a:r>
            <a:endParaRPr lang="en-US" dirty="0"/>
          </a:p>
          <a:p>
            <a:pPr algn="just"/>
            <a:endParaRPr lang="en-US" dirty="0" smtClean="0"/>
          </a:p>
          <a:p>
            <a:pPr algn="just"/>
            <a:r>
              <a:rPr lang="en-GB" sz="2000" b="1" dirty="0">
                <a:latin typeface="Times New Roman" panose="02020603050405020304" pitchFamily="18" charset="0"/>
                <a:cs typeface="Times New Roman" panose="02020603050405020304" pitchFamily="18" charset="0"/>
              </a:rPr>
              <a:t>Internship Timeline</a:t>
            </a:r>
            <a:endParaRPr lang="en-US" sz="2000" b="1"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internship program was scheduled was 6 weeks. </a:t>
            </a: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first week </a:t>
            </a:r>
            <a:r>
              <a:rPr lang="en-GB" dirty="0">
                <a:latin typeface="Times New Roman" panose="02020603050405020304" pitchFamily="18" charset="0"/>
                <a:cs typeface="Times New Roman" panose="02020603050405020304" pitchFamily="18" charset="0"/>
              </a:rPr>
              <a:t>consisted about the basic knowledge of electric vehicle. </a:t>
            </a: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second week </a:t>
            </a:r>
            <a:r>
              <a:rPr lang="en-GB" dirty="0">
                <a:latin typeface="Times New Roman" panose="02020603050405020304" pitchFamily="18" charset="0"/>
                <a:cs typeface="Times New Roman" panose="02020603050405020304" pitchFamily="18" charset="0"/>
              </a:rPr>
              <a:t>was followed with understanding a chassis configuration in an EV, followed by mathematical modelling of chassis</a:t>
            </a:r>
            <a:r>
              <a:rPr lang="en-GB"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third week </a:t>
            </a:r>
            <a:r>
              <a:rPr lang="en-GB" dirty="0">
                <a:latin typeface="Times New Roman" panose="02020603050405020304" pitchFamily="18" charset="0"/>
                <a:cs typeface="Times New Roman" panose="02020603050405020304" pitchFamily="18" charset="0"/>
              </a:rPr>
              <a:t>was followed by modelling of transmission of EV and analysing the outputs of various drive cycles. The final week of training, introduced the modelling aspect of motor drives in EV and introduction of battery packs</a:t>
            </a:r>
            <a:r>
              <a:rPr lang="en-GB"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For </a:t>
            </a:r>
            <a:r>
              <a:rPr lang="en-GB" b="1" dirty="0">
                <a:latin typeface="Times New Roman" panose="02020603050405020304" pitchFamily="18" charset="0"/>
                <a:cs typeface="Times New Roman" panose="02020603050405020304" pitchFamily="18" charset="0"/>
              </a:rPr>
              <a:t>the next two weeks</a:t>
            </a:r>
            <a:r>
              <a:rPr lang="en-GB" dirty="0">
                <a:latin typeface="Times New Roman" panose="02020603050405020304" pitchFamily="18" charset="0"/>
                <a:cs typeface="Times New Roman" panose="02020603050405020304" pitchFamily="18" charset="0"/>
              </a:rPr>
              <a:t>, the interns were assigned a project to develop an entire powertrain of an electric vehicle and perform simulation on </a:t>
            </a:r>
            <a:r>
              <a:rPr lang="en-GB" dirty="0" err="1">
                <a:latin typeface="Times New Roman" panose="02020603050405020304" pitchFamily="18" charset="0"/>
                <a:cs typeface="Times New Roman" panose="02020603050405020304" pitchFamily="18" charset="0"/>
              </a:rPr>
              <a:t>Matlab</a:t>
            </a:r>
            <a:r>
              <a:rPr lang="en-GB" dirty="0">
                <a:latin typeface="Times New Roman" panose="02020603050405020304" pitchFamily="18" charset="0"/>
                <a:cs typeface="Times New Roman" panose="02020603050405020304" pitchFamily="18" charset="0"/>
              </a:rPr>
              <a:t>/Simulink software.</a:t>
            </a:r>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7337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5E6A9-1E1D-4329-BD4A-661C8D7DBCA3}" type="datetime2">
              <a:rPr lang="en-US" smtClean="0"/>
              <a:t>Sunday, May 2, 2021</a:t>
            </a:fld>
            <a:endParaRPr lang="en-US" dirty="0"/>
          </a:p>
        </p:txBody>
      </p:sp>
      <p:sp>
        <p:nvSpPr>
          <p:cNvPr id="3" name="Footer Placeholder 2"/>
          <p:cNvSpPr>
            <a:spLocks noGrp="1"/>
          </p:cNvSpPr>
          <p:nvPr>
            <p:ph type="ftr" sz="quarter" idx="11"/>
          </p:nvPr>
        </p:nvSpPr>
        <p:spPr/>
        <p:txBody>
          <a:bodyPr/>
          <a:lstStyle/>
          <a:p>
            <a:r>
              <a:rPr lang="en-US" dirty="0" smtClean="0"/>
              <a:t>Industrial Training Presentation 2021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
        <p:nvSpPr>
          <p:cNvPr id="5" name="TextBox 4"/>
          <p:cNvSpPr txBox="1"/>
          <p:nvPr/>
        </p:nvSpPr>
        <p:spPr>
          <a:xfrm>
            <a:off x="609600" y="829056"/>
            <a:ext cx="11192256" cy="4031873"/>
          </a:xfrm>
          <a:prstGeom prst="rect">
            <a:avLst/>
          </a:prstGeom>
          <a:noFill/>
        </p:spPr>
        <p:txBody>
          <a:bodyPr wrap="square" rtlCol="0">
            <a:spAutoFit/>
          </a:bodyPr>
          <a:lstStyle/>
          <a:p>
            <a:pPr algn="just"/>
            <a:r>
              <a:rPr lang="en-GB" sz="2000" b="1"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Workload and Project details </a:t>
            </a:r>
            <a:endParaRPr lang="en-US" sz="2000" b="1" dirty="0">
              <a:latin typeface="Times New Roman" panose="02020603050405020304" pitchFamily="18" charset="0"/>
              <a:cs typeface="Times New Roman" panose="02020603050405020304" pitchFamily="18" charset="0"/>
            </a:endParaRPr>
          </a:p>
          <a:p>
            <a:pPr algn="just"/>
            <a:r>
              <a:rPr lang="en-GB" sz="2000" b="1" dirty="0"/>
              <a:t> </a:t>
            </a:r>
            <a:endParaRPr lang="en-US" sz="2000" b="1" dirty="0"/>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workload consisted of contributing minimum of 35 to maximum of 50 hours in a week. Small assignments and tests were given during the week to gauge the students understanding. </a:t>
            </a: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At </a:t>
            </a:r>
            <a:r>
              <a:rPr lang="en-GB" dirty="0">
                <a:latin typeface="Times New Roman" panose="02020603050405020304" pitchFamily="18" charset="0"/>
                <a:cs typeface="Times New Roman" panose="02020603050405020304" pitchFamily="18" charset="0"/>
              </a:rPr>
              <a:t>the end of every week, all the interns must present a topic about the recent developments in the EV sector. The presentation should last for </a:t>
            </a:r>
            <a:r>
              <a:rPr lang="en-GB" dirty="0" err="1">
                <a:latin typeface="Times New Roman" panose="02020603050405020304" pitchFamily="18" charset="0"/>
                <a:cs typeface="Times New Roman" panose="02020603050405020304" pitchFamily="18" charset="0"/>
              </a:rPr>
              <a:t>atleast</a:t>
            </a:r>
            <a:r>
              <a:rPr lang="en-GB" dirty="0">
                <a:latin typeface="Times New Roman" panose="02020603050405020304" pitchFamily="18" charset="0"/>
                <a:cs typeface="Times New Roman" panose="02020603050405020304" pitchFamily="18" charset="0"/>
              </a:rPr>
              <a:t> 10 minutes.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project consisted of obtaining different values for wheel speed and torque ; motor speed and torque and motor power for different drive cycles. </a:t>
            </a: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different plots were plotted in </a:t>
            </a:r>
            <a:r>
              <a:rPr lang="en-GB" dirty="0" err="1">
                <a:latin typeface="Times New Roman" panose="02020603050405020304" pitchFamily="18" charset="0"/>
                <a:cs typeface="Times New Roman" panose="02020603050405020304" pitchFamily="18" charset="0"/>
              </a:rPr>
              <a:t>Matlab</a:t>
            </a:r>
            <a:r>
              <a:rPr lang="en-GB" dirty="0">
                <a:latin typeface="Times New Roman" panose="02020603050405020304" pitchFamily="18" charset="0"/>
                <a:cs typeface="Times New Roman" panose="02020603050405020304" pitchFamily="18" charset="0"/>
              </a:rPr>
              <a:t> environment and found the performance for each configuration of powertrain.</a:t>
            </a:r>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7633970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131</TotalTime>
  <Words>482</Words>
  <Application>Microsoft Office PowerPoint</Application>
  <PresentationFormat>Widescreen</PresentationFormat>
  <Paragraphs>137</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Georgia</vt:lpstr>
      <vt:lpstr>Times</vt:lpstr>
      <vt:lpstr>Times New Roman</vt:lpstr>
      <vt:lpstr>Wingdings</vt:lpstr>
      <vt:lpstr>Retrospect</vt:lpstr>
      <vt:lpstr>Powertrain modelling of Electric Vehicle</vt:lpstr>
      <vt:lpstr>Content</vt:lpstr>
      <vt:lpstr>Introduction</vt:lpstr>
      <vt:lpstr>PowerPoint Presentation</vt:lpstr>
      <vt:lpstr>Objectives</vt:lpstr>
      <vt:lpstr>Timeline</vt:lpstr>
      <vt:lpstr>Training Highlights</vt:lpstr>
      <vt:lpstr>PowerPoint Presentation</vt:lpstr>
      <vt:lpstr>PowerPoint Presentation</vt:lpstr>
      <vt:lpstr>Conclusion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Satyakam .</dc:creator>
  <cp:lastModifiedBy>MAHE</cp:lastModifiedBy>
  <cp:revision>34</cp:revision>
  <dcterms:created xsi:type="dcterms:W3CDTF">2017-01-06T06:43:42Z</dcterms:created>
  <dcterms:modified xsi:type="dcterms:W3CDTF">2021-05-02T15:35:16Z</dcterms:modified>
</cp:coreProperties>
</file>