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JPG"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47"/>
  </p:notesMasterIdLst>
  <p:sldIdLst>
    <p:sldId id="256" r:id="rId2"/>
    <p:sldId id="278" r:id="rId3"/>
    <p:sldId id="283" r:id="rId4"/>
    <p:sldId id="285" r:id="rId5"/>
    <p:sldId id="286" r:id="rId6"/>
    <p:sldId id="259" r:id="rId7"/>
    <p:sldId id="280" r:id="rId8"/>
    <p:sldId id="260" r:id="rId9"/>
    <p:sldId id="279" r:id="rId10"/>
    <p:sldId id="261" r:id="rId11"/>
    <p:sldId id="266" r:id="rId12"/>
    <p:sldId id="267" r:id="rId13"/>
    <p:sldId id="268" r:id="rId14"/>
    <p:sldId id="269" r:id="rId15"/>
    <p:sldId id="270" r:id="rId16"/>
    <p:sldId id="271" r:id="rId17"/>
    <p:sldId id="272" r:id="rId18"/>
    <p:sldId id="273" r:id="rId19"/>
    <p:sldId id="274" r:id="rId20"/>
    <p:sldId id="275" r:id="rId21"/>
    <p:sldId id="276" r:id="rId22"/>
    <p:sldId id="262" r:id="rId23"/>
    <p:sldId id="313" r:id="rId24"/>
    <p:sldId id="297" r:id="rId25"/>
    <p:sldId id="298" r:id="rId26"/>
    <p:sldId id="299" r:id="rId27"/>
    <p:sldId id="300" r:id="rId28"/>
    <p:sldId id="292" r:id="rId29"/>
    <p:sldId id="287" r:id="rId30"/>
    <p:sldId id="302" r:id="rId31"/>
    <p:sldId id="303" r:id="rId32"/>
    <p:sldId id="291" r:id="rId33"/>
    <p:sldId id="304" r:id="rId34"/>
    <p:sldId id="306" r:id="rId35"/>
    <p:sldId id="305" r:id="rId36"/>
    <p:sldId id="289" r:id="rId37"/>
    <p:sldId id="264" r:id="rId38"/>
    <p:sldId id="308" r:id="rId39"/>
    <p:sldId id="309" r:id="rId40"/>
    <p:sldId id="263" r:id="rId41"/>
    <p:sldId id="282" r:id="rId42"/>
    <p:sldId id="311" r:id="rId43"/>
    <p:sldId id="312" r:id="rId44"/>
    <p:sldId id="265" r:id="rId45"/>
    <p:sldId id="29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3" autoAdjust="0"/>
    <p:restoredTop sz="94660"/>
  </p:normalViewPr>
  <p:slideViewPr>
    <p:cSldViewPr snapToGrid="0">
      <p:cViewPr varScale="1">
        <p:scale>
          <a:sx n="79" d="100"/>
          <a:sy n="79" d="100"/>
        </p:scale>
        <p:origin x="25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38DD3B-9F19-477A-962C-EB9FABBFB34B}" type="datetimeFigureOut">
              <a:rPr lang="en-US" smtClean="0"/>
              <a:t>16-Apr-21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89F862-3F57-400D-A00E-BF3771310FF4}" type="slidenum">
              <a:rPr lang="en-US" smtClean="0"/>
              <a:t>‹#›</a:t>
            </a:fld>
            <a:endParaRPr lang="en-US"/>
          </a:p>
        </p:txBody>
      </p:sp>
    </p:spTree>
    <p:extLst>
      <p:ext uri="{BB962C8B-B14F-4D97-AF65-F5344CB8AC3E}">
        <p14:creationId xmlns:p14="http://schemas.microsoft.com/office/powerpoint/2010/main" val="2619403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85290F47-18F7-4A8F-B596-1E932AF93C6B}" type="datetimeFigureOut">
              <a:rPr lang="en-US" smtClean="0"/>
              <a:t>16-Apr-21</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0C5A764-2423-40F4-93C4-E221A39487A8}"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0169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290F47-18F7-4A8F-B596-1E932AF93C6B}" type="datetimeFigureOut">
              <a:rPr lang="en-US" smtClean="0"/>
              <a:t>16-Apr-21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5A764-2423-40F4-93C4-E221A39487A8}" type="slidenum">
              <a:rPr lang="en-US" smtClean="0"/>
              <a:t>‹#›</a:t>
            </a:fld>
            <a:endParaRPr lang="en-US"/>
          </a:p>
        </p:txBody>
      </p:sp>
    </p:spTree>
    <p:extLst>
      <p:ext uri="{BB962C8B-B14F-4D97-AF65-F5344CB8AC3E}">
        <p14:creationId xmlns:p14="http://schemas.microsoft.com/office/powerpoint/2010/main" val="1535543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290F47-18F7-4A8F-B596-1E932AF93C6B}" type="datetimeFigureOut">
              <a:rPr lang="en-US" smtClean="0"/>
              <a:t>16-Apr-21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5A764-2423-40F4-93C4-E221A39487A8}" type="slidenum">
              <a:rPr lang="en-US" smtClean="0"/>
              <a:t>‹#›</a:t>
            </a:fld>
            <a:endParaRPr lang="en-US"/>
          </a:p>
        </p:txBody>
      </p:sp>
    </p:spTree>
    <p:extLst>
      <p:ext uri="{BB962C8B-B14F-4D97-AF65-F5344CB8AC3E}">
        <p14:creationId xmlns:p14="http://schemas.microsoft.com/office/powerpoint/2010/main" val="2888579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290F47-18F7-4A8F-B596-1E932AF93C6B}" type="datetimeFigureOut">
              <a:rPr lang="en-US" smtClean="0"/>
              <a:t>16-Apr-21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5A764-2423-40F4-93C4-E221A39487A8}" type="slidenum">
              <a:rPr lang="en-US" smtClean="0"/>
              <a:t>‹#›</a:t>
            </a:fld>
            <a:endParaRPr lang="en-US"/>
          </a:p>
        </p:txBody>
      </p:sp>
    </p:spTree>
    <p:extLst>
      <p:ext uri="{BB962C8B-B14F-4D97-AF65-F5344CB8AC3E}">
        <p14:creationId xmlns:p14="http://schemas.microsoft.com/office/powerpoint/2010/main" val="1703532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290F47-18F7-4A8F-B596-1E932AF93C6B}" type="datetimeFigureOut">
              <a:rPr lang="en-US" smtClean="0"/>
              <a:t>16-Apr-21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5A764-2423-40F4-93C4-E221A39487A8}"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276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290F47-18F7-4A8F-B596-1E932AF93C6B}" type="datetimeFigureOut">
              <a:rPr lang="en-US" smtClean="0"/>
              <a:t>16-Apr-21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5A764-2423-40F4-93C4-E221A39487A8}" type="slidenum">
              <a:rPr lang="en-US" smtClean="0"/>
              <a:t>‹#›</a:t>
            </a:fld>
            <a:endParaRPr lang="en-US"/>
          </a:p>
        </p:txBody>
      </p:sp>
    </p:spTree>
    <p:extLst>
      <p:ext uri="{BB962C8B-B14F-4D97-AF65-F5344CB8AC3E}">
        <p14:creationId xmlns:p14="http://schemas.microsoft.com/office/powerpoint/2010/main" val="4668323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290F47-18F7-4A8F-B596-1E932AF93C6B}" type="datetimeFigureOut">
              <a:rPr lang="en-US" smtClean="0"/>
              <a:t>16-Apr-21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C5A764-2423-40F4-93C4-E221A39487A8}" type="slidenum">
              <a:rPr lang="en-US" smtClean="0"/>
              <a:t>‹#›</a:t>
            </a:fld>
            <a:endParaRPr lang="en-US"/>
          </a:p>
        </p:txBody>
      </p:sp>
    </p:spTree>
    <p:extLst>
      <p:ext uri="{BB962C8B-B14F-4D97-AF65-F5344CB8AC3E}">
        <p14:creationId xmlns:p14="http://schemas.microsoft.com/office/powerpoint/2010/main" val="23835727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290F47-18F7-4A8F-B596-1E932AF93C6B}" type="datetimeFigureOut">
              <a:rPr lang="en-US" smtClean="0"/>
              <a:t>16-Apr-21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C5A764-2423-40F4-93C4-E221A39487A8}" type="slidenum">
              <a:rPr lang="en-US" smtClean="0"/>
              <a:t>‹#›</a:t>
            </a:fld>
            <a:endParaRPr lang="en-US"/>
          </a:p>
        </p:txBody>
      </p:sp>
    </p:spTree>
    <p:extLst>
      <p:ext uri="{BB962C8B-B14F-4D97-AF65-F5344CB8AC3E}">
        <p14:creationId xmlns:p14="http://schemas.microsoft.com/office/powerpoint/2010/main" val="1684552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290F47-18F7-4A8F-B596-1E932AF93C6B}" type="datetimeFigureOut">
              <a:rPr lang="en-US" smtClean="0"/>
              <a:t>16-Apr-21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C5A764-2423-40F4-93C4-E221A39487A8}" type="slidenum">
              <a:rPr lang="en-US" smtClean="0"/>
              <a:t>‹#›</a:t>
            </a:fld>
            <a:endParaRPr lang="en-US"/>
          </a:p>
        </p:txBody>
      </p:sp>
    </p:spTree>
    <p:extLst>
      <p:ext uri="{BB962C8B-B14F-4D97-AF65-F5344CB8AC3E}">
        <p14:creationId xmlns:p14="http://schemas.microsoft.com/office/powerpoint/2010/main" val="2340628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5290F47-18F7-4A8F-B596-1E932AF93C6B}" type="datetimeFigureOut">
              <a:rPr lang="en-US" smtClean="0"/>
              <a:t>16-Apr-21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5A764-2423-40F4-93C4-E221A39487A8}" type="slidenum">
              <a:rPr lang="en-US" smtClean="0"/>
              <a:t>‹#›</a:t>
            </a:fld>
            <a:endParaRPr lang="en-US"/>
          </a:p>
        </p:txBody>
      </p:sp>
    </p:spTree>
    <p:extLst>
      <p:ext uri="{BB962C8B-B14F-4D97-AF65-F5344CB8AC3E}">
        <p14:creationId xmlns:p14="http://schemas.microsoft.com/office/powerpoint/2010/main" val="129027866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5290F47-18F7-4A8F-B596-1E932AF93C6B}" type="datetimeFigureOut">
              <a:rPr lang="en-US" smtClean="0"/>
              <a:t>16-Apr-21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5A764-2423-40F4-93C4-E221A39487A8}" type="slidenum">
              <a:rPr lang="en-US" smtClean="0"/>
              <a:t>‹#›</a:t>
            </a:fld>
            <a:endParaRPr lang="en-US"/>
          </a:p>
        </p:txBody>
      </p:sp>
    </p:spTree>
    <p:extLst>
      <p:ext uri="{BB962C8B-B14F-4D97-AF65-F5344CB8AC3E}">
        <p14:creationId xmlns:p14="http://schemas.microsoft.com/office/powerpoint/2010/main" val="4051832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85290F47-18F7-4A8F-B596-1E932AF93C6B}" type="datetimeFigureOut">
              <a:rPr lang="en-US" smtClean="0"/>
              <a:t>16-Apr-21</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0C5A764-2423-40F4-93C4-E221A39487A8}" type="slidenum">
              <a:rPr lang="en-US" smtClean="0"/>
              <a:t>‹#›</a:t>
            </a:fld>
            <a:endParaRPr lang="en-US"/>
          </a:p>
        </p:txBody>
      </p:sp>
      <p:pic>
        <p:nvPicPr>
          <p:cNvPr id="8" name="Picture 7"/>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31140" y="243840"/>
            <a:ext cx="1000125" cy="1016635"/>
          </a:xfrm>
          <a:prstGeom prst="rect">
            <a:avLst/>
          </a:prstGeom>
          <a:noFill/>
          <a:ln>
            <a:noFill/>
          </a:ln>
        </p:spPr>
      </p:pic>
    </p:spTree>
    <p:extLst>
      <p:ext uri="{BB962C8B-B14F-4D97-AF65-F5344CB8AC3E}">
        <p14:creationId xmlns:p14="http://schemas.microsoft.com/office/powerpoint/2010/main" val="130297559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G"/><Relationship Id="rId1" Type="http://schemas.openxmlformats.org/officeDocument/2006/relationships/slideLayout" Target="../slideLayouts/slideLayout7.xml"/><Relationship Id="rId4" Type="http://schemas.openxmlformats.org/officeDocument/2006/relationships/image" Target="../media/image2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y-rEI4bezWc&amp;feature=emb_title"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0462" y="1083318"/>
            <a:ext cx="9290598" cy="954107"/>
          </a:xfrm>
          <a:prstGeom prst="rect">
            <a:avLst/>
          </a:prstGeom>
          <a:noFill/>
        </p:spPr>
        <p:txBody>
          <a:bodyPr wrap="square" lIns="91440" tIns="45720" rIns="91440" bIns="45720">
            <a:spAutoFit/>
          </a:bodyPr>
          <a:lstStyle/>
          <a:p>
            <a:pPr algn="ctr"/>
            <a:r>
              <a:rPr lang="en-GB" sz="2800" dirty="0">
                <a:ln w="0"/>
                <a:solidFill>
                  <a:schemeClr val="accent4">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Design and Implementation of Non-linear Model Predictive controller for a Non-linear Model of Quadrotor</a:t>
            </a:r>
            <a:endParaRPr lang="en-US" sz="2800" dirty="0">
              <a:ln w="0"/>
              <a:solidFill>
                <a:schemeClr val="accent4">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12737" y="269229"/>
            <a:ext cx="1000125" cy="1016635"/>
          </a:xfrm>
          <a:prstGeom prst="rect">
            <a:avLst/>
          </a:prstGeom>
          <a:noFill/>
          <a:ln>
            <a:noFill/>
          </a:ln>
        </p:spPr>
      </p:pic>
      <p:sp>
        <p:nvSpPr>
          <p:cNvPr id="5" name="TextBox 4"/>
          <p:cNvSpPr txBox="1"/>
          <p:nvPr/>
        </p:nvSpPr>
        <p:spPr>
          <a:xfrm>
            <a:off x="1490662" y="338966"/>
            <a:ext cx="8102600" cy="877163"/>
          </a:xfrm>
          <a:prstGeom prst="rect">
            <a:avLst/>
          </a:prstGeom>
          <a:noFill/>
        </p:spPr>
        <p:txBody>
          <a:bodyPr wrap="square" rtlCol="0">
            <a:spAutoFit/>
          </a:bodyPr>
          <a:lstStyle/>
          <a:p>
            <a:r>
              <a:rPr lang="en-GB" sz="1100" b="1" dirty="0">
                <a:latin typeface="Times New Roman" panose="02020603050405020304" pitchFamily="18" charset="0"/>
                <a:cs typeface="Times New Roman" panose="02020603050405020304" pitchFamily="18" charset="0"/>
              </a:rPr>
              <a:t>DEPARTMENT OF INSTRUMENTATION AND CONTROL ENGINEERING</a:t>
            </a:r>
            <a:endParaRPr lang="en-US" sz="1100" dirty="0">
              <a:latin typeface="Times New Roman" panose="02020603050405020304" pitchFamily="18" charset="0"/>
              <a:cs typeface="Times New Roman" panose="02020603050405020304" pitchFamily="18" charset="0"/>
            </a:endParaRPr>
          </a:p>
          <a:p>
            <a:r>
              <a:rPr lang="en-GB" sz="1100" b="1" dirty="0">
                <a:latin typeface="Times New Roman" panose="02020603050405020304" pitchFamily="18" charset="0"/>
                <a:cs typeface="Times New Roman" panose="02020603050405020304" pitchFamily="18" charset="0"/>
              </a:rPr>
              <a:t>MANIPAL INSTITUTE OF TECHNOLOGY</a:t>
            </a:r>
            <a:endParaRPr lang="en-US" sz="1100" dirty="0">
              <a:latin typeface="Times New Roman" panose="02020603050405020304" pitchFamily="18" charset="0"/>
              <a:cs typeface="Times New Roman" panose="02020603050405020304" pitchFamily="18" charset="0"/>
            </a:endParaRPr>
          </a:p>
          <a:p>
            <a:r>
              <a:rPr lang="en-GB" sz="1100" dirty="0" err="1">
                <a:latin typeface="Times New Roman" panose="02020603050405020304" pitchFamily="18" charset="0"/>
                <a:cs typeface="Times New Roman" panose="02020603050405020304" pitchFamily="18" charset="0"/>
              </a:rPr>
              <a:t>Manipal</a:t>
            </a:r>
            <a:r>
              <a:rPr lang="en-GB" sz="1100" dirty="0">
                <a:latin typeface="Times New Roman" panose="02020603050405020304" pitchFamily="18" charset="0"/>
                <a:cs typeface="Times New Roman" panose="02020603050405020304" pitchFamily="18" charset="0"/>
              </a:rPr>
              <a:t> Academy of Higher Education</a:t>
            </a:r>
            <a:endParaRPr lang="en-US" sz="1100" dirty="0">
              <a:latin typeface="Times New Roman" panose="02020603050405020304" pitchFamily="18" charset="0"/>
              <a:cs typeface="Times New Roman" panose="02020603050405020304" pitchFamily="18" charset="0"/>
            </a:endParaRPr>
          </a:p>
          <a:p>
            <a:endParaRPr lang="en-US" dirty="0"/>
          </a:p>
        </p:txBody>
      </p:sp>
      <p:sp>
        <p:nvSpPr>
          <p:cNvPr id="8" name="TextBox 7"/>
          <p:cNvSpPr txBox="1"/>
          <p:nvPr/>
        </p:nvSpPr>
        <p:spPr>
          <a:xfrm>
            <a:off x="2133600" y="2133600"/>
            <a:ext cx="7912100" cy="3785652"/>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By:</a:t>
            </a:r>
          </a:p>
          <a:p>
            <a:pPr algn="ctr"/>
            <a:r>
              <a:rPr lang="en-US" sz="2000" b="1" dirty="0" err="1" smtClean="0">
                <a:latin typeface="Times New Roman" panose="02020603050405020304" pitchFamily="18" charset="0"/>
                <a:cs typeface="Times New Roman" panose="02020603050405020304" pitchFamily="18" charset="0"/>
              </a:rPr>
              <a:t>Sriram</a:t>
            </a:r>
            <a:r>
              <a:rPr lang="en-US" sz="2000" b="1" dirty="0" smtClean="0">
                <a:latin typeface="Times New Roman" panose="02020603050405020304" pitchFamily="18" charset="0"/>
                <a:cs typeface="Times New Roman" panose="02020603050405020304" pitchFamily="18" charset="0"/>
              </a:rPr>
              <a:t> .T</a:t>
            </a:r>
          </a:p>
          <a:p>
            <a:pPr algn="ctr"/>
            <a:r>
              <a:rPr lang="en-US" sz="2000" b="1" dirty="0" smtClean="0">
                <a:latin typeface="Times New Roman" panose="02020603050405020304" pitchFamily="18" charset="0"/>
                <a:cs typeface="Times New Roman" panose="02020603050405020304" pitchFamily="18" charset="0"/>
              </a:rPr>
              <a:t>Reg.NO: 170921136</a:t>
            </a:r>
          </a:p>
          <a:p>
            <a:pPr algn="ctr"/>
            <a:r>
              <a:rPr lang="en-US" sz="2000" b="1" dirty="0" smtClean="0">
                <a:latin typeface="Times New Roman" panose="02020603050405020304" pitchFamily="18" charset="0"/>
                <a:cs typeface="Times New Roman" panose="02020603050405020304" pitchFamily="18" charset="0"/>
              </a:rPr>
              <a:t>Section: B</a:t>
            </a:r>
          </a:p>
          <a:p>
            <a:pPr algn="ctr"/>
            <a:r>
              <a:rPr lang="en-US" sz="2000" b="1" dirty="0" smtClean="0">
                <a:latin typeface="Times New Roman" panose="02020603050405020304" pitchFamily="18" charset="0"/>
                <a:cs typeface="Times New Roman" panose="02020603050405020304" pitchFamily="18" charset="0"/>
              </a:rPr>
              <a:t>Dept. of Instrumentation and Control </a:t>
            </a:r>
            <a:r>
              <a:rPr lang="en-US" sz="2000" b="1" dirty="0" err="1">
                <a:latin typeface="Times New Roman" panose="02020603050405020304" pitchFamily="18" charset="0"/>
                <a:cs typeface="Times New Roman" panose="02020603050405020304" pitchFamily="18" charset="0"/>
              </a:rPr>
              <a:t>E</a:t>
            </a:r>
            <a:r>
              <a:rPr lang="en-US" sz="2000" b="1" dirty="0" err="1" smtClean="0">
                <a:latin typeface="Times New Roman" panose="02020603050405020304" pitchFamily="18" charset="0"/>
                <a:cs typeface="Times New Roman" panose="02020603050405020304" pitchFamily="18" charset="0"/>
              </a:rPr>
              <a:t>ngineering,MIT</a:t>
            </a:r>
            <a:r>
              <a:rPr lang="en-US" sz="2000" b="1" dirty="0" smtClean="0">
                <a:latin typeface="Times New Roman" panose="02020603050405020304" pitchFamily="18" charset="0"/>
                <a:cs typeface="Times New Roman" panose="02020603050405020304" pitchFamily="18" charset="0"/>
              </a:rPr>
              <a:t>,</a:t>
            </a:r>
          </a:p>
          <a:p>
            <a:pPr algn="ctr"/>
            <a:r>
              <a:rPr lang="en-US" sz="2000" b="1" dirty="0" err="1" smtClean="0">
                <a:latin typeface="Times New Roman" panose="02020603050405020304" pitchFamily="18" charset="0"/>
                <a:cs typeface="Times New Roman" panose="02020603050405020304" pitchFamily="18" charset="0"/>
              </a:rPr>
              <a:t>Manipal</a:t>
            </a:r>
            <a:endParaRPr lang="en-US" sz="2000" b="1" dirty="0" smtClean="0">
              <a:latin typeface="Times New Roman" panose="02020603050405020304" pitchFamily="18" charset="0"/>
              <a:cs typeface="Times New Roman" panose="02020603050405020304" pitchFamily="18" charset="0"/>
            </a:endParaRPr>
          </a:p>
          <a:p>
            <a:pPr algn="ctr"/>
            <a:endParaRPr lang="en-US" sz="2000" b="1" dirty="0">
              <a:latin typeface="Times New Roman" panose="02020603050405020304" pitchFamily="18" charset="0"/>
              <a:cs typeface="Times New Roman" panose="02020603050405020304" pitchFamily="18" charset="0"/>
            </a:endParaRPr>
          </a:p>
          <a:p>
            <a:pPr algn="ctr"/>
            <a:r>
              <a:rPr lang="en-US" sz="2000" b="1" dirty="0" smtClean="0">
                <a:latin typeface="Times New Roman" panose="02020603050405020304" pitchFamily="18" charset="0"/>
                <a:cs typeface="Times New Roman" panose="02020603050405020304" pitchFamily="18" charset="0"/>
              </a:rPr>
              <a:t>Under the guidance of,</a:t>
            </a:r>
          </a:p>
          <a:p>
            <a:pPr algn="ctr"/>
            <a:endParaRPr lang="en-US" sz="2000" b="1" dirty="0">
              <a:latin typeface="Times New Roman" panose="02020603050405020304" pitchFamily="18" charset="0"/>
              <a:cs typeface="Times New Roman" panose="02020603050405020304" pitchFamily="18" charset="0"/>
            </a:endParaRPr>
          </a:p>
          <a:p>
            <a:pPr algn="ctr"/>
            <a:r>
              <a:rPr lang="en-US" sz="2000" b="1" dirty="0" err="1" smtClean="0">
                <a:latin typeface="Times New Roman" panose="02020603050405020304" pitchFamily="18" charset="0"/>
                <a:cs typeface="Times New Roman" panose="02020603050405020304" pitchFamily="18" charset="0"/>
              </a:rPr>
              <a:t>Dr.I</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Thirunnaukkarasu</a:t>
            </a:r>
            <a:endParaRPr lang="en-US" sz="2000" b="1" dirty="0" smtClean="0">
              <a:latin typeface="Times New Roman" panose="02020603050405020304" pitchFamily="18" charset="0"/>
              <a:cs typeface="Times New Roman" panose="02020603050405020304" pitchFamily="18" charset="0"/>
            </a:endParaRPr>
          </a:p>
          <a:p>
            <a:pPr algn="ctr"/>
            <a:r>
              <a:rPr lang="en-US" sz="2000" b="1" dirty="0" smtClean="0">
                <a:latin typeface="Times New Roman" panose="02020603050405020304" pitchFamily="18" charset="0"/>
                <a:cs typeface="Times New Roman" panose="02020603050405020304" pitchFamily="18" charset="0"/>
              </a:rPr>
              <a:t>Associate professor (Senior scale)</a:t>
            </a:r>
          </a:p>
          <a:p>
            <a:pPr algn="ctr"/>
            <a:r>
              <a:rPr lang="en-US" sz="2000" b="1" dirty="0" smtClean="0">
                <a:latin typeface="Times New Roman" panose="02020603050405020304" pitchFamily="18" charset="0"/>
                <a:cs typeface="Times New Roman" panose="02020603050405020304" pitchFamily="18" charset="0"/>
              </a:rPr>
              <a:t>Department of Instrumentation and Control</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58004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1156" y="430784"/>
            <a:ext cx="10985500" cy="1938992"/>
          </a:xfrm>
          <a:prstGeom prst="rect">
            <a:avLst/>
          </a:prstGeom>
          <a:noFill/>
        </p:spPr>
        <p:txBody>
          <a:bodyPr wrap="square" rtlCol="0">
            <a:spAutoFit/>
          </a:bodyPr>
          <a:lstStyle/>
          <a:p>
            <a:pPr lvl="0" algn="ctr"/>
            <a:r>
              <a:rPr lang="en-US" sz="2800" b="1" dirty="0" smtClean="0">
                <a:solidFill>
                  <a:srgbClr val="FF0000"/>
                </a:solidFill>
                <a:latin typeface="Times New Roman" panose="02020603050405020304" pitchFamily="18" charset="0"/>
                <a:cs typeface="Times New Roman" panose="02020603050405020304" pitchFamily="18" charset="0"/>
              </a:rPr>
              <a:t>Methodology</a:t>
            </a:r>
          </a:p>
          <a:p>
            <a:pPr lvl="0" algn="ctr"/>
            <a:endParaRPr lang="en-US"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The dynamical system consists of 12 states ,</a:t>
            </a:r>
            <a:r>
              <a:rPr lang="en-US" sz="2000" dirty="0" smtClean="0">
                <a:latin typeface="Times New Roman" panose="02020603050405020304" pitchFamily="18" charset="0"/>
                <a:cs typeface="Times New Roman" panose="02020603050405020304" pitchFamily="18" charset="0"/>
              </a:rPr>
              <a:t>4 inputs and 6 outputs. </a:t>
            </a:r>
          </a:p>
          <a:p>
            <a:pPr lvl="0"/>
            <a:endParaRPr lang="en-US" dirty="0">
              <a:latin typeface="Times New Roman" panose="02020603050405020304" pitchFamily="18" charset="0"/>
              <a:cs typeface="Times New Roman" panose="02020603050405020304" pitchFamily="18" charset="0"/>
            </a:endParaRPr>
          </a:p>
          <a:p>
            <a:pPr lvl="0"/>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cstate="print">
            <a:extLst>
              <a:ext uri="{28A0092B-C50C-407E-A947-70E740481C1C}">
                <a14:useLocalDpi xmlns:a14="http://schemas.microsoft.com/office/drawing/2010/main" val="0"/>
              </a:ext>
            </a:extLst>
          </a:blip>
          <a:stretch>
            <a:fillRect/>
          </a:stretch>
        </p:blipFill>
        <p:spPr>
          <a:xfrm>
            <a:off x="3105150" y="1663700"/>
            <a:ext cx="4603750" cy="4673600"/>
          </a:xfrm>
          <a:prstGeom prst="rect">
            <a:avLst/>
          </a:prstGeom>
        </p:spPr>
      </p:pic>
    </p:spTree>
    <p:extLst>
      <p:ext uri="{BB962C8B-B14F-4D97-AF65-F5344CB8AC3E}">
        <p14:creationId xmlns:p14="http://schemas.microsoft.com/office/powerpoint/2010/main" val="8707587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1541" y="2921000"/>
            <a:ext cx="6711405" cy="3251200"/>
          </a:xfrm>
          <a:prstGeom prst="rect">
            <a:avLst/>
          </a:prstGeom>
        </p:spPr>
      </p:pic>
      <p:sp>
        <p:nvSpPr>
          <p:cNvPr id="3" name="Rectangle 2"/>
          <p:cNvSpPr/>
          <p:nvPr/>
        </p:nvSpPr>
        <p:spPr>
          <a:xfrm>
            <a:off x="891541" y="1074341"/>
            <a:ext cx="4709943" cy="523220"/>
          </a:xfrm>
          <a:prstGeom prst="rect">
            <a:avLst/>
          </a:prstGeom>
          <a:noFill/>
        </p:spPr>
        <p:txBody>
          <a:bodyPr wrap="none" lIns="91440" tIns="45720" rIns="91440" bIns="45720">
            <a:spAutoFit/>
          </a:bodyPr>
          <a:lstStyle/>
          <a:p>
            <a:pPr algn="ctr"/>
            <a:r>
              <a:rPr lang="en-US" sz="2800" dirty="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Dynamical Model of quadrotor</a:t>
            </a:r>
            <a:endParaRPr lang="en-US" sz="28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558800" y="1597561"/>
            <a:ext cx="10907643"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motion of the quadrotor can be divided into two subsystems; rotational </a:t>
            </a:r>
            <a:r>
              <a:rPr lang="en-US" sz="2000" dirty="0" err="1">
                <a:latin typeface="Times New Roman" panose="02020603050405020304" pitchFamily="18" charset="0"/>
                <a:cs typeface="Times New Roman" panose="02020603050405020304" pitchFamily="18" charset="0"/>
              </a:rPr>
              <a:t>subsys</a:t>
            </a:r>
            <a:r>
              <a:rPr lang="en-US" sz="2000" dirty="0">
                <a:latin typeface="Times New Roman" panose="02020603050405020304" pitchFamily="18" charset="0"/>
                <a:cs typeface="Times New Roman" panose="02020603050405020304" pitchFamily="18" charset="0"/>
              </a:rPr>
              <a:t>-tem (roll, pitch and yaw) and translational subsystem (altitude and x and y position). </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rotational subsystem is fully actuated while the translational subsystem is un-</a:t>
            </a:r>
            <a:r>
              <a:rPr lang="en-US" sz="2000" dirty="0" err="1">
                <a:latin typeface="Times New Roman" panose="02020603050405020304" pitchFamily="18" charset="0"/>
                <a:cs typeface="Times New Roman" panose="02020603050405020304" pitchFamily="18" charset="0"/>
              </a:rPr>
              <a:t>deractuated</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54192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931490"/>
            <a:ext cx="6958541" cy="1862509"/>
          </a:xfrm>
          <a:prstGeom prst="rect">
            <a:avLst/>
          </a:prstGeom>
        </p:spPr>
      </p:pic>
      <p:sp>
        <p:nvSpPr>
          <p:cNvPr id="6" name="TextBox 5"/>
          <p:cNvSpPr txBox="1"/>
          <p:nvPr/>
        </p:nvSpPr>
        <p:spPr>
          <a:xfrm>
            <a:off x="558800" y="2793999"/>
            <a:ext cx="9740900" cy="1292662"/>
          </a:xfrm>
          <a:prstGeom prst="rect">
            <a:avLst/>
          </a:prstGeom>
          <a:noFill/>
        </p:spPr>
        <p:txBody>
          <a:bodyPr wrap="square" rtlCol="0">
            <a:spAutoFit/>
          </a:bodyPr>
          <a:lstStyle/>
          <a:p>
            <a:r>
              <a:rPr lang="en-US" sz="2400" dirty="0" smtClean="0">
                <a:solidFill>
                  <a:srgbClr val="FF0000"/>
                </a:solidFill>
                <a:latin typeface="Times New Roman" panose="02020603050405020304" pitchFamily="18" charset="0"/>
                <a:cs typeface="Times New Roman" panose="02020603050405020304" pitchFamily="18" charset="0"/>
              </a:rPr>
              <a:t>Inertia Matrix</a:t>
            </a:r>
          </a:p>
          <a:p>
            <a:endParaRPr lang="en-US" dirty="0"/>
          </a:p>
          <a:p>
            <a:r>
              <a:rPr lang="en-US" dirty="0">
                <a:latin typeface="Times New Roman" panose="02020603050405020304" pitchFamily="18" charset="0"/>
                <a:cs typeface="Times New Roman" panose="02020603050405020304" pitchFamily="18" charset="0"/>
              </a:rPr>
              <a:t>The inertia matrix for the quadrotor is a diagonal matrix, the oﬀ-diagonal elements, which are the product of inertia, are zero due to the symmetry of the quadrotor.</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1050" y="4099362"/>
            <a:ext cx="2913172" cy="1717238"/>
          </a:xfrm>
          <a:prstGeom prst="rect">
            <a:avLst/>
          </a:prstGeom>
        </p:spPr>
      </p:pic>
      <p:sp>
        <p:nvSpPr>
          <p:cNvPr id="8" name="TextBox 7"/>
          <p:cNvSpPr txBox="1"/>
          <p:nvPr/>
        </p:nvSpPr>
        <p:spPr>
          <a:xfrm>
            <a:off x="558800" y="6121400"/>
            <a:ext cx="9987029" cy="677108"/>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Where </a:t>
            </a:r>
            <a:r>
              <a:rPr lang="en-US" sz="2000" dirty="0" err="1">
                <a:latin typeface="Times New Roman" panose="02020603050405020304" pitchFamily="18" charset="0"/>
                <a:cs typeface="Times New Roman" panose="02020603050405020304" pitchFamily="18" charset="0"/>
              </a:rPr>
              <a:t>I</a:t>
            </a:r>
            <a:r>
              <a:rPr lang="en-US" sz="2000" baseline="-25000" dirty="0" err="1">
                <a:latin typeface="Times New Roman" panose="02020603050405020304" pitchFamily="18" charset="0"/>
                <a:cs typeface="Times New Roman" panose="02020603050405020304" pitchFamily="18" charset="0"/>
              </a:rPr>
              <a:t>xx</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a:t>
            </a:r>
            <a:r>
              <a:rPr lang="en-US" sz="2000" baseline="-25000" dirty="0" err="1">
                <a:latin typeface="Times New Roman" panose="02020603050405020304" pitchFamily="18" charset="0"/>
                <a:cs typeface="Times New Roman" panose="02020603050405020304" pitchFamily="18" charset="0"/>
              </a:rPr>
              <a:t>yy</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I</a:t>
            </a:r>
            <a:r>
              <a:rPr lang="en-US" sz="2000" baseline="-25000" dirty="0" err="1">
                <a:latin typeface="Times New Roman" panose="02020603050405020304" pitchFamily="18" charset="0"/>
                <a:cs typeface="Times New Roman" panose="02020603050405020304" pitchFamily="18" charset="0"/>
              </a:rPr>
              <a:t>zz</a:t>
            </a:r>
            <a:r>
              <a:rPr lang="en-US" sz="2000" dirty="0">
                <a:latin typeface="Times New Roman" panose="02020603050405020304" pitchFamily="18" charset="0"/>
                <a:cs typeface="Times New Roman" panose="02020603050405020304" pitchFamily="18" charset="0"/>
              </a:rPr>
              <a:t> are the area moments of inertia about the principle axes in the body frame.</a:t>
            </a:r>
          </a:p>
          <a:p>
            <a:endParaRPr lang="en-US" dirty="0"/>
          </a:p>
        </p:txBody>
      </p:sp>
    </p:spTree>
    <p:extLst>
      <p:ext uri="{BB962C8B-B14F-4D97-AF65-F5344CB8AC3E}">
        <p14:creationId xmlns:p14="http://schemas.microsoft.com/office/powerpoint/2010/main" val="34869079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58348" y="775831"/>
            <a:ext cx="10592352" cy="2246769"/>
          </a:xfrm>
          <a:prstGeom prst="rect">
            <a:avLst/>
          </a:prstGeom>
          <a:noFill/>
        </p:spPr>
        <p:txBody>
          <a:bodyPr wrap="square" rtlCol="0">
            <a:spAutoFit/>
          </a:bodyPr>
          <a:lstStyle/>
          <a:p>
            <a:r>
              <a:rPr lang="en-US" sz="2000" dirty="0" smtClean="0">
                <a:solidFill>
                  <a:srgbClr val="FF0000"/>
                </a:solidFill>
                <a:latin typeface="Times New Roman" panose="02020603050405020304" pitchFamily="18" charset="0"/>
                <a:cs typeface="Times New Roman" panose="02020603050405020304" pitchFamily="18" charset="0"/>
              </a:rPr>
              <a:t>Moments </a:t>
            </a:r>
            <a:r>
              <a:rPr lang="en-US" sz="2000" dirty="0">
                <a:solidFill>
                  <a:srgbClr val="FF0000"/>
                </a:solidFill>
                <a:latin typeface="Times New Roman" panose="02020603050405020304" pitchFamily="18" charset="0"/>
                <a:cs typeface="Times New Roman" panose="02020603050405020304" pitchFamily="18" charset="0"/>
              </a:rPr>
              <a:t>Acting on the Quadrotor (M</a:t>
            </a:r>
            <a:r>
              <a:rPr lang="en-US" sz="2000" baseline="-25000" dirty="0">
                <a:solidFill>
                  <a:srgbClr val="FF0000"/>
                </a:solidFill>
                <a:latin typeface="Times New Roman" panose="02020603050405020304" pitchFamily="18" charset="0"/>
                <a:cs typeface="Times New Roman" panose="02020603050405020304" pitchFamily="18" charset="0"/>
              </a:rPr>
              <a:t>B</a:t>
            </a:r>
            <a:r>
              <a:rPr lang="en-US" sz="2000" dirty="0" smtClean="0">
                <a:solidFill>
                  <a:srgbClr val="FF0000"/>
                </a:solidFill>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For </a:t>
            </a:r>
            <a:r>
              <a:rPr lang="en-US" sz="2000" dirty="0">
                <a:latin typeface="Times New Roman" panose="02020603050405020304" pitchFamily="18" charset="0"/>
                <a:cs typeface="Times New Roman" panose="02020603050405020304" pitchFamily="18" charset="0"/>
              </a:rPr>
              <a:t>the last term of equation </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there is a need to deﬁne two physical eﬀects which are the aerodynamic forces and moments produced by a rotor</a:t>
            </a:r>
            <a:r>
              <a:rPr lang="en-US" sz="2000"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As </a:t>
            </a:r>
            <a:r>
              <a:rPr lang="en-US" sz="2000" dirty="0">
                <a:latin typeface="Times New Roman" panose="02020603050405020304" pitchFamily="18" charset="0"/>
                <a:cs typeface="Times New Roman" panose="02020603050405020304" pitchFamily="18" charset="0"/>
              </a:rPr>
              <a:t>an eﬀect of rotation, there is a generated force called the aerodynamic force or the lift force and there is a generated moment called the aerodynamic moment. </a:t>
            </a:r>
          </a:p>
        </p:txBody>
      </p:sp>
      <p:pic>
        <p:nvPicPr>
          <p:cNvPr id="4" name="Picture 3"/>
          <p:cNvPicPr>
            <a:picLocks noChangeAspect="1"/>
          </p:cNvPicPr>
          <p:nvPr/>
        </p:nvPicPr>
        <p:blipFill>
          <a:blip r:embed="rId2"/>
          <a:stretch>
            <a:fillRect/>
          </a:stretch>
        </p:blipFill>
        <p:spPr>
          <a:xfrm>
            <a:off x="6885551" y="3022600"/>
            <a:ext cx="2715648" cy="3555618"/>
          </a:xfrm>
          <a:prstGeom prst="rect">
            <a:avLst/>
          </a:prstGeom>
        </p:spPr>
      </p:pic>
      <p:sp>
        <p:nvSpPr>
          <p:cNvPr id="5" name="TextBox 4"/>
          <p:cNvSpPr txBox="1"/>
          <p:nvPr/>
        </p:nvSpPr>
        <p:spPr>
          <a:xfrm>
            <a:off x="10058400" y="4127500"/>
            <a:ext cx="469900" cy="369332"/>
          </a:xfrm>
          <a:prstGeom prst="rect">
            <a:avLst/>
          </a:prstGeom>
          <a:noFill/>
        </p:spPr>
        <p:txBody>
          <a:bodyPr wrap="square" rtlCol="0">
            <a:spAutoFit/>
          </a:bodyPr>
          <a:lstStyle/>
          <a:p>
            <a:r>
              <a:rPr lang="en-US" dirty="0" smtClean="0"/>
              <a:t>[1]</a:t>
            </a:r>
            <a:endParaRPr lang="en-US" dirty="0"/>
          </a:p>
        </p:txBody>
      </p:sp>
    </p:spTree>
    <p:extLst>
      <p:ext uri="{BB962C8B-B14F-4D97-AF65-F5344CB8AC3E}">
        <p14:creationId xmlns:p14="http://schemas.microsoft.com/office/powerpoint/2010/main" val="7933190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87500" y="368300"/>
            <a:ext cx="10998200" cy="810478"/>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A simplified equation for moment and force produced by </a:t>
            </a:r>
            <a:r>
              <a:rPr lang="en-US" sz="2000" dirty="0" err="1" smtClean="0">
                <a:latin typeface="Times New Roman" panose="02020603050405020304" pitchFamily="18" charset="0"/>
                <a:cs typeface="Times New Roman" panose="02020603050405020304" pitchFamily="18" charset="0"/>
              </a:rPr>
              <a:t>i</a:t>
            </a:r>
            <a:r>
              <a:rPr lang="en-US" sz="2000" baseline="30000" dirty="0" err="1" smtClean="0">
                <a:latin typeface="Times New Roman" panose="02020603050405020304" pitchFamily="18" charset="0"/>
                <a:cs typeface="Times New Roman" panose="02020603050405020304" pitchFamily="18" charset="0"/>
              </a:rPr>
              <a:t>th</a:t>
            </a:r>
            <a:r>
              <a:rPr lang="en-US" sz="2000" baseline="30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can be given as:</a:t>
            </a:r>
          </a:p>
          <a:p>
            <a:pPr marL="285750" indent="-285750">
              <a:buFont typeface="Arial" panose="020B0604020202020204" pitchFamily="34" charset="0"/>
              <a:buChar char="•"/>
            </a:pPr>
            <a:endParaRPr lang="en-US" sz="2000" baseline="30000" dirty="0"/>
          </a:p>
          <a:p>
            <a:pPr marL="285750" indent="-285750">
              <a:buFont typeface="Arial" panose="020B0604020202020204" pitchFamily="34" charset="0"/>
              <a:buChar char="•"/>
            </a:pPr>
            <a:endParaRPr lang="en-US" sz="2000" baseline="300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11500" y="773539"/>
            <a:ext cx="6223000" cy="5619173"/>
          </a:xfrm>
          <a:prstGeom prst="rect">
            <a:avLst/>
          </a:prstGeom>
        </p:spPr>
      </p:pic>
      <p:sp>
        <p:nvSpPr>
          <p:cNvPr id="4" name="TextBox 3"/>
          <p:cNvSpPr txBox="1"/>
          <p:nvPr/>
        </p:nvSpPr>
        <p:spPr>
          <a:xfrm>
            <a:off x="3670300" y="4064000"/>
            <a:ext cx="2032000" cy="400110"/>
          </a:xfrm>
          <a:prstGeom prst="rect">
            <a:avLst/>
          </a:prstGeom>
          <a:noFill/>
        </p:spPr>
        <p:txBody>
          <a:bodyPr wrap="square" rtlCol="0">
            <a:spAutoFit/>
          </a:bodyPr>
          <a:lstStyle/>
          <a:p>
            <a:r>
              <a:rPr lang="en-US" sz="2000" dirty="0" smtClean="0">
                <a:solidFill>
                  <a:schemeClr val="bg1">
                    <a:lumMod val="95000"/>
                    <a:lumOff val="5000"/>
                  </a:schemeClr>
                </a:solidFill>
              </a:rPr>
              <a:t>l – moment arm</a:t>
            </a:r>
            <a:endParaRPr lang="en-US" sz="2000" dirty="0">
              <a:solidFill>
                <a:schemeClr val="bg1">
                  <a:lumMod val="95000"/>
                  <a:lumOff val="5000"/>
                </a:schemeClr>
              </a:solidFill>
            </a:endParaRPr>
          </a:p>
        </p:txBody>
      </p:sp>
    </p:spTree>
    <p:extLst>
      <p:ext uri="{BB962C8B-B14F-4D97-AF65-F5344CB8AC3E}">
        <p14:creationId xmlns:p14="http://schemas.microsoft.com/office/powerpoint/2010/main" val="18972819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2249" y="508000"/>
            <a:ext cx="9950451" cy="5626100"/>
          </a:xfrm>
          <a:prstGeom prst="rect">
            <a:avLst/>
          </a:prstGeom>
        </p:spPr>
      </p:pic>
    </p:spTree>
    <p:extLst>
      <p:ext uri="{BB962C8B-B14F-4D97-AF65-F5344CB8AC3E}">
        <p14:creationId xmlns:p14="http://schemas.microsoft.com/office/powerpoint/2010/main" val="35373849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93804" y="860509"/>
            <a:ext cx="2917786" cy="523220"/>
          </a:xfrm>
          <a:prstGeom prst="rect">
            <a:avLst/>
          </a:prstGeom>
          <a:noFill/>
        </p:spPr>
        <p:txBody>
          <a:bodyPr wrap="none" lIns="91440" tIns="45720" rIns="91440" bIns="45720">
            <a:spAutoFit/>
          </a:bodyPr>
          <a:lstStyle/>
          <a:p>
            <a:pPr algn="ctr"/>
            <a:r>
              <a:rPr lang="en-US" sz="2800" b="1" cap="none" spc="0" dirty="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State space model</a:t>
            </a:r>
            <a:endParaRPr lang="en-US" sz="28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3804" y="1383729"/>
            <a:ext cx="9309104" cy="5008835"/>
          </a:xfrm>
          <a:prstGeom prst="rect">
            <a:avLst/>
          </a:prstGeom>
        </p:spPr>
      </p:pic>
    </p:spTree>
    <p:extLst>
      <p:ext uri="{BB962C8B-B14F-4D97-AF65-F5344CB8AC3E}">
        <p14:creationId xmlns:p14="http://schemas.microsoft.com/office/powerpoint/2010/main" val="28676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62300" y="774700"/>
            <a:ext cx="4922520" cy="2171700"/>
          </a:xfrm>
          <a:prstGeom prst="rect">
            <a:avLst/>
          </a:prstGeom>
        </p:spPr>
      </p:pic>
      <p:sp>
        <p:nvSpPr>
          <p:cNvPr id="3" name="TextBox 2"/>
          <p:cNvSpPr txBox="1"/>
          <p:nvPr/>
        </p:nvSpPr>
        <p:spPr>
          <a:xfrm>
            <a:off x="520700" y="2628900"/>
            <a:ext cx="11328400" cy="255454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U1 is the resulting upwards force of the four rotors which is responsible for the altitude of the quadrotor and its rate of change (z, z˙</a:t>
            </a:r>
            <a:r>
              <a:rPr lang="en-US" sz="2000"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U2 is the diﬀerence in thrust between rotors 2 and 4 which is responsible for the roll rotation and its rate of change (φ, φ˙). </a:t>
            </a:r>
            <a:endParaRPr lang="en-US" sz="20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U3 </a:t>
            </a:r>
            <a:r>
              <a:rPr lang="en-US" sz="2000" dirty="0">
                <a:latin typeface="Times New Roman" panose="02020603050405020304" pitchFamily="18" charset="0"/>
                <a:cs typeface="Times New Roman" panose="02020603050405020304" pitchFamily="18" charset="0"/>
              </a:rPr>
              <a:t>on the other hand represents the diﬀerence in thrust between rotors 1 and 3 thus generating the pitch rotation and its rate of change (θ, θ˙). </a:t>
            </a:r>
          </a:p>
          <a:p>
            <a:pPr marL="285750"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U4 is the diﬀerence in torque between the two clockwise turning rotors and the two counterclockwise turning rotors generating the yaw </a:t>
            </a:r>
            <a:r>
              <a:rPr lang="en-US" sz="2000" dirty="0" smtClean="0">
                <a:latin typeface="Times New Roman" panose="02020603050405020304" pitchFamily="18" charset="0"/>
                <a:cs typeface="Times New Roman" panose="02020603050405020304" pitchFamily="18" charset="0"/>
              </a:rPr>
              <a:t>rotation</a:t>
            </a:r>
            <a:r>
              <a:rPr lang="en-US" dirty="0" smtClean="0"/>
              <a:t>.</a:t>
            </a:r>
            <a:endParaRPr lang="en-US" dirty="0"/>
          </a:p>
        </p:txBody>
      </p:sp>
      <p:sp>
        <p:nvSpPr>
          <p:cNvPr id="4" name="TextBox 3"/>
          <p:cNvSpPr txBox="1"/>
          <p:nvPr/>
        </p:nvSpPr>
        <p:spPr>
          <a:xfrm>
            <a:off x="1016000" y="5183445"/>
            <a:ext cx="10045700"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If the rotor velocities are needed to be calculated from the control inputs, an inverse relationship between the control inputs and the rotors’ velocities is needed, which can be acquired by inverting the matrix in </a:t>
            </a:r>
            <a:r>
              <a:rPr lang="en-US" sz="2000" dirty="0" smtClean="0">
                <a:latin typeface="Times New Roman" panose="02020603050405020304" pitchFamily="18" charset="0"/>
                <a:cs typeface="Times New Roman" panose="02020603050405020304" pitchFamily="18" charset="0"/>
              </a:rPr>
              <a:t>the above equation </a:t>
            </a:r>
            <a:r>
              <a:rPr lang="en-US" sz="2000" dirty="0">
                <a:latin typeface="Times New Roman" panose="02020603050405020304" pitchFamily="18" charset="0"/>
                <a:cs typeface="Times New Roman" panose="02020603050405020304" pitchFamily="18" charset="0"/>
              </a:rPr>
              <a:t>to </a:t>
            </a:r>
            <a:r>
              <a:rPr lang="en-US" sz="2000" dirty="0" smtClean="0">
                <a:latin typeface="Times New Roman" panose="02020603050405020304" pitchFamily="18" charset="0"/>
                <a:cs typeface="Times New Roman" panose="02020603050405020304" pitchFamily="18" charset="0"/>
              </a:rPr>
              <a:t>give: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264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13100" y="838200"/>
            <a:ext cx="4813300" cy="5473700"/>
          </a:xfrm>
          <a:prstGeom prst="rect">
            <a:avLst/>
          </a:prstGeom>
        </p:spPr>
      </p:pic>
    </p:spTree>
    <p:extLst>
      <p:ext uri="{BB962C8B-B14F-4D97-AF65-F5344CB8AC3E}">
        <p14:creationId xmlns:p14="http://schemas.microsoft.com/office/powerpoint/2010/main" val="13886471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81600" y="304799"/>
            <a:ext cx="6667500" cy="6096001"/>
          </a:xfrm>
          <a:prstGeom prst="rect">
            <a:avLst/>
          </a:prstGeom>
        </p:spPr>
      </p:pic>
      <p:sp>
        <p:nvSpPr>
          <p:cNvPr id="3" name="Rectangle 2"/>
          <p:cNvSpPr/>
          <p:nvPr/>
        </p:nvSpPr>
        <p:spPr>
          <a:xfrm>
            <a:off x="-1212850" y="1089679"/>
            <a:ext cx="7632700" cy="523220"/>
          </a:xfrm>
          <a:prstGeom prst="rect">
            <a:avLst/>
          </a:prstGeom>
          <a:noFill/>
        </p:spPr>
        <p:txBody>
          <a:bodyPr wrap="square" lIns="91440" tIns="45720" rIns="91440" bIns="45720">
            <a:spAutoFit/>
          </a:bodyPr>
          <a:lstStyle/>
          <a:p>
            <a:pPr algn="ctr"/>
            <a:r>
              <a:rPr lang="en-US" sz="2800" b="1" cap="none" spc="0" dirty="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Rotational Equations of motion</a:t>
            </a:r>
            <a:endParaRPr lang="en-US" sz="28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6851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4571932A-3A17-4758-AB35-81DEC240DF1D}" type="slidenum">
              <a:rPr lang="en-IN" smtClean="0">
                <a:solidFill>
                  <a:prstClr val="black"/>
                </a:solidFill>
              </a:rPr>
              <a:pPr>
                <a:defRPr/>
              </a:pPr>
              <a:t>2</a:t>
            </a:fld>
            <a:endParaRPr lang="en-IN" dirty="0">
              <a:solidFill>
                <a:prstClr val="black"/>
              </a:solidFill>
            </a:endParaRPr>
          </a:p>
        </p:txBody>
      </p:sp>
      <p:sp>
        <p:nvSpPr>
          <p:cNvPr id="6" name="TextBox 5"/>
          <p:cNvSpPr txBox="1"/>
          <p:nvPr/>
        </p:nvSpPr>
        <p:spPr>
          <a:xfrm>
            <a:off x="8686800" y="484964"/>
            <a:ext cx="3341914" cy="369332"/>
          </a:xfrm>
          <a:prstGeom prst="rect">
            <a:avLst/>
          </a:prstGeom>
          <a:solidFill>
            <a:schemeClr val="bg1"/>
          </a:solidFill>
        </p:spPr>
        <p:txBody>
          <a:bodyPr wrap="square" rtlCol="0">
            <a:spAutoFit/>
          </a:bodyPr>
          <a:lstStyle/>
          <a:p>
            <a:endParaRPr lang="en-US" dirty="0">
              <a:solidFill>
                <a:schemeClr val="bg1"/>
              </a:solidFill>
            </a:endParaRPr>
          </a:p>
        </p:txBody>
      </p:sp>
      <p:sp>
        <p:nvSpPr>
          <p:cNvPr id="3" name="TextBox 2"/>
          <p:cNvSpPr txBox="1"/>
          <p:nvPr/>
        </p:nvSpPr>
        <p:spPr>
          <a:xfrm>
            <a:off x="4611116" y="484964"/>
            <a:ext cx="2184400" cy="523220"/>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Contents</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473200" y="1008184"/>
            <a:ext cx="7213600" cy="7571303"/>
          </a:xfrm>
          <a:prstGeom prst="rect">
            <a:avLst/>
          </a:prstGeom>
          <a:noFill/>
        </p:spPr>
        <p:txBody>
          <a:bodyPr wrap="square" rtlCol="0">
            <a:spAutoFit/>
          </a:bodyPr>
          <a:lstStyle/>
          <a:p>
            <a:pPr marL="342900" indent="-342900">
              <a:buFont typeface="Arial" panose="020B0604020202020204" pitchFamily="34" charset="0"/>
              <a:buChar char="•"/>
            </a:pPr>
            <a:r>
              <a:rPr lang="en-US" sz="2400" b="1" dirty="0" smtClean="0">
                <a:solidFill>
                  <a:srgbClr val="FF0000"/>
                </a:solidFill>
                <a:latin typeface="Times New Roman" panose="02020603050405020304" pitchFamily="18" charset="0"/>
                <a:cs typeface="Times New Roman" panose="02020603050405020304" pitchFamily="18" charset="0"/>
              </a:rPr>
              <a:t>Introduction </a:t>
            </a:r>
          </a:p>
          <a:p>
            <a:pPr marL="342900" indent="-342900">
              <a:buFont typeface="Arial" panose="020B0604020202020204" pitchFamily="34" charset="0"/>
              <a:buChar char="•"/>
            </a:pPr>
            <a:endParaRPr lang="en-US" sz="2400" b="1" dirty="0">
              <a:solidFill>
                <a:srgbClr val="FF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smtClean="0">
                <a:solidFill>
                  <a:srgbClr val="FF0000"/>
                </a:solidFill>
                <a:latin typeface="Times New Roman" panose="02020603050405020304" pitchFamily="18" charset="0"/>
                <a:cs typeface="Times New Roman" panose="02020603050405020304" pitchFamily="18" charset="0"/>
              </a:rPr>
              <a:t>Need for the project</a:t>
            </a:r>
          </a:p>
          <a:p>
            <a:pPr marL="342900" indent="-342900">
              <a:buFont typeface="Arial" panose="020B0604020202020204" pitchFamily="34" charset="0"/>
              <a:buChar char="•"/>
            </a:pPr>
            <a:endParaRPr lang="en-US" sz="2400" b="1" dirty="0">
              <a:solidFill>
                <a:srgbClr val="FF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smtClean="0">
                <a:solidFill>
                  <a:srgbClr val="FF0000"/>
                </a:solidFill>
                <a:latin typeface="Times New Roman" panose="02020603050405020304" pitchFamily="18" charset="0"/>
                <a:cs typeface="Times New Roman" panose="02020603050405020304" pitchFamily="18" charset="0"/>
              </a:rPr>
              <a:t>Objective</a:t>
            </a:r>
          </a:p>
          <a:p>
            <a:pPr marL="342900" indent="-342900">
              <a:buFont typeface="Arial" panose="020B0604020202020204" pitchFamily="34" charset="0"/>
              <a:buChar char="•"/>
            </a:pPr>
            <a:endParaRPr lang="en-US" sz="2400" b="1" dirty="0">
              <a:solidFill>
                <a:srgbClr val="FF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smtClean="0">
                <a:solidFill>
                  <a:srgbClr val="FF0000"/>
                </a:solidFill>
                <a:latin typeface="Times New Roman" panose="02020603050405020304" pitchFamily="18" charset="0"/>
                <a:cs typeface="Times New Roman" panose="02020603050405020304" pitchFamily="18" charset="0"/>
              </a:rPr>
              <a:t>Methodology</a:t>
            </a:r>
          </a:p>
          <a:p>
            <a:pPr marL="342900" indent="-342900">
              <a:buFont typeface="Arial" panose="020B0604020202020204" pitchFamily="34" charset="0"/>
              <a:buChar char="•"/>
            </a:pPr>
            <a:endParaRPr lang="en-US" sz="2400" b="1" dirty="0">
              <a:solidFill>
                <a:srgbClr val="FF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smtClean="0">
                <a:solidFill>
                  <a:srgbClr val="FF0000"/>
                </a:solidFill>
                <a:latin typeface="Times New Roman" panose="02020603050405020304" pitchFamily="18" charset="0"/>
                <a:cs typeface="Times New Roman" panose="02020603050405020304" pitchFamily="18" charset="0"/>
              </a:rPr>
              <a:t>Controller Design</a:t>
            </a:r>
          </a:p>
          <a:p>
            <a:pPr marL="342900" indent="-342900">
              <a:buFont typeface="Arial" panose="020B0604020202020204" pitchFamily="34" charset="0"/>
              <a:buChar char="•"/>
            </a:pPr>
            <a:endParaRPr lang="en-US" sz="2400" b="1" dirty="0">
              <a:solidFill>
                <a:srgbClr val="FF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err="1" smtClean="0">
                <a:solidFill>
                  <a:srgbClr val="FF0000"/>
                </a:solidFill>
                <a:latin typeface="Times New Roman" panose="02020603050405020304" pitchFamily="18" charset="0"/>
                <a:cs typeface="Times New Roman" panose="02020603050405020304" pitchFamily="18" charset="0"/>
              </a:rPr>
              <a:t>Matlab</a:t>
            </a:r>
            <a:r>
              <a:rPr lang="en-US" sz="2400" b="1" dirty="0" smtClean="0">
                <a:solidFill>
                  <a:srgbClr val="FF0000"/>
                </a:solidFill>
                <a:latin typeface="Times New Roman" panose="02020603050405020304" pitchFamily="18" charset="0"/>
                <a:cs typeface="Times New Roman" panose="02020603050405020304" pitchFamily="18" charset="0"/>
              </a:rPr>
              <a:t> simulation</a:t>
            </a:r>
          </a:p>
          <a:p>
            <a:pPr marL="342900" indent="-342900">
              <a:buFont typeface="Arial" panose="020B0604020202020204" pitchFamily="34" charset="0"/>
              <a:buChar char="•"/>
            </a:pPr>
            <a:endParaRPr lang="en-US" sz="2400" b="1" dirty="0">
              <a:solidFill>
                <a:srgbClr val="FF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smtClean="0">
                <a:solidFill>
                  <a:srgbClr val="FF0000"/>
                </a:solidFill>
                <a:latin typeface="Times New Roman" panose="02020603050405020304" pitchFamily="18" charset="0"/>
                <a:cs typeface="Times New Roman" panose="02020603050405020304" pitchFamily="18" charset="0"/>
              </a:rPr>
              <a:t>Software and hardware used</a:t>
            </a:r>
          </a:p>
          <a:p>
            <a:pPr marL="342900" indent="-342900">
              <a:buFont typeface="Arial" panose="020B0604020202020204" pitchFamily="34" charset="0"/>
              <a:buChar char="•"/>
            </a:pPr>
            <a:endParaRPr lang="en-US" sz="2400" b="1" dirty="0">
              <a:solidFill>
                <a:srgbClr val="FF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smtClean="0">
                <a:solidFill>
                  <a:srgbClr val="FF0000"/>
                </a:solidFill>
                <a:latin typeface="Times New Roman" panose="02020603050405020304" pitchFamily="18" charset="0"/>
                <a:cs typeface="Times New Roman" panose="02020603050405020304" pitchFamily="18" charset="0"/>
              </a:rPr>
              <a:t>References</a:t>
            </a:r>
          </a:p>
          <a:p>
            <a:endParaRPr lang="en-US" dirty="0" smtClean="0"/>
          </a:p>
          <a:p>
            <a:endParaRPr lang="en-US" dirty="0"/>
          </a:p>
          <a:p>
            <a:endParaRPr lang="en-US" dirty="0" smtClean="0"/>
          </a:p>
          <a:p>
            <a:endParaRPr lang="en-US" dirty="0"/>
          </a:p>
          <a:p>
            <a:endParaRPr lang="en-US" dirty="0" smtClean="0"/>
          </a:p>
          <a:p>
            <a:r>
              <a:rPr lang="en-US" dirty="0" smtClean="0"/>
              <a:t> </a:t>
            </a:r>
          </a:p>
          <a:p>
            <a:endParaRPr lang="en-US" dirty="0"/>
          </a:p>
        </p:txBody>
      </p:sp>
    </p:spTree>
    <p:extLst>
      <p:ext uri="{BB962C8B-B14F-4D97-AF65-F5344CB8AC3E}">
        <p14:creationId xmlns:p14="http://schemas.microsoft.com/office/powerpoint/2010/main" val="30944271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7428" y="342524"/>
            <a:ext cx="7334622" cy="357048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3943" y="3913008"/>
            <a:ext cx="4584991" cy="2330450"/>
          </a:xfrm>
          <a:prstGeom prst="rect">
            <a:avLst/>
          </a:prstGeom>
        </p:spPr>
      </p:pic>
      <p:sp>
        <p:nvSpPr>
          <p:cNvPr id="6" name="TextBox 5"/>
          <p:cNvSpPr txBox="1"/>
          <p:nvPr/>
        </p:nvSpPr>
        <p:spPr>
          <a:xfrm>
            <a:off x="8369300" y="2127766"/>
            <a:ext cx="442750" cy="369332"/>
          </a:xfrm>
          <a:prstGeom prst="rect">
            <a:avLst/>
          </a:prstGeom>
          <a:noFill/>
        </p:spPr>
        <p:txBody>
          <a:bodyPr wrap="none" rtlCol="0">
            <a:spAutoFit/>
          </a:bodyPr>
          <a:lstStyle/>
          <a:p>
            <a:r>
              <a:rPr lang="en-US" dirty="0" smtClean="0"/>
              <a:t>[1]</a:t>
            </a:r>
            <a:endParaRPr lang="en-US" dirty="0"/>
          </a:p>
        </p:txBody>
      </p:sp>
    </p:spTree>
    <p:extLst>
      <p:ext uri="{BB962C8B-B14F-4D97-AF65-F5344CB8AC3E}">
        <p14:creationId xmlns:p14="http://schemas.microsoft.com/office/powerpoint/2010/main" val="41233607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40213" y="805639"/>
            <a:ext cx="4496359" cy="830997"/>
          </a:xfrm>
          <a:prstGeom prst="rect">
            <a:avLst/>
          </a:prstGeom>
          <a:noFill/>
        </p:spPr>
        <p:txBody>
          <a:bodyPr wrap="none" rtlCol="0">
            <a:spAutoFit/>
          </a:bodyPr>
          <a:lstStyle/>
          <a:p>
            <a:r>
              <a:rPr lang="en-US" sz="24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Translational equation of motion</a:t>
            </a:r>
          </a:p>
          <a:p>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040213" y="1155405"/>
            <a:ext cx="10144124"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Substituting equations 9 in 8 , the equation of the total moments acting on the quadrotor becomes</a:t>
            </a:r>
          </a:p>
          <a:p>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78100" y="1636636"/>
            <a:ext cx="6337300" cy="4761706"/>
          </a:xfrm>
          <a:prstGeom prst="rect">
            <a:avLst/>
          </a:prstGeom>
        </p:spPr>
      </p:pic>
    </p:spTree>
    <p:extLst>
      <p:ext uri="{BB962C8B-B14F-4D97-AF65-F5344CB8AC3E}">
        <p14:creationId xmlns:p14="http://schemas.microsoft.com/office/powerpoint/2010/main" val="13246269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03878"/>
            <a:ext cx="11379200" cy="3754874"/>
          </a:xfrm>
          <a:prstGeom prst="rect">
            <a:avLst/>
          </a:prstGeom>
          <a:noFill/>
        </p:spPr>
        <p:txBody>
          <a:bodyPr wrap="square" rtlCol="0">
            <a:spAutoFit/>
          </a:bodyPr>
          <a:lstStyle/>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nonlinear model of the quadrotor is then used to implement a controller with input, output and state constraints</a:t>
            </a:r>
            <a:r>
              <a:rPr lang="en-US" sz="2000" dirty="0" smtClean="0">
                <a:latin typeface="Times New Roman" panose="02020603050405020304" pitchFamily="18" charset="0"/>
                <a:cs typeface="Times New Roman" panose="02020603050405020304" pitchFamily="18" charset="0"/>
              </a:rPr>
              <a:t>.</a:t>
            </a:r>
          </a:p>
          <a:p>
            <a:pPr lvl="0"/>
            <a:endParaRPr lang="en-US"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cost function is used (discrete algebraic </a:t>
            </a:r>
            <a:r>
              <a:rPr lang="en-US" sz="2000" dirty="0" err="1">
                <a:latin typeface="Times New Roman" panose="02020603050405020304" pitchFamily="18" charset="0"/>
                <a:cs typeface="Times New Roman" panose="02020603050405020304" pitchFamily="18" charset="0"/>
              </a:rPr>
              <a:t>Riccati</a:t>
            </a:r>
            <a:r>
              <a:rPr lang="en-US" sz="2000" dirty="0">
                <a:latin typeface="Times New Roman" panose="02020603050405020304" pitchFamily="18" charset="0"/>
                <a:cs typeface="Times New Roman" panose="02020603050405020304" pitchFamily="18" charset="0"/>
              </a:rPr>
              <a:t> equation) to minimize the actuation and control signal</a:t>
            </a:r>
            <a:r>
              <a:rPr lang="en-US" sz="2000" dirty="0" smtClean="0">
                <a:latin typeface="Times New Roman" panose="02020603050405020304" pitchFamily="18" charset="0"/>
                <a:cs typeface="Times New Roman" panose="02020603050405020304" pitchFamily="18" charset="0"/>
              </a:rPr>
              <a:t>.</a:t>
            </a:r>
          </a:p>
          <a:p>
            <a:pPr marL="285750" lvl="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quadratic cost function is minimized by using quadratic programming(QP</a:t>
            </a:r>
            <a:r>
              <a:rPr lang="en-US" sz="2000" dirty="0" smtClean="0">
                <a:latin typeface="Times New Roman" panose="02020603050405020304" pitchFamily="18" charset="0"/>
                <a:cs typeface="Times New Roman" panose="02020603050405020304" pitchFamily="18" charset="0"/>
              </a:rPr>
              <a:t>).</a:t>
            </a:r>
          </a:p>
          <a:p>
            <a:pPr marL="285750" lvl="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Simulation of the model is done using </a:t>
            </a:r>
            <a:r>
              <a:rPr lang="en-US" sz="2000" dirty="0" err="1">
                <a:latin typeface="Times New Roman" panose="02020603050405020304" pitchFamily="18" charset="0"/>
                <a:cs typeface="Times New Roman" panose="02020603050405020304" pitchFamily="18" charset="0"/>
              </a:rPr>
              <a:t>Matlab</a:t>
            </a:r>
            <a:r>
              <a:rPr lang="en-US" sz="2000" dirty="0">
                <a:latin typeface="Times New Roman" panose="02020603050405020304" pitchFamily="18" charset="0"/>
                <a:cs typeface="Times New Roman" panose="02020603050405020304" pitchFamily="18" charset="0"/>
              </a:rPr>
              <a:t> Simulink software</a:t>
            </a:r>
            <a:r>
              <a:rPr lang="en-US" sz="2000" dirty="0" smtClean="0">
                <a:latin typeface="Times New Roman" panose="02020603050405020304" pitchFamily="18" charset="0"/>
                <a:cs typeface="Times New Roman" panose="02020603050405020304" pitchFamily="18" charset="0"/>
              </a:rPr>
              <a:t>.</a:t>
            </a:r>
          </a:p>
          <a:p>
            <a:pPr marL="285750" lvl="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simulink</a:t>
            </a:r>
            <a:r>
              <a:rPr lang="en-US" sz="2000" dirty="0">
                <a:latin typeface="Times New Roman" panose="02020603050405020304" pitchFamily="18" charset="0"/>
                <a:cs typeface="Times New Roman" panose="02020603050405020304" pitchFamily="18" charset="0"/>
              </a:rPr>
              <a:t> model is converted to C code using </a:t>
            </a:r>
            <a:r>
              <a:rPr lang="en-US" sz="2000" dirty="0" err="1">
                <a:latin typeface="Times New Roman" panose="02020603050405020304" pitchFamily="18" charset="0"/>
                <a:cs typeface="Times New Roman" panose="02020603050405020304" pitchFamily="18" charset="0"/>
              </a:rPr>
              <a:t>targetlink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Matlab</a:t>
            </a:r>
            <a:r>
              <a:rPr lang="en-US" sz="2000" dirty="0">
                <a:latin typeface="Times New Roman" panose="02020603050405020304" pitchFamily="18" charset="0"/>
                <a:cs typeface="Times New Roman" panose="02020603050405020304" pitchFamily="18" charset="0"/>
              </a:rPr>
              <a:t> code generator and it is then implemented onto a </a:t>
            </a:r>
            <a:r>
              <a:rPr lang="en-US" sz="2000" dirty="0" smtClean="0">
                <a:latin typeface="Times New Roman" panose="02020603050405020304" pitchFamily="18" charset="0"/>
                <a:cs typeface="Times New Roman" panose="02020603050405020304" pitchFamily="18" charset="0"/>
              </a:rPr>
              <a:t>flight controller (</a:t>
            </a:r>
            <a:r>
              <a:rPr lang="en-US" sz="2000" dirty="0" err="1" smtClean="0">
                <a:latin typeface="Times New Roman" panose="02020603050405020304" pitchFamily="18" charset="0"/>
                <a:cs typeface="Times New Roman" panose="02020603050405020304" pitchFamily="18" charset="0"/>
              </a:rPr>
              <a:t>Phikhawk</a:t>
            </a:r>
            <a:r>
              <a:rPr lang="en-US" sz="2000" dirty="0" smtClean="0">
                <a:latin typeface="Times New Roman" panose="02020603050405020304" pitchFamily="18" charset="0"/>
                <a:cs typeface="Times New Roman" panose="02020603050405020304" pitchFamily="18" charset="0"/>
              </a:rPr>
              <a:t>) for </a:t>
            </a:r>
            <a:r>
              <a:rPr lang="en-US" sz="2000" dirty="0">
                <a:latin typeface="Times New Roman" panose="02020603050405020304" pitchFamily="18" charset="0"/>
                <a:cs typeface="Times New Roman" panose="02020603050405020304" pitchFamily="18" charset="0"/>
              </a:rPr>
              <a:t>test flight.</a:t>
            </a:r>
          </a:p>
          <a:p>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749300" y="4607292"/>
            <a:ext cx="6096000" cy="1631216"/>
          </a:xfrm>
          <a:prstGeom prst="rect">
            <a:avLst/>
          </a:prstGeom>
        </p:spPr>
        <p:txBody>
          <a:bodyPr>
            <a:spAutoFit/>
          </a:bodyPr>
          <a:lstStyle/>
          <a:p>
            <a:r>
              <a:rPr lang="en-US" sz="2000" dirty="0">
                <a:latin typeface="Times New Roman" panose="02020603050405020304" pitchFamily="18" charset="0"/>
                <a:cs typeface="Times New Roman" panose="02020603050405020304" pitchFamily="18" charset="0"/>
              </a:rPr>
              <a:t>Specification of </a:t>
            </a:r>
            <a:r>
              <a:rPr lang="en-US" sz="2000" dirty="0" err="1">
                <a:latin typeface="Times New Roman" panose="02020603050405020304" pitchFamily="18" charset="0"/>
                <a:cs typeface="Times New Roman" panose="02020603050405020304" pitchFamily="18" charset="0"/>
              </a:rPr>
              <a:t>Phikhawk</a:t>
            </a:r>
            <a:r>
              <a:rPr lang="en-US" sz="2000" dirty="0">
                <a:latin typeface="Times New Roman" panose="02020603050405020304" pitchFamily="18" charset="0"/>
                <a:cs typeface="Times New Roman" panose="02020603050405020304" pitchFamily="18" charset="0"/>
              </a:rPr>
              <a:t> 2.0</a:t>
            </a:r>
          </a:p>
          <a:p>
            <a:r>
              <a:rPr lang="en-US" sz="2000" dirty="0">
                <a:latin typeface="Times New Roman" panose="02020603050405020304" pitchFamily="18" charset="0"/>
                <a:cs typeface="Times New Roman" panose="02020603050405020304" pitchFamily="18" charset="0"/>
              </a:rPr>
              <a:t>Processor</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32-bit ARM Cortex M4 core with FPU</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168 </a:t>
            </a:r>
            <a:r>
              <a:rPr lang="en-US" sz="2000" dirty="0" err="1">
                <a:latin typeface="Times New Roman" panose="02020603050405020304" pitchFamily="18" charset="0"/>
                <a:cs typeface="Times New Roman" panose="02020603050405020304" pitchFamily="18" charset="0"/>
              </a:rPr>
              <a:t>Mhz</a:t>
            </a:r>
            <a:r>
              <a:rPr lang="en-US" sz="2000" dirty="0">
                <a:latin typeface="Times New Roman" panose="02020603050405020304" pitchFamily="18" charset="0"/>
                <a:cs typeface="Times New Roman" panose="02020603050405020304" pitchFamily="18" charset="0"/>
              </a:rPr>
              <a:t>/256 KB RAM/2 MB Flash</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32-bit failsafe co-processor</a:t>
            </a:r>
          </a:p>
        </p:txBody>
      </p:sp>
    </p:spTree>
    <p:extLst>
      <p:ext uri="{BB962C8B-B14F-4D97-AF65-F5344CB8AC3E}">
        <p14:creationId xmlns:p14="http://schemas.microsoft.com/office/powerpoint/2010/main" val="34540542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1164" y="1200404"/>
            <a:ext cx="1585690" cy="461665"/>
          </a:xfrm>
          <a:prstGeom prst="rect">
            <a:avLst/>
          </a:prstGeom>
          <a:noFill/>
        </p:spPr>
        <p:txBody>
          <a:bodyPr wrap="none" rtlCol="0">
            <a:spAutoFit/>
          </a:bodyPr>
          <a:lstStyle/>
          <a:p>
            <a:r>
              <a:rPr lang="en-US" sz="2400" dirty="0" smtClean="0">
                <a:solidFill>
                  <a:srgbClr val="FF0000"/>
                </a:solidFill>
                <a:latin typeface="Times New Roman" panose="02020603050405020304" pitchFamily="18" charset="0"/>
                <a:cs typeface="Times New Roman" panose="02020603050405020304" pitchFamily="18" charset="0"/>
              </a:rPr>
              <a:t>Constraints</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459232" y="1798828"/>
            <a:ext cx="11288268" cy="2246769"/>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Why does the quadcopter system needs constraints ?</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Since, the quadcopter can only produce bounded forces and that too only along one direction, the platform must be input constrained</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Also the quadcopter is constrained in operation in state-space, therefore there must exist state constrains on the system</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99016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7968" y="831629"/>
            <a:ext cx="10021824"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Given the nature of quadrotor, the range of operation of the vehicle is explained below:</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597" y="1200961"/>
            <a:ext cx="7249114" cy="2292922"/>
          </a:xfrm>
          <a:prstGeom prst="rect">
            <a:avLst/>
          </a:prstGeom>
        </p:spPr>
      </p:pic>
      <p:sp>
        <p:nvSpPr>
          <p:cNvPr id="4" name="TextBox 3"/>
          <p:cNvSpPr txBox="1"/>
          <p:nvPr/>
        </p:nvSpPr>
        <p:spPr>
          <a:xfrm>
            <a:off x="1277597" y="416130"/>
            <a:ext cx="6193536" cy="400110"/>
          </a:xfrm>
          <a:prstGeom prst="rect">
            <a:avLst/>
          </a:prstGeom>
          <a:noFill/>
        </p:spPr>
        <p:txBody>
          <a:bodyPr wrap="square" rtlCol="0">
            <a:spAutoFit/>
          </a:bodyPr>
          <a:lstStyle/>
          <a:p>
            <a:r>
              <a:rPr lang="en-US" sz="2000" b="1" dirty="0" smtClean="0">
                <a:solidFill>
                  <a:srgbClr val="FF0000"/>
                </a:solidFill>
                <a:latin typeface="Times New Roman" panose="02020603050405020304" pitchFamily="18" charset="0"/>
                <a:cs typeface="Times New Roman" panose="02020603050405020304" pitchFamily="18" charset="0"/>
              </a:rPr>
              <a:t>Constraints on angle:</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749808" y="3643759"/>
            <a:ext cx="11058144" cy="2585323"/>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Now attention is given to constraint handling capabilities of the NMPC problem formulation after the cost function is described:</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is necessary to constraint both:</a:t>
            </a:r>
          </a:p>
          <a:p>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Total </a:t>
            </a:r>
            <a:r>
              <a:rPr lang="en-US" b="1" dirty="0">
                <a:latin typeface="Times New Roman" panose="02020603050405020304" pitchFamily="18" charset="0"/>
                <a:cs typeface="Times New Roman" panose="02020603050405020304" pitchFamily="18" charset="0"/>
              </a:rPr>
              <a:t>thrust force </a:t>
            </a:r>
            <a:r>
              <a:rPr lang="en-US" dirty="0">
                <a:latin typeface="Times New Roman" panose="02020603050405020304" pitchFamily="18" charset="0"/>
                <a:cs typeface="Times New Roman" panose="02020603050405020304" pitchFamily="18" charset="0"/>
              </a:rPr>
              <a:t>on each rotor</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Restrict the magnitude of the angles </a:t>
            </a:r>
            <a:r>
              <a:rPr lang="en-US" dirty="0">
                <a:latin typeface="Times New Roman" panose="02020603050405020304" pitchFamily="18" charset="0"/>
                <a:cs typeface="Times New Roman" panose="02020603050405020304" pitchFamily="18" charset="0"/>
              </a:rPr>
              <a:t>in order to stay </a:t>
            </a:r>
            <a:r>
              <a:rPr lang="en-US" b="1" dirty="0">
                <a:latin typeface="Times New Roman" panose="02020603050405020304" pitchFamily="18" charset="0"/>
                <a:cs typeface="Times New Roman" panose="02020603050405020304" pitchFamily="18" charset="0"/>
              </a:rPr>
              <a:t>within the limits </a:t>
            </a:r>
            <a:r>
              <a:rPr lang="en-US" dirty="0">
                <a:latin typeface="Times New Roman" panose="02020603050405020304" pitchFamily="18" charset="0"/>
                <a:cs typeface="Times New Roman" panose="02020603050405020304" pitchFamily="18" charset="0"/>
              </a:rPr>
              <a:t>allowed by Euler angles formulation discussed before</a:t>
            </a:r>
          </a:p>
        </p:txBody>
      </p:sp>
      <p:sp>
        <p:nvSpPr>
          <p:cNvPr id="9" name="TextBox 8"/>
          <p:cNvSpPr txBox="1"/>
          <p:nvPr/>
        </p:nvSpPr>
        <p:spPr>
          <a:xfrm>
            <a:off x="749808" y="3093773"/>
            <a:ext cx="7059168"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Input and state constraint handling:</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92028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5293" y="914400"/>
            <a:ext cx="8351520" cy="646331"/>
          </a:xfrm>
          <a:prstGeom prst="rect">
            <a:avLst/>
          </a:prstGeom>
          <a:noFill/>
        </p:spPr>
        <p:txBody>
          <a:bodyPr wrap="square" rtlCol="0">
            <a:spAutoFit/>
          </a:bodyPr>
          <a:lstStyle/>
          <a:p>
            <a:r>
              <a:rPr lang="en-US" b="1" dirty="0" smtClean="0">
                <a:solidFill>
                  <a:srgbClr val="FF0000"/>
                </a:solidFill>
                <a:latin typeface="Times New Roman" panose="02020603050405020304" pitchFamily="18" charset="0"/>
                <a:cs typeface="Times New Roman" panose="02020603050405020304" pitchFamily="18" charset="0"/>
              </a:rPr>
              <a:t>Input constraints:</a:t>
            </a:r>
          </a:p>
          <a:p>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293" y="1385316"/>
            <a:ext cx="10013634" cy="4637532"/>
          </a:xfrm>
          <a:prstGeom prst="rect">
            <a:avLst/>
          </a:prstGeom>
        </p:spPr>
      </p:pic>
    </p:spTree>
    <p:extLst>
      <p:ext uri="{BB962C8B-B14F-4D97-AF65-F5344CB8AC3E}">
        <p14:creationId xmlns:p14="http://schemas.microsoft.com/office/powerpoint/2010/main" val="26725488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4926" y="895858"/>
            <a:ext cx="7581138" cy="4427730"/>
          </a:xfrm>
          <a:prstGeom prst="rect">
            <a:avLst/>
          </a:prstGeom>
        </p:spPr>
      </p:pic>
    </p:spTree>
    <p:extLst>
      <p:ext uri="{BB962C8B-B14F-4D97-AF65-F5344CB8AC3E}">
        <p14:creationId xmlns:p14="http://schemas.microsoft.com/office/powerpoint/2010/main" val="4442254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16736" y="452735"/>
            <a:ext cx="7376160"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S</a:t>
            </a:r>
            <a:r>
              <a:rPr lang="en-US" sz="2400" b="1" dirty="0" smtClean="0">
                <a:solidFill>
                  <a:srgbClr val="FF0000"/>
                </a:solidFill>
                <a:latin typeface="Times New Roman" panose="02020603050405020304" pitchFamily="18" charset="0"/>
                <a:cs typeface="Times New Roman" panose="02020603050405020304" pitchFamily="18" charset="0"/>
              </a:rPr>
              <a:t>tate </a:t>
            </a:r>
            <a:r>
              <a:rPr lang="en-US" sz="2400" b="1" dirty="0" smtClean="0">
                <a:solidFill>
                  <a:srgbClr val="FF0000"/>
                </a:solidFill>
                <a:latin typeface="Times New Roman" panose="02020603050405020304" pitchFamily="18" charset="0"/>
                <a:cs typeface="Times New Roman" panose="02020603050405020304" pitchFamily="18" charset="0"/>
              </a:rPr>
              <a:t>constraints</a:t>
            </a:r>
            <a:endParaRPr lang="en-US" sz="2400" b="1"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109472" y="914400"/>
            <a:ext cx="10107168"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 is also of high importance </a:t>
            </a:r>
            <a:r>
              <a:rPr lang="en-US" b="1" dirty="0" smtClean="0">
                <a:latin typeface="Times New Roman" panose="02020603050405020304" pitchFamily="18" charset="0"/>
                <a:cs typeface="Times New Roman" panose="02020603050405020304" pitchFamily="18" charset="0"/>
              </a:rPr>
              <a:t>to limit the angles so that no kinematic singularities </a:t>
            </a:r>
            <a:r>
              <a:rPr lang="en-US" dirty="0" smtClean="0">
                <a:latin typeface="Times New Roman" panose="02020603050405020304" pitchFamily="18" charset="0"/>
                <a:cs typeface="Times New Roman" panose="02020603050405020304" pitchFamily="18" charset="0"/>
              </a:rPr>
              <a:t>are encountered due to the limitations in the model description.</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case of the quadrotor, the angles need to be within the bounds specified earlier </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3040" y="1837730"/>
            <a:ext cx="5266944" cy="4594046"/>
          </a:xfrm>
          <a:prstGeom prst="rect">
            <a:avLst/>
          </a:prstGeom>
        </p:spPr>
      </p:pic>
    </p:spTree>
    <p:extLst>
      <p:ext uri="{BB962C8B-B14F-4D97-AF65-F5344CB8AC3E}">
        <p14:creationId xmlns:p14="http://schemas.microsoft.com/office/powerpoint/2010/main" val="14592405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6850" y="1041400"/>
            <a:ext cx="9957150" cy="4749800"/>
          </a:xfrm>
          <a:prstGeom prst="rect">
            <a:avLst/>
          </a:prstGeom>
        </p:spPr>
      </p:pic>
      <p:sp>
        <p:nvSpPr>
          <p:cNvPr id="3" name="TextBox 2"/>
          <p:cNvSpPr txBox="1"/>
          <p:nvPr/>
        </p:nvSpPr>
        <p:spPr>
          <a:xfrm>
            <a:off x="1243584" y="5913120"/>
            <a:ext cx="7552389"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Where Delta u is the constant force required to keep the quadcopter balanced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27834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0" y="1570788"/>
            <a:ext cx="10058400" cy="404764"/>
          </a:xfrm>
          <a:prstGeom prst="rect">
            <a:avLst/>
          </a:prstGeom>
        </p:spPr>
      </p:pic>
      <p:sp>
        <p:nvSpPr>
          <p:cNvPr id="9" name="TextBox 8"/>
          <p:cNvSpPr txBox="1"/>
          <p:nvPr/>
        </p:nvSpPr>
        <p:spPr>
          <a:xfrm>
            <a:off x="458000" y="4353172"/>
            <a:ext cx="11074400" cy="707886"/>
          </a:xfrm>
          <a:prstGeom prst="rect">
            <a:avLst/>
          </a:prstGeom>
          <a:noFill/>
        </p:spPr>
        <p:txBody>
          <a:bodyPr wrap="square" rtlCol="0">
            <a:spAutoFit/>
          </a:bodyPr>
          <a:lstStyle/>
          <a:p>
            <a:pPr algn="just"/>
            <a:r>
              <a:rPr lang="en-US" sz="2000" dirty="0" smtClean="0">
                <a:latin typeface="Times New Roman" panose="02020603050405020304" pitchFamily="18" charset="0"/>
                <a:cs typeface="Times New Roman" panose="02020603050405020304" pitchFamily="18" charset="0"/>
              </a:rPr>
              <a:t>The cost function is chosen in such a way that </a:t>
            </a:r>
            <a:r>
              <a:rPr lang="en-US" sz="2000" dirty="0" err="1" smtClean="0">
                <a:latin typeface="Times New Roman" panose="02020603050405020304" pitchFamily="18" charset="0"/>
                <a:cs typeface="Times New Roman" panose="02020603050405020304" pitchFamily="18" charset="0"/>
              </a:rPr>
              <a:t>predicited</a:t>
            </a:r>
            <a:r>
              <a:rPr lang="en-US" sz="2000" dirty="0" smtClean="0">
                <a:latin typeface="Times New Roman" panose="02020603050405020304" pitchFamily="18" charset="0"/>
                <a:cs typeface="Times New Roman" panose="02020603050405020304" pitchFamily="18" charset="0"/>
              </a:rPr>
              <a:t> outputs derived from the </a:t>
            </a:r>
            <a:r>
              <a:rPr lang="en-US" sz="2000" dirty="0" err="1" smtClean="0">
                <a:latin typeface="Times New Roman" panose="02020603050405020304" pitchFamily="18" charset="0"/>
                <a:cs typeface="Times New Roman" panose="02020603050405020304" pitchFamily="18" charset="0"/>
              </a:rPr>
              <a:t>predicition</a:t>
            </a:r>
            <a:r>
              <a:rPr lang="en-US" sz="2000" dirty="0" smtClean="0">
                <a:latin typeface="Times New Roman" panose="02020603050405020304" pitchFamily="18" charset="0"/>
                <a:cs typeface="Times New Roman" panose="02020603050405020304" pitchFamily="18" charset="0"/>
              </a:rPr>
              <a:t> horizon ,are </a:t>
            </a:r>
            <a:r>
              <a:rPr lang="en-US" sz="2000" b="1" dirty="0" smtClean="0">
                <a:latin typeface="Times New Roman" panose="02020603050405020304" pitchFamily="18" charset="0"/>
                <a:cs typeface="Times New Roman" panose="02020603050405020304" pitchFamily="18" charset="0"/>
              </a:rPr>
              <a:t>driven to a desired state </a:t>
            </a:r>
            <a:r>
              <a:rPr lang="en-US" sz="2000" dirty="0" smtClean="0">
                <a:latin typeface="Times New Roman" panose="02020603050405020304" pitchFamily="18" charset="0"/>
                <a:cs typeface="Times New Roman" panose="02020603050405020304" pitchFamily="18" charset="0"/>
              </a:rPr>
              <a:t>and at the same time it should </a:t>
            </a:r>
            <a:r>
              <a:rPr lang="en-US" sz="2000" b="1" dirty="0" smtClean="0">
                <a:latin typeface="Times New Roman" panose="02020603050405020304" pitchFamily="18" charset="0"/>
                <a:cs typeface="Times New Roman" panose="02020603050405020304" pitchFamily="18" charset="0"/>
              </a:rPr>
              <a:t>minimize the controller effort required</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192" y="1570788"/>
            <a:ext cx="11531908" cy="2455112"/>
          </a:xfrm>
          <a:prstGeom prst="rect">
            <a:avLst/>
          </a:prstGeom>
        </p:spPr>
      </p:pic>
      <p:sp>
        <p:nvSpPr>
          <p:cNvPr id="2" name="TextBox 1"/>
          <p:cNvSpPr txBox="1"/>
          <p:nvPr/>
        </p:nvSpPr>
        <p:spPr>
          <a:xfrm>
            <a:off x="444192" y="1170678"/>
            <a:ext cx="2235200" cy="400110"/>
          </a:xfrm>
          <a:prstGeom prst="rect">
            <a:avLst/>
          </a:prstGeom>
          <a:noFill/>
        </p:spPr>
        <p:txBody>
          <a:bodyPr wrap="square" rtlCol="0">
            <a:spAutoFit/>
          </a:bodyPr>
          <a:lstStyle/>
          <a:p>
            <a:r>
              <a:rPr lang="en-US" sz="2000" b="1" dirty="0" smtClean="0">
                <a:solidFill>
                  <a:srgbClr val="FF0000"/>
                </a:solidFill>
                <a:latin typeface="Times New Roman" panose="02020603050405020304" pitchFamily="18" charset="0"/>
                <a:cs typeface="Times New Roman" panose="02020603050405020304" pitchFamily="18" charset="0"/>
              </a:rPr>
              <a:t>Cost Function</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58000" y="5067232"/>
            <a:ext cx="184731" cy="369332"/>
          </a:xfrm>
          <a:prstGeom prst="rect">
            <a:avLst/>
          </a:prstGeom>
          <a:noFill/>
        </p:spPr>
        <p:txBody>
          <a:bodyPr wrap="none" rtlCol="0">
            <a:spAutoFit/>
          </a:bodyPr>
          <a:lstStyle/>
          <a:p>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364" y="5251898"/>
            <a:ext cx="11336836" cy="1052840"/>
          </a:xfrm>
          <a:prstGeom prst="rect">
            <a:avLst/>
          </a:prstGeom>
        </p:spPr>
      </p:pic>
    </p:spTree>
    <p:extLst>
      <p:ext uri="{BB962C8B-B14F-4D97-AF65-F5344CB8AC3E}">
        <p14:creationId xmlns:p14="http://schemas.microsoft.com/office/powerpoint/2010/main" val="13664564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3772" y="753609"/>
            <a:ext cx="7467600" cy="639762"/>
          </a:xfrm>
        </p:spPr>
        <p:txBody>
          <a:bodyPr>
            <a:normAutofit/>
          </a:bodyPr>
          <a:lstStyle/>
          <a:p>
            <a:pPr algn="ctr"/>
            <a:r>
              <a:rPr lang="en-US" sz="2800" b="1" dirty="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Introduction</a:t>
            </a:r>
            <a:endParaRPr lang="en-US" sz="28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
          </p:nvPr>
        </p:nvSpPr>
        <p:spPr>
          <a:xfrm>
            <a:off x="408722" y="1728360"/>
            <a:ext cx="11321143" cy="5254752"/>
          </a:xfrm>
        </p:spPr>
        <p:txBody>
          <a:bodyPr>
            <a:normAutofit/>
          </a:bodyPr>
          <a:lstStyle/>
          <a:p>
            <a:r>
              <a:rPr lang="en-US"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Control of vehicle motion is achieved by altering the rotation rate of one or more rotor discs, thereby changing its torque load and thrust/lift characteristics.</a:t>
            </a:r>
          </a:p>
          <a:p>
            <a:r>
              <a:rPr lang="en-US"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Quadcopter is a device with a intense mixture of Electronics, Mechanical and mainly on the principle of Aviation.</a:t>
            </a:r>
          </a:p>
          <a:p>
            <a:r>
              <a:rPr lang="en-US"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Quadcopter has 4 motors whose speed of rotation and the direction of rotation changes according to the users desire to move the device in a particular direction (</a:t>
            </a:r>
            <a:r>
              <a:rPr lang="en-US" sz="200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i.e</a:t>
            </a:r>
            <a:r>
              <a:rPr lang="en-US"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Takeoff motion, Landing motion, Forward motion, Backward motion, Left motion, Right </a:t>
            </a:r>
            <a:r>
              <a:rPr lang="en-US" sz="200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Morion</a:t>
            </a:r>
            <a:r>
              <a:rPr lang="en-US"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a:p>
            <a:r>
              <a:rPr lang="en-US"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rotation of Motors changes as per the transmitted signal send from the transmitter.</a:t>
            </a:r>
          </a:p>
          <a:p>
            <a:r>
              <a:rPr lang="en-US"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program for which is written in the 32-bit ARM Cortex M4.</a:t>
            </a:r>
          </a:p>
          <a:p>
            <a:r>
              <a:rPr lang="en-US"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signal from microcontroller goes to ESC’s which in turn control the speed of motor.</a:t>
            </a:r>
          </a:p>
          <a:p>
            <a:endParaRPr lang="en-US"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65584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762" y="1548892"/>
            <a:ext cx="10740616" cy="4132580"/>
          </a:xfrm>
          <a:prstGeom prst="rect">
            <a:avLst/>
          </a:prstGeom>
        </p:spPr>
      </p:pic>
    </p:spTree>
    <p:extLst>
      <p:ext uri="{BB962C8B-B14F-4D97-AF65-F5344CB8AC3E}">
        <p14:creationId xmlns:p14="http://schemas.microsoft.com/office/powerpoint/2010/main" val="12782102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17342" y="906779"/>
            <a:ext cx="4990338" cy="5072147"/>
          </a:xfrm>
          <a:prstGeom prst="rect">
            <a:avLst/>
          </a:prstGeom>
        </p:spPr>
      </p:pic>
    </p:spTree>
    <p:extLst>
      <p:ext uri="{BB962C8B-B14F-4D97-AF65-F5344CB8AC3E}">
        <p14:creationId xmlns:p14="http://schemas.microsoft.com/office/powerpoint/2010/main" val="9728187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7550" y="901699"/>
            <a:ext cx="4972050" cy="5062451"/>
          </a:xfrm>
          <a:prstGeom prst="rect">
            <a:avLst/>
          </a:prstGeom>
        </p:spPr>
      </p:pic>
    </p:spTree>
    <p:extLst>
      <p:ext uri="{BB962C8B-B14F-4D97-AF65-F5344CB8AC3E}">
        <p14:creationId xmlns:p14="http://schemas.microsoft.com/office/powerpoint/2010/main" val="1342044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36192" y="820879"/>
            <a:ext cx="2523511" cy="461665"/>
          </a:xfrm>
          <a:prstGeom prst="rect">
            <a:avLst/>
          </a:prstGeom>
          <a:noFill/>
        </p:spPr>
        <p:txBody>
          <a:bodyPr wrap="none" rtlCol="0">
            <a:spAutoFit/>
          </a:bodyPr>
          <a:lstStyle/>
          <a:p>
            <a:r>
              <a:rPr lang="en-US" sz="2400" b="1" dirty="0" smtClean="0">
                <a:solidFill>
                  <a:srgbClr val="FF0000"/>
                </a:solidFill>
                <a:latin typeface="Times New Roman" panose="02020603050405020304" pitchFamily="18" charset="0"/>
                <a:cs typeface="Times New Roman" panose="02020603050405020304" pitchFamily="18" charset="0"/>
              </a:rPr>
              <a:t>Controller Design</a:t>
            </a:r>
            <a:endParaRPr lang="en-US" sz="2400" b="1"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536192" y="1280160"/>
            <a:ext cx="10277856"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 general closed-loop system with no disturbances or noise can be represented in a block diagram such as in </a:t>
            </a:r>
            <a:r>
              <a:rPr lang="en-US" dirty="0" smtClean="0">
                <a:latin typeface="Times New Roman" panose="02020603050405020304" pitchFamily="18" charset="0"/>
                <a:cs typeface="Times New Roman" panose="02020603050405020304" pitchFamily="18" charset="0"/>
              </a:rPr>
              <a:t>figure below</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389888" y="5206787"/>
            <a:ext cx="9905492"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In our case, being the controller based in the NMPC method, the full state set of the </a:t>
            </a:r>
            <a:r>
              <a:rPr lang="en-US" dirty="0" smtClean="0">
                <a:latin typeface="Times New Roman" panose="02020603050405020304" pitchFamily="18" charset="0"/>
                <a:cs typeface="Times New Roman" panose="02020603050405020304" pitchFamily="18" charset="0"/>
              </a:rPr>
              <a:t>quadrotor </a:t>
            </a:r>
            <a:r>
              <a:rPr lang="en-US" dirty="0">
                <a:latin typeface="Times New Roman" panose="02020603050405020304" pitchFamily="18" charset="0"/>
                <a:cs typeface="Times New Roman" panose="02020603050405020304" pitchFamily="18" charset="0"/>
              </a:rPr>
              <a:t>is required, which would make necessary the use of an state estimator. However, it will be assumed that all states of the quadrotor can be accessed and therefore no observer will be designed</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7457" y="1745170"/>
            <a:ext cx="5177218" cy="3343275"/>
          </a:xfrm>
          <a:prstGeom prst="rect">
            <a:avLst/>
          </a:prstGeom>
        </p:spPr>
      </p:pic>
    </p:spTree>
    <p:extLst>
      <p:ext uri="{BB962C8B-B14F-4D97-AF65-F5344CB8AC3E}">
        <p14:creationId xmlns:p14="http://schemas.microsoft.com/office/powerpoint/2010/main" val="8463503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3584" y="1036320"/>
            <a:ext cx="10155936"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controller of the quadrotor is designed by using Nonlinear Model Predictive Control. Therefore, the structure of the controller can be depicted in Figure </a:t>
            </a:r>
            <a:r>
              <a:rPr lang="en-US" dirty="0" smtClean="0">
                <a:latin typeface="Times New Roman" panose="02020603050405020304" pitchFamily="18" charset="0"/>
                <a:cs typeface="Times New Roman" panose="02020603050405020304" pitchFamily="18" charset="0"/>
              </a:rPr>
              <a:t>below</a:t>
            </a:r>
            <a:endParaRPr lang="en-US" dirty="0">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4224" y="1837730"/>
            <a:ext cx="6430272" cy="272453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5721" y="4562260"/>
            <a:ext cx="7835265" cy="1392936"/>
          </a:xfrm>
          <a:prstGeom prst="rect">
            <a:avLst/>
          </a:prstGeom>
        </p:spPr>
      </p:pic>
    </p:spTree>
    <p:extLst>
      <p:ext uri="{BB962C8B-B14F-4D97-AF65-F5344CB8AC3E}">
        <p14:creationId xmlns:p14="http://schemas.microsoft.com/office/powerpoint/2010/main" val="10036688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43584" y="853440"/>
            <a:ext cx="10395203" cy="2123658"/>
          </a:xfrm>
          <a:prstGeom prst="rect">
            <a:avLst/>
          </a:prstGeom>
          <a:noFill/>
        </p:spPr>
        <p:txBody>
          <a:bodyPr wrap="square" rtlCol="0">
            <a:spAutoFit/>
          </a:bodyPr>
          <a:lstStyle/>
          <a:p>
            <a:r>
              <a:rPr lang="en-US" sz="2400" b="1" dirty="0" smtClean="0">
                <a:solidFill>
                  <a:srgbClr val="FF0000"/>
                </a:solidFill>
                <a:latin typeface="Times New Roman" panose="02020603050405020304" pitchFamily="18" charset="0"/>
                <a:cs typeface="Times New Roman" panose="02020603050405020304" pitchFamily="18" charset="0"/>
              </a:rPr>
              <a:t>NMPC Definition</a:t>
            </a:r>
          </a:p>
          <a:p>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Once selected the mathematical model for the quadrotor rigid body, having defined the structure of the </a:t>
            </a:r>
            <a:r>
              <a:rPr lang="en-US" dirty="0" smtClean="0">
                <a:latin typeface="Times New Roman" panose="02020603050405020304" pitchFamily="18" charset="0"/>
                <a:cs typeface="Times New Roman" panose="02020603050405020304" pitchFamily="18" charset="0"/>
              </a:rPr>
              <a:t>controller </a:t>
            </a:r>
            <a:r>
              <a:rPr lang="en-US" dirty="0">
                <a:latin typeface="Times New Roman" panose="02020603050405020304" pitchFamily="18" charset="0"/>
                <a:cs typeface="Times New Roman" panose="02020603050405020304" pitchFamily="18" charset="0"/>
              </a:rPr>
              <a:t>the NMPC problem has to be defined</a:t>
            </a:r>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structure of a general MPC problem consists in the computation of control inputs that minimize a cost function, subject to a certain set of constraints that includes the control </a:t>
            </a:r>
            <a:r>
              <a:rPr lang="en-US" dirty="0" smtClean="0">
                <a:latin typeface="Times New Roman" panose="02020603050405020304" pitchFamily="18" charset="0"/>
                <a:cs typeface="Times New Roman" panose="02020603050405020304" pitchFamily="18" charset="0"/>
              </a:rPr>
              <a:t>oriented </a:t>
            </a:r>
            <a:r>
              <a:rPr lang="en-US" dirty="0">
                <a:latin typeface="Times New Roman" panose="02020603050405020304" pitchFamily="18" charset="0"/>
                <a:cs typeface="Times New Roman" panose="02020603050405020304" pitchFamily="18" charset="0"/>
              </a:rPr>
              <a:t>model of the system, over a certain prediction horizon N </a:t>
            </a:r>
            <a:r>
              <a:rPr lang="en-US" dirty="0" smtClean="0">
                <a:latin typeface="Times New Roman" panose="02020603050405020304" pitchFamily="18" charset="0"/>
                <a:cs typeface="Times New Roman" panose="02020603050405020304" pitchFamily="18" charset="0"/>
              </a:rPr>
              <a:t>. This </a:t>
            </a:r>
            <a:r>
              <a:rPr lang="en-US" dirty="0">
                <a:latin typeface="Times New Roman" panose="02020603050405020304" pitchFamily="18" charset="0"/>
                <a:cs typeface="Times New Roman" panose="02020603050405020304" pitchFamily="18" charset="0"/>
              </a:rPr>
              <a:t>translates into the following algorithm for a basic NMPC:</a:t>
            </a:r>
          </a:p>
        </p:txBody>
      </p:sp>
      <p:sp>
        <p:nvSpPr>
          <p:cNvPr id="4" name="TextBox 3"/>
          <p:cNvSpPr txBox="1"/>
          <p:nvPr/>
        </p:nvSpPr>
        <p:spPr>
          <a:xfrm>
            <a:off x="1243584" y="2850481"/>
            <a:ext cx="10168128"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Measure </a:t>
            </a:r>
            <a:r>
              <a:rPr lang="en-US" dirty="0">
                <a:latin typeface="Times New Roman" panose="02020603050405020304" pitchFamily="18" charset="0"/>
                <a:cs typeface="Times New Roman" panose="02020603050405020304" pitchFamily="18" charset="0"/>
              </a:rPr>
              <a:t>the state x(n) of the system (or real model, in our case).</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Set </a:t>
            </a:r>
            <a:r>
              <a:rPr lang="en-US" dirty="0">
                <a:latin typeface="Times New Roman" panose="02020603050405020304" pitchFamily="18" charset="0"/>
                <a:cs typeface="Times New Roman" panose="02020603050405020304" pitchFamily="18" charset="0"/>
              </a:rPr>
              <a:t>x0 = x(n), solve the Optimal Control Problem</a:t>
            </a:r>
          </a:p>
        </p:txBody>
      </p:sp>
      <p:sp>
        <p:nvSpPr>
          <p:cNvPr id="5" name="TextBox 4"/>
          <p:cNvSpPr txBox="1"/>
          <p:nvPr/>
        </p:nvSpPr>
        <p:spPr>
          <a:xfrm>
            <a:off x="1389888" y="4096512"/>
            <a:ext cx="184731" cy="369332"/>
          </a:xfrm>
          <a:prstGeom prst="rect">
            <a:avLst/>
          </a:prstGeom>
          <a:noFill/>
        </p:spPr>
        <p:txBody>
          <a:bodyPr wrap="none" rtlCol="0">
            <a:spAutoFit/>
          </a:bodyPr>
          <a:lstStyle/>
          <a:p>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65589" y="3589454"/>
            <a:ext cx="4560709" cy="2713810"/>
          </a:xfrm>
          <a:prstGeom prst="rect">
            <a:avLst/>
          </a:prstGeom>
        </p:spPr>
      </p:pic>
    </p:spTree>
    <p:extLst>
      <p:ext uri="{BB962C8B-B14F-4D97-AF65-F5344CB8AC3E}">
        <p14:creationId xmlns:p14="http://schemas.microsoft.com/office/powerpoint/2010/main" val="32519081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9880" y="1176054"/>
            <a:ext cx="7364820" cy="5106115"/>
          </a:xfrm>
          <a:prstGeom prst="rect">
            <a:avLst/>
          </a:prstGeom>
        </p:spPr>
      </p:pic>
      <p:sp>
        <p:nvSpPr>
          <p:cNvPr id="4" name="TextBox 3"/>
          <p:cNvSpPr txBox="1"/>
          <p:nvPr/>
        </p:nvSpPr>
        <p:spPr>
          <a:xfrm>
            <a:off x="2984500" y="5989781"/>
            <a:ext cx="2103461" cy="584775"/>
          </a:xfrm>
          <a:prstGeom prst="rect">
            <a:avLst/>
          </a:prstGeom>
          <a:noFill/>
        </p:spPr>
        <p:txBody>
          <a:bodyPr wrap="none" rtlCol="0">
            <a:spAutoFit/>
          </a:bodyPr>
          <a:lstStyle/>
          <a:p>
            <a:r>
              <a:rPr lang="en-US" sz="1600" dirty="0" smtClean="0">
                <a:latin typeface="Times New Roman" panose="02020603050405020304" pitchFamily="18" charset="0"/>
                <a:cs typeface="Times New Roman" panose="02020603050405020304" pitchFamily="18" charset="0"/>
              </a:rPr>
              <a:t>Source: Google images</a:t>
            </a:r>
          </a:p>
          <a:p>
            <a:endParaRPr lang="en-US" sz="16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594100" y="584200"/>
            <a:ext cx="4523995"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Overview of Flight Controller (</a:t>
            </a:r>
            <a:r>
              <a:rPr lang="en-US" sz="2000" dirty="0" err="1" smtClean="0">
                <a:latin typeface="Times New Roman" panose="02020603050405020304" pitchFamily="18" charset="0"/>
                <a:cs typeface="Times New Roman" panose="02020603050405020304" pitchFamily="18" charset="0"/>
              </a:rPr>
              <a:t>Phikhawk</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27567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55800" y="558800"/>
            <a:ext cx="8343900" cy="523220"/>
          </a:xfrm>
          <a:prstGeom prst="rect">
            <a:avLst/>
          </a:prstGeom>
          <a:noFill/>
        </p:spPr>
        <p:txBody>
          <a:bodyPr wrap="square" rtlCol="0">
            <a:spAutoFit/>
          </a:bodyPr>
          <a:lstStyle/>
          <a:p>
            <a:pPr algn="ctr"/>
            <a:r>
              <a:rPr lang="en-US" sz="2800" b="1" dirty="0" err="1" smtClean="0">
                <a:solidFill>
                  <a:srgbClr val="FF0000"/>
                </a:solidFill>
                <a:latin typeface="Times New Roman" panose="02020603050405020304" pitchFamily="18" charset="0"/>
                <a:cs typeface="Times New Roman" panose="02020603050405020304" pitchFamily="18" charset="0"/>
              </a:rPr>
              <a:t>Matlab</a:t>
            </a:r>
            <a:r>
              <a:rPr lang="en-US" sz="2800" b="1" dirty="0" smtClean="0">
                <a:solidFill>
                  <a:srgbClr val="FF0000"/>
                </a:solidFill>
                <a:latin typeface="Times New Roman" panose="02020603050405020304" pitchFamily="18" charset="0"/>
                <a:cs typeface="Times New Roman" panose="02020603050405020304" pitchFamily="18" charset="0"/>
              </a:rPr>
              <a:t> Simulations</a:t>
            </a:r>
            <a:endParaRPr lang="en-US" sz="2800" b="1" dirty="0">
              <a:solidFill>
                <a:srgbClr val="FF000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226183"/>
            <a:ext cx="10058400" cy="5059588"/>
          </a:xfrm>
          <a:prstGeom prst="rect">
            <a:avLst/>
          </a:prstGeom>
        </p:spPr>
      </p:pic>
    </p:spTree>
    <p:extLst>
      <p:ext uri="{BB962C8B-B14F-4D97-AF65-F5344CB8AC3E}">
        <p14:creationId xmlns:p14="http://schemas.microsoft.com/office/powerpoint/2010/main" val="13594859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826" y="1226713"/>
            <a:ext cx="5410955" cy="425826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5185" y="1226713"/>
            <a:ext cx="4982270" cy="4258269"/>
          </a:xfrm>
          <a:prstGeom prst="rect">
            <a:avLst/>
          </a:prstGeom>
        </p:spPr>
      </p:pic>
      <p:sp>
        <p:nvSpPr>
          <p:cNvPr id="7" name="TextBox 6"/>
          <p:cNvSpPr txBox="1"/>
          <p:nvPr/>
        </p:nvSpPr>
        <p:spPr>
          <a:xfrm>
            <a:off x="488826" y="5780782"/>
            <a:ext cx="4997574" cy="1077218"/>
          </a:xfrm>
          <a:prstGeom prst="rect">
            <a:avLst/>
          </a:prstGeom>
          <a:noFill/>
        </p:spPr>
        <p:txBody>
          <a:bodyPr wrap="square" rtlCol="0">
            <a:spAutoFit/>
          </a:bodyPr>
          <a:lstStyle/>
          <a:p>
            <a:r>
              <a:rPr lang="en-GB" sz="1400" dirty="0">
                <a:latin typeface="Times New Roman" panose="02020603050405020304" pitchFamily="18" charset="0"/>
                <a:cs typeface="Times New Roman" panose="02020603050405020304" pitchFamily="18" charset="0"/>
              </a:rPr>
              <a:t>System position response plot in the </a:t>
            </a:r>
            <a:r>
              <a:rPr lang="en-GB" sz="1400" dirty="0" smtClean="0">
                <a:latin typeface="Times New Roman" panose="02020603050405020304" pitchFamily="18" charset="0"/>
                <a:cs typeface="Times New Roman" panose="02020603050405020304" pitchFamily="18" charset="0"/>
              </a:rPr>
              <a:t>X-axis </a:t>
            </a:r>
            <a:r>
              <a:rPr lang="en-GB" sz="1400" dirty="0">
                <a:latin typeface="Times New Roman" panose="02020603050405020304" pitchFamily="18" charset="0"/>
                <a:cs typeface="Times New Roman" panose="02020603050405020304" pitchFamily="18" charset="0"/>
              </a:rPr>
              <a:t>for the NMPC controlled system with rectangular reference trajectory</a:t>
            </a:r>
            <a:endParaRPr lang="en-US" sz="1400" dirty="0">
              <a:latin typeface="Times New Roman" panose="02020603050405020304" pitchFamily="18" charset="0"/>
              <a:cs typeface="Times New Roman" panose="02020603050405020304" pitchFamily="18" charset="0"/>
            </a:endParaRPr>
          </a:p>
          <a:p>
            <a:endParaRPr lang="en-US" dirty="0"/>
          </a:p>
          <a:p>
            <a:endParaRPr lang="en-US" dirty="0"/>
          </a:p>
        </p:txBody>
      </p:sp>
      <p:sp>
        <p:nvSpPr>
          <p:cNvPr id="8" name="TextBox 7"/>
          <p:cNvSpPr txBox="1"/>
          <p:nvPr/>
        </p:nvSpPr>
        <p:spPr>
          <a:xfrm>
            <a:off x="6315185" y="5780782"/>
            <a:ext cx="5159756" cy="738664"/>
          </a:xfrm>
          <a:prstGeom prst="rect">
            <a:avLst/>
          </a:prstGeom>
          <a:noFill/>
        </p:spPr>
        <p:txBody>
          <a:bodyPr wrap="square" rtlCol="0">
            <a:spAutoFit/>
          </a:bodyPr>
          <a:lstStyle/>
          <a:p>
            <a:r>
              <a:rPr lang="en-GB" sz="1400" dirty="0">
                <a:latin typeface="Times New Roman" panose="02020603050405020304" pitchFamily="18" charset="0"/>
                <a:cs typeface="Times New Roman" panose="02020603050405020304" pitchFamily="18" charset="0"/>
              </a:rPr>
              <a:t>System position response plot in the </a:t>
            </a:r>
            <a:r>
              <a:rPr lang="en-GB" sz="1400" dirty="0" smtClean="0">
                <a:latin typeface="Times New Roman" panose="02020603050405020304" pitchFamily="18" charset="0"/>
                <a:cs typeface="Times New Roman" panose="02020603050405020304" pitchFamily="18" charset="0"/>
              </a:rPr>
              <a:t>Y-axis </a:t>
            </a:r>
            <a:r>
              <a:rPr lang="en-GB" sz="1400" dirty="0">
                <a:latin typeface="Times New Roman" panose="02020603050405020304" pitchFamily="18" charset="0"/>
                <a:cs typeface="Times New Roman" panose="02020603050405020304" pitchFamily="18" charset="0"/>
              </a:rPr>
              <a:t>for the NMPC controlled system with rectangular reference trajectory</a:t>
            </a:r>
            <a:endParaRPr lang="en-US" sz="1400" dirty="0">
              <a:latin typeface="Times New Roman" panose="02020603050405020304" pitchFamily="18" charset="0"/>
              <a:cs typeface="Times New Roman" panose="02020603050405020304" pitchFamily="18" charset="0"/>
            </a:endParaRPr>
          </a:p>
          <a:p>
            <a:endParaRPr lang="en-US" sz="1400" dirty="0"/>
          </a:p>
        </p:txBody>
      </p:sp>
    </p:spTree>
    <p:extLst>
      <p:ext uri="{BB962C8B-B14F-4D97-AF65-F5344CB8AC3E}">
        <p14:creationId xmlns:p14="http://schemas.microsoft.com/office/powerpoint/2010/main" val="10092298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8202" y="1072896"/>
            <a:ext cx="5001323" cy="4168246"/>
          </a:xfrm>
          <a:prstGeom prst="rect">
            <a:avLst/>
          </a:prstGeom>
        </p:spPr>
      </p:pic>
      <p:sp>
        <p:nvSpPr>
          <p:cNvPr id="5" name="TextBox 4"/>
          <p:cNvSpPr txBox="1"/>
          <p:nvPr/>
        </p:nvSpPr>
        <p:spPr>
          <a:xfrm>
            <a:off x="2178785" y="5227532"/>
            <a:ext cx="10244863" cy="584775"/>
          </a:xfrm>
          <a:prstGeom prst="rect">
            <a:avLst/>
          </a:prstGeom>
          <a:noFill/>
        </p:spPr>
        <p:txBody>
          <a:bodyPr wrap="square" rtlCol="0">
            <a:spAutoFit/>
          </a:bodyPr>
          <a:lstStyle/>
          <a:p>
            <a:r>
              <a:rPr lang="en-GB" sz="1400" dirty="0" smtClean="0">
                <a:latin typeface="Times New Roman" panose="02020603050405020304" pitchFamily="18" charset="0"/>
                <a:cs typeface="Times New Roman" panose="02020603050405020304" pitchFamily="18" charset="0"/>
              </a:rPr>
              <a:t>System </a:t>
            </a:r>
            <a:r>
              <a:rPr lang="en-GB" sz="1400" dirty="0">
                <a:latin typeface="Times New Roman" panose="02020603050405020304" pitchFamily="18" charset="0"/>
                <a:cs typeface="Times New Roman" panose="02020603050405020304" pitchFamily="18" charset="0"/>
              </a:rPr>
              <a:t>position response plot in the Z-axis for the NMPC controlled system with rectangular reference trajectory</a:t>
            </a:r>
            <a:endParaRPr lang="en-US" sz="1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303168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981200" y="274638"/>
            <a:ext cx="7924800" cy="639762"/>
          </a:xfrm>
        </p:spPr>
        <p:txBody>
          <a:bodyPr>
            <a:noAutofit/>
          </a:bodyPr>
          <a:lstStyle/>
          <a:p>
            <a:pPr algn="ctr"/>
            <a:r>
              <a:rPr lang="en-US" sz="2500" b="1" dirty="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Motor Rotation</a:t>
            </a:r>
            <a:endParaRPr lang="en-US" sz="25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20483" name="Picture 3"/>
          <p:cNvPicPr>
            <a:picLocks noGrp="1" noChangeAspect="1" noChangeArrowheads="1"/>
          </p:cNvPicPr>
          <p:nvPr>
            <p:ph sz="quarter" idx="4294967295"/>
          </p:nvPr>
        </p:nvPicPr>
        <p:blipFill>
          <a:blip r:embed="rId2"/>
          <a:srcRect/>
          <a:stretch>
            <a:fillRect/>
          </a:stretch>
        </p:blipFill>
        <p:spPr bwMode="auto">
          <a:xfrm>
            <a:off x="1828800" y="1066800"/>
            <a:ext cx="4250757" cy="2743200"/>
          </a:xfrm>
          <a:prstGeom prst="rect">
            <a:avLst/>
          </a:prstGeom>
          <a:noFill/>
          <a:ln w="9525">
            <a:noFill/>
            <a:miter lim="800000"/>
            <a:headEnd/>
            <a:tailEnd/>
          </a:ln>
          <a:effectLst/>
        </p:spPr>
      </p:pic>
      <p:pic>
        <p:nvPicPr>
          <p:cNvPr id="20484" name="Picture 4"/>
          <p:cNvPicPr>
            <a:picLocks noChangeAspect="1" noChangeArrowheads="1"/>
          </p:cNvPicPr>
          <p:nvPr/>
        </p:nvPicPr>
        <p:blipFill>
          <a:blip r:embed="rId3"/>
          <a:srcRect/>
          <a:stretch>
            <a:fillRect/>
          </a:stretch>
        </p:blipFill>
        <p:spPr bwMode="auto">
          <a:xfrm>
            <a:off x="5181600" y="3810000"/>
            <a:ext cx="4343400" cy="2777756"/>
          </a:xfrm>
          <a:prstGeom prst="rect">
            <a:avLst/>
          </a:prstGeom>
          <a:noFill/>
          <a:ln w="9525">
            <a:noFill/>
            <a:miter lim="800000"/>
            <a:headEnd/>
            <a:tailEnd/>
          </a:ln>
          <a:effectLst/>
        </p:spPr>
      </p:pic>
      <p:sp>
        <p:nvSpPr>
          <p:cNvPr id="9" name="TextBox 8"/>
          <p:cNvSpPr txBox="1"/>
          <p:nvPr/>
        </p:nvSpPr>
        <p:spPr>
          <a:xfrm>
            <a:off x="6477000" y="2057400"/>
            <a:ext cx="3276600" cy="369332"/>
          </a:xfrm>
          <a:prstGeom prst="rect">
            <a:avLst/>
          </a:prstGeom>
          <a:noFill/>
        </p:spPr>
        <p:txBody>
          <a:bodyPr wrap="square" rtlCol="0">
            <a:spAutoFit/>
          </a:bodyPr>
          <a:lstStyle/>
          <a:p>
            <a:r>
              <a:rPr lang="en-US" u="sng" dirty="0"/>
              <a:t>Take off Motion</a:t>
            </a:r>
          </a:p>
        </p:txBody>
      </p:sp>
      <p:sp>
        <p:nvSpPr>
          <p:cNvPr id="10" name="TextBox 9"/>
          <p:cNvSpPr txBox="1"/>
          <p:nvPr/>
        </p:nvSpPr>
        <p:spPr>
          <a:xfrm>
            <a:off x="2133600" y="5029200"/>
            <a:ext cx="3429000" cy="369332"/>
          </a:xfrm>
          <a:prstGeom prst="rect">
            <a:avLst/>
          </a:prstGeom>
          <a:noFill/>
        </p:spPr>
        <p:txBody>
          <a:bodyPr wrap="square" rtlCol="0">
            <a:spAutoFit/>
          </a:bodyPr>
          <a:lstStyle/>
          <a:p>
            <a:r>
              <a:rPr lang="en-US" u="sng" dirty="0"/>
              <a:t>Landing Motion</a:t>
            </a:r>
          </a:p>
        </p:txBody>
      </p:sp>
      <p:sp>
        <p:nvSpPr>
          <p:cNvPr id="2" name="Rectangle 1"/>
          <p:cNvSpPr/>
          <p:nvPr/>
        </p:nvSpPr>
        <p:spPr>
          <a:xfrm>
            <a:off x="9118175" y="6218424"/>
            <a:ext cx="2339102"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Source: Google images</a:t>
            </a:r>
          </a:p>
        </p:txBody>
      </p:sp>
    </p:spTree>
    <p:extLst>
      <p:ext uri="{BB962C8B-B14F-4D97-AF65-F5344CB8AC3E}">
        <p14:creationId xmlns:p14="http://schemas.microsoft.com/office/powerpoint/2010/main" val="19443677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93900" y="323412"/>
            <a:ext cx="8001000" cy="461665"/>
          </a:xfrm>
          <a:prstGeom prst="rect">
            <a:avLst/>
          </a:prstGeom>
          <a:noFill/>
        </p:spPr>
        <p:txBody>
          <a:bodyPr wrap="square" rtlCol="0">
            <a:spAutoFit/>
          </a:bodyPr>
          <a:lstStyle/>
          <a:p>
            <a:pPr algn="ctr"/>
            <a:r>
              <a:rPr lang="en-US" sz="2400" b="1" dirty="0" smtClean="0">
                <a:solidFill>
                  <a:srgbClr val="FF0000"/>
                </a:solidFill>
                <a:latin typeface="Times New Roman" panose="02020603050405020304" pitchFamily="18" charset="0"/>
                <a:cs typeface="Times New Roman" panose="02020603050405020304" pitchFamily="18" charset="0"/>
              </a:rPr>
              <a:t>Hardware and Software used</a:t>
            </a:r>
            <a:endParaRPr lang="en-US" sz="2400" b="1"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200" y="2539403"/>
            <a:ext cx="10058400" cy="3890738"/>
          </a:xfrm>
          <a:prstGeom prst="rect">
            <a:avLst/>
          </a:prstGeom>
        </p:spPr>
      </p:pic>
      <p:sp>
        <p:nvSpPr>
          <p:cNvPr id="7" name="TextBox 6"/>
          <p:cNvSpPr txBox="1"/>
          <p:nvPr/>
        </p:nvSpPr>
        <p:spPr>
          <a:xfrm>
            <a:off x="1117600" y="785077"/>
            <a:ext cx="9029700" cy="1754326"/>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Phikhawk</a:t>
            </a:r>
            <a:r>
              <a:rPr lang="en-US" dirty="0" smtClean="0">
                <a:latin typeface="Times New Roman" panose="02020603050405020304" pitchFamily="18" charset="0"/>
                <a:cs typeface="Times New Roman" panose="02020603050405020304" pitchFamily="18" charset="0"/>
              </a:rPr>
              <a:t> 2.2 Cube</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MavLink</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Ardupilot</a:t>
            </a:r>
            <a:r>
              <a:rPr lang="en-US" dirty="0" smtClean="0">
                <a:latin typeface="Times New Roman" panose="02020603050405020304" pitchFamily="18" charset="0"/>
                <a:cs typeface="Times New Roman" panose="02020603050405020304" pitchFamily="18" charset="0"/>
              </a:rPr>
              <a:t> (Firmware)</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Mission planner</a:t>
            </a:r>
          </a:p>
          <a:p>
            <a:pPr marL="285750" indent="-285750">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Qground</a:t>
            </a:r>
            <a:r>
              <a:rPr lang="en-US" dirty="0" smtClean="0">
                <a:latin typeface="Times New Roman" panose="02020603050405020304" pitchFamily="18" charset="0"/>
                <a:cs typeface="Times New Roman" panose="02020603050405020304" pitchFamily="18" charset="0"/>
              </a:rPr>
              <a:t> Control</a:t>
            </a:r>
          </a:p>
          <a:p>
            <a:pPr marL="285750" indent="-285750">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Matlab</a:t>
            </a:r>
            <a:r>
              <a:rPr lang="en-US" dirty="0" smtClean="0">
                <a:latin typeface="Times New Roman" panose="02020603050405020304" pitchFamily="18" charset="0"/>
                <a:cs typeface="Times New Roman" panose="02020603050405020304" pitchFamily="18" charset="0"/>
              </a:rPr>
              <a:t>/Simulink</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62396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tretch>
            <a:fillRect/>
          </a:stretch>
        </p:blipFill>
        <p:spPr>
          <a:xfrm>
            <a:off x="3378200" y="1104901"/>
            <a:ext cx="5263322" cy="4172226"/>
          </a:xfrm>
          <a:prstGeom prst="rect">
            <a:avLst/>
          </a:prstGeom>
        </p:spPr>
      </p:pic>
      <p:sp>
        <p:nvSpPr>
          <p:cNvPr id="3" name="TextBox 2"/>
          <p:cNvSpPr txBox="1"/>
          <p:nvPr/>
        </p:nvSpPr>
        <p:spPr>
          <a:xfrm>
            <a:off x="3577811" y="5277127"/>
            <a:ext cx="4864100" cy="400110"/>
          </a:xfrm>
          <a:prstGeom prst="rect">
            <a:avLst/>
          </a:prstGeom>
          <a:noFill/>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Complete setup of the quadrotor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23406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1936" y="1377696"/>
            <a:ext cx="10160000" cy="3416320"/>
          </a:xfrm>
          <a:prstGeom prst="rect">
            <a:avLst/>
          </a:prstGeom>
          <a:noFill/>
        </p:spPr>
        <p:txBody>
          <a:bodyPr wrap="square" rtlCol="0">
            <a:spAutoFit/>
          </a:bodyPr>
          <a:lstStyle/>
          <a:p>
            <a:r>
              <a:rPr lang="en-GB" b="1" dirty="0" smtClean="0">
                <a:solidFill>
                  <a:srgbClr val="FF0000"/>
                </a:solidFill>
                <a:latin typeface="Times New Roman" panose="02020603050405020304" pitchFamily="18" charset="0"/>
                <a:cs typeface="Times New Roman" panose="02020603050405020304" pitchFamily="18" charset="0"/>
              </a:rPr>
              <a:t>Conclusions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results obtained were satisfactory in terms of trajectory </a:t>
            </a:r>
            <a:r>
              <a:rPr lang="en-GB" dirty="0" smtClean="0">
                <a:latin typeface="Times New Roman" panose="02020603050405020304" pitchFamily="18" charset="0"/>
                <a:cs typeface="Times New Roman" panose="02020603050405020304" pitchFamily="18" charset="0"/>
              </a:rPr>
              <a:t>tracking.  </a:t>
            </a:r>
          </a:p>
          <a:p>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dirty="0" smtClean="0">
                <a:latin typeface="Times New Roman" panose="02020603050405020304" pitchFamily="18" charset="0"/>
                <a:cs typeface="Times New Roman" panose="02020603050405020304" pitchFamily="18" charset="0"/>
              </a:rPr>
              <a:t>In </a:t>
            </a:r>
            <a:r>
              <a:rPr lang="en-GB" dirty="0">
                <a:latin typeface="Times New Roman" panose="02020603050405020304" pitchFamily="18" charset="0"/>
                <a:cs typeface="Times New Roman" panose="02020603050405020304" pitchFamily="18" charset="0"/>
              </a:rPr>
              <a:t>this project, it has been shown that the use of NMPC to control a quadrotor is able to guarantee stability and feasibility and provide a considerably good performance. </a:t>
            </a:r>
            <a:endParaRPr lang="en-GB"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dirty="0" smtClean="0">
                <a:latin typeface="Times New Roman" panose="02020603050405020304" pitchFamily="18" charset="0"/>
                <a:cs typeface="Times New Roman" panose="02020603050405020304" pitchFamily="18" charset="0"/>
              </a:rPr>
              <a:t>This </a:t>
            </a:r>
            <a:r>
              <a:rPr lang="en-GB" dirty="0">
                <a:latin typeface="Times New Roman" panose="02020603050405020304" pitchFamily="18" charset="0"/>
                <a:cs typeface="Times New Roman" panose="02020603050405020304" pitchFamily="18" charset="0"/>
              </a:rPr>
              <a:t>have been the case for simple reference inputs as well as for complete path tracking, and considering an ideal model for the quadrotor, as well as considering a real model with added effects with respect to the control model.</a:t>
            </a:r>
            <a:endParaRPr lang="en-US"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18301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2080" y="999744"/>
            <a:ext cx="1621598" cy="400110"/>
          </a:xfrm>
          <a:prstGeom prst="rect">
            <a:avLst/>
          </a:prstGeom>
          <a:noFill/>
        </p:spPr>
        <p:txBody>
          <a:bodyPr wrap="none" rtlCol="0">
            <a:spAutoFit/>
          </a:bodyPr>
          <a:lstStyle/>
          <a:p>
            <a:r>
              <a:rPr lang="en-US" sz="2000" b="1" dirty="0" smtClean="0">
                <a:solidFill>
                  <a:srgbClr val="FF0000"/>
                </a:solidFill>
                <a:latin typeface="Times New Roman" panose="02020603050405020304" pitchFamily="18" charset="0"/>
                <a:cs typeface="Times New Roman" panose="02020603050405020304" pitchFamily="18" charset="0"/>
              </a:rPr>
              <a:t>Future Work</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41248" y="1614529"/>
            <a:ext cx="10107168" cy="2031325"/>
          </a:xfrm>
          <a:prstGeom prst="rect">
            <a:avLst/>
          </a:prstGeom>
        </p:spPr>
        <p:txBody>
          <a:bodyPr wrap="square">
            <a:spAutoFit/>
          </a:bodyPr>
          <a:lstStyle/>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However, the major drawback of this approach remains after the conclusion of this project, which is the inability to obtain real-time control. Even after several attempts to </a:t>
            </a:r>
            <a:r>
              <a:rPr lang="en-GB" dirty="0" smtClean="0">
                <a:latin typeface="Times New Roman" panose="02020603050405020304" pitchFamily="18" charset="0"/>
                <a:cs typeface="Times New Roman" panose="02020603050405020304" pitchFamily="18" charset="0"/>
              </a:rPr>
              <a:t>minimize</a:t>
            </a:r>
            <a:r>
              <a:rPr lang="en-US"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the </a:t>
            </a:r>
            <a:r>
              <a:rPr lang="en-GB" dirty="0">
                <a:latin typeface="Times New Roman" panose="02020603050405020304" pitchFamily="18" charset="0"/>
                <a:cs typeface="Times New Roman" panose="02020603050405020304" pitchFamily="18" charset="0"/>
              </a:rPr>
              <a:t>time ratio, the best obtained value, considering the </a:t>
            </a:r>
            <a:r>
              <a:rPr lang="en-GB" dirty="0" err="1">
                <a:latin typeface="Times New Roman" panose="02020603050405020304" pitchFamily="18" charset="0"/>
                <a:cs typeface="Times New Roman" panose="02020603050405020304" pitchFamily="18" charset="0"/>
              </a:rPr>
              <a:t>unmodelled</a:t>
            </a:r>
            <a:r>
              <a:rPr lang="en-GB" dirty="0">
                <a:latin typeface="Times New Roman" panose="02020603050405020304" pitchFamily="18" charset="0"/>
                <a:cs typeface="Times New Roman" panose="02020603050405020304" pitchFamily="18" charset="0"/>
              </a:rPr>
              <a:t> dynamics and wind disturbances. </a:t>
            </a:r>
            <a:endParaRPr lang="en-GB"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Therefore, any future work should focus on obtaining real-time control. This could be approached by considering the use of a commercial and more powerful nonlinear optimization solver, such as </a:t>
            </a:r>
            <a:r>
              <a:rPr lang="en-GB" dirty="0" err="1">
                <a:latin typeface="Times New Roman" panose="02020603050405020304" pitchFamily="18" charset="0"/>
                <a:cs typeface="Times New Roman" panose="02020603050405020304" pitchFamily="18" charset="0"/>
              </a:rPr>
              <a:t>Knitro</a:t>
            </a:r>
            <a:r>
              <a:rPr lang="en-GB" dirty="0">
                <a:latin typeface="Times New Roman" panose="02020603050405020304" pitchFamily="18" charset="0"/>
                <a:cs typeface="Times New Roman" panose="02020603050405020304" pitchFamily="18" charset="0"/>
              </a:rPr>
              <a:t> from </a:t>
            </a:r>
            <a:r>
              <a:rPr lang="en-GB" dirty="0" err="1">
                <a:latin typeface="Times New Roman" panose="02020603050405020304" pitchFamily="18" charset="0"/>
                <a:cs typeface="Times New Roman" panose="02020603050405020304" pitchFamily="18" charset="0"/>
              </a:rPr>
              <a:t>Artelys</a:t>
            </a:r>
            <a:r>
              <a:rPr lang="en-GB" dirty="0">
                <a:latin typeface="Times New Roman" panose="02020603050405020304" pitchFamily="18" charset="0"/>
                <a:cs typeface="Times New Roman" panose="02020603050405020304" pitchFamily="18" charset="0"/>
              </a:rPr>
              <a:t> and/or the use of a PC with a more powerful microprocessor.</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56816" y="3860529"/>
            <a:ext cx="7876032" cy="2377834"/>
          </a:xfrm>
          <a:prstGeom prst="rect">
            <a:avLst/>
          </a:prstGeom>
        </p:spPr>
      </p:pic>
    </p:spTree>
    <p:extLst>
      <p:ext uri="{BB962C8B-B14F-4D97-AF65-F5344CB8AC3E}">
        <p14:creationId xmlns:p14="http://schemas.microsoft.com/office/powerpoint/2010/main" val="42237014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96792" y="424688"/>
            <a:ext cx="3949700" cy="523220"/>
          </a:xfrm>
          <a:prstGeom prst="rect">
            <a:avLst/>
          </a:prstGeom>
          <a:noFill/>
        </p:spPr>
        <p:txBody>
          <a:bodyPr wrap="square" rtlCol="0">
            <a:spAutoFit/>
          </a:bodyPr>
          <a:lstStyle/>
          <a:p>
            <a:pPr algn="ctr"/>
            <a:r>
              <a:rPr lang="en-US" sz="2800" dirty="0" smtClean="0">
                <a:solidFill>
                  <a:srgbClr val="FF0000"/>
                </a:solidFill>
                <a:latin typeface="Times New Roman" panose="02020603050405020304" pitchFamily="18" charset="0"/>
                <a:cs typeface="Times New Roman" panose="02020603050405020304" pitchFamily="18" charset="0"/>
              </a:rPr>
              <a:t>References</a:t>
            </a:r>
            <a:endParaRPr lang="en-US" sz="2800"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016000" y="1053179"/>
            <a:ext cx="10845800" cy="5047536"/>
          </a:xfrm>
          <a:prstGeom prst="rect">
            <a:avLst/>
          </a:prstGeom>
          <a:noFill/>
        </p:spPr>
        <p:txBody>
          <a:bodyPr wrap="square" rtlCol="0">
            <a:spAutoFit/>
          </a:bodyPr>
          <a:lstStyle/>
          <a:p>
            <a:pPr marL="342900" lvl="0" indent="-342900" algn="just">
              <a:buFont typeface="Arial" panose="020B0604020202020204" pitchFamily="34" charset="0"/>
              <a:buChar char="•"/>
            </a:pPr>
            <a:r>
              <a:rPr lang="en-US" sz="1600" dirty="0" err="1" smtClean="0">
                <a:latin typeface="Times New Roman" panose="02020603050405020304" pitchFamily="18" charset="0"/>
                <a:cs typeface="Times New Roman" panose="02020603050405020304" pitchFamily="18" charset="0"/>
              </a:rPr>
              <a:t>Pengkai</a:t>
            </a:r>
            <a:r>
              <a:rPr lang="en-US" sz="1600" dirty="0" smtClean="0">
                <a:latin typeface="Times New Roman" panose="02020603050405020304" pitchFamily="18" charset="0"/>
                <a:cs typeface="Times New Roman" panose="02020603050405020304" pitchFamily="18" charset="0"/>
              </a:rPr>
              <a:t> Ru and </a:t>
            </a:r>
            <a:r>
              <a:rPr lang="en-US" sz="1600" dirty="0" err="1" smtClean="0">
                <a:latin typeface="Times New Roman" panose="02020603050405020304" pitchFamily="18" charset="0"/>
                <a:cs typeface="Times New Roman" panose="02020603050405020304" pitchFamily="18" charset="0"/>
              </a:rPr>
              <a:t>Kamesh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Subbarao</a:t>
            </a:r>
            <a:r>
              <a:rPr lang="en-US" sz="1600" dirty="0" smtClean="0">
                <a:latin typeface="Times New Roman" panose="02020603050405020304" pitchFamily="18" charset="0"/>
                <a:cs typeface="Times New Roman" panose="02020603050405020304" pitchFamily="18" charset="0"/>
              </a:rPr>
              <a:t> , </a:t>
            </a:r>
            <a:r>
              <a:rPr lang="en-GB" sz="1600" dirty="0" smtClean="0">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Nonlinear Model Predictive Control for Unmanned Aerial Vehicles’, Flight Mechanics Conference, AIAA Aviation Forum, Dallas, TX, USA, 22–25 June 2015; </a:t>
            </a:r>
            <a:r>
              <a:rPr lang="en-US" sz="1600" dirty="0" err="1" smtClean="0">
                <a:latin typeface="Times New Roman" panose="02020603050405020304" pitchFamily="18" charset="0"/>
                <a:cs typeface="Times New Roman" panose="02020603050405020304" pitchFamily="18" charset="0"/>
              </a:rPr>
              <a:t>Kamesh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Subbarao</a:t>
            </a:r>
            <a:r>
              <a:rPr lang="en-US" sz="1600" dirty="0" smtClean="0">
                <a:latin typeface="Times New Roman" panose="02020603050405020304" pitchFamily="18" charset="0"/>
                <a:cs typeface="Times New Roman" panose="02020603050405020304" pitchFamily="18" charset="0"/>
              </a:rPr>
              <a:t>, Carlos Tule and </a:t>
            </a:r>
            <a:r>
              <a:rPr lang="en-US" sz="1600" dirty="0" err="1" smtClean="0">
                <a:latin typeface="Times New Roman" panose="02020603050405020304" pitchFamily="18" charset="0"/>
                <a:cs typeface="Times New Roman" panose="02020603050405020304" pitchFamily="18" charset="0"/>
              </a:rPr>
              <a:t>Pengkai</a:t>
            </a:r>
            <a:r>
              <a:rPr lang="en-US" sz="1600" dirty="0" smtClean="0">
                <a:latin typeface="Times New Roman" panose="02020603050405020304" pitchFamily="18" charset="0"/>
                <a:cs typeface="Times New Roman" panose="02020603050405020304" pitchFamily="18" charset="0"/>
              </a:rPr>
              <a:t> Ru, Nonlinear Model Predictive Control Applied to Trajectory Tracking for Unmanned Aerial Vehicles, No. AIAA 2015-2857.</a:t>
            </a: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US" sz="1600" dirty="0" err="1" smtClean="0">
                <a:latin typeface="Times New Roman" panose="02020603050405020304" pitchFamily="18" charset="0"/>
                <a:cs typeface="Times New Roman" panose="02020603050405020304" pitchFamily="18" charset="0"/>
              </a:rPr>
              <a:t>Diganta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Bhattacharjee</a:t>
            </a:r>
            <a:r>
              <a:rPr lang="en-US" sz="1600" dirty="0" smtClean="0">
                <a:latin typeface="Times New Roman" panose="02020603050405020304" pitchFamily="18" charset="0"/>
                <a:cs typeface="Times New Roman" panose="02020603050405020304" pitchFamily="18" charset="0"/>
              </a:rPr>
              <a:t> and </a:t>
            </a:r>
            <a:r>
              <a:rPr lang="en-US" sz="1600" dirty="0" err="1" smtClean="0">
                <a:latin typeface="Times New Roman" panose="02020603050405020304" pitchFamily="18" charset="0"/>
                <a:cs typeface="Times New Roman" panose="02020603050405020304" pitchFamily="18" charset="0"/>
              </a:rPr>
              <a:t>Kamesh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Subbarao</a:t>
            </a:r>
            <a:r>
              <a:rPr lang="en-US" sz="1600" dirty="0" smtClean="0">
                <a:latin typeface="Times New Roman" panose="02020603050405020304" pitchFamily="18" charset="0"/>
                <a:cs typeface="Times New Roman" panose="02020603050405020304" pitchFamily="18" charset="0"/>
              </a:rPr>
              <a:t>,’ Robust Control Strategy for Quadcopters using Sliding Mode Control and Model Predictive Control’, AIAA </a:t>
            </a:r>
            <a:r>
              <a:rPr lang="en-US" sz="1600" dirty="0" err="1" smtClean="0">
                <a:latin typeface="Times New Roman" panose="02020603050405020304" pitchFamily="18" charset="0"/>
                <a:cs typeface="Times New Roman" panose="02020603050405020304" pitchFamily="18" charset="0"/>
              </a:rPr>
              <a:t>Scitech</a:t>
            </a:r>
            <a:r>
              <a:rPr lang="en-US" sz="1600" dirty="0" smtClean="0">
                <a:latin typeface="Times New Roman" panose="02020603050405020304" pitchFamily="18" charset="0"/>
                <a:cs typeface="Times New Roman" panose="02020603050405020304" pitchFamily="18" charset="0"/>
              </a:rPr>
              <a:t> 2020 Forum</a:t>
            </a:r>
          </a:p>
          <a:p>
            <a:pPr algn="just"/>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Tayfun </a:t>
            </a:r>
            <a:r>
              <a:rPr lang="en-US" sz="1600" dirty="0" err="1" smtClean="0">
                <a:latin typeface="Times New Roman" panose="02020603050405020304" pitchFamily="18" charset="0"/>
                <a:cs typeface="Times New Roman" panose="02020603050405020304" pitchFamily="18" charset="0"/>
              </a:rPr>
              <a:t>Çimen</a:t>
            </a:r>
            <a:r>
              <a:rPr lang="en-US" sz="1600" dirty="0" smtClean="0">
                <a:latin typeface="Times New Roman" panose="02020603050405020304" pitchFamily="18" charset="0"/>
                <a:cs typeface="Times New Roman" panose="02020603050405020304" pitchFamily="18" charset="0"/>
              </a:rPr>
              <a:t>,’ State-Dependent </a:t>
            </a:r>
            <a:r>
              <a:rPr lang="en-US" sz="1600" dirty="0" err="1" smtClean="0">
                <a:latin typeface="Times New Roman" panose="02020603050405020304" pitchFamily="18" charset="0"/>
                <a:cs typeface="Times New Roman" panose="02020603050405020304" pitchFamily="18" charset="0"/>
              </a:rPr>
              <a:t>Riccati</a:t>
            </a:r>
            <a:r>
              <a:rPr lang="en-US" sz="1600" dirty="0" smtClean="0">
                <a:latin typeface="Times New Roman" panose="02020603050405020304" pitchFamily="18" charset="0"/>
                <a:cs typeface="Times New Roman" panose="02020603050405020304" pitchFamily="18" charset="0"/>
              </a:rPr>
              <a:t> Equation (SDRE) Control: A Survey’, Proceedings of the 17th World Congress, The International Federation of Automatic Control Seoul, Korea, July 6-11, 2008</a:t>
            </a:r>
          </a:p>
          <a:p>
            <a:pPr algn="just"/>
            <a:r>
              <a:rPr lang="en-US" sz="1600" dirty="0" smtClean="0">
                <a:latin typeface="Times New Roman" panose="02020603050405020304" pitchFamily="18" charset="0"/>
                <a:cs typeface="Times New Roman" panose="02020603050405020304" pitchFamily="18" charset="0"/>
              </a:rPr>
              <a:t> </a:t>
            </a:r>
          </a:p>
          <a:p>
            <a:pPr marL="342900" lvl="0" indent="-342900" algn="just">
              <a:buFont typeface="Arial" panose="020B0604020202020204" pitchFamily="34" charset="0"/>
              <a:buChar char="•"/>
            </a:pPr>
            <a:r>
              <a:rPr lang="en-US" sz="1600" dirty="0" err="1" smtClean="0">
                <a:latin typeface="Times New Roman" panose="02020603050405020304" pitchFamily="18" charset="0"/>
                <a:cs typeface="Times New Roman" panose="02020603050405020304" pitchFamily="18" charset="0"/>
              </a:rPr>
              <a:t>Subbarao</a:t>
            </a:r>
            <a:r>
              <a:rPr lang="en-US" sz="1600" dirty="0" smtClean="0">
                <a:latin typeface="Times New Roman" panose="02020603050405020304" pitchFamily="18" charset="0"/>
                <a:cs typeface="Times New Roman" panose="02020603050405020304" pitchFamily="18" charset="0"/>
              </a:rPr>
              <a:t>. K., Tule. C, </a:t>
            </a:r>
            <a:r>
              <a:rPr lang="en-US" sz="1600" dirty="0" err="1" smtClean="0">
                <a:latin typeface="Times New Roman" panose="02020603050405020304" pitchFamily="18" charset="0"/>
                <a:cs typeface="Times New Roman" panose="02020603050405020304" pitchFamily="18" charset="0"/>
              </a:rPr>
              <a:t>Pengkai</a:t>
            </a:r>
            <a:r>
              <a:rPr lang="en-US" sz="1600" dirty="0" smtClean="0">
                <a:latin typeface="Times New Roman" panose="02020603050405020304" pitchFamily="18" charset="0"/>
                <a:cs typeface="Times New Roman" panose="02020603050405020304" pitchFamily="18" charset="0"/>
              </a:rPr>
              <a:t> Ru. Nonlinear model predictive control applied to trajectory tracking for unmanned aerial vehicles. In Proceedings of the AIAA Atmospheric Flight Mechanics Conference, AIAA Aviation Forum, Dallas, TX, USA, 22–26 June 2015; Number AIAA 2015-2857.</a:t>
            </a:r>
          </a:p>
          <a:p>
            <a:pPr marL="342900" indent="-34290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Limon D, Alamo T, Raimondo D, De La Peña D. M, Bravo J, </a:t>
            </a:r>
            <a:r>
              <a:rPr lang="en-US" sz="1600" dirty="0" err="1" smtClean="0">
                <a:latin typeface="Times New Roman" panose="02020603050405020304" pitchFamily="18" charset="0"/>
                <a:cs typeface="Times New Roman" panose="02020603050405020304" pitchFamily="18" charset="0"/>
              </a:rPr>
              <a:t>Ferramosca</a:t>
            </a:r>
            <a:r>
              <a:rPr lang="en-US" sz="1600" dirty="0" smtClean="0">
                <a:latin typeface="Times New Roman" panose="02020603050405020304" pitchFamily="18" charset="0"/>
                <a:cs typeface="Times New Roman" panose="02020603050405020304" pitchFamily="18" charset="0"/>
              </a:rPr>
              <a:t> A, and Camacho E, ’Input-to-state stability: a unifying framework for robust model predictive control’ Nonlinear model predictive control, Springer, 2009, pp. 1–26.</a:t>
            </a:r>
          </a:p>
          <a:p>
            <a:pPr algn="just"/>
            <a:r>
              <a:rPr lang="en-US" sz="1600" dirty="0" smtClean="0">
                <a:latin typeface="Times New Roman" panose="02020603050405020304" pitchFamily="18" charset="0"/>
                <a:cs typeface="Times New Roman" panose="02020603050405020304" pitchFamily="18" charset="0"/>
              </a:rPr>
              <a:t> </a:t>
            </a:r>
          </a:p>
          <a:p>
            <a:pPr marL="342900" lvl="0" indent="-34290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Camacho E.F, </a:t>
            </a:r>
            <a:r>
              <a:rPr lang="en-US" sz="1600" dirty="0" err="1" smtClean="0">
                <a:latin typeface="Times New Roman" panose="02020603050405020304" pitchFamily="18" charset="0"/>
                <a:cs typeface="Times New Roman" panose="02020603050405020304" pitchFamily="18" charset="0"/>
              </a:rPr>
              <a:t>Bordons</a:t>
            </a:r>
            <a:r>
              <a:rPr lang="en-US" sz="1600" dirty="0" smtClean="0">
                <a:latin typeface="Times New Roman" panose="02020603050405020304" pitchFamily="18" charset="0"/>
                <a:cs typeface="Times New Roman" panose="02020603050405020304" pitchFamily="18" charset="0"/>
              </a:rPr>
              <a:t> C, ‘Model Predictive Control’ Springer: London, UK, 1999; pp. 18–20.</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2796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35707" y="2367340"/>
            <a:ext cx="5682389" cy="1569660"/>
          </a:xfrm>
          <a:prstGeom prst="rect">
            <a:avLst/>
          </a:prstGeom>
          <a:noFill/>
        </p:spPr>
        <p:txBody>
          <a:bodyPr wrap="none" lIns="91440" tIns="45720" rIns="91440" bIns="45720">
            <a:spAutoFit/>
          </a:bodyPr>
          <a:lstStyle/>
          <a:p>
            <a:pPr algn="ctr"/>
            <a:r>
              <a:rPr lang="en-US" sz="9600" b="1" dirty="0" smtClean="0">
                <a:ln w="22225">
                  <a:solidFill>
                    <a:schemeClr val="accent2"/>
                  </a:solidFill>
                  <a:prstDash val="solid"/>
                </a:ln>
                <a:solidFill>
                  <a:schemeClr val="accent2">
                    <a:lumMod val="40000"/>
                    <a:lumOff val="60000"/>
                  </a:schemeClr>
                </a:solidFill>
              </a:rPr>
              <a:t>Thank You</a:t>
            </a:r>
            <a:endParaRPr lang="en-US" sz="96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4031948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srcRect/>
          <a:stretch>
            <a:fillRect/>
          </a:stretch>
        </p:blipFill>
        <p:spPr bwMode="auto">
          <a:xfrm>
            <a:off x="1828800" y="1524000"/>
            <a:ext cx="4710084" cy="2362200"/>
          </a:xfrm>
          <a:prstGeom prst="rect">
            <a:avLst/>
          </a:prstGeom>
          <a:noFill/>
          <a:ln w="9525">
            <a:noFill/>
            <a:miter lim="800000"/>
            <a:headEnd/>
            <a:tailEnd/>
          </a:ln>
          <a:effectLst/>
        </p:spPr>
      </p:pic>
      <p:pic>
        <p:nvPicPr>
          <p:cNvPr id="21507" name="Picture 3"/>
          <p:cNvPicPr>
            <a:picLocks noChangeAspect="1" noChangeArrowheads="1"/>
          </p:cNvPicPr>
          <p:nvPr/>
        </p:nvPicPr>
        <p:blipFill>
          <a:blip r:embed="rId3"/>
          <a:srcRect/>
          <a:stretch>
            <a:fillRect/>
          </a:stretch>
        </p:blipFill>
        <p:spPr bwMode="auto">
          <a:xfrm>
            <a:off x="5310420" y="3733801"/>
            <a:ext cx="4290781" cy="2593059"/>
          </a:xfrm>
          <a:prstGeom prst="rect">
            <a:avLst/>
          </a:prstGeom>
          <a:noFill/>
          <a:ln w="9525">
            <a:noFill/>
            <a:miter lim="800000"/>
            <a:headEnd/>
            <a:tailEnd/>
          </a:ln>
          <a:effectLst/>
        </p:spPr>
      </p:pic>
      <p:sp>
        <p:nvSpPr>
          <p:cNvPr id="6" name="TextBox 5"/>
          <p:cNvSpPr txBox="1"/>
          <p:nvPr/>
        </p:nvSpPr>
        <p:spPr>
          <a:xfrm>
            <a:off x="2057400" y="5257800"/>
            <a:ext cx="3048000" cy="369332"/>
          </a:xfrm>
          <a:prstGeom prst="rect">
            <a:avLst/>
          </a:prstGeom>
          <a:noFill/>
        </p:spPr>
        <p:txBody>
          <a:bodyPr wrap="square" rtlCol="0">
            <a:spAutoFit/>
          </a:bodyPr>
          <a:lstStyle/>
          <a:p>
            <a:r>
              <a:rPr lang="en-US" u="sng" dirty="0"/>
              <a:t>BACKWARD MOTION</a:t>
            </a:r>
          </a:p>
        </p:txBody>
      </p:sp>
      <p:sp>
        <p:nvSpPr>
          <p:cNvPr id="7" name="TextBox 6"/>
          <p:cNvSpPr txBox="1"/>
          <p:nvPr/>
        </p:nvSpPr>
        <p:spPr>
          <a:xfrm>
            <a:off x="7010400" y="2209800"/>
            <a:ext cx="2895600" cy="369332"/>
          </a:xfrm>
          <a:prstGeom prst="rect">
            <a:avLst/>
          </a:prstGeom>
          <a:noFill/>
        </p:spPr>
        <p:txBody>
          <a:bodyPr wrap="square" rtlCol="0">
            <a:spAutoFit/>
          </a:bodyPr>
          <a:lstStyle/>
          <a:p>
            <a:r>
              <a:rPr lang="en-US" u="sng" dirty="0"/>
              <a:t>FORWARD MOTION</a:t>
            </a:r>
          </a:p>
        </p:txBody>
      </p:sp>
      <p:sp>
        <p:nvSpPr>
          <p:cNvPr id="3" name="Rectangle 2"/>
          <p:cNvSpPr/>
          <p:nvPr/>
        </p:nvSpPr>
        <p:spPr>
          <a:xfrm>
            <a:off x="8946907" y="6142194"/>
            <a:ext cx="2339102"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Source: Google images</a:t>
            </a:r>
          </a:p>
        </p:txBody>
      </p:sp>
    </p:spTree>
    <p:extLst>
      <p:ext uri="{BB962C8B-B14F-4D97-AF65-F5344CB8AC3E}">
        <p14:creationId xmlns:p14="http://schemas.microsoft.com/office/powerpoint/2010/main" val="6475145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5097" y="1261308"/>
            <a:ext cx="11810999" cy="3816429"/>
          </a:xfrm>
          <a:prstGeom prst="rect">
            <a:avLst/>
          </a:prstGeom>
          <a:noFill/>
        </p:spPr>
        <p:txBody>
          <a:bodyPr wrap="square" rtlCol="0">
            <a:spAutoFit/>
          </a:bodyPr>
          <a:lstStyle/>
          <a:p>
            <a:pPr algn="ctr"/>
            <a:r>
              <a:rPr lang="en-US" sz="2800" b="1" dirty="0" smtClean="0">
                <a:solidFill>
                  <a:srgbClr val="FF0000"/>
                </a:solidFill>
                <a:latin typeface="Times New Roman" panose="02020603050405020304" pitchFamily="18" charset="0"/>
                <a:cs typeface="Times New Roman" panose="02020603050405020304" pitchFamily="18" charset="0"/>
              </a:rPr>
              <a:t>Need for Controller Design</a:t>
            </a:r>
          </a:p>
          <a:p>
            <a:pPr algn="ct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need for proper controller design is crucial for quadrotor has it contains non-linear dynamics. </a:t>
            </a:r>
            <a:endParaRPr lang="en-US" sz="20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For </a:t>
            </a:r>
            <a:r>
              <a:rPr lang="en-US" sz="2000" dirty="0">
                <a:latin typeface="Times New Roman" panose="02020603050405020304" pitchFamily="18" charset="0"/>
                <a:cs typeface="Times New Roman" panose="02020603050405020304" pitchFamily="18" charset="0"/>
              </a:rPr>
              <a:t>this reason the project work consists of implementing an effective advanced controllers such as non-linear model predictive </a:t>
            </a:r>
            <a:r>
              <a:rPr lang="en-US" sz="2000" dirty="0" smtClean="0">
                <a:latin typeface="Times New Roman" panose="02020603050405020304" pitchFamily="18" charset="0"/>
                <a:cs typeface="Times New Roman" panose="02020603050405020304" pitchFamily="18" charset="0"/>
              </a:rPr>
              <a:t>control and Sliding mode control </a:t>
            </a:r>
            <a:r>
              <a:rPr lang="en-US" sz="2000" dirty="0">
                <a:latin typeface="Times New Roman" panose="02020603050405020304" pitchFamily="18" charset="0"/>
                <a:cs typeface="Times New Roman" panose="02020603050405020304" pitchFamily="18" charset="0"/>
              </a:rPr>
              <a:t>to carry out desired trajectory </a:t>
            </a:r>
            <a:r>
              <a:rPr lang="en-US" sz="2000" dirty="0" smtClean="0">
                <a:latin typeface="Times New Roman" panose="02020603050405020304" pitchFamily="18" charset="0"/>
                <a:cs typeface="Times New Roman" panose="02020603050405020304" pitchFamily="18" charset="0"/>
              </a:rPr>
              <a:t>tracking</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and compare the results between the two controllers</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Going through past literature reviews there has not been many works published on Non-linear model predictive control for quadrotor. This is a prime motive to carry out this project on hardware implementation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79398" y="3058200"/>
            <a:ext cx="11810999" cy="677108"/>
          </a:xfrm>
          <a:prstGeom prst="rect">
            <a:avLst/>
          </a:prstGeom>
          <a:noFill/>
        </p:spPr>
        <p:txBody>
          <a:bodyPr wrap="square" rtlCol="0">
            <a:spAutoFit/>
          </a:bodyPr>
          <a:lstStyle/>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82668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4340" y="682752"/>
            <a:ext cx="11252200" cy="5570756"/>
          </a:xfrm>
          <a:prstGeom prst="rect">
            <a:avLst/>
          </a:prstGeom>
          <a:noFill/>
        </p:spPr>
        <p:txBody>
          <a:bodyPr wrap="square" rtlCol="0">
            <a:spAutoFit/>
          </a:bodyPr>
          <a:lstStyle/>
          <a:p>
            <a:pPr lvl="0" algn="ctr"/>
            <a:r>
              <a:rPr lang="en-US" sz="2400" b="1" dirty="0">
                <a:solidFill>
                  <a:srgbClr val="FF0000"/>
                </a:solidFill>
                <a:latin typeface="Times New Roman" panose="02020603050405020304" pitchFamily="18" charset="0"/>
                <a:cs typeface="Times New Roman" panose="02020603050405020304" pitchFamily="18" charset="0"/>
              </a:rPr>
              <a:t>Need for the </a:t>
            </a:r>
            <a:r>
              <a:rPr lang="en-US" sz="2400" b="1" dirty="0" smtClean="0">
                <a:solidFill>
                  <a:srgbClr val="FF0000"/>
                </a:solidFill>
                <a:latin typeface="Times New Roman" panose="02020603050405020304" pitchFamily="18" charset="0"/>
                <a:cs typeface="Times New Roman" panose="02020603050405020304" pitchFamily="18" charset="0"/>
              </a:rPr>
              <a:t>project</a:t>
            </a:r>
          </a:p>
          <a:p>
            <a:pPr lvl="0" algn="ctr"/>
            <a:endParaRPr lang="en-US" sz="24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Quadrotors are employed in a wide array of applications ranging from medical to transportation industry, to list a few:</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Verifying/Checking accidents on roads</a:t>
            </a:r>
            <a:r>
              <a:rPr lang="en-US" dirty="0">
                <a:latin typeface="Times New Roman" panose="02020603050405020304" pitchFamily="18" charset="0"/>
                <a:cs typeface="Times New Roman" panose="02020603050405020304" pitchFamily="18" charset="0"/>
              </a:rPr>
              <a:t>: </a:t>
            </a:r>
          </a:p>
          <a:p>
            <a:pPr algn="just"/>
            <a:endParaRPr lang="en-US"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Quadrotors/drones are employed to check where exactly a accident has occurred in areas which has restricted access.</a:t>
            </a:r>
          </a:p>
          <a:p>
            <a:pPr algn="just"/>
            <a:r>
              <a:rPr lang="en-US" dirty="0">
                <a:latin typeface="Times New Roman" panose="02020603050405020304" pitchFamily="18" charset="0"/>
                <a:cs typeface="Times New Roman" panose="02020603050405020304" pitchFamily="18" charset="0"/>
                <a:hlinkClick r:id="rId2"/>
              </a:rPr>
              <a:t>https://www.youtube.com/watch?v=y-rEI4bezWc&amp;feature=emb_title</a:t>
            </a:r>
            <a:endParaRPr lang="en-US" dirty="0">
              <a:latin typeface="Times New Roman" panose="02020603050405020304" pitchFamily="18" charset="0"/>
              <a:cs typeface="Times New Roman" panose="02020603050405020304" pitchFamily="18" charset="0"/>
            </a:endParaRPr>
          </a:p>
          <a:p>
            <a:endParaRPr lang="en-US" dirty="0" smtClean="0"/>
          </a:p>
          <a:p>
            <a:pPr algn="just"/>
            <a:r>
              <a:rPr lang="en-US" b="1" dirty="0">
                <a:latin typeface="Times New Roman" panose="02020603050405020304" pitchFamily="18" charset="0"/>
                <a:cs typeface="Times New Roman" panose="02020603050405020304" pitchFamily="18" charset="0"/>
              </a:rPr>
              <a:t>Organ transportation</a:t>
            </a:r>
            <a:r>
              <a:rPr lang="en-US"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There’s a huge demand for cost effective and secure transportation of many other medicinal materials; for example, blood for transfusion, organs for transplant and clinical samples for testing and pathology.</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Many hospital services have been centralized or facilities have expanded into new regions, the logistical requirements and transportation of these materials is an ever-growing challenge.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66991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0700" y="1282700"/>
            <a:ext cx="11214100" cy="4339650"/>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quality and stability of a biological sample is sensitive to the length of time it is in transit thus, geographically-challenging locations requiring long and circuitous routes and urban areas that are vulnerable to unpredictable journey times due to excessive congestion in rush-hour traffic, makes the transportation of blood units, organs and other clinical samples difficult within their required arrival times. </a:t>
            </a:r>
          </a:p>
          <a:p>
            <a:endParaRPr lang="en-US" sz="2000" dirty="0" smtClean="0">
              <a:latin typeface="Times New Roman" panose="02020603050405020304" pitchFamily="18" charset="0"/>
              <a:cs typeface="Times New Roman" panose="02020603050405020304" pitchFamily="18" charset="0"/>
            </a:endParaRPr>
          </a:p>
          <a:p>
            <a:r>
              <a:rPr lang="en-US" sz="2000" b="1" dirty="0" smtClean="0">
                <a:solidFill>
                  <a:srgbClr val="FF0000"/>
                </a:solidFill>
                <a:latin typeface="Times New Roman" panose="02020603050405020304" pitchFamily="18" charset="0"/>
                <a:cs typeface="Times New Roman" panose="02020603050405020304" pitchFamily="18" charset="0"/>
              </a:rPr>
              <a:t>Delivery of packages</a:t>
            </a:r>
            <a:r>
              <a:rPr lang="en-US" sz="2000" dirty="0" smtClean="0">
                <a:solidFill>
                  <a:srgbClr val="FF0000"/>
                </a:solidFill>
                <a:latin typeface="Times New Roman" panose="02020603050405020304" pitchFamily="18" charset="0"/>
                <a:cs typeface="Times New Roman" panose="02020603050405020304" pitchFamily="18" charset="0"/>
              </a:rPr>
              <a:t>: </a:t>
            </a:r>
          </a:p>
          <a:p>
            <a:endParaRPr lang="en-US" sz="20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E-commerce companies have adopted drones to deliver goods from warehouse to main destination locations near the cities where delivery agents could pick-up and deliver the goods to nearby locations.</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This way the traffic congestion is reduced and goods are delivered swiftly.</a:t>
            </a: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48766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6600" y="1244600"/>
            <a:ext cx="10896600" cy="2985433"/>
          </a:xfrm>
          <a:prstGeom prst="rect">
            <a:avLst/>
          </a:prstGeom>
          <a:noFill/>
        </p:spPr>
        <p:txBody>
          <a:bodyPr wrap="square" rtlCol="0">
            <a:spAutoFit/>
          </a:bodyPr>
          <a:lstStyle/>
          <a:p>
            <a:pPr lvl="0" algn="ctr"/>
            <a:r>
              <a:rPr lang="en-US" sz="2800" b="1" dirty="0">
                <a:solidFill>
                  <a:srgbClr val="FF0000"/>
                </a:solidFill>
                <a:latin typeface="Times New Roman" panose="02020603050405020304" pitchFamily="18" charset="0"/>
                <a:cs typeface="Times New Roman" panose="02020603050405020304" pitchFamily="18" charset="0"/>
              </a:rPr>
              <a:t>Objective</a:t>
            </a:r>
            <a:endParaRPr lang="en-US" sz="2800" dirty="0">
              <a:solidFill>
                <a:srgbClr val="FF0000"/>
              </a:solidFill>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To design </a:t>
            </a:r>
            <a:r>
              <a:rPr lang="en-US" sz="2000" dirty="0">
                <a:latin typeface="Times New Roman" panose="02020603050405020304" pitchFamily="18" charset="0"/>
                <a:cs typeface="Times New Roman" panose="02020603050405020304" pitchFamily="18" charset="0"/>
              </a:rPr>
              <a:t>a Non linear Model predictive controller to perform trajectory </a:t>
            </a:r>
            <a:r>
              <a:rPr lang="en-US" sz="2000" dirty="0" smtClean="0">
                <a:latin typeface="Times New Roman" panose="02020603050405020304" pitchFamily="18" charset="0"/>
                <a:cs typeface="Times New Roman" panose="02020603050405020304" pitchFamily="18" charset="0"/>
              </a:rPr>
              <a:t>tracking.</a:t>
            </a:r>
          </a:p>
          <a:p>
            <a:pPr marL="342900" lvl="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To develop a </a:t>
            </a:r>
            <a:r>
              <a:rPr lang="en-US" sz="2000" dirty="0" err="1" smtClean="0">
                <a:latin typeface="Times New Roman" panose="02020603050405020304" pitchFamily="18" charset="0"/>
                <a:cs typeface="Times New Roman" panose="02020603050405020304" pitchFamily="18" charset="0"/>
              </a:rPr>
              <a:t>Matlab</a:t>
            </a:r>
            <a:r>
              <a:rPr lang="en-US" sz="2000" dirty="0" smtClean="0">
                <a:latin typeface="Times New Roman" panose="02020603050405020304" pitchFamily="18" charset="0"/>
                <a:cs typeface="Times New Roman" panose="02020603050405020304" pitchFamily="18" charset="0"/>
              </a:rPr>
              <a:t> code for the Non-linear model predictive control</a:t>
            </a:r>
            <a:endParaRPr lang="en-US" sz="20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To convert the </a:t>
            </a:r>
            <a:r>
              <a:rPr lang="en-US" sz="2000" dirty="0" err="1">
                <a:latin typeface="Times New Roman" panose="02020603050405020304" pitchFamily="18" charset="0"/>
                <a:cs typeface="Times New Roman" panose="02020603050405020304" pitchFamily="18" charset="0"/>
              </a:rPr>
              <a:t>M</a:t>
            </a:r>
            <a:r>
              <a:rPr lang="en-US" sz="2000" dirty="0" err="1" smtClean="0">
                <a:latin typeface="Times New Roman" panose="02020603050405020304" pitchFamily="18" charset="0"/>
                <a:cs typeface="Times New Roman" panose="02020603050405020304" pitchFamily="18" charset="0"/>
              </a:rPr>
              <a:t>atlab</a:t>
            </a:r>
            <a:r>
              <a:rPr lang="en-US" sz="2000" dirty="0" smtClean="0">
                <a:latin typeface="Times New Roman" panose="02020603050405020304" pitchFamily="18" charset="0"/>
                <a:cs typeface="Times New Roman" panose="02020603050405020304" pitchFamily="18" charset="0"/>
              </a:rPr>
              <a:t> code to embedded C code.</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To test the embedded C code for implementing it in a hardware.</a:t>
            </a:r>
            <a:endParaRPr lang="en-US" dirty="0"/>
          </a:p>
        </p:txBody>
      </p:sp>
    </p:spTree>
    <p:extLst>
      <p:ext uri="{BB962C8B-B14F-4D97-AF65-F5344CB8AC3E}">
        <p14:creationId xmlns:p14="http://schemas.microsoft.com/office/powerpoint/2010/main" val="944835775"/>
      </p:ext>
    </p:extLst>
  </p:cSld>
  <p:clrMapOvr>
    <a:masterClrMapping/>
  </p:clrMapOvr>
  <p:timing>
    <p:tnLst>
      <p:par>
        <p:cTn id="1" dur="indefinite" restart="never" nodeType="tmRoot"/>
      </p:par>
    </p:tnLst>
  </p:timing>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5868</TotalTime>
  <Words>1962</Words>
  <Application>Microsoft Office PowerPoint</Application>
  <PresentationFormat>Widescreen</PresentationFormat>
  <Paragraphs>205</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Corbel</vt:lpstr>
      <vt:lpstr>Times New Roman</vt:lpstr>
      <vt:lpstr>Basis</vt:lpstr>
      <vt:lpstr>PowerPoint Presentation</vt:lpstr>
      <vt:lpstr>PowerPoint Presentation</vt:lpstr>
      <vt:lpstr>Introduction</vt:lpstr>
      <vt:lpstr>Motor Rotation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dc:creator>
  <cp:lastModifiedBy>MAHE</cp:lastModifiedBy>
  <cp:revision>103</cp:revision>
  <dcterms:created xsi:type="dcterms:W3CDTF">2021-02-21T12:21:57Z</dcterms:created>
  <dcterms:modified xsi:type="dcterms:W3CDTF">2021-04-16T08:01:25Z</dcterms:modified>
</cp:coreProperties>
</file>