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embeddedFontLst>
    <p:embeddedFont>
      <p:font typeface="Lato" charset="0"/>
      <p:regular r:id="rId18"/>
    </p:embeddedFont>
    <p:embeddedFont>
      <p:font typeface="Dosis-medium" charset="0"/>
      <p:regular r:id="rId19"/>
    </p:embeddedFont>
    <p:embeddedFont>
      <p:font typeface="Abel" charset="0"/>
      <p:regular r:id="rId20"/>
      <p:bold r:id="rId21"/>
    </p:embeddedFont>
    <p:embeddedFont>
      <p:font typeface="Dosis" charset="0"/>
      <p:regular r:id="rId22"/>
      <p:bold r:id="rId23"/>
    </p:embeddedFont>
  </p:embeddedFontLst>
  <p:custDataLst>
    <p:tags r:id="rId24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4D161D3-A8EE-4CA4-AFE0-C7EEBF1693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BC94DA-71CB-4780-92F1-C249F216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560361"/>
            <a:ext cx="7362415" cy="1093813"/>
          </a:xfrm>
          <a:prstGeom prst="rect">
            <a:avLst/>
          </a:prstGeom>
        </p:spPr>
        <p:txBody>
          <a:bodyPr rtlCol="0" anchor="b"/>
          <a:lstStyle>
            <a:lvl1pPr lvl="0" algn="ctr">
              <a:lnSpc>
                <a:spcPct val="100000"/>
              </a:lnSpc>
              <a:defRPr lang="en-US" sz="4400" b="1" i="0" cap="all" spc="1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0EE1596A-E29E-407D-8FA7-95B8317735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1F4096-FBC1-4F23-B21B-EEDE96F11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2654174"/>
            <a:ext cx="7362415" cy="431925"/>
          </a:xfrm>
          <a:prstGeom prst="rect">
            <a:avLst/>
          </a:prstGeom>
        </p:spPr>
        <p:txBody>
          <a:bodyPr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1"/>
                </a:solidFill>
                <a:latin typeface="Dosis-medium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CFED6F61-384A-4F11-980C-CD989DE744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64FC9C-66F9-46AE-9CD6-CD5CF404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2A2ADA8D-1DC0-4A99-A8AD-7C4C6303F5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B7A14A-9447-41FA-9E53-0D433805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122C2ED7-351D-4BDE-BE5D-33748CD412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A06AA7-C580-402B-BA02-C3B88253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10AB8E82-E116-40E0-AB03-EFCE5AAB8A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47D6D03-AC8F-4FFA-8800-86BF12DC02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7E485DB1-DD82-4DE6-B406-90161E096E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71AE5B-75E7-4957-B510-92B73277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 flipH="1" flipV="1">
            <a:off x="0" y="3724275"/>
            <a:ext cx="6331933" cy="117350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ECBBF517-0D5C-467B-B489-44B363EEF94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00DAEBB-6792-4874-A345-DAB8C68CBB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31126A-FD58-4D88-8757-AEA89810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8001000" cy="571500"/>
          </a:xfrm>
          <a:prstGeom prst="rect">
            <a:avLst/>
          </a:prstGeom>
          <a:noFill/>
          <a:ln w="9525" cap="flat">
            <a:noFill/>
            <a:prstDash val="solid"/>
            <a:round/>
          </a:ln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AD31F277-B706-4FE5-8C0A-AEFF2F1C65F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02F3EF-6EE9-445A-8035-AB45238B9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4850" y="1439533"/>
            <a:ext cx="2381250" cy="2381250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81042DE8-09DF-4F24-8323-CA99DB4D4C5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259EE2-F45C-4221-A027-DA4BE0D855F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3F41EA9D-F846-4D31-8ED4-8359E6701A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89D2DD-7D8A-4915-91DD-92C0C22965F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>
            <a:extLst>
              <a:ext uri="{60AE2C6A-33D8-4F0A-A6E0-26CE149083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4224DE-417A-4D02-B235-399EFCC663C2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00425" y="211455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C612ABE9-FDD2-42AA-8FE5-D710E00601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31379E6-E589-490F-A199-DEEF82C3FC3B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038850" y="144780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>
            <a:extLst>
              <a:ext uri="{4040FDCA-55E7-4466-BBF9-0E79CF88C1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880901-DB70-4455-A579-7F3BAF921F23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1">
            <a:extLst>
              <a:ext uri="{573A3D7C-6C4A-40E9-89DA-E6CE5E65E1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0FD15B-BC0F-46DD-88CA-B5A77E68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3">
            <a:extLst>
              <a:ext uri="{591445D5-170E-44FF-84C9-BF1F1FA84F0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561472-6C1B-4163-8D5F-ED7B864E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4">
            <a:extLst>
              <a:ext uri="{AE2F5116-48D3-40BC-B80C-A1193AEC45B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F239A7-A0D4-4F2F-A0E7-EBBF0C19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pic>
        <p:nvPicPr>
          <p:cNvPr id="12" name="Picture 11">
            <a:extLst>
              <a:ext uri="{6561B27F-C8EF-4C01-832E-9AE911AF76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1EF4E8-46BC-4020-A70B-EE6162AF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1976F272-2870-4448-9D5A-9387591E9A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C66582-F929-4D9D-AA9A-D61C5EFA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44123B50-4153-453B-B3A5-6A52B56ED8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A6CD6F-B785-4B5D-BC96-3B22DF7B5BC0}"/>
              </a:ext>
            </a:extLst>
          </p:cNvPr>
          <p:cNvSpPr/>
          <p:nvPr/>
        </p:nvSpPr>
        <p:spPr>
          <a:xfrm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6949BC94-0B79-49D0-9030-D12ADF5526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9F9E51-55D1-486D-A7B8-EFF721FC7E8F}"/>
              </a:ext>
            </a:extLst>
          </p:cNvPr>
          <p:cNvSpPr/>
          <p:nvPr/>
        </p:nvSpPr>
        <p:spPr>
          <a:xfrm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CC562A5B-02F9-4FE9-930E-3C83FBAA61F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47DF1D-8A0F-40F1-9500-44C526E8626B}"/>
              </a:ext>
            </a:extLst>
          </p:cNvPr>
          <p:cNvSpPr/>
          <p:nvPr/>
        </p:nvSpPr>
        <p:spPr>
          <a:xfrm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AACE4E47-D6AC-473D-B800-23E712C09D2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8C98D216-C4C2-4CF8-BD59-B096DBF8E4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0E8D23-AC44-4A35-9B65-2D9EE10A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03295C79-6323-492A-AA51-D6F61B46122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FF8F18-EF98-4B46-B658-183DCE7D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B99F46A9-0B39-4CAB-AFC2-1C244FF764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D8A8B7-3C44-4B28-91C3-8106922E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571500"/>
          </a:xfrm>
          <a:prstGeom prst="rect">
            <a:avLst/>
          </a:prstGeom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>
            <a:extLst>
              <a:ext uri="{73928977-FFAE-4360-8620-1CB091BC8D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D4C5C2-37A0-4F67-B43C-CE3860B47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1280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C471CD3A-6C8D-420B-AAFB-C4E5A62FA4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DD0F47-628E-4BC8-9F49-302BE3BBCD3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60737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77E313A9-5FA8-4CC0-891B-3812AE2E7A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825AF9-F5CD-4CF6-B547-A183F09E987D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1025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304838A-D95E-4FA5-8104-F5DE58DAA5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C425F9-BB9E-4BB6-91E7-6ECD5B8352F4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629081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Slide Number Placeholder 4">
            <a:extLst>
              <a:ext uri="{58A5D449-4432-4118-87A5-36377C4841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B712DD-80F0-4EDF-A83A-BBF35F52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3">
            <a:extLst>
              <a:ext uri="{9D44A1B2-791E-4BE8-B63E-D1370D98A95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331753-4186-4F8A-9954-F882A013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1">
            <a:extLst>
              <a:ext uri="{A244C44D-9587-420D-8D5E-1AEF7BF224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8AC935-7CC6-4437-97DA-D16B6A15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0AE3DAC3-D611-47C3-86E8-0D1A85166AE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C294BC51-BDC7-43F6-B112-70FB84B3DD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46119C-C9B7-433F-B9C4-D2AE2D0F1842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B4A59AE-20AA-4505-A6BF-C7A8C69FA54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118E09-E4CE-40FB-A1A0-0E40942E8EE5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EF9455FC-1C21-4552-971C-9C777C38F8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EC3BB8-0ACB-4E7D-93E8-CCB5130E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054DEA4D-82E0-49B2-B967-F6561B24E5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289803-9BF7-445A-85B9-99030BCB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cxnSp>
        <p:nvCxnSpPr>
          <p:cNvPr id="6" name="Straight Connector 4">
            <a:extLst>
              <a:ext uri="{FCB8D89E-F4C5-4288-B7D3-E207599BE3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F8E735-F4F9-4073-AED7-3BBE2AC27B3A}"/>
              </a:ext>
            </a:extLst>
          </p:cNvPr>
          <p:cNvCxnSpPr/>
          <p:nvPr/>
        </p:nvCxnSpPr>
        <p:spPr>
          <a:xfrm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9CD2E6FD-FA5D-4A26-9DE7-9EDD37A5D8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82D270-ED3E-4068-8045-EAC1DA2A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C15A3F0E-F20E-4E4B-96FA-1376A936FF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1F63E38-13AA-4B54-AF70-D80E8878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E185FA82-8FFE-46C1-BD8C-F17AEB0A1C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734043-BDF0-4F37-B080-B5E56EB7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0B559E7E-BF08-4205-A51F-D0A3B84CA0D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D958A4CF-6307-4CB5-8FAA-F4B177107D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D32EACA-570A-4365-975A-4EB59252763B}"/>
              </a:ext>
            </a:extLst>
          </p:cNvPr>
          <p:cNvCxnSpPr/>
          <p:nvPr/>
        </p:nvCxnSpPr>
        <p:spPr>
          <a:xfrm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BB2BAEF0-221E-4579-9F51-70B6C7C463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C6F585-5B9A-425B-BE27-4FE39251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773762"/>
            <a:ext cx="7480300" cy="626002"/>
          </a:xfrm>
          <a:prstGeom prst="rect">
            <a:avLst/>
          </a:prstGeom>
        </p:spPr>
        <p:txBody>
          <a:bodyPr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000" b="1" i="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9FBC8A16-9E01-43A3-B394-031868018C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37F9D0-6D16-47CE-B8AF-5A0F6C79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2059"/>
            <a:ext cx="7472264" cy="5118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cap="all" dirty="0">
                <a:solidFill>
                  <a:schemeClr val="accent1"/>
                </a:solidFill>
                <a:latin typeface="Dosis-medium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B4B9C5ED-FF80-4DEE-9D4A-A4DFCEF03E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CA9416-C364-42C7-9BB5-3EFEE27F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>
            <a:extLst>
              <a:ext uri="{6F4B3913-811A-4CE4-8579-5E6174007C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0410FE-4DC8-4E95-AAC4-EB54D9EE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>
            <a:extLst>
              <a:ext uri="{843DF167-E565-49D0-8AEB-376CC77B27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0886C2-5B4D-4A73-87EC-D94F42AE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79E69408-638E-4EA2-A85E-7F5B039810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83A2B8-23F8-45F1-884D-DDB87AE9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CD7222A8-61FB-448A-85D6-E3D29DAA772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A0126272-A617-4FEC-9091-0C356CA1DDC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02BFCA-5A76-4BFA-8689-82570E99BCE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805404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84E8D4D0-9D33-4B21-9768-9A1AF6CFFF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F480B7-D344-463F-AE42-A8737D4157E6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 flipV="1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round/>
          </a:ln>
        </p:spPr>
        <p:txBody>
          <a:bodyPr rot="10800000" rtlCol="0" anchor="ctr"/>
          <a:lstStyle>
            <a:lvl1pPr lvl="0" algn="ctr">
              <a:lnSpc>
                <a:spcPct val="125000"/>
              </a:lnSpc>
              <a:defRPr lang="en-US" sz="2400" b="1" cap="all" spc="15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0426578C-8C77-4341-8AB5-B1A4A76017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1CF6D1-EE52-4FC8-B1AC-99C0B2E8113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52425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B52E2C67-20FE-4DA0-8ED2-BAB87AF56D9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099F93-3760-4C67-9DC5-68704CFE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B83A7260-E250-4650-BA25-B528BA2865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9FF0BA-805D-41E5-9F44-200552F2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49703647-881B-45EA-A388-7FEBCD93D4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5E4976-7411-4F1D-BBC2-47F586761E63}"/>
              </a:ext>
            </a:extLst>
          </p:cNvPr>
          <p:cNvSpPr/>
          <p:nvPr/>
        </p:nvSpPr>
        <p:spPr>
          <a:xfrm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6">
            <a:extLst>
              <a:ext uri="{C8EB0567-1B48-462D-ABDA-647F907377A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A31B45-6F37-43AA-976A-F30BA177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5">
            <a:extLst>
              <a:ext uri="{30F30E1C-E984-45B0-A39E-346AB452180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46B9C9-30B5-4557-80B0-9BCC113B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4">
            <a:extLst>
              <a:ext uri="{110BB837-8610-4F1E-B919-817D82A7BA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035F80-F298-483A-BB64-97801350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01730420-E264-4741-B694-8522C5B91EE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3D066BB3-6B15-4503-82F6-8CD60AA668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4ADCCD-7591-4F02-8C39-7B813124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08258DCE-A3A9-4AC6-97DD-696C271A3B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397C2D-5835-4244-85EE-D176FF8A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EE4CE8E4-66B8-4FA4-A335-6B70390DFC8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B49B453-A089-407F-A9E4-2083D066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25" y="568924"/>
            <a:ext cx="2038789" cy="3925290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>
            <a:lvl1pPr lvl="0" algn="ctr">
              <a:lnSpc>
                <a:spcPct val="125000"/>
              </a:lnSpc>
              <a:defRPr lang="en-US" sz="2400" cap="all" spc="15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D4446D8D-5805-47AD-BFA1-5C04909452F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3BB120-17B9-45C0-900E-56DFF957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72653063-0278-40B5-B5FF-80C6925D3F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BD1802-F3E7-42B2-B2AB-74EAF2FCFB10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42925" y="1234290"/>
            <a:ext cx="2857500" cy="3259923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38EF297-BFF4-4BF3-99F7-DFCE76CC83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318AA9-BC6C-4295-8B7D-4E5A4F7E5CA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A349380C-22EF-452F-A15C-2061F89884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67FA20-AE25-423B-812A-D3EA486C38C1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5762625" y="1233866"/>
            <a:ext cx="2862083" cy="32575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>
            <a:extLst>
              <a:ext uri="{44032AAE-2A51-45FD-BE64-1BF3EA368F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E33C67-A27A-41D4-9A67-6E35BE5F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5">
            <a:extLst>
              <a:ext uri="{8C5473E3-92A4-4E76-AD1E-08AA13C603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00B626-DD07-45B8-8C89-ACF16AD7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4">
            <a:extLst>
              <a:ext uri="{CB60674C-DC37-4310-BF03-77D799E539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2A7D2C-2911-4F53-BCCB-30DBF36F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9EB76B59-B512-4FA4-8E70-E466D621AAB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BD6904F-30BD-4DED-8042-27C1EF996C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53FF27-9923-4A0E-A968-BA95EB1B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219325"/>
            <a:ext cx="7330866" cy="704850"/>
          </a:xfrm>
          <a:prstGeom prst="rect">
            <a:avLst/>
          </a:prstGeom>
        </p:spPr>
        <p:txBody>
          <a:bodyPr rtlCol="0" anchor="ctr"/>
          <a:lstStyle>
            <a:lvl1pPr lvl="0" algn="ctr">
              <a:lnSpc>
                <a:spcPct val="100000"/>
              </a:lnSpc>
              <a:defRPr lang="en-US" sz="400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B43A0832-7938-4C51-ADDE-68CE44BADE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A823B4-58E3-4B68-83DE-940B1881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95C9C9EA-F669-4C50-8264-45D09D4CEF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1FA2A2-33E6-4606-A388-3219425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D69B331A-CDF4-47A8-B916-4C015464A2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252BAB-2769-49F4-8BF6-2FF15F90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7E97CE2F-277C-4830-92DD-F3E370812C5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5F6436-FDA5-4848-A8D2-EE93D3CD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V="1">
            <a:off x="2812066" y="3724275"/>
            <a:ext cx="6331933" cy="117350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E3E3D8DD-9C8F-4460-8F6E-40C497BB82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3BB259-CFA1-4BD2-99B9-8EA91413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H="1">
            <a:off x="0" y="219075"/>
            <a:ext cx="6331933" cy="1173506"/>
          </a:xfrm>
          <a:prstGeom prst="rect">
            <a:avLst/>
          </a:prstGeom>
          <a:noFill/>
        </p:spPr>
      </p:pic>
    </p:spTree>
    <p:extLst>
      <p:ext uri="{465552B7-059F-4492-A364-5FB168BBC50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83A0D372-0190-479E-BE98-DCD19AFC22B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17F2A89-D8C4-4B6A-A8EA-AEF0C8B7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86CDA5D7-BD1E-4F2C-81A0-30041FEAC6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6C150A-459F-40EE-BDCC-5A644BD1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1E43AED1-877E-4DCC-8BB3-6421D66EA4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B4CA0C6-16C7-4396-8674-A7101F16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5" name="Picture 4">
            <a:extLst>
              <a:ext uri="{2113172D-1D2A-4769-970A-F03D5C5AFF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5D2CFC-E736-45E9-A074-861BADEF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B4D324A7-C50F-4D7F-B865-43BEEFA5E7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3EFDC5-8054-4DB4-9497-B91029E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</p:spTree>
    <p:extLst>
      <p:ext uri="{D9866E21-79C7-4942-8A2F-1F392DBADF5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0908BEE8-A02F-4CBF-84F3-B528DAB5DE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36CA2E-099A-4F66-86F6-4461B40CEA93}"/>
              </a:ext>
            </a:extLst>
          </p:cNvPr>
          <p:cNvSpPr/>
          <p:nvPr/>
        </p:nvSpPr>
        <p:spPr>
          <a:xfrm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9">
            <a:extLst>
              <a:ext uri="{A940642C-2AC4-4233-A49E-21C387B5CE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70C9AE6-CDDE-4DEA-9A52-D17E518E27D2}"/>
              </a:ext>
            </a:extLst>
          </p:cNvPr>
          <p:cNvCxnSpPr/>
          <p:nvPr/>
        </p:nvCxnSpPr>
        <p:spPr>
          <a:xfrm rot="10800000" flipH="1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84A3A5A6-6179-431C-884A-38FC510223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3FABBB-84A2-4E8F-B878-7F233E59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407" y="314325"/>
            <a:ext cx="5127093" cy="1000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C91F3DDA-5988-491D-B874-E0F6FA3458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EFD1A58-6A10-4F85-98CC-EF28376D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591" y="1380137"/>
            <a:ext cx="5127908" cy="318166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CA5B8658-5F97-489C-9B74-CFC530F4CF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6BBA0A-5E39-4D6C-BFF4-55DE87F0483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7532" y="374676"/>
            <a:ext cx="2220634" cy="4196724"/>
          </a:xfrm>
          <a:ln w="9525" cap="flat">
            <a:solidFill>
              <a:schemeClr val="bg1"/>
            </a:solidFill>
            <a:prstDash val="solid"/>
            <a:round/>
          </a:ln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cap="all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>
            <a:extLst>
              <a:ext uri="{62FCD308-309A-49BE-BF58-FBCD7D50B5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0E4584-E301-4577-BAE8-891715D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2">
            <a:extLst>
              <a:ext uri="{AA14896B-7205-421A-888C-F8730BC59F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782CCF-6FB0-4048-8AF9-C115767D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0FFF4616-0F82-40F8-A90F-3F3859A30F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9F1743-4DD9-48C9-970A-C765F259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10" name="Picture 9">
            <a:extLst>
              <a:ext uri="{5BB4D42E-3E20-4C8D-9939-E104B96AFB2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4CC4E6-A951-44EE-A194-B3C4C279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</p:spTree>
    <p:extLst>
      <p:ext uri="{DD773AFF-D2B3-4966-A90E-80DBD75CF9B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E346860B-976C-48BA-B5D4-ACAB1F1D05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EA7196-A8D7-43E8-8205-E08A4DA1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3">
            <a:extLst>
              <a:ext uri="{309290CA-BF82-4029-97FB-FBEE16AB05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8C3BD1-1EC7-4AE5-B5F9-AE8C4C12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5A3E55F5-4409-485D-A489-D60462B74B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3CEA07-2B8E-49D0-850A-604A9566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5" name="Text Placeholder 3">
            <a:extLst>
              <a:ext uri="{B66B8349-249E-49EE-ABCB-502CBAFFEC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32CA2B-C01F-46A2-B50A-328B8EF525E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828390" y="1371600"/>
            <a:ext cx="4744109" cy="318135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Title 1">
            <a:extLst>
              <a:ext uri="{A8CCC772-F738-4370-A7C9-2936CBFD26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FFCF6C-B7E4-4BF7-9DAB-64B64234EA72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3828390" y="317763"/>
            <a:ext cx="4742470" cy="99597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B444E169-D912-4190-93D7-05B3952705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11BA07-4F5B-4964-A497-A238A9E7909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0" y="0"/>
            <a:ext cx="3603599" cy="514290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4">
            <a:extLst>
              <a:ext uri="{CA98BE29-8F12-4D2B-BD8C-D797DCD5F0E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8B78CE-5B26-4C45-BBA0-2BCCD981B8B7}"/>
              </a:ext>
            </a:extLst>
          </p:cNvPr>
          <p:cNvCxnSpPr/>
          <p:nvPr/>
        </p:nvCxnSpPr>
        <p:spPr>
          <a:xfrm rot="10800000" flipH="1" flipV="1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EF3CB4C-3F95-47ED-9875-2DF3A0D068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27C03F-CB13-45D3-8002-1FB418B5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9A627D2C-1168-4924-A2EF-631B539660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3CB97E-0E3A-4A19-8AD6-CF6CF6F1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  <a:noFill/>
        </p:spPr>
      </p:pic>
    </p:spTree>
    <p:extLst>
      <p:ext uri="{98C85559-6E1D-474E-AE43-53E36996EAC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DD590778-9CDF-4306-93E5-0C8C739EE5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FA83EA-A06B-41CA-8765-D4844AE2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624157"/>
          </a:xfrm>
          <a:prstGeom prst="rect">
            <a:avLst/>
          </a:prstGeom>
        </p:spPr>
        <p:txBody>
          <a:bodyPr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B8834CC3-81A6-43C1-83E2-D03F783275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3BA8FE-B437-4D83-9211-00BDE266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276350"/>
            <a:ext cx="8001000" cy="3289226"/>
          </a:xfrm>
          <a:prstGeom prst="rect">
            <a:avLst/>
          </a:prstGeom>
        </p:spPr>
        <p:txBody>
          <a:bodyPr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A4B83696-B56A-49F4-8952-99133EB05C9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7AB161C-BEB7-4053-9912-13E33A93E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61638"/>
            <a:ext cx="2450148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5495467D-CED3-497C-8F88-FC4DAAEDD7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30EA1B5-8013-4C4C-93F3-0EC50076E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EF75E1E5-4681-4D3B-87B0-E61B576AEF2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5DFE7E-5D7F-4134-A237-95D52CBF5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0403" y="4771233"/>
            <a:ext cx="2462604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cap="all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lang="en-US" sz="1800" b="0" i="0" dirty="0">
          <a:solidFill>
            <a:schemeClr val="tx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400" b="0" i="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200" b="0" i="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100" b="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5BFEBA8-DA52-405A-87BC-49A185D259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2621E7-D74B-4CAD-B75B-C7DAE25D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326470"/>
            <a:ext cx="7362415" cy="1327699"/>
          </a:xfrm>
        </p:spPr>
        <p:txBody>
          <a:bodyPr rtlCol="0"/>
          <a:lstStyle/>
          <a:p>
            <a:r>
              <a:rPr lang="en-US" sz="4000" b="1" dirty="0">
                <a:solidFill>
                  <a:srgbClr val="00B0F0"/>
                </a:solidFill>
                <a:latin typeface="-apple-system"/>
              </a:rPr>
              <a:t>Salary prediction with deep neural network</a:t>
            </a:r>
          </a:p>
        </p:txBody>
      </p:sp>
      <p:sp>
        <p:nvSpPr>
          <p:cNvPr id="3" name="Subtitle 2">
            <a:extLst>
              <a:ext uri="{A31858FA-5503-4698-9915-18D0B6F011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1DEBA61-0D84-4A6F-A0DE-126C27C0B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2654179"/>
            <a:ext cx="7362415" cy="1133598"/>
          </a:xfrm>
        </p:spPr>
        <p:txBody>
          <a:bodyPr rtlCol="0"/>
          <a:lstStyle/>
          <a:p>
            <a:r>
              <a:rPr lang="en-US" dirty="0">
                <a:solidFill>
                  <a:srgbClr val="C00000"/>
                </a:solidFill>
                <a:latin typeface="Lato"/>
              </a:rPr>
              <a:t>Presented By: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 err="1">
                <a:solidFill>
                  <a:srgbClr val="92D050"/>
                </a:solidFill>
                <a:latin typeface="Lato"/>
              </a:rPr>
              <a:t>Sriram</a:t>
            </a:r>
            <a:r>
              <a:rPr lang="en-US" dirty="0">
                <a:solidFill>
                  <a:srgbClr val="92D050"/>
                </a:solidFill>
                <a:latin typeface="Lato"/>
              </a:rPr>
              <a:t> L - </a:t>
            </a:r>
          </a:p>
          <a:p>
            <a:r>
              <a:rPr lang="en-US" dirty="0">
                <a:solidFill>
                  <a:srgbClr val="92D050"/>
                </a:solidFill>
                <a:latin typeface="Lato"/>
              </a:rPr>
              <a:t>Adhi college of engineering and technology -</a:t>
            </a:r>
          </a:p>
          <a:p>
            <a:r>
              <a:rPr lang="en-US" dirty="0">
                <a:solidFill>
                  <a:srgbClr val="92D050"/>
                </a:solidFill>
                <a:latin typeface="Lato"/>
              </a:rPr>
              <a:t>artificial </a:t>
            </a:r>
            <a:r>
              <a:rPr lang="en-US" dirty="0" err="1" smtClean="0">
                <a:solidFill>
                  <a:srgbClr val="92D050"/>
                </a:solidFill>
                <a:latin typeface="Lato"/>
              </a:rPr>
              <a:t>intellIgence</a:t>
            </a:r>
            <a:r>
              <a:rPr lang="en-US" dirty="0" smtClean="0">
                <a:solidFill>
                  <a:srgbClr val="92D050"/>
                </a:solidFill>
                <a:latin typeface="Lato"/>
              </a:rPr>
              <a:t> </a:t>
            </a:r>
            <a:r>
              <a:rPr lang="en-US" dirty="0">
                <a:solidFill>
                  <a:srgbClr val="92D050"/>
                </a:solidFill>
                <a:latin typeface="Lato"/>
              </a:rPr>
              <a:t>and data science</a:t>
            </a:r>
          </a:p>
        </p:txBody>
      </p:sp>
    </p:spTree>
    <p:extLst>
      <p:ext uri="{0C8BB9CE-9923-4461-B8E7-F34C5EAFCAF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69"/>
      </p:ext>
    </p:extLst>
  </p:cSld>
  <p:clrMapOvr>
    <a:masterClrMapping/>
  </p:clrMapOvr>
  <p:transition spd="slow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9AEC7835-7623-4CF9-BA00-153500FDBD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6A25CF-63FF-4E12-9DD1-3097A974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43000"/>
            <a:ext cx="4657725" cy="2857500"/>
          </a:xfrm>
          <a:prstGeom prst="rect">
            <a:avLst/>
          </a:prstGeom>
          <a:noFill/>
        </p:spPr>
      </p:pic>
    </p:spTree>
    <p:extLst>
      <p:ext uri="{015321A8-B8AA-4964-A88B-223A2E8D738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453C27D8-517B-4473-AF77-0BF129BF67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34C84D5-DAE5-4ECF-A445-62E76489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109662"/>
            <a:ext cx="6543674" cy="2924175"/>
          </a:xfrm>
          <a:prstGeom prst="rect">
            <a:avLst/>
          </a:prstGeom>
          <a:noFill/>
        </p:spPr>
      </p:pic>
    </p:spTree>
    <p:extLst>
      <p:ext uri="{7168ECEC-ED23-42F4-A3C2-6868F7B57F8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AD512AE2-47FB-4A71-8032-F656C7B3862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5E9A5A0-0439-4E15-AC53-7EDE839087F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71500" y="2528516"/>
            <a:ext cx="8001000" cy="1480623"/>
          </a:xfrm>
        </p:spPr>
        <p:txBody>
          <a:bodyPr rtlCol="0"/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    Findings</a:t>
            </a:r>
          </a:p>
          <a:p>
            <a:pPr indent="0">
              <a:buNone/>
            </a:pPr>
            <a:r>
              <a:rPr lang="en-US" dirty="0">
                <a:latin typeface="Söhne"/>
              </a:rPr>
              <a:t>Summarize model performance and discuss the importance of accurate salary predictions in hiring.</a:t>
            </a:r>
          </a:p>
        </p:txBody>
      </p:sp>
      <p:sp>
        <p:nvSpPr>
          <p:cNvPr id="3" name="Title 7">
            <a:extLst>
              <a:ext uri="{17492D96-C723-47D7-B8E3-A22CCC9C21F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FA7683-9B03-409F-B3BF-1BD010012633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697772" y="1592780"/>
            <a:ext cx="8001000" cy="624157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CONCLUSION</a:t>
            </a:r>
          </a:p>
        </p:txBody>
      </p:sp>
    </p:spTree>
    <p:extLst>
      <p:ext uri="{658F6D58-EBE3-4E51-8C53-55FEB29BCFD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EAF83E44-9040-4E58-8512-E44309879B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E31BDDD-1F6F-46CD-9D6F-8291AD8818A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71500" y="2465384"/>
            <a:ext cx="8001000" cy="1627879"/>
          </a:xfrm>
        </p:spPr>
        <p:txBody>
          <a:bodyPr rtlCol="0"/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  </a:t>
            </a:r>
            <a:r>
              <a:rPr lang="en-US" sz="2000" b="1" dirty="0">
                <a:latin typeface="Söhne"/>
              </a:rPr>
              <a:t>  Enhancements</a:t>
            </a:r>
          </a:p>
          <a:p>
            <a:pPr marL="400050" lvl="1" indent="0"/>
            <a:r>
              <a:rPr lang="en-US" sz="1800" dirty="0">
                <a:latin typeface="Söhne"/>
              </a:rPr>
              <a:t>Include more job-related features for better predictions.</a:t>
            </a:r>
          </a:p>
          <a:p>
            <a:pPr marL="400050" lvl="1" indent="0"/>
            <a:r>
              <a:rPr lang="en-US" sz="1800" dirty="0">
                <a:latin typeface="Söhne"/>
              </a:rPr>
              <a:t>Expand the model to cover different industries and job markets.</a:t>
            </a:r>
          </a:p>
        </p:txBody>
      </p:sp>
      <p:sp>
        <p:nvSpPr>
          <p:cNvPr id="3" name="Title 7">
            <a:extLst>
              <a:ext uri="{9D59F839-F62C-472F-9FC0-D4E0B69774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B050F0-8AFD-4DD3-8207-B922E87F5DFA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571500" y="1445466"/>
            <a:ext cx="8001000" cy="624157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FUTURE SCOPE</a:t>
            </a:r>
          </a:p>
        </p:txBody>
      </p:sp>
    </p:spTree>
    <p:extLst>
      <p:ext uri="{263CAD17-71AB-4482-8890-8562A69CEB6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8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A611F8C0-EACD-4114-A698-5D005E3104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1E37A94-68F4-4A54-98CF-87CFC1D64E10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    Sources</a:t>
            </a: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lvl="1" indent="0"/>
            <a:r>
              <a:rPr lang="en-US" sz="1800" dirty="0">
                <a:latin typeface="Söhne"/>
              </a:rPr>
              <a:t>Include relevant research papers and articles on deep learning and salary prediction.</a:t>
            </a:r>
          </a:p>
          <a:p>
            <a:pPr lvl="1" indent="0"/>
            <a:r>
              <a:rPr lang="en-US" sz="1800" dirty="0">
                <a:latin typeface="Söhne"/>
              </a:rPr>
              <a:t>This example demonstrates how to build and deploy a salary prediction system using deep learning techniques, which can be adapted to other predictive modeling tasks.</a:t>
            </a:r>
          </a:p>
        </p:txBody>
      </p:sp>
      <p:sp>
        <p:nvSpPr>
          <p:cNvPr id="3" name="Title 7">
            <a:extLst>
              <a:ext uri="{EC3631A2-46E1-49D8-9F05-097281A80D0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239CA9-AA56-4E72-98CE-E31D5C12CC75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dirty="0">
                <a:latin typeface="Lato"/>
              </a:rPr>
              <a:t>REFERENCES</a:t>
            </a:r>
          </a:p>
        </p:txBody>
      </p:sp>
    </p:spTree>
    <p:extLst>
      <p:ext uri="{18E68D16-1D42-493B-AC04-F1E10B0762F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DC5D74C-7584-4F25-B90D-F77F3CD173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DCE542-0BB8-4B26-900B-6EA0893F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thank you</a:t>
            </a:r>
          </a:p>
        </p:txBody>
      </p:sp>
    </p:spTree>
    <p:extLst>
      <p:ext uri="{6DD0E821-DCBA-4D1F-92EB-C91EFF96C73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C287B0F-9685-4B7E-9556-389DD24030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5BEAE3-1180-49B3-93BD-7C4673B52732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Lato"/>
              </a:rPr>
              <a:t> Problem Statement </a:t>
            </a:r>
          </a:p>
          <a:p>
            <a:r>
              <a:rPr lang="en-US" sz="1800" dirty="0">
                <a:solidFill>
                  <a:schemeClr val="tx1"/>
                </a:solidFill>
                <a:latin typeface="Lato"/>
              </a:rPr>
              <a:t> Proposed System/Solution</a:t>
            </a:r>
          </a:p>
          <a:p>
            <a:r>
              <a:rPr lang="en-US" sz="1800" dirty="0">
                <a:solidFill>
                  <a:schemeClr val="tx1"/>
                </a:solidFill>
                <a:latin typeface="Lato"/>
              </a:rPr>
              <a:t>System Development Approach</a:t>
            </a:r>
          </a:p>
          <a:p>
            <a:r>
              <a:rPr lang="en-US" sz="1800" dirty="0">
                <a:solidFill>
                  <a:schemeClr val="tx1"/>
                </a:solidFill>
                <a:latin typeface="Lato"/>
              </a:rPr>
              <a:t> Algorithm &amp; Deployment</a:t>
            </a:r>
          </a:p>
          <a:p>
            <a:r>
              <a:rPr lang="en-US" sz="1800" dirty="0">
                <a:solidFill>
                  <a:schemeClr val="tx1"/>
                </a:solidFill>
                <a:latin typeface="Lato"/>
              </a:rPr>
              <a:t> Result</a:t>
            </a:r>
          </a:p>
          <a:p>
            <a:r>
              <a:rPr lang="en-US" sz="1800" dirty="0">
                <a:solidFill>
                  <a:schemeClr val="tx1"/>
                </a:solidFill>
                <a:latin typeface="Lato"/>
              </a:rPr>
              <a:t> Conclusion</a:t>
            </a:r>
          </a:p>
          <a:p>
            <a:r>
              <a:rPr lang="en-US" sz="1800" dirty="0">
                <a:solidFill>
                  <a:schemeClr val="tx1"/>
                </a:solidFill>
                <a:latin typeface="Lato"/>
              </a:rPr>
              <a:t> Future Scope</a:t>
            </a:r>
          </a:p>
          <a:p>
            <a:r>
              <a:rPr lang="en-US" sz="1800" dirty="0">
                <a:solidFill>
                  <a:schemeClr val="tx1"/>
                </a:solidFill>
                <a:latin typeface="Lato"/>
              </a:rPr>
              <a:t> References</a:t>
            </a:r>
          </a:p>
        </p:txBody>
      </p:sp>
      <p:sp>
        <p:nvSpPr>
          <p:cNvPr id="3" name="Title 7">
            <a:extLst>
              <a:ext uri="{03FEC834-BE04-4385-AE0E-06E3BA555B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30A7C0-8EA5-4806-8A9C-A615F4564E30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dirty="0"/>
              <a:t>Outline</a:t>
            </a:r>
          </a:p>
        </p:txBody>
      </p:sp>
    </p:spTree>
    <p:extLst>
      <p:ext uri="{79DF3D25-BE06-4DFD-B45F-8103920C8F8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70"/>
      </p:ext>
    </p:extLst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7CD61CB7-B2AF-4FB5-BF40-87B4B8389E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C6941D-B717-4224-A0C8-44831A4268D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343150"/>
            <a:ext cx="8001000" cy="1291294"/>
          </a:xfrm>
        </p:spPr>
        <p:txBody>
          <a:bodyPr rtlCol="0"/>
          <a:lstStyle/>
          <a:p>
            <a:pPr algn="ctr">
              <a:buNone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The task is to predict salaries based on various job-related features using a deep neural network model. The dataset contains information about job titles, work experience, employment type, and other factors related to salary.</a:t>
            </a:r>
          </a:p>
        </p:txBody>
      </p:sp>
      <p:sp>
        <p:nvSpPr>
          <p:cNvPr id="3" name="Title 7">
            <a:extLst>
              <a:ext uri="{9857E1B3-0581-419D-89E9-DE4C00805A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8A21B4-0037-40A2-B69D-5FD633CDA5A6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81945" y="1196254"/>
            <a:ext cx="8001000" cy="624157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PROBLEM STATEMENT</a:t>
            </a:r>
          </a:p>
        </p:txBody>
      </p:sp>
    </p:spTree>
    <p:extLst>
      <p:ext uri="{84D5C61E-AD75-41E1-8571-1468025756F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71"/>
      </p:ext>
    </p:extLst>
  </p:cSld>
  <p:clrMapOvr>
    <a:masterClrMapping/>
  </p:clrMapOvr>
  <p:transition spd="slow"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6276626A-5940-4EE3-9018-11BA61AD59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7D019B-A208-4CDF-BAC6-479BF201325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Söhne"/>
              </a:rPr>
              <a:t>The proposed system aims to predict salaries using a deep learning approach:</a:t>
            </a:r>
          </a:p>
          <a:p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Data Collection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Gather a dataset containing job-related information including job title, work experience, and other relevant details.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Data Preprocessing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Clean and </a:t>
            </a:r>
            <a:r>
              <a:rPr lang="en-US" sz="1600" dirty="0" err="1">
                <a:solidFill>
                  <a:schemeClr val="tx1"/>
                </a:solidFill>
                <a:latin typeface="Söhne"/>
              </a:rPr>
              <a:t>preprocess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 the dataset to handle missing values and categorical variables.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Perform feature engineering to extract important features.</a:t>
            </a:r>
          </a:p>
        </p:txBody>
      </p:sp>
      <p:sp>
        <p:nvSpPr>
          <p:cNvPr id="3" name="Title 7">
            <a:extLst>
              <a:ext uri="{29D82A8C-09D8-4DA9-8CDF-6E7FB48EB3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B12816-4E45-446D-94AE-3D79A6060566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dirty="0">
                <a:latin typeface="Lato"/>
              </a:rPr>
              <a:t>PROPOSED SOLUTION</a:t>
            </a:r>
          </a:p>
        </p:txBody>
      </p:sp>
    </p:spTree>
    <p:extLst>
      <p:ext uri="{1AEB0568-E6E2-415A-886D-C8AC461C38C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wheel spokes="8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E7BE9158-295C-4279-9D82-E4243D6C3AF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577AE9-7DC0-4940-A2ED-907E18D4429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>
            <a:normAutofit/>
          </a:bodyPr>
          <a:lstStyle/>
          <a:p>
            <a:pPr marL="400050" lvl="1" indent="0">
              <a:buNone/>
            </a:pPr>
            <a:r>
              <a:rPr lang="en-US" sz="1800" b="1" dirty="0">
                <a:latin typeface="Söhne"/>
              </a:rPr>
              <a:t>Modeling</a:t>
            </a:r>
            <a:r>
              <a:rPr lang="en-US" sz="1800" dirty="0">
                <a:latin typeface="Söhne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Build a deep neural network model to predict salary based on the input features.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Utilize techniques like encoding categorical variables and scaling numerical data.</a:t>
            </a:r>
          </a:p>
          <a:p>
            <a:pPr marL="400050" lvl="1" indent="0">
              <a:buNone/>
            </a:pPr>
            <a:endParaRPr lang="en-US" dirty="0">
              <a:latin typeface="Söhne"/>
            </a:endParaRPr>
          </a:p>
          <a:p>
            <a:pPr marL="400050" lvl="1" indent="0">
              <a:buNone/>
            </a:pPr>
            <a:r>
              <a:rPr lang="en-US" sz="1800" b="1" dirty="0">
                <a:latin typeface="Söhne"/>
              </a:rPr>
              <a:t>Evaluation</a:t>
            </a:r>
            <a:r>
              <a:rPr lang="en-US" sz="1800" dirty="0">
                <a:latin typeface="Söhne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Assess model performance using metrics like Mean Squared Error (</a:t>
            </a:r>
            <a:r>
              <a:rPr lang="en-US" dirty="0" err="1">
                <a:latin typeface="Söhne"/>
              </a:rPr>
              <a:t>MSE</a:t>
            </a:r>
            <a:r>
              <a:rPr lang="en-US" dirty="0">
                <a:latin typeface="Söhne"/>
              </a:rPr>
              <a:t>) to measure prediction accuracy.</a:t>
            </a:r>
          </a:p>
          <a:p>
            <a:pPr marL="400050" lvl="1" indent="0">
              <a:buNone/>
            </a:pPr>
            <a:endParaRPr lang="en-US" dirty="0">
              <a:latin typeface="Söhne"/>
            </a:endParaRPr>
          </a:p>
          <a:p>
            <a:pPr marL="400050" lvl="1" indent="0">
              <a:buNone/>
            </a:pPr>
            <a:r>
              <a:rPr lang="en-US" sz="1800" b="1" dirty="0">
                <a:latin typeface="Söhne"/>
              </a:rPr>
              <a:t>Deployment</a:t>
            </a:r>
            <a:r>
              <a:rPr lang="en-US" sz="1800" dirty="0">
                <a:latin typeface="Söhne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Deploy the trained model to make real-time predictions.</a:t>
            </a:r>
          </a:p>
        </p:txBody>
      </p:sp>
      <p:sp>
        <p:nvSpPr>
          <p:cNvPr id="3" name="Title 7">
            <a:extLst>
              <a:ext uri="{79D56576-9963-4F31-8478-307B60B4E7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CF3702-BD7E-4D78-902B-28CC8A69DFFA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dirty="0">
                <a:latin typeface="Lato"/>
              </a:rPr>
              <a:t>PROPOSED SOLUTION</a:t>
            </a:r>
          </a:p>
        </p:txBody>
      </p:sp>
    </p:spTree>
    <p:extLst>
      <p:ext uri="{19FA4E34-5594-47FD-BACC-243F3EE4682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wheel spokes="8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305F672-771C-4478-A9DE-90D67F1A65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7C07EA-883C-4BE8-BB9C-A6E0A125DF4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29338" y="2328595"/>
            <a:ext cx="8001000" cy="1701507"/>
          </a:xfrm>
        </p:spPr>
        <p:txBody>
          <a:bodyPr rtlCol="0"/>
          <a:lstStyle/>
          <a:p>
            <a:pPr marL="400050" lvl="1" indent="0">
              <a:buNone/>
            </a:pPr>
            <a:r>
              <a:rPr lang="en-US" sz="2000" b="1" dirty="0">
                <a:latin typeface="Söhne"/>
              </a:rPr>
              <a:t>System Requirements</a:t>
            </a:r>
          </a:p>
          <a:p>
            <a:pPr marL="400050" lvl="1" indent="0">
              <a:buNone/>
            </a:pPr>
            <a:endParaRPr lang="en-US" sz="2000" b="1" dirty="0">
              <a:latin typeface="Söhne"/>
            </a:endParaRPr>
          </a:p>
          <a:p>
            <a:pPr marL="400050" lvl="1" indent="0">
              <a:buNone/>
            </a:pPr>
            <a:endParaRPr lang="en-US" sz="2000" b="1" dirty="0">
              <a:latin typeface="Söhne"/>
            </a:endParaRP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Libraries: Pandas, </a:t>
            </a:r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Seaborn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Matplotlib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WordCloud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Scikit</a:t>
            </a:r>
            <a:r>
              <a:rPr lang="en-US" dirty="0">
                <a:latin typeface="Söhne"/>
              </a:rPr>
              <a:t>-learn, TensorFlow, </a:t>
            </a:r>
            <a:r>
              <a:rPr lang="en-US" dirty="0" err="1">
                <a:latin typeface="Söhne"/>
              </a:rPr>
              <a:t>Keras</a:t>
            </a:r>
            <a:r>
              <a:rPr lang="en-US" dirty="0">
                <a:latin typeface="Söhne"/>
              </a:rPr>
              <a:t>.</a:t>
            </a:r>
          </a:p>
        </p:txBody>
      </p:sp>
      <p:sp>
        <p:nvSpPr>
          <p:cNvPr id="3" name="Title 7">
            <a:extLst>
              <a:ext uri="{67030D89-7A92-4A0E-85E1-EF9F638799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EC8E6B1-F030-44BC-8BFC-4C923D1D7952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29338" y="1455981"/>
            <a:ext cx="8001000" cy="624157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SYSTEM APPROACH</a:t>
            </a:r>
          </a:p>
        </p:txBody>
      </p:sp>
    </p:spTree>
    <p:extLst>
      <p:ext uri="{6059CCC1-778A-4A15-AF3A-13C1B721E69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76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5A358B0-C35E-4396-97D7-29B2061C92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D6C67E-9232-4A89-B620-DD32A321E7C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>
            <a:normAutofit fontScale="85000" lnSpcReduction="10000"/>
          </a:bodyPr>
          <a:lstStyle/>
          <a:p>
            <a:pPr marL="400050" lvl="1" indent="0">
              <a:buNone/>
            </a:pPr>
            <a:r>
              <a:rPr lang="en-US" sz="1800" b="1" dirty="0">
                <a:latin typeface="Söhne"/>
              </a:rPr>
              <a:t>Algorithm Selection</a:t>
            </a:r>
          </a:p>
          <a:p>
            <a:pPr indent="0">
              <a:buNone/>
            </a:pPr>
            <a:r>
              <a:rPr lang="en-US" dirty="0">
                <a:latin typeface="Söhne"/>
              </a:rPr>
              <a:t>Use a deep </a:t>
            </a:r>
            <a:r>
              <a:rPr lang="en-US" dirty="0" err="1">
                <a:latin typeface="Söhne"/>
              </a:rPr>
              <a:t>autoencoder</a:t>
            </a:r>
            <a:r>
              <a:rPr lang="en-US" dirty="0">
                <a:latin typeface="Söhne"/>
              </a:rPr>
              <a:t> for feature extraction followed by an ANN for regression.</a:t>
            </a:r>
          </a:p>
          <a:p>
            <a:pPr indent="0">
              <a:buNone/>
            </a:pPr>
            <a:r>
              <a:rPr lang="en-US" b="1" dirty="0">
                <a:latin typeface="Söhne"/>
              </a:rPr>
              <a:t>Data Input</a:t>
            </a:r>
          </a:p>
          <a:p>
            <a:pPr indent="0">
              <a:buNone/>
            </a:pPr>
            <a:r>
              <a:rPr lang="en-US" dirty="0">
                <a:latin typeface="Söhne"/>
              </a:rPr>
              <a:t>Input features include job attributes and company details.</a:t>
            </a:r>
          </a:p>
          <a:p>
            <a:pPr indent="0">
              <a:buNone/>
            </a:pPr>
            <a:r>
              <a:rPr lang="en-US" b="1" dirty="0">
                <a:latin typeface="Söhne"/>
              </a:rPr>
              <a:t>Training Process</a:t>
            </a:r>
          </a:p>
          <a:p>
            <a:pPr indent="0">
              <a:buNone/>
            </a:pPr>
            <a:r>
              <a:rPr lang="en-US" dirty="0">
                <a:latin typeface="Söhne"/>
              </a:rPr>
              <a:t>Train the model using encoded features and target salaries.</a:t>
            </a:r>
          </a:p>
          <a:p>
            <a:pPr indent="0">
              <a:buNone/>
            </a:pPr>
            <a:r>
              <a:rPr lang="en-US" dirty="0">
                <a:latin typeface="Söhne"/>
              </a:rPr>
              <a:t>Apply batch normalization and activation functions to improve training.</a:t>
            </a:r>
          </a:p>
          <a:p>
            <a:pPr indent="0">
              <a:buNone/>
            </a:pPr>
            <a:r>
              <a:rPr lang="en-US" b="1" dirty="0">
                <a:latin typeface="Söhne"/>
              </a:rPr>
              <a:t>Prediction Process</a:t>
            </a:r>
          </a:p>
          <a:p>
            <a:pPr indent="0">
              <a:buNone/>
            </a:pPr>
            <a:r>
              <a:rPr lang="en-US" dirty="0">
                <a:latin typeface="Söhne"/>
              </a:rPr>
              <a:t>Use the trained model to predict salaries for new job listings.</a:t>
            </a:r>
          </a:p>
        </p:txBody>
      </p:sp>
      <p:sp>
        <p:nvSpPr>
          <p:cNvPr id="3" name="Title 7">
            <a:extLst>
              <a:ext uri="{94323CE6-C46F-4CAD-8FC3-FAC08C1160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96FBDC-763C-44EB-BC13-8A28C5FCE9AA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dirty="0">
                <a:latin typeface="Lato"/>
              </a:rPr>
              <a:t>ALGORITHM &amp; DEPLOYMENT</a:t>
            </a:r>
          </a:p>
        </p:txBody>
      </p:sp>
    </p:spTree>
    <p:extLst>
      <p:ext uri="{9C6F0C4C-B1E4-453A-9B61-651CA3D9E60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DEA4E92B-E42F-4EB9-8CCA-805C6153E3D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36B662-164D-4694-A818-41495BAB5B0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50379" y="2149716"/>
            <a:ext cx="8001000" cy="1491138"/>
          </a:xfrm>
        </p:spPr>
        <p:txBody>
          <a:bodyPr rtlCol="0"/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     Model Performance</a:t>
            </a:r>
          </a:p>
          <a:p>
            <a:pPr indent="0">
              <a:buNone/>
            </a:pPr>
            <a:r>
              <a:rPr lang="en-US" dirty="0">
                <a:latin typeface="Söhne"/>
              </a:rPr>
              <a:t>Evaluate model accuracy and effectiveness through visualizations and comparisons.</a:t>
            </a:r>
          </a:p>
        </p:txBody>
      </p:sp>
      <p:sp>
        <p:nvSpPr>
          <p:cNvPr id="3" name="Title 7">
            <a:extLst>
              <a:ext uri="{2469E9EE-A651-46CD-B530-9FD0467A1F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41181A-470D-4A1A-AD4F-239D6F494C87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571500" y="1350759"/>
            <a:ext cx="8001000" cy="624157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RESULT</a:t>
            </a:r>
          </a:p>
        </p:txBody>
      </p:sp>
    </p:spTree>
    <p:extLst>
      <p:ext uri="{4740CF3C-9E45-43D7-A34F-2DB9F7C275F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prism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EADFB341-A6DF-4319-AF38-705CB6D476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57970D-47E0-4A8D-A32A-053A89EF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28687"/>
            <a:ext cx="6686550" cy="3286125"/>
          </a:xfrm>
          <a:prstGeom prst="rect">
            <a:avLst/>
          </a:prstGeom>
          <a:noFill/>
        </p:spPr>
      </p:pic>
    </p:spTree>
    <p:extLst>
      <p:ext uri="{9214E497-1559-4EE8-A8DF-36AA36F4C18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2661056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Dosis-medi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(16:9)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-apple-system</vt:lpstr>
      <vt:lpstr>Lato</vt:lpstr>
      <vt:lpstr>Dosis-medium</vt:lpstr>
      <vt:lpstr>Abel</vt:lpstr>
      <vt:lpstr>Söhne</vt:lpstr>
      <vt:lpstr>Dosis</vt:lpstr>
      <vt:lpstr>Breezy</vt:lpstr>
      <vt:lpstr>Salary prediction with deep neural network</vt:lpstr>
      <vt:lpstr>Outline</vt:lpstr>
      <vt:lpstr>PROBLEM STATEMENT</vt:lpstr>
      <vt:lpstr>PROPOSED SOLUTION</vt:lpstr>
      <vt:lpstr>PROPOSED SOLUTION</vt:lpstr>
      <vt:lpstr>SYSTEM APPROACH</vt:lpstr>
      <vt:lpstr>ALGORITHM &amp; DEPLOYMENT</vt:lpstr>
      <vt:lpstr>RESULT</vt:lpstr>
      <vt:lpstr>Slide 9</vt:lpstr>
      <vt:lpstr>Slide 10</vt:lpstr>
      <vt:lpstr>Slide 11</vt:lpstr>
      <vt:lpstr>CONCLUSION</vt:lpstr>
      <vt:lpstr>FUTURE SCOPE</vt:lpstr>
      <vt:lpstr>REFERENCES</vt:lpstr>
      <vt:lpstr>thank you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This Pc</cp:lastModifiedBy>
  <cp:revision>4</cp:revision>
  <dcterms:created xsi:type="dcterms:W3CDTF">2024-04-09T13:44:28Z</dcterms:created>
  <dcterms:modified xsi:type="dcterms:W3CDTF">2024-04-10T15:41:59Z</dcterms:modified>
</cp:coreProperties>
</file>