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033" autoAdjust="0"/>
  </p:normalViewPr>
  <p:slideViewPr>
    <p:cSldViewPr snapToGrid="0" snapToObjects="1">
      <p:cViewPr varScale="1">
        <p:scale>
          <a:sx n="104" d="100"/>
          <a:sy n="104" d="100"/>
        </p:scale>
        <p:origin x="85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3ED5EDBE-FD35-CD4D-AD7D-41EFD68CC5D2}" type="datetimeFigureOut">
              <a:rPr lang="en-US" smtClean="0"/>
              <a:t>9/29/2024</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77E624AB-42E5-2240-8E50-FD56EA69404D}" type="slidenum">
              <a:rPr lang="en-US" smtClean="0"/>
              <a:t>‹#›</a:t>
            </a:fld>
            <a:endParaRPr lang="en-US"/>
          </a:p>
        </p:txBody>
      </p:sp>
    </p:spTree>
    <p:extLst>
      <p:ext uri="{BB962C8B-B14F-4D97-AF65-F5344CB8AC3E}">
        <p14:creationId xmlns:p14="http://schemas.microsoft.com/office/powerpoint/2010/main" val="138877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https://www.alzscot.org/campaigning/eight_pillars_model_of_community_support</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https://insights.sei.cmu.edu/blog/architecting-the-future-of-software-engineering-a-research-and-development-roadmap/</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https://fixlibrarystandfesttl.z4.web.core.windows.net/create-and-expose-a-deployment-in-kubernetes.html</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https://blog.advancedclinical.com/scdm-2022-key-takeaways-fundamental-shifts-in-the-data-ecosystem</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https://www.frevvo.com/blog/process-improvement-tools/</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https://www.researchgate.net/figure/An-illustrative-example-of-hybrid-cloud-environment_fig1_336708771</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https://zhuanlan.zhihu.com/p/621074210</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https://docs.tech.cessda.eu/technical-infrastructure/continuous-integration-and-deployment/deployment-workflow.html</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https://razorops.com/blog/what-is-cicd-pipeline-explanation-of-cicd-pipeline-along-with-examples</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https://www.mobindustry.net/blog/11-web-application-security-best-practices-you-need-to-know/</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3425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105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738945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2145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42364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3177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926841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634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672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1216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9985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680169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3831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5510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41894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783784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3355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9/29/2024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167547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914400"/>
            <a:ext cx="8229600" cy="1885950"/>
          </a:xfrm>
          <a:prstGeom prst="rect">
            <a:avLst/>
          </a:prstGeom>
          <a:noFill/>
          <a:ln/>
        </p:spPr>
        <p:txBody>
          <a:bodyPr wrap="square" rtlCol="0" anchor="ctr"/>
          <a:lstStyle/>
          <a:p>
            <a:pPr algn="ctr"/>
            <a:r>
              <a:rPr lang="en-US" sz="3000" b="1" dirty="0">
                <a:solidFill>
                  <a:srgbClr val="5F3E8B"/>
                </a:solidFill>
                <a:latin typeface="Algerian" panose="04020705040A02060702" pitchFamily="82" charset="0"/>
                <a:ea typeface="ADLaM Display" panose="02010000000000000000" pitchFamily="2" charset="0"/>
                <a:cs typeface="ADLaM Display" panose="02010000000000000000" pitchFamily="2" charset="0"/>
              </a:rPr>
              <a:t>Simple </a:t>
            </a:r>
            <a:r>
              <a:rPr lang="en-US" sz="3600" b="1" dirty="0">
                <a:solidFill>
                  <a:srgbClr val="5F3E8B"/>
                </a:solidFill>
                <a:latin typeface="Algerian" panose="04020705040A02060702" pitchFamily="82" charset="0"/>
                <a:ea typeface="ADLaM Display" panose="02010000000000000000" pitchFamily="2" charset="0"/>
                <a:cs typeface="ADLaM Display" panose="02010000000000000000" pitchFamily="2" charset="0"/>
              </a:rPr>
              <a:t>Container</a:t>
            </a:r>
            <a:r>
              <a:rPr lang="en-US" sz="3000" b="1" dirty="0">
                <a:solidFill>
                  <a:srgbClr val="5F3E8B"/>
                </a:solidFill>
                <a:latin typeface="Algerian" panose="04020705040A02060702" pitchFamily="82" charset="0"/>
                <a:ea typeface="ADLaM Display" panose="02010000000000000000" pitchFamily="2" charset="0"/>
                <a:cs typeface="ADLaM Display" panose="02010000000000000000" pitchFamily="2" charset="0"/>
              </a:rPr>
              <a:t> Deployment Manager</a:t>
            </a:r>
            <a:endParaRPr lang="en-US" sz="3000" b="1" dirty="0">
              <a:latin typeface="Algerian" panose="04020705040A02060702" pitchFamily="82" charset="0"/>
              <a:ea typeface="ADLaM Display" panose="02010000000000000000" pitchFamily="2" charset="0"/>
              <a:cs typeface="ADLaM Display" panose="02010000000000000000" pitchFamily="2" charset="0"/>
            </a:endParaRPr>
          </a:p>
        </p:txBody>
      </p:sp>
      <p:sp>
        <p:nvSpPr>
          <p:cNvPr id="3" name="Title 2">
            <a:extLst>
              <a:ext uri="{FF2B5EF4-FFF2-40B4-BE49-F238E27FC236}">
                <a16:creationId xmlns:a16="http://schemas.microsoft.com/office/drawing/2014/main" id="{401B8DFB-8045-0207-827D-73009173D4CF}"/>
              </a:ext>
            </a:extLst>
          </p:cNvPr>
          <p:cNvSpPr>
            <a:spLocks noGrp="1"/>
          </p:cNvSpPr>
          <p:nvPr>
            <p:ph type="title"/>
          </p:nvPr>
        </p:nvSpPr>
        <p:spPr>
          <a:xfrm>
            <a:off x="5219700" y="3601329"/>
            <a:ext cx="3621846" cy="1385668"/>
          </a:xfrm>
        </p:spPr>
        <p:txBody>
          <a:bodyPr>
            <a:normAutofit fontScale="90000"/>
          </a:bodyPr>
          <a:lstStyle/>
          <a:p>
            <a:pPr algn="ctr"/>
            <a:r>
              <a:rPr lang="en-IN" sz="1400" b="1" u="sng" dirty="0"/>
              <a:t> Presented by </a:t>
            </a:r>
            <a:br>
              <a:rPr lang="en-IN" sz="1400" dirty="0"/>
            </a:br>
            <a:r>
              <a:rPr lang="en-IN" sz="1400" dirty="0"/>
              <a:t> * Pavan </a:t>
            </a:r>
            <a:r>
              <a:rPr lang="en-IN" sz="1400" dirty="0" err="1"/>
              <a:t>kumar</a:t>
            </a:r>
            <a:r>
              <a:rPr lang="en-IN" sz="1400" dirty="0"/>
              <a:t> M </a:t>
            </a:r>
            <a:r>
              <a:rPr lang="en-IN" sz="1400" dirty="0" err="1"/>
              <a:t>jangani</a:t>
            </a:r>
            <a:r>
              <a:rPr lang="en-IN" sz="1400" dirty="0"/>
              <a:t>   3BR23CD065</a:t>
            </a:r>
            <a:br>
              <a:rPr lang="en-IN" sz="1400" dirty="0"/>
            </a:br>
            <a:r>
              <a:rPr lang="en-IN" sz="1400" dirty="0"/>
              <a:t> * </a:t>
            </a:r>
            <a:r>
              <a:rPr lang="en-IN" sz="1400" dirty="0" err="1"/>
              <a:t>Srirama</a:t>
            </a:r>
            <a:r>
              <a:rPr lang="en-IN" sz="1400" dirty="0"/>
              <a:t> Aravind                3BR23CD092 </a:t>
            </a:r>
            <a:br>
              <a:rPr lang="en-IN" sz="1400" dirty="0"/>
            </a:br>
            <a:r>
              <a:rPr lang="en-IN" sz="1400" dirty="0"/>
              <a:t>  * D K </a:t>
            </a:r>
            <a:r>
              <a:rPr lang="en-IN" sz="1400" dirty="0" err="1"/>
              <a:t>Mahatesh</a:t>
            </a:r>
            <a:r>
              <a:rPr lang="en-IN" sz="1400" dirty="0"/>
              <a:t>                   3BR23CD019                                          * Uluru </a:t>
            </a:r>
            <a:r>
              <a:rPr lang="en-IN" sz="1400" dirty="0" err="1"/>
              <a:t>phani</a:t>
            </a:r>
            <a:r>
              <a:rPr lang="en-IN" sz="1400" dirty="0"/>
              <a:t> </a:t>
            </a:r>
            <a:r>
              <a:rPr lang="en-IN" sz="1400" dirty="0" err="1"/>
              <a:t>kumar</a:t>
            </a:r>
            <a:r>
              <a:rPr lang="en-IN" sz="1400" dirty="0"/>
              <a:t>             3BR23CD101</a:t>
            </a:r>
            <a:br>
              <a:rPr lang="en-IN" sz="1400" dirty="0"/>
            </a:br>
            <a:r>
              <a:rPr lang="en-IN" sz="1400" dirty="0"/>
              <a:t> * Vikas </a:t>
            </a:r>
            <a:r>
              <a:rPr lang="en-IN" sz="1400" dirty="0" err="1"/>
              <a:t>hiremat</a:t>
            </a:r>
            <a:r>
              <a:rPr lang="en-IN" sz="1400" dirty="0"/>
              <a:t>                    3BR23CD104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9</a:t>
            </a:r>
            <a:endParaRPr lang="en-US" sz="1600" dirty="0"/>
          </a:p>
        </p:txBody>
      </p:sp>
      <p:pic>
        <p:nvPicPr>
          <p:cNvPr id="5" name="Image 0" descr="https://search-letsfade-com.herokuapp.com/proxy?url=https://www.alzscot.org/assets/0002/1753/8_Pillars_Model-01.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Community and Support</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A vibrant community surrounds SCDM, providing resources and support for users.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Documentation, forums, and tutorials are readily available to assist with common challenges.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Professional support options are offered for enterprises that require additional assistance.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10</a:t>
            </a:r>
            <a:endParaRPr lang="en-US" sz="1600" dirty="0"/>
          </a:p>
        </p:txBody>
      </p:sp>
      <p:pic>
        <p:nvPicPr>
          <p:cNvPr id="5" name="Image 0" descr="https://search-letsfade-com.herokuapp.com/proxy?url=https://insights.sei.cmu.edu/media/images/FoSWA_Roadmap-08.original.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Future of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development roadmap for SCDM includes enhanced analytics and reporting features.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Future releases will focus on improving performance and scalability for large deployments.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Continuous feedback from the user community will shape the evolution of SCDM functionalities.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18ED70-AF0F-E3B4-2744-1B0FAE2E8D4E}"/>
              </a:ext>
            </a:extLst>
          </p:cNvPr>
          <p:cNvSpPr>
            <a:spLocks noGrp="1"/>
          </p:cNvSpPr>
          <p:nvPr>
            <p:ph type="title" idx="4294967295"/>
          </p:nvPr>
        </p:nvSpPr>
        <p:spPr>
          <a:xfrm>
            <a:off x="1906173" y="468313"/>
            <a:ext cx="7237828" cy="960437"/>
          </a:xfrm>
        </p:spPr>
        <p:txBody>
          <a:bodyPr/>
          <a:lstStyle/>
          <a:p>
            <a:r>
              <a:rPr lang="en-IN" sz="2800" b="1" kern="100" dirty="0">
                <a:solidFill>
                  <a:srgbClr val="7030A0"/>
                </a:solidFill>
                <a:effectLst/>
                <a:latin typeface="Times New Roman" panose="02020603050405020304" pitchFamily="18" charset="0"/>
                <a:ea typeface="Times New Roman" panose="02020603050405020304" pitchFamily="18" charset="0"/>
              </a:rPr>
              <a:t>Real-Life Application and Benefits</a:t>
            </a:r>
            <a:br>
              <a:rPr lang="en-IN" sz="2800" b="1"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B01B4E50-28F3-F51E-C665-88A6A1277CCB}"/>
              </a:ext>
            </a:extLst>
          </p:cNvPr>
          <p:cNvSpPr>
            <a:spLocks noGrp="1"/>
          </p:cNvSpPr>
          <p:nvPr>
            <p:ph idx="4294967295"/>
          </p:nvPr>
        </p:nvSpPr>
        <p:spPr>
          <a:xfrm>
            <a:off x="724486" y="1195755"/>
            <a:ext cx="7863840" cy="3749040"/>
          </a:xfrm>
        </p:spPr>
        <p:txBody>
          <a:bodyPr>
            <a:normAutofit fontScale="92500" lnSpcReduction="20000"/>
          </a:bodyPr>
          <a:lstStyle/>
          <a:p>
            <a:pPr marL="0" indent="0">
              <a:lnSpc>
                <a:spcPct val="107000"/>
              </a:lnSpc>
              <a:buNone/>
            </a:pPr>
            <a:r>
              <a:rPr lang="en-IN" sz="1800" b="1" kern="100" dirty="0">
                <a:solidFill>
                  <a:srgbClr val="001F5F"/>
                </a:solidFill>
                <a:effectLst/>
                <a:latin typeface="Times New Roman" panose="02020603050405020304" pitchFamily="18" charset="0"/>
                <a:ea typeface="Times New Roman" panose="02020603050405020304" pitchFamily="18" charset="0"/>
              </a:rPr>
              <a:t>Use Case</a:t>
            </a:r>
          </a:p>
          <a:p>
            <a:pPr marL="0" indent="0">
              <a:buNone/>
            </a:pPr>
            <a:r>
              <a:rPr lang="en-IN" sz="1800" dirty="0">
                <a:effectLst/>
                <a:latin typeface="Times New Roman" panose="02020603050405020304" pitchFamily="18" charset="0"/>
                <a:ea typeface="Times New Roman" panose="02020603050405020304" pitchFamily="18" charset="0"/>
              </a:rPr>
              <a:t>*   This container manager could be employed in various environments, including:</a:t>
            </a:r>
          </a:p>
          <a:p>
            <a:pPr marL="0" lvl="0" indent="0">
              <a:lnSpc>
                <a:spcPct val="107000"/>
              </a:lnSpc>
              <a:spcAft>
                <a:spcPts val="800"/>
              </a:spcAft>
              <a:buSzPts val="1000"/>
              <a:buNone/>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   Development and Testing</a:t>
            </a:r>
            <a:r>
              <a:rPr lang="en-IN" sz="1800" kern="100" dirty="0">
                <a:solidFill>
                  <a:srgbClr val="000000"/>
                </a:solidFill>
                <a:effectLst/>
                <a:latin typeface="Calibri" panose="020F0502020204030204" pitchFamily="34" charset="0"/>
                <a:ea typeface="Calibri" panose="020F0502020204030204" pitchFamily="34" charset="0"/>
              </a:rPr>
              <a:t>: Developers can deploy and manage application services quickly.</a:t>
            </a:r>
          </a:p>
          <a:p>
            <a:pPr marL="0" lvl="0" indent="0">
              <a:lnSpc>
                <a:spcPct val="107000"/>
              </a:lnSpc>
              <a:spcAft>
                <a:spcPts val="800"/>
              </a:spcAft>
              <a:buSzPts val="1000"/>
              <a:buNone/>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     Microservices Architecture</a:t>
            </a:r>
            <a:r>
              <a:rPr lang="en-IN" sz="1800" kern="100" dirty="0">
                <a:solidFill>
                  <a:srgbClr val="000000"/>
                </a:solidFill>
                <a:effectLst/>
                <a:latin typeface="Calibri" panose="020F0502020204030204" pitchFamily="34" charset="0"/>
                <a:ea typeface="Calibri" panose="020F0502020204030204" pitchFamily="34" charset="0"/>
              </a:rPr>
              <a:t>: Each service can be managed as a separate container, enhancing modularity and ease of updates.</a:t>
            </a:r>
          </a:p>
          <a:p>
            <a:pPr marL="0" lvl="0" indent="0">
              <a:lnSpc>
                <a:spcPct val="107000"/>
              </a:lnSpc>
              <a:spcAft>
                <a:spcPts val="800"/>
              </a:spcAft>
              <a:buSzPts val="1000"/>
              <a:buNone/>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 *  Cloud Deployments</a:t>
            </a:r>
            <a:r>
              <a:rPr lang="en-IN" sz="1800" kern="100" dirty="0">
                <a:solidFill>
                  <a:srgbClr val="000000"/>
                </a:solidFill>
                <a:effectLst/>
                <a:latin typeface="Calibri" panose="020F0502020204030204" pitchFamily="34" charset="0"/>
                <a:ea typeface="Calibri" panose="020F0502020204030204" pitchFamily="34" charset="0"/>
              </a:rPr>
              <a:t>: This manager can serve as a lightweight orchestration tool for deploying applications on cloud platforms.</a:t>
            </a:r>
          </a:p>
          <a:p>
            <a:pPr marL="0" indent="0">
              <a:buNone/>
            </a:pPr>
            <a:r>
              <a:rPr lang="en-IN" sz="1800" dirty="0">
                <a:effectLst/>
                <a:latin typeface="Times New Roman" panose="02020603050405020304" pitchFamily="18" charset="0"/>
                <a:ea typeface="Times New Roman" panose="02020603050405020304" pitchFamily="18" charset="0"/>
              </a:rPr>
              <a:t>*   Imagine a </a:t>
            </a:r>
            <a:r>
              <a:rPr lang="en-IN" sz="1800" b="1" dirty="0">
                <a:effectLst/>
                <a:latin typeface="Times New Roman" panose="02020603050405020304" pitchFamily="18" charset="0"/>
                <a:ea typeface="Times New Roman" panose="02020603050405020304" pitchFamily="18" charset="0"/>
              </a:rPr>
              <a:t>food truck festival</a:t>
            </a:r>
            <a:r>
              <a:rPr lang="en-IN" sz="1800" dirty="0">
                <a:effectLst/>
                <a:latin typeface="Times New Roman" panose="02020603050405020304" pitchFamily="18" charset="0"/>
                <a:ea typeface="Times New Roman" panose="02020603050405020304" pitchFamily="18" charset="0"/>
              </a:rPr>
              <a:t> where different food trucks serve various types of cuisine. Each  truck is self-contained, has its own kitchen, cooking equipment, and serves a specific menu. The organizer of the festival needs a way to manage and monitor each food truck’s setup, operation, and status during the festival.</a:t>
            </a:r>
          </a:p>
          <a:p>
            <a:endParaRPr lang="en-IN" dirty="0"/>
          </a:p>
        </p:txBody>
      </p:sp>
    </p:spTree>
    <p:extLst>
      <p:ext uri="{BB962C8B-B14F-4D97-AF65-F5344CB8AC3E}">
        <p14:creationId xmlns:p14="http://schemas.microsoft.com/office/powerpoint/2010/main" val="27170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F172DC-D0DF-AC58-3DC0-0F34810F8174}"/>
              </a:ext>
            </a:extLst>
          </p:cNvPr>
          <p:cNvSpPr>
            <a:spLocks noGrp="1"/>
          </p:cNvSpPr>
          <p:nvPr>
            <p:ph type="title" idx="4294967295"/>
          </p:nvPr>
        </p:nvSpPr>
        <p:spPr>
          <a:xfrm>
            <a:off x="1436687" y="468313"/>
            <a:ext cx="7707313" cy="960437"/>
          </a:xfrm>
        </p:spPr>
        <p:txBody>
          <a:bodyPr/>
          <a:lstStyle/>
          <a:p>
            <a:r>
              <a:rPr lang="en-IN" sz="2800" b="1" dirty="0">
                <a:solidFill>
                  <a:srgbClr val="7030A0"/>
                </a:solidFill>
                <a:latin typeface="Times New Roman" panose="02020603050405020304" pitchFamily="18" charset="0"/>
                <a:ea typeface="Times New Roman" panose="02020603050405020304" pitchFamily="18" charset="0"/>
              </a:rPr>
              <a:t>Container Specs as Food Trucks</a:t>
            </a:r>
            <a:r>
              <a:rPr lang="en-IN" sz="2800" dirty="0">
                <a:solidFill>
                  <a:srgbClr val="7030A0"/>
                </a:solidFill>
                <a:latin typeface="Times New Roman" panose="02020603050405020304" pitchFamily="18" charset="0"/>
                <a:ea typeface="Times New Roman" panose="02020603050405020304" pitchFamily="18" charset="0"/>
              </a:rPr>
              <a:t>:</a:t>
            </a:r>
            <a:br>
              <a:rPr lang="en-IN" sz="2000" dirty="0">
                <a:solidFill>
                  <a:srgbClr val="7030A0"/>
                </a:solidFill>
                <a:latin typeface="Times New Roman" panose="02020603050405020304" pitchFamily="18" charset="0"/>
                <a:ea typeface="Times New Roman" panose="02020603050405020304" pitchFamily="18" charset="0"/>
              </a:rPr>
            </a:br>
            <a:endParaRPr lang="en-IN" dirty="0">
              <a:solidFill>
                <a:srgbClr val="7030A0"/>
              </a:solidFill>
            </a:endParaRPr>
          </a:p>
        </p:txBody>
      </p:sp>
      <p:sp>
        <p:nvSpPr>
          <p:cNvPr id="5" name="Content Placeholder 4">
            <a:extLst>
              <a:ext uri="{FF2B5EF4-FFF2-40B4-BE49-F238E27FC236}">
                <a16:creationId xmlns:a16="http://schemas.microsoft.com/office/drawing/2014/main" id="{106E98A9-E081-2020-3FDB-8D70EB4D707C}"/>
              </a:ext>
            </a:extLst>
          </p:cNvPr>
          <p:cNvSpPr>
            <a:spLocks noGrp="1"/>
          </p:cNvSpPr>
          <p:nvPr>
            <p:ph idx="4294967295"/>
          </p:nvPr>
        </p:nvSpPr>
        <p:spPr>
          <a:xfrm>
            <a:off x="689317" y="1280160"/>
            <a:ext cx="7475196" cy="2715065"/>
          </a:xfrm>
        </p:spPr>
        <p:txBody>
          <a:bodyPr>
            <a:no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Each food truck represents a </a:t>
            </a:r>
            <a:r>
              <a:rPr lang="en-IN" sz="1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Docker container</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that runs an application (in this case, it could be a web service, a database, etc.).</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Each truck (container) has specific properties:</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kern="100" dirty="0">
                <a:solidFill>
                  <a:srgbClr val="000000"/>
                </a:solidFill>
                <a:effectLst/>
                <a:latin typeface="Calibri" panose="020F0502020204030204" pitchFamily="34" charset="0"/>
                <a:ea typeface="Calibri" panose="020F0502020204030204" pitchFamily="34" charset="0"/>
              </a:rPr>
              <a:t>Truck Name (Container Name)</a:t>
            </a:r>
            <a:r>
              <a:rPr lang="en-IN" sz="1400" kern="100" dirty="0">
                <a:solidFill>
                  <a:srgbClr val="000000"/>
                </a:solidFill>
                <a:effectLst/>
                <a:latin typeface="Calibri" panose="020F0502020204030204" pitchFamily="34" charset="0"/>
                <a:ea typeface="Calibri" panose="020F0502020204030204" pitchFamily="34" charset="0"/>
              </a:rPr>
              <a:t>: The name of the food truck (container), e.g., "Taco Truck".</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kern="100" dirty="0">
                <a:solidFill>
                  <a:srgbClr val="000000"/>
                </a:solidFill>
                <a:effectLst/>
                <a:latin typeface="Calibri" panose="020F0502020204030204" pitchFamily="34" charset="0"/>
                <a:ea typeface="Calibri" panose="020F0502020204030204" pitchFamily="34" charset="0"/>
              </a:rPr>
              <a:t>Type of Cuisine (Container Image)</a:t>
            </a:r>
            <a:r>
              <a:rPr lang="en-IN" sz="1400" kern="100" dirty="0">
                <a:solidFill>
                  <a:srgbClr val="000000"/>
                </a:solidFill>
                <a:effectLst/>
                <a:latin typeface="Calibri" panose="020F0502020204030204" pitchFamily="34" charset="0"/>
                <a:ea typeface="Calibri" panose="020F0502020204030204" pitchFamily="34" charset="0"/>
              </a:rPr>
              <a:t>: The type of service the truck provides (Docker image), e.g., "nginx</a:t>
            </a:r>
            <a:endParaRPr lang="en-IN" sz="1400" kern="100" dirty="0">
              <a:solidFill>
                <a:srgbClr val="000000"/>
              </a:solidFill>
              <a:latin typeface="Calibri" panose="020F0502020204030204" pitchFamily="34" charset="0"/>
              <a:ea typeface="Calibri" panose="020F0502020204030204"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400" kern="100" dirty="0">
                <a:solidFill>
                  <a:srgbClr val="000000"/>
                </a:solidFill>
                <a:effectLst/>
                <a:latin typeface="Calibri" panose="020F0502020204030204" pitchFamily="34" charset="0"/>
                <a:ea typeface="Calibri" panose="020F0502020204030204" pitchFamily="34" charset="0"/>
              </a:rPr>
              <a:t>" could represent a web server, like "Taco Truck" serves tacos.</a:t>
            </a:r>
          </a:p>
          <a:p>
            <a:pPr marL="1143000" lvl="2" indent="-228600">
              <a:lnSpc>
                <a:spcPct val="107000"/>
              </a:lnSpc>
              <a:spcAft>
                <a:spcPts val="800"/>
              </a:spcAft>
              <a:buSzPts val="1000"/>
              <a:buFont typeface="Wingdings" panose="05000000000000000000" pitchFamily="2" charset="2"/>
              <a:buChar char=""/>
              <a:tabLst>
                <a:tab pos="1371600" algn="l"/>
              </a:tabLst>
            </a:pPr>
            <a:r>
              <a:rPr lang="en-IN" sz="1400" b="1" kern="100" dirty="0">
                <a:solidFill>
                  <a:srgbClr val="000000"/>
                </a:solidFill>
                <a:effectLst/>
                <a:latin typeface="Calibri" panose="020F0502020204030204" pitchFamily="34" charset="0"/>
                <a:ea typeface="Calibri" panose="020F0502020204030204" pitchFamily="34" charset="0"/>
              </a:rPr>
              <a:t>Stall Location (Port Mappings)</a:t>
            </a:r>
            <a:r>
              <a:rPr lang="en-IN" sz="1400" kern="100" dirty="0">
                <a:solidFill>
                  <a:srgbClr val="000000"/>
                </a:solidFill>
                <a:effectLst/>
                <a:latin typeface="Calibri" panose="020F0502020204030204" pitchFamily="34" charset="0"/>
                <a:ea typeface="Calibri" panose="020F0502020204030204" pitchFamily="34" charset="0"/>
              </a:rPr>
              <a:t>: Where the truck is located in the festival grounds, mapped to the host ports where the container is accessible.</a:t>
            </a:r>
            <a:endParaRPr lang="en-IN" sz="1400" kern="1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1918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2688-43F4-BCCC-5D30-805F37D5223F}"/>
              </a:ext>
            </a:extLst>
          </p:cNvPr>
          <p:cNvSpPr>
            <a:spLocks noGrp="1"/>
          </p:cNvSpPr>
          <p:nvPr>
            <p:ph type="title" idx="4294967295"/>
          </p:nvPr>
        </p:nvSpPr>
        <p:spPr>
          <a:xfrm>
            <a:off x="884904" y="357700"/>
            <a:ext cx="7720780" cy="960437"/>
          </a:xfrm>
        </p:spPr>
        <p:txBody>
          <a:bodyPr/>
          <a:lstStyle/>
          <a:p>
            <a:pPr algn="ctr"/>
            <a:r>
              <a:rPr lang="en-IN" sz="2800" b="1" kern="100" dirty="0">
                <a:solidFill>
                  <a:srgbClr val="7030A0"/>
                </a:solidFill>
                <a:latin typeface="Times New Roman" panose="02020603050405020304" pitchFamily="18" charset="0"/>
                <a:ea typeface="Times New Roman" panose="02020603050405020304" pitchFamily="18" charset="0"/>
              </a:rPr>
              <a:t>Conclusion</a:t>
            </a:r>
            <a:br>
              <a:rPr lang="en-IN" sz="2800" b="1" kern="100" dirty="0">
                <a:solidFill>
                  <a:srgbClr val="000000"/>
                </a:solid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93225ED-2A3B-6BE4-CA6E-AE557C7505D3}"/>
              </a:ext>
            </a:extLst>
          </p:cNvPr>
          <p:cNvSpPr>
            <a:spLocks noGrp="1"/>
          </p:cNvSpPr>
          <p:nvPr>
            <p:ph idx="4294967295"/>
          </p:nvPr>
        </p:nvSpPr>
        <p:spPr>
          <a:xfrm>
            <a:off x="648929" y="1777181"/>
            <a:ext cx="8495071" cy="2020530"/>
          </a:xfrm>
        </p:spPr>
        <p:txBody>
          <a:bodyPr/>
          <a:lstStyle/>
          <a:p>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Simple Container Deployment Manager</a:t>
            </a:r>
            <a:r>
              <a:rPr lang="en-IN" sz="1800" dirty="0">
                <a:effectLst/>
                <a:latin typeface="Times New Roman" panose="02020603050405020304" pitchFamily="18" charset="0"/>
                <a:ea typeface="Times New Roman" panose="02020603050405020304" pitchFamily="18" charset="0"/>
              </a:rPr>
              <a:t> POC effectively demonstrates the principles of containerization and OOP in a manageable, easy-to-understand format. It serves as a foundation for more complex container orchestration tools and highlights the potential benefits of using Docker containers in modern software development practices. Further extensions could include integration with actual Docker APIs and persistent storage solutions to enhance functionality.</a:t>
            </a:r>
          </a:p>
          <a:p>
            <a:endParaRPr lang="en-IN" dirty="0"/>
          </a:p>
        </p:txBody>
      </p:sp>
    </p:spTree>
    <p:extLst>
      <p:ext uri="{BB962C8B-B14F-4D97-AF65-F5344CB8AC3E}">
        <p14:creationId xmlns:p14="http://schemas.microsoft.com/office/powerpoint/2010/main" val="115721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5907B-7ACE-3B85-FEB5-FED9F7CA3D73}"/>
              </a:ext>
            </a:extLst>
          </p:cNvPr>
          <p:cNvSpPr txBox="1"/>
          <p:nvPr/>
        </p:nvSpPr>
        <p:spPr>
          <a:xfrm>
            <a:off x="1683224" y="1810602"/>
            <a:ext cx="7569958" cy="1323439"/>
          </a:xfrm>
          <a:prstGeom prst="rect">
            <a:avLst/>
          </a:prstGeom>
          <a:noFill/>
        </p:spPr>
        <p:txBody>
          <a:bodyPr wrap="square" rtlCol="0">
            <a:spAutoFit/>
          </a:bodyPr>
          <a:lstStyle/>
          <a:p>
            <a:pPr algn="l"/>
            <a:r>
              <a:rPr lang="en-IN" sz="8000" b="1" dirty="0">
                <a:latin typeface="Algerian" pitchFamily="82" charset="0"/>
              </a:rPr>
              <a:t>Thank you </a:t>
            </a:r>
            <a:endParaRPr lang="en-US" sz="8000" b="1" dirty="0">
              <a:latin typeface="Algerian" pitchFamily="82" charset="0"/>
            </a:endParaRPr>
          </a:p>
        </p:txBody>
      </p:sp>
    </p:spTree>
    <p:extLst>
      <p:ext uri="{BB962C8B-B14F-4D97-AF65-F5344CB8AC3E}">
        <p14:creationId xmlns:p14="http://schemas.microsoft.com/office/powerpoint/2010/main" val="96979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1</a:t>
            </a:r>
            <a:endParaRPr lang="en-US" sz="1600" dirty="0"/>
          </a:p>
        </p:txBody>
      </p:sp>
      <p:pic>
        <p:nvPicPr>
          <p:cNvPr id="5" name="Image 0" descr="https://search-letsfade-com.herokuapp.com/proxy?url=https://blog.knoldus.com/wp-content/uploads/2021/07/kubernetes-constructs-concepts-architecture.jpg"/>
          <p:cNvPicPr>
            <a:picLocks noChangeAspect="1"/>
          </p:cNvPicPr>
          <p:nvPr/>
        </p:nvPicPr>
        <p:blipFill>
          <a:blip r:embed="rId3"/>
          <a:stretch>
            <a:fillRect/>
          </a:stretch>
        </p:blipFill>
        <p:spPr>
          <a:xfrm>
            <a:off x="4572000" y="1155192"/>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Introduction to Simple Container Deployment Manager</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Simple Container Deployment Manager (SCDM) is a tool designed to simplify the deployment of containerized applications.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streamlines the process of managing containers across various environments.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SCDM is particularly useful for developers and operations teams looking to improve efficiency in deployment workflows.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2</a:t>
            </a:r>
            <a:endParaRPr lang="en-US" sz="1600" dirty="0"/>
          </a:p>
        </p:txBody>
      </p:sp>
      <p:pic>
        <p:nvPicPr>
          <p:cNvPr id="5" name="Image 0" descr="https://search-letsfade-com.herokuapp.com/proxy?url=https://blog.advancedclinical.com/hs-fs/hubfs/AC-Blog-Images-datamanagmenet.jpg?width=1200"/>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Key Features of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offers a user-friendly interface that simplifies container management.</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supports multiple container orchestration platforms such as Kubernetes and Docker Swarm.</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Automation capabilities enable users to deploy updates with minimal manual intervention.</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3</a:t>
            </a:r>
            <a:endParaRPr lang="en-US" sz="1600" dirty="0"/>
          </a:p>
        </p:txBody>
      </p:sp>
      <p:pic>
        <p:nvPicPr>
          <p:cNvPr id="5" name="Image 0" descr="https://search-letsfade-com.herokuapp.com/proxy?url=https://www.frevvo.com/blog/wp-content/uploads/2021/06/image12.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Benefits of Using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Enhanced productivity is achieved by reducing the complexity of container deployments.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SCDM minimizes deployment errors through automated processes and predefined templates.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Cost savings can be realized by optimizing resource usage and reducing downtime.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4</a:t>
            </a:r>
            <a:endParaRPr lang="en-US" sz="1600" dirty="0"/>
          </a:p>
        </p:txBody>
      </p:sp>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Supported Environments</a:t>
            </a:r>
            <a:endParaRPr lang="en-US" sz="2400" dirty="0"/>
          </a:p>
        </p:txBody>
      </p:sp>
      <p:sp>
        <p:nvSpPr>
          <p:cNvPr id="8" name="Text 4"/>
          <p:cNvSpPr/>
          <p:nvPr/>
        </p:nvSpPr>
        <p:spPr>
          <a:xfrm>
            <a:off x="457199" y="1143000"/>
            <a:ext cx="6767015"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is compatible with cloud providers like AWS, Azure, and Google Cloud.</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It can also be deployed on-premises, allowing for flexible deployment options.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Support for hybrid environments enables seamless management across different infrastructures.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5</a:t>
            </a:r>
            <a:endParaRPr lang="en-US" sz="1600" dirty="0"/>
          </a:p>
        </p:txBody>
      </p:sp>
      <p:pic>
        <p:nvPicPr>
          <p:cNvPr id="5" name="Image 0" descr="https://search-letsfade-com.herokuapp.com/proxy?url=https://pic4.zhimg.com/v2-9b893fb4846ca5130cfa68bf8e1bd36b_r.jp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Getting Started with SCDM</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Users can begin by installing the SCDM tool on their local development machines.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Configuration is straightforward, with guided steps for connecting to container registries.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Initial deployments can be executed using sample applications provided by SCDM.</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6</a:t>
            </a:r>
            <a:endParaRPr lang="en-US" sz="1600" dirty="0"/>
          </a:p>
        </p:txBody>
      </p:sp>
      <p:pic>
        <p:nvPicPr>
          <p:cNvPr id="5" name="Image 0" descr="https://search-letsfade-com.herokuapp.com/proxy?url=https://docs.tech.cessda.eu/images/dataflow-diagram.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Deployment Workflow</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The deployment workflow involves defining application specifications in configuration files.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Users can initiate deployments through a simple command-line interface or GUI.</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Monitoring tools within SCDM provide real-time feedback during the deployment process.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7</a:t>
            </a:r>
            <a:endParaRPr lang="en-US" sz="1600" dirty="0"/>
          </a:p>
        </p:txBody>
      </p:sp>
      <p:pic>
        <p:nvPicPr>
          <p:cNvPr id="5" name="Image 0" descr="https://search-letsfade-com.herokuapp.com/proxy?url=https://razorops.com/images/blog/cici-pipeline-blog.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Integration with CI/CD Pipelines</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can be easily integrated into existing Continuous Integration/Continuous Deployment (CI/CD) pipelines.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Automated testing and deployment ensure that containerized applications are production-ready.</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This integration enhances collaboration between development and operations teams.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0" y="4572000"/>
            <a:ext cx="9144000" cy="576072"/>
          </a:xfrm>
          <a:prstGeom prst="rect">
            <a:avLst/>
          </a:prstGeom>
          <a:solidFill>
            <a:srgbClr val="F751A0"/>
          </a:solidFill>
          <a:ln/>
        </p:spPr>
      </p:sp>
      <p:sp>
        <p:nvSpPr>
          <p:cNvPr id="3" name="Shape 1"/>
          <p:cNvSpPr/>
          <p:nvPr/>
        </p:nvSpPr>
        <p:spPr>
          <a:xfrm>
            <a:off x="8503920" y="4572000"/>
            <a:ext cx="640080" cy="576072"/>
          </a:xfrm>
          <a:prstGeom prst="rect">
            <a:avLst/>
          </a:prstGeom>
          <a:solidFill>
            <a:srgbClr val="2CF4E0"/>
          </a:solidFill>
          <a:ln/>
        </p:spPr>
      </p:sp>
      <p:sp>
        <p:nvSpPr>
          <p:cNvPr id="4" name="Text 2"/>
          <p:cNvSpPr/>
          <p:nvPr/>
        </p:nvSpPr>
        <p:spPr>
          <a:xfrm>
            <a:off x="8503920" y="4572000"/>
            <a:ext cx="640080" cy="576072"/>
          </a:xfrm>
          <a:prstGeom prst="rect">
            <a:avLst/>
          </a:prstGeom>
          <a:noFill/>
          <a:ln/>
        </p:spPr>
        <p:txBody>
          <a:bodyPr wrap="square" rtlCol="0" anchor="ctr"/>
          <a:lstStyle/>
          <a:p>
            <a:pPr algn="ctr"/>
            <a:r>
              <a:rPr lang="en-US" sz="1600" b="0" dirty="0">
                <a:solidFill>
                  <a:srgbClr val="222222"/>
                </a:solidFill>
                <a:latin typeface="Optima" pitchFamily="34" charset="0"/>
                <a:ea typeface="Optima" pitchFamily="34" charset="-122"/>
                <a:cs typeface="Optima" pitchFamily="34" charset="-120"/>
              </a:rPr>
              <a:t>8</a:t>
            </a:r>
            <a:endParaRPr lang="en-US" sz="1600" dirty="0"/>
          </a:p>
        </p:txBody>
      </p:sp>
      <p:pic>
        <p:nvPicPr>
          <p:cNvPr id="5" name="Image 0" descr="https://search-letsfade-com.herokuapp.com/proxy?url=https://www.mobindustry.net/wp-content/uploads/2022/04/Article-6.png"/>
          <p:cNvPicPr>
            <a:picLocks noChangeAspect="1"/>
          </p:cNvPicPr>
          <p:nvPr/>
        </p:nvPicPr>
        <p:blipFill>
          <a:blip r:embed="rId3"/>
          <a:stretch>
            <a:fillRect/>
          </a:stretch>
        </p:blipFill>
        <p:spPr>
          <a:xfrm>
            <a:off x="4572000" y="1143000"/>
            <a:ext cx="4114800" cy="3200400"/>
          </a:xfrm>
          <a:prstGeom prst="rect">
            <a:avLst/>
          </a:prstGeom>
        </p:spPr>
      </p:pic>
      <p:sp>
        <p:nvSpPr>
          <p:cNvPr id="7" name="Text 3"/>
          <p:cNvSpPr/>
          <p:nvPr/>
        </p:nvSpPr>
        <p:spPr>
          <a:xfrm>
            <a:off x="457200" y="228600"/>
            <a:ext cx="8229600" cy="822960"/>
          </a:xfrm>
          <a:prstGeom prst="rect">
            <a:avLst/>
          </a:prstGeom>
          <a:noFill/>
          <a:ln/>
        </p:spPr>
        <p:txBody>
          <a:bodyPr wrap="square" rtlCol="0" anchor="ctr"/>
          <a:lstStyle/>
          <a:p>
            <a:r>
              <a:rPr lang="en-US" sz="2400" b="1" dirty="0">
                <a:solidFill>
                  <a:srgbClr val="5F3E8B"/>
                </a:solidFill>
                <a:latin typeface="Optima" pitchFamily="34" charset="0"/>
                <a:ea typeface="Optima" pitchFamily="34" charset="-122"/>
                <a:cs typeface="Optima" pitchFamily="34" charset="-120"/>
              </a:rPr>
              <a:t>Security Features</a:t>
            </a:r>
            <a:endParaRPr lang="en-US" sz="2400" dirty="0"/>
          </a:p>
        </p:txBody>
      </p:sp>
      <p:sp>
        <p:nvSpPr>
          <p:cNvPr id="8" name="Text 4"/>
          <p:cNvSpPr/>
          <p:nvPr/>
        </p:nvSpPr>
        <p:spPr>
          <a:xfrm>
            <a:off x="457200" y="1143000"/>
            <a:ext cx="4114800" cy="3200400"/>
          </a:xfrm>
          <a:prstGeom prst="rect">
            <a:avLst/>
          </a:prstGeom>
          <a:noFill/>
          <a:ln/>
        </p:spPr>
        <p:txBody>
          <a:bodyPr wrap="square" rtlCol="0" anchor="t"/>
          <a:lstStyle/>
          <a:p>
            <a:r>
              <a:rPr lang="en-US" sz="1600" dirty="0">
                <a:solidFill>
                  <a:srgbClr val="222222"/>
                </a:solidFill>
                <a:latin typeface="Optima" pitchFamily="34" charset="0"/>
                <a:ea typeface="Optima" pitchFamily="34" charset="-122"/>
                <a:cs typeface="Optima" pitchFamily="34" charset="-120"/>
              </a:rPr>
              <a:t>SCDM incorporates security best practices to protect containerized applications.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Role-based access control ensures that only authorized users can deploy or modify containers.</a:t>
            </a:r>
            <a:endParaRPr lang="en-US" sz="1600" dirty="0"/>
          </a:p>
          <a:p>
            <a:endParaRPr lang="en-US" sz="1600" dirty="0"/>
          </a:p>
          <a:p>
            <a:r>
              <a:rPr lang="en-US" sz="1600" dirty="0">
                <a:solidFill>
                  <a:srgbClr val="222222"/>
                </a:solidFill>
                <a:latin typeface="Optima" pitchFamily="34" charset="0"/>
                <a:ea typeface="Optima" pitchFamily="34" charset="-122"/>
                <a:cs typeface="Optima" pitchFamily="34" charset="-120"/>
              </a:rPr>
              <a:t>Regular security scans help identify vulnerabilities in container images before deployment.</a:t>
            </a:r>
            <a:endParaRPr lang="en-US" sz="16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360</TotalTime>
  <Words>984</Words>
  <Application>Microsoft Office PowerPoint</Application>
  <PresentationFormat>On-screen Show (16:9)</PresentationFormat>
  <Paragraphs>110</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Aptos</vt:lpstr>
      <vt:lpstr>Arial</vt:lpstr>
      <vt:lpstr>Calibri</vt:lpstr>
      <vt:lpstr>Century Gothic</vt:lpstr>
      <vt:lpstr>Courier New</vt:lpstr>
      <vt:lpstr>Optima</vt:lpstr>
      <vt:lpstr>Times New Roman</vt:lpstr>
      <vt:lpstr>Wingdings</vt:lpstr>
      <vt:lpstr>Wingdings 3</vt:lpstr>
      <vt:lpstr>Wisp</vt:lpstr>
      <vt:lpstr> Presented by   * Pavan kumar M jangani   3BR23CD065  * Srirama Aravind                3BR23CD092    * D K Mahatesh                   3BR23CD019                                          * Uluru phani kumar             3BR23CD101  * Vikas hiremat                    3BR23CD104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Real-Life Application and Benefits </vt:lpstr>
      <vt:lpstr>Container Specs as Food Trucks: </vt:lpstr>
      <vt:lpstr>Conclusion </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Container Deployment Manager</dc:title>
  <dc:subject>Simple Container Deployment Manager</dc:subject>
  <dc:creator>SlideMake.com</dc:creator>
  <cp:lastModifiedBy>sriram Aravind</cp:lastModifiedBy>
  <cp:revision>9</cp:revision>
  <dcterms:created xsi:type="dcterms:W3CDTF">2024-09-27T10:30:55Z</dcterms:created>
  <dcterms:modified xsi:type="dcterms:W3CDTF">2024-09-29T05:16:47Z</dcterms:modified>
</cp:coreProperties>
</file>