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6" r:id="rId7"/>
    <p:sldId id="262" r:id="rId8"/>
    <p:sldId id="261" r:id="rId9"/>
    <p:sldId id="263" r:id="rId10"/>
    <p:sldId id="265" r:id="rId11"/>
    <p:sldId id="267" r:id="rId12"/>
    <p:sldId id="269" r:id="rId13"/>
    <p:sldId id="271" r:id="rId14"/>
    <p:sldId id="270" r:id="rId15"/>
    <p:sldId id="272" r:id="rId16"/>
    <p:sldId id="274" r:id="rId17"/>
    <p:sldId id="281" r:id="rId18"/>
    <p:sldId id="283" r:id="rId19"/>
    <p:sldId id="284" r:id="rId20"/>
    <p:sldId id="285" r:id="rId21"/>
    <p:sldId id="286" r:id="rId22"/>
    <p:sldId id="287" r:id="rId23"/>
    <p:sldId id="288"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8"/>
    <a:srgbClr val="1830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2902" autoAdjust="0"/>
  </p:normalViewPr>
  <p:slideViewPr>
    <p:cSldViewPr snapToGrid="0">
      <p:cViewPr varScale="1">
        <p:scale>
          <a:sx n="67" d="100"/>
          <a:sy n="67" d="100"/>
        </p:scale>
        <p:origin x="85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2ADAE-DB8F-134F-A3B7-CCD7EFCD01D1}" type="datetimeFigureOut">
              <a:rPr lang="en-US" smtClean="0"/>
              <a:t>8/30/2016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4A1986-03F2-3044-A385-AD50A929711B}" type="slidenum">
              <a:rPr lang="en-US" smtClean="0"/>
              <a:t>‹#›</a:t>
            </a:fld>
            <a:endParaRPr lang="en-US"/>
          </a:p>
        </p:txBody>
      </p:sp>
    </p:spTree>
    <p:extLst>
      <p:ext uri="{BB962C8B-B14F-4D97-AF65-F5344CB8AC3E}">
        <p14:creationId xmlns:p14="http://schemas.microsoft.com/office/powerpoint/2010/main" val="29942872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a:cs typeface="Times New Roman"/>
              </a:rPr>
              <a:t>Breadcrumb navigation is often overlooked in the design and development process. Some people may see it as unnecessary while others may feel it is too big of a hassle for what its worth. Fact of the matter is, breadcrumb navigation will greatly increase the usability of a website. Breadcrumbs give users an alternative method of navigation, allow them to see where they stand in the hierarchy of a website, and will reduce the number of steps needed to navigate to a higher-level within a website.</a:t>
            </a:r>
          </a:p>
          <a:p>
            <a:endParaRPr lang="en-US" dirty="0"/>
          </a:p>
        </p:txBody>
      </p:sp>
      <p:sp>
        <p:nvSpPr>
          <p:cNvPr id="4" name="Slide Number Placeholder 3"/>
          <p:cNvSpPr>
            <a:spLocks noGrp="1"/>
          </p:cNvSpPr>
          <p:nvPr>
            <p:ph type="sldNum" sz="quarter" idx="10"/>
          </p:nvPr>
        </p:nvSpPr>
        <p:spPr/>
        <p:txBody>
          <a:bodyPr/>
          <a:lstStyle/>
          <a:p>
            <a:fld id="{0F4A1986-03F2-3044-A385-AD50A929711B}" type="slidenum">
              <a:rPr lang="en-US" smtClean="0"/>
              <a:t>9</a:t>
            </a:fld>
            <a:endParaRPr lang="en-US"/>
          </a:p>
        </p:txBody>
      </p:sp>
    </p:spTree>
    <p:extLst>
      <p:ext uri="{BB962C8B-B14F-4D97-AF65-F5344CB8AC3E}">
        <p14:creationId xmlns:p14="http://schemas.microsoft.com/office/powerpoint/2010/main" val="185640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8/30/2016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ebopedia.com/TERM/S/SERP.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ngroup.com/articles/breadcrumb-navigation-usefu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psychology.wichita.edu/surl/usabilitynews/61/breadcrumb.htm" TargetMode="External"/><Relationship Id="rId5" Type="http://schemas.openxmlformats.org/officeDocument/2006/relationships/hyperlink" Target="http://www.smashingmagazine.com/2009/03/17/breadcrumbs-in-web-design-examples-and-best-practices-2/" TargetMode="External"/><Relationship Id="rId4" Type="http://schemas.openxmlformats.org/officeDocument/2006/relationships/hyperlink" Target="http://www.useit.com/alertbox/breadcrumb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9DD8"/>
                </a:solidFill>
              </a:rPr>
              <a:t>NEU</a:t>
            </a:r>
            <a:r>
              <a:rPr lang="en-US" dirty="0">
                <a:solidFill>
                  <a:srgbClr val="18303D"/>
                </a:solidFill>
              </a:rPr>
              <a:t> </a:t>
            </a:r>
            <a:r>
              <a:rPr lang="en-US" dirty="0">
                <a:solidFill>
                  <a:srgbClr val="009DD8"/>
                </a:solidFill>
              </a:rPr>
              <a:t>JOB PORTAL</a:t>
            </a:r>
          </a:p>
        </p:txBody>
      </p:sp>
    </p:spTree>
    <p:extLst>
      <p:ext uri="{BB962C8B-B14F-4D97-AF65-F5344CB8AC3E}">
        <p14:creationId xmlns:p14="http://schemas.microsoft.com/office/powerpoint/2010/main" val="3083328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BENEFITS OF SITEMAPS</a:t>
            </a:r>
          </a:p>
        </p:txBody>
      </p:sp>
      <p:sp>
        <p:nvSpPr>
          <p:cNvPr id="3" name="Content Placeholder 2"/>
          <p:cNvSpPr>
            <a:spLocks noGrp="1"/>
          </p:cNvSpPr>
          <p:nvPr>
            <p:ph idx="1"/>
          </p:nvPr>
        </p:nvSpPr>
        <p:spPr/>
        <p:txBody>
          <a:bodyPr>
            <a:normAutofit lnSpcReduction="10000"/>
          </a:bodyPr>
          <a:lstStyle/>
          <a:p>
            <a:r>
              <a:rPr lang="en-US" dirty="0">
                <a:latin typeface="Times New Roman"/>
                <a:cs typeface="Times New Roman"/>
              </a:rPr>
              <a:t>A website's ranking with the search engines is one of the most important elements of business success. It is important to get your pages indexed so that you can show up in the results of searches done using the search engines.</a:t>
            </a:r>
          </a:p>
          <a:p>
            <a:r>
              <a:rPr lang="en-US" dirty="0">
                <a:latin typeface="Times New Roman"/>
                <a:cs typeface="Times New Roman"/>
              </a:rPr>
              <a:t>Indexing is a process by which search engines, such as Google, send their robots to process and categorize the pages on your website. Some search engines might find it difficult to find all of your pages, especially the pages that are deeply buried.</a:t>
            </a:r>
          </a:p>
          <a:p>
            <a:r>
              <a:rPr lang="en-US" dirty="0">
                <a:latin typeface="Times New Roman"/>
                <a:cs typeface="Times New Roman"/>
              </a:rPr>
              <a:t>There are some things you can do to help the search engines find all of your pages. These techniques will also help the people who visit your site to find the pages and move through your website with ease. These tips are primarily for Google, because of Google's present dominance over the Internet search industry. Google has the potential to bring more visitors to your site than all of the other popular directories and search engines, such as Yahoo and MSN, put together.</a:t>
            </a:r>
          </a:p>
          <a:p>
            <a:endParaRPr lang="en-US" dirty="0">
              <a:latin typeface="Times New Roman"/>
              <a:cs typeface="Times New Roman"/>
            </a:endParaRPr>
          </a:p>
        </p:txBody>
      </p:sp>
    </p:spTree>
    <p:extLst>
      <p:ext uri="{BB962C8B-B14F-4D97-AF65-F5344CB8AC3E}">
        <p14:creationId xmlns:p14="http://schemas.microsoft.com/office/powerpoint/2010/main" val="164037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			Web </a:t>
            </a:r>
            <a:r>
              <a:rPr lang="en-US" sz="4000" cap="none" dirty="0">
                <a:solidFill>
                  <a:srgbClr val="009DD8"/>
                </a:solidFill>
                <a:latin typeface="Times New Roman"/>
                <a:cs typeface="Times New Roman"/>
              </a:rPr>
              <a:t>PAGES1</a:t>
            </a:r>
            <a:endParaRPr lang="en-US" sz="4000" dirty="0">
              <a:solidFill>
                <a:srgbClr val="009DD8"/>
              </a:solidFill>
              <a:latin typeface="Times New Roman"/>
              <a:cs typeface="Times New Roman"/>
            </a:endParaRPr>
          </a:p>
        </p:txBody>
      </p:sp>
      <p:sp>
        <p:nvSpPr>
          <p:cNvPr id="3" name="Content Placeholder 2"/>
          <p:cNvSpPr>
            <a:spLocks noGrp="1"/>
          </p:cNvSpPr>
          <p:nvPr>
            <p:ph idx="1"/>
          </p:nvPr>
        </p:nvSpPr>
        <p:spPr>
          <a:xfrm>
            <a:off x="2356886" y="2588732"/>
            <a:ext cx="7082870" cy="2576519"/>
          </a:xfrm>
        </p:spPr>
        <p:txBody>
          <a:bodyPr numCol="2">
            <a:normAutofit fontScale="92500" lnSpcReduction="10000"/>
          </a:bodyPr>
          <a:lstStyle/>
          <a:p>
            <a:pPr>
              <a:buFont typeface="Wingdings" charset="2"/>
              <a:buChar char="ü"/>
            </a:pPr>
            <a:r>
              <a:rPr lang="en-US" dirty="0"/>
              <a:t>About Us</a:t>
            </a:r>
          </a:p>
          <a:p>
            <a:pPr>
              <a:buFont typeface="Wingdings" charset="2"/>
              <a:buChar char="ü"/>
            </a:pPr>
            <a:r>
              <a:rPr lang="en-US" dirty="0"/>
              <a:t> Contact Us</a:t>
            </a:r>
          </a:p>
          <a:p>
            <a:pPr>
              <a:buFont typeface="Wingdings" charset="2"/>
              <a:buChar char="ü"/>
            </a:pPr>
            <a:r>
              <a:rPr lang="en-US" dirty="0"/>
              <a:t> Site map</a:t>
            </a:r>
          </a:p>
          <a:p>
            <a:pPr>
              <a:buFont typeface="Wingdings" charset="2"/>
              <a:buChar char="ü"/>
            </a:pPr>
            <a:r>
              <a:rPr lang="en-US" dirty="0"/>
              <a:t> Blog</a:t>
            </a:r>
          </a:p>
          <a:p>
            <a:pPr>
              <a:buFont typeface="Wingdings" charset="2"/>
              <a:buChar char="ü"/>
            </a:pPr>
            <a:r>
              <a:rPr lang="en-US" dirty="0"/>
              <a:t> Live chat</a:t>
            </a:r>
          </a:p>
          <a:p>
            <a:pPr>
              <a:buFont typeface="Wingdings" charset="2"/>
              <a:buChar char="ü"/>
            </a:pPr>
            <a:r>
              <a:rPr lang="en-US" dirty="0"/>
              <a:t> H1B data</a:t>
            </a:r>
          </a:p>
          <a:p>
            <a:pPr>
              <a:buFont typeface="Wingdings" charset="2"/>
              <a:buChar char="ü"/>
            </a:pPr>
            <a:r>
              <a:rPr lang="en-US" dirty="0"/>
              <a:t> FAQ</a:t>
            </a:r>
          </a:p>
          <a:p>
            <a:pPr>
              <a:buFont typeface="Wingdings" charset="2"/>
              <a:buChar char="ü"/>
            </a:pPr>
            <a:r>
              <a:rPr lang="en-US" dirty="0"/>
              <a:t> User Profile</a:t>
            </a:r>
          </a:p>
          <a:p>
            <a:pPr>
              <a:buFont typeface="Wingdings" charset="2"/>
              <a:buChar char="ü"/>
            </a:pPr>
            <a:r>
              <a:rPr lang="en-US" dirty="0"/>
              <a:t>  Feedback</a:t>
            </a:r>
          </a:p>
          <a:p>
            <a:pPr>
              <a:buFont typeface="Wingdings" charset="2"/>
              <a:buChar char="ü"/>
            </a:pPr>
            <a:r>
              <a:rPr lang="en-US" dirty="0"/>
              <a:t> Privacy Policy</a:t>
            </a:r>
          </a:p>
          <a:p>
            <a:pPr>
              <a:buFont typeface="Wingdings" charset="2"/>
              <a:buChar char="ü"/>
            </a:pPr>
            <a:endParaRPr lang="en-US" b="1" dirty="0"/>
          </a:p>
          <a:p>
            <a:pPr>
              <a:buFont typeface="Wingdings" charset="2"/>
              <a:buChar char="ü"/>
            </a:pPr>
            <a:endParaRPr lang="en-US" dirty="0"/>
          </a:p>
        </p:txBody>
      </p:sp>
    </p:spTree>
    <p:extLst>
      <p:ext uri="{BB962C8B-B14F-4D97-AF65-F5344CB8AC3E}">
        <p14:creationId xmlns:p14="http://schemas.microsoft.com/office/powerpoint/2010/main" val="96020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4000" cap="none" dirty="0">
                <a:solidFill>
                  <a:srgbClr val="009DD8"/>
                </a:solidFill>
                <a:latin typeface="Times New Roman"/>
                <a:cs typeface="Times New Roman"/>
              </a:rPr>
              <a:t>H1B Data Code snippets</a:t>
            </a:r>
            <a:endParaRPr lang="en-US" sz="4000" dirty="0">
              <a:solidFill>
                <a:srgbClr val="009DD8"/>
              </a:solidFill>
              <a:latin typeface="Times New Roman"/>
              <a:cs typeface="Times New Roman"/>
            </a:endParaRPr>
          </a:p>
        </p:txBody>
      </p:sp>
      <p:pic>
        <p:nvPicPr>
          <p:cNvPr id="6" name="Content Placeholder 5" descr="Screen Shot 2016-08-20 at 1.34.38 AM.png"/>
          <p:cNvPicPr>
            <a:picLocks noGrp="1" noChangeAspect="1"/>
          </p:cNvPicPr>
          <p:nvPr>
            <p:ph idx="1"/>
          </p:nvPr>
        </p:nvPicPr>
        <p:blipFill>
          <a:blip r:embed="rId2">
            <a:extLst>
              <a:ext uri="{28A0092B-C50C-407E-A947-70E740481C1C}">
                <a14:useLocalDpi xmlns:a14="http://schemas.microsoft.com/office/drawing/2010/main" val="0"/>
              </a:ext>
            </a:extLst>
          </a:blip>
          <a:srcRect t="16937" b="16937"/>
          <a:stretch>
            <a:fillRect/>
          </a:stretch>
        </p:blipFill>
        <p:spPr>
          <a:xfrm>
            <a:off x="830263" y="2193637"/>
            <a:ext cx="5150282" cy="3971636"/>
          </a:xfrm>
        </p:spPr>
      </p:pic>
      <p:pic>
        <p:nvPicPr>
          <p:cNvPr id="7" name="Picture 6" descr="Screen Shot 2016-08-20 at 1.36.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273" y="2078182"/>
            <a:ext cx="5241635" cy="4087091"/>
          </a:xfrm>
          <a:prstGeom prst="rect">
            <a:avLst/>
          </a:prstGeom>
        </p:spPr>
      </p:pic>
    </p:spTree>
    <p:extLst>
      <p:ext uri="{BB962C8B-B14F-4D97-AF65-F5344CB8AC3E}">
        <p14:creationId xmlns:p14="http://schemas.microsoft.com/office/powerpoint/2010/main" val="230219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4000" dirty="0">
                <a:solidFill>
                  <a:srgbClr val="009DD8"/>
                </a:solidFill>
                <a:latin typeface="Times New Roman"/>
                <a:cs typeface="Times New Roman"/>
              </a:rPr>
              <a:t>-</a:t>
            </a:r>
            <a:r>
              <a:rPr lang="en-US" sz="4000" cap="none" dirty="0">
                <a:solidFill>
                  <a:srgbClr val="009DD8"/>
                </a:solidFill>
                <a:latin typeface="Times New Roman"/>
                <a:cs typeface="Times New Roman"/>
              </a:rPr>
              <a:t> Timeline Code snippets</a:t>
            </a:r>
            <a:endParaRPr lang="en-US" sz="4000" dirty="0">
              <a:solidFill>
                <a:srgbClr val="009DD8"/>
              </a:solidFill>
              <a:latin typeface="Times New Roman"/>
              <a:cs typeface="Times New Roman"/>
            </a:endParaRPr>
          </a:p>
        </p:txBody>
      </p:sp>
      <p:sp>
        <p:nvSpPr>
          <p:cNvPr id="3" name="Content Placeholder 2"/>
          <p:cNvSpPr>
            <a:spLocks noGrp="1"/>
          </p:cNvSpPr>
          <p:nvPr>
            <p:ph idx="1"/>
          </p:nvPr>
        </p:nvSpPr>
        <p:spPr>
          <a:xfrm>
            <a:off x="830405" y="2686420"/>
            <a:ext cx="9791678" cy="2661996"/>
          </a:xfrm>
        </p:spPr>
        <p:txBody>
          <a:bodyPr numCol="2">
            <a:normAutofit/>
          </a:bodyPr>
          <a:lstStyle/>
          <a:p>
            <a:pPr marL="0" indent="0">
              <a:buNone/>
            </a:pPr>
            <a:endParaRPr lang="en-US" dirty="0"/>
          </a:p>
        </p:txBody>
      </p:sp>
      <p:pic>
        <p:nvPicPr>
          <p:cNvPr id="4" name="Picture 3" descr="aboutus_time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77" y="2246822"/>
            <a:ext cx="4457323" cy="4342535"/>
          </a:xfrm>
          <a:prstGeom prst="rect">
            <a:avLst/>
          </a:prstGeom>
        </p:spPr>
      </p:pic>
      <p:pic>
        <p:nvPicPr>
          <p:cNvPr id="5" name="Picture 4" descr="about_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202" y="2271245"/>
            <a:ext cx="5519753" cy="4334902"/>
          </a:xfrm>
          <a:prstGeom prst="rect">
            <a:avLst/>
          </a:prstGeom>
        </p:spPr>
      </p:pic>
    </p:spTree>
    <p:extLst>
      <p:ext uri="{BB962C8B-B14F-4D97-AF65-F5344CB8AC3E}">
        <p14:creationId xmlns:p14="http://schemas.microsoft.com/office/powerpoint/2010/main" val="256053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4000" dirty="0">
                <a:solidFill>
                  <a:srgbClr val="009DD8"/>
                </a:solidFill>
                <a:latin typeface="Times New Roman"/>
                <a:cs typeface="Times New Roman"/>
              </a:rPr>
              <a:t>-</a:t>
            </a:r>
            <a:r>
              <a:rPr lang="en-US" sz="4000" cap="none" dirty="0">
                <a:solidFill>
                  <a:srgbClr val="009DD8"/>
                </a:solidFill>
                <a:latin typeface="Times New Roman"/>
                <a:cs typeface="Times New Roman"/>
              </a:rPr>
              <a:t> Slider Code snippets</a:t>
            </a:r>
            <a:endParaRPr lang="en-US" sz="4000" dirty="0"/>
          </a:p>
        </p:txBody>
      </p:sp>
      <p:pic>
        <p:nvPicPr>
          <p:cNvPr id="4" name="Content Placeholder 3" descr="faq.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143" b="1593"/>
          <a:stretch/>
        </p:blipFill>
        <p:spPr>
          <a:xfrm>
            <a:off x="369455" y="2286000"/>
            <a:ext cx="5334000" cy="4022725"/>
          </a:xfrm>
        </p:spPr>
      </p:pic>
      <p:pic>
        <p:nvPicPr>
          <p:cNvPr id="5" name="Picture 4" descr="Screen Shot 2016-08-20 at 1.27.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63" y="2327178"/>
            <a:ext cx="6072909" cy="4022821"/>
          </a:xfrm>
          <a:prstGeom prst="rect">
            <a:avLst/>
          </a:prstGeom>
        </p:spPr>
      </p:pic>
    </p:spTree>
    <p:extLst>
      <p:ext uri="{BB962C8B-B14F-4D97-AF65-F5344CB8AC3E}">
        <p14:creationId xmlns:p14="http://schemas.microsoft.com/office/powerpoint/2010/main" val="146238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4000" dirty="0">
                <a:solidFill>
                  <a:srgbClr val="009DD8"/>
                </a:solidFill>
                <a:latin typeface="Times New Roman"/>
                <a:cs typeface="Times New Roman"/>
              </a:rPr>
              <a:t>-</a:t>
            </a:r>
            <a:r>
              <a:rPr lang="en-US" sz="4000" cap="none" dirty="0">
                <a:solidFill>
                  <a:srgbClr val="009DD8"/>
                </a:solidFill>
                <a:latin typeface="Times New Roman"/>
                <a:cs typeface="Times New Roman"/>
              </a:rPr>
              <a:t> Slider Code snippets</a:t>
            </a:r>
            <a:endParaRPr lang="en-US" sz="4000" dirty="0"/>
          </a:p>
        </p:txBody>
      </p:sp>
      <p:pic>
        <p:nvPicPr>
          <p:cNvPr id="4" name="Content Placeholder 3" descr="faq.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143" b="1593"/>
          <a:stretch/>
        </p:blipFill>
        <p:spPr>
          <a:xfrm>
            <a:off x="369455" y="2286000"/>
            <a:ext cx="5334000" cy="4022725"/>
          </a:xfrm>
        </p:spPr>
      </p:pic>
      <p:pic>
        <p:nvPicPr>
          <p:cNvPr id="5" name="Picture 4" descr="Screen Shot 2016-08-20 at 1.27.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63" y="2327178"/>
            <a:ext cx="6072909" cy="4022821"/>
          </a:xfrm>
          <a:prstGeom prst="rect">
            <a:avLst/>
          </a:prstGeom>
        </p:spPr>
      </p:pic>
    </p:spTree>
    <p:extLst>
      <p:ext uri="{BB962C8B-B14F-4D97-AF65-F5344CB8AC3E}">
        <p14:creationId xmlns:p14="http://schemas.microsoft.com/office/powerpoint/2010/main" val="345718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9DD8"/>
                </a:solidFill>
                <a:latin typeface="Times New Roman"/>
                <a:cs typeface="Times New Roman"/>
              </a:rPr>
              <a:t>Web </a:t>
            </a:r>
            <a:r>
              <a:rPr lang="en-US" sz="4000" cap="none" dirty="0">
                <a:solidFill>
                  <a:srgbClr val="009DD8"/>
                </a:solidFill>
                <a:latin typeface="Times New Roman"/>
                <a:cs typeface="Times New Roman"/>
              </a:rPr>
              <a:t>PAGES2</a:t>
            </a:r>
            <a:endParaRPr lang="en-US" sz="4000" dirty="0"/>
          </a:p>
        </p:txBody>
      </p:sp>
      <p:sp>
        <p:nvSpPr>
          <p:cNvPr id="3" name="Content Placeholder 2"/>
          <p:cNvSpPr>
            <a:spLocks noGrp="1"/>
          </p:cNvSpPr>
          <p:nvPr>
            <p:ph idx="1"/>
          </p:nvPr>
        </p:nvSpPr>
        <p:spPr>
          <a:xfrm>
            <a:off x="2491216" y="2811073"/>
            <a:ext cx="7546919" cy="1523829"/>
          </a:xfrm>
        </p:spPr>
        <p:txBody>
          <a:bodyPr numCol="2">
            <a:noAutofit/>
          </a:bodyPr>
          <a:lstStyle/>
          <a:p>
            <a:pPr>
              <a:buFont typeface="Wingdings" charset="2"/>
              <a:buChar char="Ø"/>
            </a:pPr>
            <a:r>
              <a:rPr lang="en-US" dirty="0">
                <a:latin typeface="Times New Roman"/>
                <a:cs typeface="Times New Roman"/>
              </a:rPr>
              <a:t> Login</a:t>
            </a:r>
          </a:p>
          <a:p>
            <a:pPr>
              <a:buFont typeface="Wingdings" charset="2"/>
              <a:buChar char="Ø"/>
            </a:pPr>
            <a:r>
              <a:rPr lang="en-US" dirty="0">
                <a:latin typeface="Times New Roman"/>
                <a:cs typeface="Times New Roman"/>
              </a:rPr>
              <a:t>  Sign Up</a:t>
            </a:r>
          </a:p>
          <a:p>
            <a:pPr>
              <a:buFont typeface="Wingdings" charset="2"/>
              <a:buChar char="Ø"/>
            </a:pPr>
            <a:r>
              <a:rPr lang="en-US" dirty="0">
                <a:latin typeface="Times New Roman"/>
                <a:cs typeface="Times New Roman"/>
              </a:rPr>
              <a:t>  Find job</a:t>
            </a:r>
          </a:p>
          <a:p>
            <a:pPr>
              <a:buFont typeface="Wingdings" charset="2"/>
              <a:buChar char="Ø"/>
            </a:pPr>
            <a:r>
              <a:rPr lang="en-US" dirty="0">
                <a:latin typeface="Times New Roman"/>
                <a:cs typeface="Times New Roman"/>
              </a:rPr>
              <a:t>  Post Job</a:t>
            </a:r>
          </a:p>
          <a:p>
            <a:pPr>
              <a:buFont typeface="Wingdings" charset="2"/>
              <a:buChar char="Ø"/>
            </a:pPr>
            <a:r>
              <a:rPr lang="en-US" dirty="0">
                <a:latin typeface="Times New Roman"/>
                <a:cs typeface="Times New Roman"/>
              </a:rPr>
              <a:t>  View Job Search results</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56637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Log in page with various validations – Both Frontend and backend using </a:t>
            </a:r>
            <a:r>
              <a:rPr lang="en-US" sz="2000" dirty="0" err="1">
                <a:solidFill>
                  <a:srgbClr val="009DD8"/>
                </a:solidFill>
                <a:latin typeface="Times New Roman"/>
                <a:cs typeface="Times New Roman"/>
              </a:rPr>
              <a:t>php</a:t>
            </a:r>
            <a:endParaRPr lang="en-US" sz="4000" dirty="0"/>
          </a:p>
        </p:txBody>
      </p:sp>
      <p:pic>
        <p:nvPicPr>
          <p:cNvPr id="7" name="Content Placeholder 6"/>
          <p:cNvPicPr>
            <a:picLocks noGrp="1" noChangeAspect="1"/>
          </p:cNvPicPr>
          <p:nvPr>
            <p:ph idx="1"/>
          </p:nvPr>
        </p:nvPicPr>
        <p:blipFill>
          <a:blip r:embed="rId2"/>
          <a:stretch>
            <a:fillRect/>
          </a:stretch>
        </p:blipFill>
        <p:spPr>
          <a:xfrm>
            <a:off x="2345531" y="2339975"/>
            <a:ext cx="7077075" cy="3914775"/>
          </a:xfrm>
          <a:prstGeom prst="rect">
            <a:avLst/>
          </a:prstGeom>
        </p:spPr>
      </p:pic>
    </p:spTree>
    <p:extLst>
      <p:ext uri="{BB962C8B-B14F-4D97-AF65-F5344CB8AC3E}">
        <p14:creationId xmlns:p14="http://schemas.microsoft.com/office/powerpoint/2010/main" val="3527535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Log in based on different roles – employers have home page</a:t>
            </a:r>
            <a:endParaRPr lang="en-US" sz="4000" dirty="0"/>
          </a:p>
        </p:txBody>
      </p:sp>
      <p:pic>
        <p:nvPicPr>
          <p:cNvPr id="4" name="Content Placeholder 3"/>
          <p:cNvPicPr>
            <a:picLocks noGrp="1" noChangeAspect="1"/>
          </p:cNvPicPr>
          <p:nvPr>
            <p:ph idx="1"/>
          </p:nvPr>
        </p:nvPicPr>
        <p:blipFill>
          <a:blip r:embed="rId2"/>
          <a:stretch>
            <a:fillRect/>
          </a:stretch>
        </p:blipFill>
        <p:spPr>
          <a:xfrm>
            <a:off x="1856730" y="2286000"/>
            <a:ext cx="8215957" cy="4022725"/>
          </a:xfrm>
          <a:prstGeom prst="rect">
            <a:avLst/>
          </a:prstGeom>
        </p:spPr>
      </p:pic>
    </p:spTree>
    <p:extLst>
      <p:ext uri="{BB962C8B-B14F-4D97-AF65-F5344CB8AC3E}">
        <p14:creationId xmlns:p14="http://schemas.microsoft.com/office/powerpoint/2010/main" val="240766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Log in based on different roles – employers have home page</a:t>
            </a:r>
            <a:endParaRPr lang="en-US" sz="4000" dirty="0"/>
          </a:p>
        </p:txBody>
      </p:sp>
      <p:pic>
        <p:nvPicPr>
          <p:cNvPr id="4" name="Content Placeholder 3"/>
          <p:cNvPicPr>
            <a:picLocks noGrp="1" noChangeAspect="1"/>
          </p:cNvPicPr>
          <p:nvPr>
            <p:ph idx="1"/>
          </p:nvPr>
        </p:nvPicPr>
        <p:blipFill>
          <a:blip r:embed="rId2"/>
          <a:stretch>
            <a:fillRect/>
          </a:stretch>
        </p:blipFill>
        <p:spPr>
          <a:xfrm>
            <a:off x="1856730" y="2286000"/>
            <a:ext cx="8215957" cy="4022725"/>
          </a:xfrm>
          <a:prstGeom prst="rect">
            <a:avLst/>
          </a:prstGeom>
        </p:spPr>
      </p:pic>
    </p:spTree>
    <p:extLst>
      <p:ext uri="{BB962C8B-B14F-4D97-AF65-F5344CB8AC3E}">
        <p14:creationId xmlns:p14="http://schemas.microsoft.com/office/powerpoint/2010/main" val="364744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55" y="585215"/>
            <a:ext cx="12657508" cy="1933061"/>
          </a:xfrm>
        </p:spPr>
        <p:txBody>
          <a:bodyPr>
            <a:normAutofit/>
          </a:bodyPr>
          <a:lstStyle/>
          <a:p>
            <a:r>
              <a:rPr lang="en-US" sz="4000" dirty="0">
                <a:solidFill>
                  <a:srgbClr val="009DD8"/>
                </a:solidFill>
                <a:latin typeface="Times New Roman"/>
                <a:ea typeface="AppleGothic" charset="-127"/>
                <a:cs typeface="Times New Roman"/>
              </a:rPr>
              <a:t>			CURRENT DAY PROBLEMS	</a:t>
            </a:r>
            <a:endParaRPr lang="en-US" sz="4000" dirty="0">
              <a:solidFill>
                <a:srgbClr val="009DD8"/>
              </a:solidFill>
              <a:latin typeface="Times New Roman"/>
              <a:cs typeface="Times New Roman"/>
            </a:endParaRPr>
          </a:p>
        </p:txBody>
      </p:sp>
      <p:sp>
        <p:nvSpPr>
          <p:cNvPr id="3" name="Content Placeholder 2"/>
          <p:cNvSpPr>
            <a:spLocks noGrp="1"/>
          </p:cNvSpPr>
          <p:nvPr>
            <p:ph idx="1"/>
          </p:nvPr>
        </p:nvSpPr>
        <p:spPr>
          <a:xfrm>
            <a:off x="1916852" y="2653290"/>
            <a:ext cx="8827349" cy="3656070"/>
          </a:xfrm>
        </p:spPr>
        <p:txBody>
          <a:bodyPr>
            <a:normAutofit/>
          </a:bodyPr>
          <a:lstStyle/>
          <a:p>
            <a:pPr>
              <a:buFont typeface="Wingdings" charset="2"/>
              <a:buChar char="Ø"/>
            </a:pPr>
            <a:r>
              <a:rPr lang="en-US" sz="2400" dirty="0">
                <a:latin typeface="Times New Roman"/>
                <a:ea typeface="AppleGothic" charset="-127"/>
                <a:cs typeface="Times New Roman"/>
              </a:rPr>
              <a:t> Resumes are not collected at one place</a:t>
            </a:r>
          </a:p>
          <a:p>
            <a:pPr>
              <a:buFont typeface="Wingdings" charset="2"/>
              <a:buChar char="Ø"/>
            </a:pPr>
            <a:r>
              <a:rPr lang="en-US" sz="2400" dirty="0">
                <a:latin typeface="Times New Roman"/>
                <a:ea typeface="AppleGothic" charset="-127"/>
                <a:cs typeface="Times New Roman"/>
              </a:rPr>
              <a:t> No automated tracker to track the hiring process</a:t>
            </a:r>
          </a:p>
          <a:p>
            <a:pPr>
              <a:buFont typeface="Wingdings" charset="2"/>
              <a:buChar char="Ø"/>
            </a:pPr>
            <a:r>
              <a:rPr lang="en-US" sz="2400" dirty="0">
                <a:latin typeface="Times New Roman"/>
                <a:ea typeface="AppleGothic" charset="-127"/>
                <a:cs typeface="Times New Roman"/>
              </a:rPr>
              <a:t> Job traffic</a:t>
            </a:r>
          </a:p>
          <a:p>
            <a:pPr>
              <a:buFont typeface="Wingdings" charset="2"/>
              <a:buChar char="Ø"/>
            </a:pPr>
            <a:r>
              <a:rPr lang="en-US" sz="2400" dirty="0">
                <a:latin typeface="Times New Roman"/>
                <a:ea typeface="AppleGothic" charset="-127"/>
                <a:cs typeface="Times New Roman"/>
              </a:rPr>
              <a:t> Fake job posts</a:t>
            </a:r>
          </a:p>
          <a:p>
            <a:pPr>
              <a:buFont typeface="Wingdings" charset="2"/>
              <a:buChar char="Ø"/>
            </a:pPr>
            <a:r>
              <a:rPr lang="en-US" sz="2400" dirty="0">
                <a:latin typeface="Times New Roman"/>
                <a:ea typeface="AppleGothic" charset="-127"/>
                <a:cs typeface="Times New Roman"/>
              </a:rPr>
              <a:t> Complex job searches</a:t>
            </a:r>
          </a:p>
          <a:p>
            <a:endParaRPr lang="en-US" sz="2400" dirty="0">
              <a:latin typeface="Times New Roman"/>
              <a:cs typeface="Times New Roman"/>
            </a:endParaRPr>
          </a:p>
        </p:txBody>
      </p:sp>
    </p:spTree>
    <p:extLst>
      <p:ext uri="{BB962C8B-B14F-4D97-AF65-F5344CB8AC3E}">
        <p14:creationId xmlns:p14="http://schemas.microsoft.com/office/powerpoint/2010/main" val="10148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Log in based on different roles – JOBSEEKER have home page</a:t>
            </a:r>
            <a:endParaRPr lang="en-US" sz="4000"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024129" y="2082888"/>
            <a:ext cx="9720072" cy="4226472"/>
          </a:xfrm>
          <a:prstGeom prst="rect">
            <a:avLst/>
          </a:prstGeom>
        </p:spPr>
      </p:pic>
    </p:spTree>
    <p:extLst>
      <p:ext uri="{BB962C8B-B14F-4D97-AF65-F5344CB8AC3E}">
        <p14:creationId xmlns:p14="http://schemas.microsoft.com/office/powerpoint/2010/main" val="388968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Search job based on keywords and location for job seekers</a:t>
            </a:r>
            <a:endParaRPr lang="en-US" sz="4000"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024128" y="2286000"/>
            <a:ext cx="10064514" cy="4023360"/>
          </a:xfrm>
          <a:prstGeom prst="rect">
            <a:avLst/>
          </a:prstGeom>
        </p:spPr>
      </p:pic>
    </p:spTree>
    <p:extLst>
      <p:ext uri="{BB962C8B-B14F-4D97-AF65-F5344CB8AC3E}">
        <p14:creationId xmlns:p14="http://schemas.microsoft.com/office/powerpoint/2010/main" val="197437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Search </a:t>
            </a:r>
            <a:r>
              <a:rPr lang="en-US" sz="2000" dirty="0" err="1">
                <a:solidFill>
                  <a:srgbClr val="009DD8"/>
                </a:solidFill>
                <a:latin typeface="Times New Roman"/>
                <a:cs typeface="Times New Roman"/>
              </a:rPr>
              <a:t>RESults</a:t>
            </a:r>
            <a:r>
              <a:rPr lang="en-US" sz="2000" dirty="0">
                <a:solidFill>
                  <a:srgbClr val="009DD8"/>
                </a:solidFill>
                <a:latin typeface="Times New Roman"/>
                <a:cs typeface="Times New Roman"/>
              </a:rPr>
              <a:t> based on job search for job seekers</a:t>
            </a:r>
            <a:endParaRPr lang="en-US" sz="4000" dirty="0"/>
          </a:p>
        </p:txBody>
      </p:sp>
      <p:pic>
        <p:nvPicPr>
          <p:cNvPr id="6" name="Content Placeholder 5"/>
          <p:cNvPicPr>
            <a:picLocks noGrp="1" noChangeAspect="1"/>
          </p:cNvPicPr>
          <p:nvPr>
            <p:ph idx="1"/>
          </p:nvPr>
        </p:nvPicPr>
        <p:blipFill>
          <a:blip r:embed="rId2"/>
          <a:stretch>
            <a:fillRect/>
          </a:stretch>
        </p:blipFill>
        <p:spPr>
          <a:xfrm>
            <a:off x="1540669" y="2373312"/>
            <a:ext cx="8686800" cy="3848100"/>
          </a:xfrm>
          <a:prstGeom prst="rect">
            <a:avLst/>
          </a:prstGeom>
        </p:spPr>
      </p:pic>
    </p:spTree>
    <p:extLst>
      <p:ext uri="{BB962C8B-B14F-4D97-AF65-F5344CB8AC3E}">
        <p14:creationId xmlns:p14="http://schemas.microsoft.com/office/powerpoint/2010/main" val="1892736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4000" dirty="0">
                <a:solidFill>
                  <a:srgbClr val="009DD8"/>
                </a:solidFill>
                <a:latin typeface="Times New Roman"/>
                <a:cs typeface="Times New Roman"/>
              </a:rPr>
            </a:br>
            <a:r>
              <a:rPr lang="en-US" sz="2000" dirty="0">
                <a:solidFill>
                  <a:srgbClr val="009DD8"/>
                </a:solidFill>
                <a:latin typeface="Times New Roman"/>
                <a:cs typeface="Times New Roman"/>
              </a:rPr>
              <a:t>Post a job for employers</a:t>
            </a:r>
            <a:endParaRPr lang="en-US" sz="4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57288" y="1973580"/>
            <a:ext cx="9758361" cy="4527233"/>
          </a:xfrm>
          <a:prstGeom prst="rect">
            <a:avLst/>
          </a:prstGeom>
        </p:spPr>
      </p:pic>
    </p:spTree>
    <p:extLst>
      <p:ext uri="{BB962C8B-B14F-4D97-AF65-F5344CB8AC3E}">
        <p14:creationId xmlns:p14="http://schemas.microsoft.com/office/powerpoint/2010/main" val="52291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9DD8"/>
                </a:solidFill>
                <a:latin typeface="Times New Roman"/>
                <a:cs typeface="Times New Roman"/>
              </a:rPr>
              <a:t>Web </a:t>
            </a:r>
            <a:r>
              <a:rPr lang="en-US" sz="4000" cap="none" dirty="0">
                <a:solidFill>
                  <a:srgbClr val="009DD8"/>
                </a:solidFill>
                <a:latin typeface="Times New Roman"/>
                <a:cs typeface="Times New Roman"/>
              </a:rPr>
              <a:t>PAGES3</a:t>
            </a:r>
            <a:endParaRPr lang="en-US" sz="4000" dirty="0"/>
          </a:p>
        </p:txBody>
      </p:sp>
      <p:sp>
        <p:nvSpPr>
          <p:cNvPr id="3" name="Content Placeholder 2"/>
          <p:cNvSpPr>
            <a:spLocks noGrp="1"/>
          </p:cNvSpPr>
          <p:nvPr>
            <p:ph idx="1"/>
          </p:nvPr>
        </p:nvSpPr>
        <p:spPr>
          <a:xfrm>
            <a:off x="2662182" y="3016116"/>
            <a:ext cx="8069807" cy="1733961"/>
          </a:xfrm>
        </p:spPr>
        <p:txBody>
          <a:bodyPr numCol="2">
            <a:normAutofit lnSpcReduction="10000"/>
          </a:bodyPr>
          <a:lstStyle/>
          <a:p>
            <a:pPr>
              <a:buFont typeface="Wingdings" charset="2"/>
              <a:buChar char="Ø"/>
            </a:pPr>
            <a:r>
              <a:rPr lang="en-US" dirty="0">
                <a:latin typeface="Times New Roman"/>
                <a:cs typeface="Times New Roman"/>
              </a:rPr>
              <a:t>  Home</a:t>
            </a:r>
          </a:p>
          <a:p>
            <a:pPr>
              <a:buFont typeface="Wingdings" charset="2"/>
              <a:buChar char="Ø"/>
            </a:pPr>
            <a:r>
              <a:rPr lang="en-US" dirty="0">
                <a:latin typeface="Times New Roman"/>
                <a:cs typeface="Times New Roman"/>
              </a:rPr>
              <a:t>  Upload Resume</a:t>
            </a:r>
          </a:p>
          <a:p>
            <a:pPr>
              <a:buFont typeface="Wingdings" charset="2"/>
              <a:buChar char="Ø"/>
            </a:pPr>
            <a:r>
              <a:rPr lang="en-US" dirty="0">
                <a:latin typeface="Times New Roman"/>
                <a:cs typeface="Times New Roman"/>
              </a:rPr>
              <a:t>  Apply job</a:t>
            </a:r>
          </a:p>
          <a:p>
            <a:pPr>
              <a:buFont typeface="Wingdings" charset="2"/>
              <a:buChar char="Ø"/>
            </a:pPr>
            <a:r>
              <a:rPr lang="en-US" dirty="0">
                <a:latin typeface="Times New Roman"/>
                <a:cs typeface="Times New Roman"/>
              </a:rPr>
              <a:t> Terms and Conditions</a:t>
            </a:r>
          </a:p>
          <a:p>
            <a:pPr>
              <a:buFont typeface="Wingdings" charset="2"/>
              <a:buChar char="Ø"/>
            </a:pPr>
            <a:r>
              <a:rPr lang="en-US" dirty="0">
                <a:latin typeface="Times New Roman"/>
                <a:cs typeface="Times New Roman"/>
              </a:rPr>
              <a:t> View Applications</a:t>
            </a:r>
          </a:p>
          <a:p>
            <a:pPr>
              <a:buFont typeface="Wingdings" charset="2"/>
              <a:buChar char="Ø"/>
            </a:pPr>
            <a:r>
              <a:rPr lang="en-US" dirty="0">
                <a:latin typeface="Times New Roman"/>
                <a:cs typeface="Times New Roman"/>
              </a:rPr>
              <a:t> View Submitted Jobs</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23888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9DD8"/>
                </a:solidFill>
                <a:latin typeface="Times New Roman"/>
                <a:ea typeface="AppleGothic" charset="-127"/>
                <a:cs typeface="Times New Roman"/>
              </a:rPr>
              <a:t>OBJECTIVE</a:t>
            </a:r>
            <a:endParaRPr lang="en-US" sz="4000" dirty="0">
              <a:solidFill>
                <a:srgbClr val="009DD8"/>
              </a:solidFill>
              <a:latin typeface="Times New Roman"/>
              <a:cs typeface="Times New Roman"/>
            </a:endParaRPr>
          </a:p>
        </p:txBody>
      </p:sp>
      <p:sp>
        <p:nvSpPr>
          <p:cNvPr id="4" name="Content Placeholder 2"/>
          <p:cNvSpPr txBox="1">
            <a:spLocks noGrp="1"/>
          </p:cNvSpPr>
          <p:nvPr>
            <p:ph idx="1"/>
          </p:nvPr>
        </p:nvSpPr>
        <p:spPr>
          <a:xfrm>
            <a:off x="2784300" y="2321274"/>
            <a:ext cx="7959901" cy="402336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marL="342900" indent="-342900">
              <a:buFont typeface="Wingdings" charset="2"/>
              <a:buChar char="Ø"/>
            </a:pPr>
            <a:r>
              <a:rPr lang="en-US" sz="2200" dirty="0">
                <a:solidFill>
                  <a:srgbClr val="000000"/>
                </a:solidFill>
                <a:latin typeface="Times New Roman"/>
                <a:ea typeface="AppleGothic" charset="-127"/>
                <a:cs typeface="Times New Roman"/>
              </a:rPr>
              <a:t>Easy access to jobs</a:t>
            </a:r>
          </a:p>
          <a:p>
            <a:pPr marL="342900" indent="-342900">
              <a:buFont typeface="Wingdings" charset="2"/>
              <a:buChar char="Ø"/>
            </a:pPr>
            <a:r>
              <a:rPr lang="en-US" sz="2200" dirty="0">
                <a:solidFill>
                  <a:srgbClr val="000000"/>
                </a:solidFill>
                <a:latin typeface="Times New Roman"/>
                <a:ea typeface="AppleGothic" charset="-127"/>
                <a:cs typeface="Times New Roman"/>
              </a:rPr>
              <a:t>Search optimization</a:t>
            </a:r>
          </a:p>
          <a:p>
            <a:pPr marL="342900" indent="-342900">
              <a:buFont typeface="Wingdings" charset="2"/>
              <a:buChar char="Ø"/>
            </a:pPr>
            <a:r>
              <a:rPr lang="en-US" sz="2200" dirty="0">
                <a:solidFill>
                  <a:srgbClr val="000000"/>
                </a:solidFill>
                <a:latin typeface="Times New Roman"/>
                <a:ea typeface="AppleGothic" charset="-127"/>
                <a:cs typeface="Times New Roman"/>
              </a:rPr>
              <a:t>Application status check</a:t>
            </a:r>
          </a:p>
          <a:p>
            <a:pPr marL="342900" indent="-342900">
              <a:buFont typeface="Wingdings" charset="2"/>
              <a:buChar char="Ø"/>
            </a:pPr>
            <a:r>
              <a:rPr lang="en-US" sz="2200" dirty="0">
                <a:solidFill>
                  <a:srgbClr val="000000"/>
                </a:solidFill>
                <a:latin typeface="Times New Roman"/>
                <a:ea typeface="AppleGothic" charset="-127"/>
                <a:cs typeface="Times New Roman"/>
              </a:rPr>
              <a:t>Secured login</a:t>
            </a:r>
          </a:p>
          <a:p>
            <a:pPr marL="342900" indent="-342900">
              <a:buFont typeface="Wingdings" charset="2"/>
              <a:buChar char="Ø"/>
            </a:pPr>
            <a:r>
              <a:rPr lang="en-US" sz="2200" dirty="0">
                <a:solidFill>
                  <a:srgbClr val="000000"/>
                </a:solidFill>
                <a:latin typeface="Times New Roman"/>
                <a:ea typeface="AppleGothic" charset="-127"/>
                <a:cs typeface="Times New Roman"/>
              </a:rPr>
              <a:t>H1B data for international students</a:t>
            </a:r>
          </a:p>
          <a:p>
            <a:pPr marL="342900" indent="-342900">
              <a:buFont typeface="Wingdings" charset="2"/>
              <a:buChar char="Ø"/>
            </a:pPr>
            <a:r>
              <a:rPr lang="en-US" sz="2200" dirty="0">
                <a:solidFill>
                  <a:srgbClr val="000000"/>
                </a:solidFill>
                <a:latin typeface="Times New Roman"/>
                <a:ea typeface="AppleGothic" charset="-127"/>
                <a:cs typeface="Times New Roman"/>
              </a:rPr>
              <a:t>Provide live support</a:t>
            </a:r>
          </a:p>
          <a:p>
            <a:pPr marL="342900" indent="-342900">
              <a:buFont typeface="Wingdings" charset="2"/>
              <a:buChar char="Ø"/>
            </a:pPr>
            <a:r>
              <a:rPr lang="en-US" sz="2200" dirty="0">
                <a:solidFill>
                  <a:srgbClr val="000000"/>
                </a:solidFill>
                <a:latin typeface="Times New Roman"/>
                <a:ea typeface="AppleGothic" charset="-127"/>
                <a:cs typeface="Times New Roman"/>
              </a:rPr>
              <a:t>One-click apply</a:t>
            </a:r>
          </a:p>
          <a:p>
            <a:endParaRPr lang="en-US" sz="2200" dirty="0">
              <a:solidFill>
                <a:srgbClr val="000000"/>
              </a:solidFill>
              <a:latin typeface="Times New Roman"/>
              <a:ea typeface="AppleGothic" charset="-127"/>
              <a:cs typeface="Times New Roman"/>
            </a:endParaRPr>
          </a:p>
          <a:p>
            <a:pPr marL="342900" indent="-342900">
              <a:buFont typeface="Wingdings" charset="2"/>
              <a:buChar char="Ø"/>
            </a:pPr>
            <a:endParaRPr lang="en-US" sz="2200" dirty="0">
              <a:solidFill>
                <a:srgbClr val="000000"/>
              </a:solidFill>
              <a:latin typeface="Times New Roman"/>
              <a:ea typeface="AppleGothic" charset="-127"/>
              <a:cs typeface="Times New Roman"/>
            </a:endParaRPr>
          </a:p>
          <a:p>
            <a:pPr marL="342900" indent="-342900">
              <a:buFont typeface="Wingdings" charset="2"/>
              <a:buChar char="Ø"/>
            </a:pPr>
            <a:endParaRPr lang="en-US" sz="2200" dirty="0">
              <a:solidFill>
                <a:srgbClr val="000000"/>
              </a:solidFill>
              <a:latin typeface="Times New Roman"/>
              <a:ea typeface="AppleGothic" charset="-127"/>
              <a:cs typeface="Times New Roman"/>
            </a:endParaRPr>
          </a:p>
          <a:p>
            <a:pPr marL="342900" indent="-342900">
              <a:buFont typeface="Wingdings" charset="2"/>
              <a:buChar char="Ø"/>
            </a:pPr>
            <a:endParaRPr lang="en-US" sz="2200" dirty="0">
              <a:solidFill>
                <a:srgbClr val="000000"/>
              </a:solidFill>
              <a:latin typeface="Times New Roman"/>
              <a:ea typeface="AppleGothic" charset="-127"/>
              <a:cs typeface="Times New Roman"/>
            </a:endParaRPr>
          </a:p>
        </p:txBody>
      </p:sp>
    </p:spTree>
    <p:extLst>
      <p:ext uri="{BB962C8B-B14F-4D97-AF65-F5344CB8AC3E}">
        <p14:creationId xmlns:p14="http://schemas.microsoft.com/office/powerpoint/2010/main" val="327689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TECHNOLOGIES USED</a:t>
            </a:r>
          </a:p>
        </p:txBody>
      </p:sp>
      <p:sp>
        <p:nvSpPr>
          <p:cNvPr id="3" name="Content Placeholder 2"/>
          <p:cNvSpPr>
            <a:spLocks noGrp="1"/>
          </p:cNvSpPr>
          <p:nvPr>
            <p:ph idx="1"/>
          </p:nvPr>
        </p:nvSpPr>
        <p:spPr>
          <a:xfrm>
            <a:off x="1819565" y="2516265"/>
            <a:ext cx="8924636" cy="3127695"/>
          </a:xfrm>
        </p:spPr>
        <p:txBody>
          <a:bodyPr numCol="2">
            <a:normAutofit lnSpcReduction="10000"/>
          </a:bodyPr>
          <a:lstStyle/>
          <a:p>
            <a:pPr>
              <a:buFont typeface="Wingdings" charset="2"/>
              <a:buChar char="Ø"/>
            </a:pPr>
            <a:r>
              <a:rPr lang="en-US" dirty="0">
                <a:latin typeface="Times New Roman"/>
                <a:cs typeface="Times New Roman"/>
              </a:rPr>
              <a:t>HTML5</a:t>
            </a:r>
          </a:p>
          <a:p>
            <a:pPr>
              <a:buFont typeface="Wingdings" charset="2"/>
              <a:buChar char="Ø"/>
            </a:pPr>
            <a:r>
              <a:rPr lang="en-US" dirty="0">
                <a:latin typeface="Times New Roman"/>
                <a:cs typeface="Times New Roman"/>
              </a:rPr>
              <a:t>CSS3</a:t>
            </a:r>
          </a:p>
          <a:p>
            <a:pPr>
              <a:buFont typeface="Wingdings" charset="2"/>
              <a:buChar char="Ø"/>
            </a:pPr>
            <a:r>
              <a:rPr lang="en-US" dirty="0">
                <a:latin typeface="Times New Roman"/>
                <a:cs typeface="Times New Roman"/>
              </a:rPr>
              <a:t>BOOTSRAP</a:t>
            </a:r>
          </a:p>
          <a:p>
            <a:pPr>
              <a:buFont typeface="Wingdings" charset="2"/>
              <a:buChar char="Ø"/>
            </a:pPr>
            <a:r>
              <a:rPr lang="en-US" dirty="0">
                <a:latin typeface="Times New Roman"/>
                <a:cs typeface="Times New Roman"/>
              </a:rPr>
              <a:t>ANGULAR JS</a:t>
            </a:r>
          </a:p>
          <a:p>
            <a:pPr>
              <a:buFont typeface="Wingdings" charset="2"/>
              <a:buChar char="Ø"/>
            </a:pPr>
            <a:r>
              <a:rPr lang="en-US" dirty="0">
                <a:latin typeface="Times New Roman"/>
                <a:cs typeface="Times New Roman"/>
              </a:rPr>
              <a:t>D3 JS</a:t>
            </a:r>
          </a:p>
          <a:p>
            <a:pPr>
              <a:buFont typeface="Wingdings" charset="2"/>
              <a:buChar char="Ø"/>
            </a:pPr>
            <a:r>
              <a:rPr lang="en-US" dirty="0">
                <a:latin typeface="Times New Roman"/>
                <a:cs typeface="Times New Roman"/>
              </a:rPr>
              <a:t>REACT JS</a:t>
            </a:r>
          </a:p>
          <a:p>
            <a:pPr>
              <a:buFont typeface="Wingdings" charset="2"/>
              <a:buChar char="Ø"/>
            </a:pPr>
            <a:r>
              <a:rPr lang="en-US" dirty="0">
                <a:latin typeface="Times New Roman"/>
                <a:cs typeface="Times New Roman"/>
              </a:rPr>
              <a:t>PHP</a:t>
            </a:r>
          </a:p>
          <a:p>
            <a:pPr>
              <a:buFont typeface="Wingdings" charset="2"/>
              <a:buChar char="Ø"/>
            </a:pPr>
            <a:r>
              <a:rPr lang="en-US" dirty="0">
                <a:latin typeface="Times New Roman"/>
                <a:cs typeface="Times New Roman"/>
              </a:rPr>
              <a:t>MYSQL</a:t>
            </a:r>
          </a:p>
          <a:p>
            <a:pPr>
              <a:buFont typeface="Wingdings" charset="2"/>
              <a:buChar char="Ø"/>
            </a:pPr>
            <a:r>
              <a:rPr lang="en-US" dirty="0">
                <a:latin typeface="Times New Roman"/>
                <a:cs typeface="Times New Roman"/>
              </a:rPr>
              <a:t>JAVASCRIPT</a:t>
            </a:r>
          </a:p>
          <a:p>
            <a:pPr>
              <a:buFont typeface="Wingdings" charset="2"/>
              <a:buChar char="Ø"/>
            </a:pPr>
            <a:r>
              <a:rPr lang="en-US" dirty="0">
                <a:latin typeface="Times New Roman"/>
                <a:cs typeface="Times New Roman"/>
              </a:rPr>
              <a:t>JQUERY</a:t>
            </a:r>
          </a:p>
          <a:p>
            <a:pPr>
              <a:buFont typeface="Wingdings" charset="2"/>
              <a:buChar char="Ø"/>
            </a:pPr>
            <a:r>
              <a:rPr lang="en-US" dirty="0">
                <a:latin typeface="Times New Roman"/>
                <a:cs typeface="Times New Roman"/>
              </a:rPr>
              <a:t>AJAX</a:t>
            </a:r>
          </a:p>
          <a:p>
            <a:pPr>
              <a:buFont typeface="Wingdings" charset="2"/>
              <a:buChar char="Ø"/>
            </a:pPr>
            <a:r>
              <a:rPr lang="en-US" dirty="0">
                <a:latin typeface="Times New Roman"/>
                <a:cs typeface="Times New Roman"/>
              </a:rPr>
              <a:t> Google APIs </a:t>
            </a:r>
            <a:r>
              <a:rPr lang="en-US">
                <a:latin typeface="Times New Roman"/>
                <a:cs typeface="Times New Roman"/>
              </a:rPr>
              <a:t>and Analytics</a:t>
            </a:r>
            <a:endParaRPr lang="en-US" dirty="0">
              <a:latin typeface="Times New Roman"/>
              <a:cs typeface="Times New Roman"/>
            </a:endParaRPr>
          </a:p>
          <a:p>
            <a:pPr>
              <a:buFont typeface="Wingdings" charset="2"/>
              <a:buChar char="Ø"/>
            </a:pPr>
            <a:r>
              <a:rPr lang="en-US" dirty="0">
                <a:latin typeface="Times New Roman"/>
                <a:cs typeface="Times New Roman"/>
              </a:rPr>
              <a:t>Python</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282648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FEATURES</a:t>
            </a:r>
          </a:p>
        </p:txBody>
      </p:sp>
      <p:sp>
        <p:nvSpPr>
          <p:cNvPr id="3" name="Content Placeholder 2"/>
          <p:cNvSpPr>
            <a:spLocks noGrp="1"/>
          </p:cNvSpPr>
          <p:nvPr>
            <p:ph idx="1"/>
          </p:nvPr>
        </p:nvSpPr>
        <p:spPr>
          <a:xfrm>
            <a:off x="1024128" y="2022419"/>
            <a:ext cx="9720073" cy="4127146"/>
          </a:xfrm>
        </p:spPr>
        <p:txBody>
          <a:bodyPr numCol="2">
            <a:normAutofit fontScale="85000" lnSpcReduction="20000"/>
          </a:bodyPr>
          <a:lstStyle/>
          <a:p>
            <a:pPr>
              <a:buFont typeface="Wingdings" charset="2"/>
              <a:buChar char="Ø"/>
            </a:pPr>
            <a:r>
              <a:rPr lang="en-US" dirty="0">
                <a:latin typeface="Times New Roman"/>
                <a:cs typeface="Times New Roman"/>
              </a:rPr>
              <a:t> Unique credentials</a:t>
            </a:r>
          </a:p>
          <a:p>
            <a:pPr>
              <a:buFont typeface="Wingdings" charset="2"/>
              <a:buChar char="Ø"/>
            </a:pPr>
            <a:r>
              <a:rPr lang="en-US" dirty="0">
                <a:latin typeface="Times New Roman"/>
                <a:cs typeface="Times New Roman"/>
              </a:rPr>
              <a:t> User flows – Employer and Candidate</a:t>
            </a:r>
          </a:p>
          <a:p>
            <a:pPr>
              <a:buFont typeface="Wingdings" charset="2"/>
              <a:buChar char="Ø"/>
            </a:pPr>
            <a:r>
              <a:rPr lang="en-US" dirty="0">
                <a:latin typeface="Times New Roman"/>
                <a:cs typeface="Times New Roman"/>
              </a:rPr>
              <a:t> Fixed header and footer</a:t>
            </a:r>
          </a:p>
          <a:p>
            <a:pPr>
              <a:buFont typeface="Wingdings" charset="2"/>
              <a:buChar char="Ø"/>
            </a:pPr>
            <a:r>
              <a:rPr lang="en-US" dirty="0">
                <a:latin typeface="Times New Roman"/>
                <a:cs typeface="Times New Roman"/>
              </a:rPr>
              <a:t> Responsive web design</a:t>
            </a:r>
          </a:p>
          <a:p>
            <a:pPr>
              <a:buFont typeface="Wingdings" charset="2"/>
              <a:buChar char="Ø"/>
            </a:pPr>
            <a:r>
              <a:rPr lang="en-US" dirty="0">
                <a:latin typeface="Times New Roman"/>
                <a:cs typeface="Times New Roman"/>
              </a:rPr>
              <a:t> User Sessions</a:t>
            </a:r>
          </a:p>
          <a:p>
            <a:pPr>
              <a:buFont typeface="Wingdings" charset="2"/>
              <a:buChar char="Ø"/>
            </a:pPr>
            <a:r>
              <a:rPr lang="en-US" dirty="0">
                <a:latin typeface="Times New Roman"/>
                <a:cs typeface="Times New Roman"/>
              </a:rPr>
              <a:t> H1B data graphs</a:t>
            </a:r>
          </a:p>
          <a:p>
            <a:pPr>
              <a:buFont typeface="Wingdings" charset="2"/>
              <a:buChar char="Ø"/>
            </a:pPr>
            <a:r>
              <a:rPr lang="en-US" dirty="0">
                <a:latin typeface="Times New Roman"/>
                <a:cs typeface="Times New Roman"/>
              </a:rPr>
              <a:t> Secured through Recaptcha</a:t>
            </a:r>
          </a:p>
          <a:p>
            <a:pPr>
              <a:buFont typeface="Wingdings" charset="2"/>
              <a:buChar char="Ø"/>
            </a:pPr>
            <a:r>
              <a:rPr lang="en-US" dirty="0">
                <a:latin typeface="Times New Roman"/>
                <a:cs typeface="Times New Roman"/>
              </a:rPr>
              <a:t> Search optimization</a:t>
            </a:r>
          </a:p>
          <a:p>
            <a:pPr>
              <a:buFont typeface="Wingdings" charset="2"/>
              <a:buChar char="Ø"/>
            </a:pPr>
            <a:r>
              <a:rPr lang="en-US" dirty="0">
                <a:latin typeface="Times New Roman"/>
                <a:cs typeface="Times New Roman"/>
              </a:rPr>
              <a:t> Bread crumbs</a:t>
            </a:r>
          </a:p>
          <a:p>
            <a:pPr>
              <a:buFont typeface="Wingdings" charset="2"/>
              <a:buChar char="Ø"/>
            </a:pPr>
            <a:r>
              <a:rPr lang="en-US" dirty="0">
                <a:latin typeface="Times New Roman"/>
                <a:cs typeface="Times New Roman"/>
              </a:rPr>
              <a:t> Sliders</a:t>
            </a:r>
          </a:p>
          <a:p>
            <a:pPr>
              <a:buFont typeface="Wingdings" charset="2"/>
              <a:buChar char="Ø"/>
            </a:pPr>
            <a:r>
              <a:rPr lang="en-US" dirty="0">
                <a:latin typeface="Times New Roman"/>
                <a:cs typeface="Times New Roman"/>
              </a:rPr>
              <a:t>  Online chat</a:t>
            </a:r>
          </a:p>
          <a:p>
            <a:pPr>
              <a:buFont typeface="Wingdings" charset="2"/>
              <a:buChar char="Ø"/>
            </a:pPr>
            <a:r>
              <a:rPr lang="en-US" dirty="0">
                <a:latin typeface="Times New Roman"/>
                <a:cs typeface="Times New Roman"/>
              </a:rPr>
              <a:t>  Timeline</a:t>
            </a:r>
          </a:p>
          <a:p>
            <a:pPr>
              <a:buFont typeface="Wingdings" charset="2"/>
              <a:buChar char="Ø"/>
            </a:pPr>
            <a:r>
              <a:rPr lang="en-US" dirty="0">
                <a:latin typeface="Times New Roman"/>
                <a:cs typeface="Times New Roman"/>
              </a:rPr>
              <a:t>  Accordion View</a:t>
            </a:r>
          </a:p>
          <a:p>
            <a:pPr>
              <a:buFont typeface="Wingdings" charset="2"/>
              <a:buChar char="Ø"/>
            </a:pPr>
            <a:r>
              <a:rPr lang="en-US" dirty="0">
                <a:latin typeface="Times New Roman"/>
                <a:cs typeface="Times New Roman"/>
              </a:rPr>
              <a:t>  Update Profile</a:t>
            </a:r>
          </a:p>
          <a:p>
            <a:pPr>
              <a:buFont typeface="Wingdings" charset="2"/>
              <a:buChar char="Ø"/>
            </a:pPr>
            <a:r>
              <a:rPr lang="en-US" dirty="0">
                <a:latin typeface="Times New Roman"/>
                <a:cs typeface="Times New Roman"/>
              </a:rPr>
              <a:t>  Check status of application</a:t>
            </a:r>
          </a:p>
          <a:p>
            <a:pPr>
              <a:buFont typeface="Wingdings" charset="2"/>
              <a:buChar char="Ø"/>
            </a:pPr>
            <a:r>
              <a:rPr lang="en-US" dirty="0">
                <a:latin typeface="Times New Roman"/>
                <a:cs typeface="Times New Roman"/>
              </a:rPr>
              <a:t>  Upload Resume</a:t>
            </a: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p:txBody>
      </p:sp>
    </p:spTree>
    <p:extLst>
      <p:ext uri="{BB962C8B-B14F-4D97-AF65-F5344CB8AC3E}">
        <p14:creationId xmlns:p14="http://schemas.microsoft.com/office/powerpoint/2010/main" val="254052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PRINCIPLES OF WEBDESIGN</a:t>
            </a:r>
          </a:p>
        </p:txBody>
      </p:sp>
      <p:sp>
        <p:nvSpPr>
          <p:cNvPr id="3" name="Content Placeholder 2"/>
          <p:cNvSpPr>
            <a:spLocks noGrp="1"/>
          </p:cNvSpPr>
          <p:nvPr>
            <p:ph idx="1"/>
          </p:nvPr>
        </p:nvSpPr>
        <p:spPr/>
        <p:txBody>
          <a:bodyPr>
            <a:normAutofit lnSpcReduction="10000"/>
          </a:bodyPr>
          <a:lstStyle/>
          <a:p>
            <a:pPr>
              <a:buFont typeface="Wingdings" charset="2"/>
              <a:buChar char="Ø"/>
            </a:pPr>
            <a:r>
              <a:rPr lang="en-US" dirty="0">
                <a:latin typeface="Times New Roman"/>
                <a:cs typeface="Times New Roman"/>
              </a:rPr>
              <a:t> Visual Hierarchy</a:t>
            </a:r>
          </a:p>
          <a:p>
            <a:pPr>
              <a:buFont typeface="Wingdings" charset="2"/>
              <a:buChar char="Ø"/>
            </a:pPr>
            <a:r>
              <a:rPr lang="en-US" dirty="0">
                <a:latin typeface="Times New Roman"/>
                <a:cs typeface="Times New Roman"/>
              </a:rPr>
              <a:t> Divine proportions</a:t>
            </a:r>
          </a:p>
          <a:p>
            <a:pPr>
              <a:buFont typeface="Wingdings" charset="2"/>
              <a:buChar char="Ø"/>
            </a:pPr>
            <a:r>
              <a:rPr lang="en-US" dirty="0">
                <a:latin typeface="Times New Roman"/>
                <a:cs typeface="Times New Roman"/>
              </a:rPr>
              <a:t> Hick’s law</a:t>
            </a:r>
          </a:p>
          <a:p>
            <a:pPr>
              <a:buFont typeface="Wingdings" charset="2"/>
              <a:buChar char="Ø"/>
            </a:pPr>
            <a:r>
              <a:rPr lang="en-US" dirty="0">
                <a:latin typeface="Times New Roman"/>
                <a:cs typeface="Times New Roman"/>
              </a:rPr>
              <a:t> </a:t>
            </a:r>
            <a:r>
              <a:rPr lang="en-US" dirty="0" err="1">
                <a:latin typeface="Times New Roman"/>
                <a:cs typeface="Times New Roman"/>
              </a:rPr>
              <a:t>Fitt’s</a:t>
            </a:r>
            <a:r>
              <a:rPr lang="en-US" dirty="0">
                <a:latin typeface="Times New Roman"/>
                <a:cs typeface="Times New Roman"/>
              </a:rPr>
              <a:t> law</a:t>
            </a:r>
          </a:p>
          <a:p>
            <a:pPr>
              <a:buFont typeface="Wingdings" charset="2"/>
              <a:buChar char="Ø"/>
            </a:pPr>
            <a:r>
              <a:rPr lang="en-US" dirty="0">
                <a:latin typeface="Times New Roman"/>
                <a:cs typeface="Times New Roman"/>
              </a:rPr>
              <a:t> Rule of Thirds</a:t>
            </a:r>
          </a:p>
          <a:p>
            <a:pPr>
              <a:buFont typeface="Wingdings" charset="2"/>
              <a:buChar char="Ø"/>
            </a:pPr>
            <a:r>
              <a:rPr lang="en-US" dirty="0">
                <a:latin typeface="Times New Roman"/>
                <a:cs typeface="Times New Roman"/>
              </a:rPr>
              <a:t> Navigation</a:t>
            </a:r>
          </a:p>
          <a:p>
            <a:pPr>
              <a:buFont typeface="Wingdings" charset="2"/>
              <a:buChar char="Ø"/>
            </a:pPr>
            <a:r>
              <a:rPr lang="en-US" dirty="0">
                <a:latin typeface="Times New Roman"/>
                <a:cs typeface="Times New Roman"/>
              </a:rPr>
              <a:t> “F” pattern design</a:t>
            </a:r>
          </a:p>
          <a:p>
            <a:pPr>
              <a:buFont typeface="Wingdings" charset="2"/>
              <a:buChar char="Ø"/>
            </a:pPr>
            <a:r>
              <a:rPr lang="en-US" dirty="0">
                <a:latin typeface="Times New Roman"/>
                <a:cs typeface="Times New Roman"/>
              </a:rPr>
              <a:t> Load Time</a:t>
            </a:r>
          </a:p>
          <a:p>
            <a:pPr>
              <a:buFont typeface="Wingdings" charset="2"/>
              <a:buChar char="Ø"/>
            </a:pPr>
            <a:r>
              <a:rPr lang="en-US" dirty="0">
                <a:latin typeface="Times New Roman"/>
                <a:cs typeface="Times New Roman"/>
              </a:rPr>
              <a:t> Mobile friendly</a:t>
            </a:r>
          </a:p>
        </p:txBody>
      </p:sp>
    </p:spTree>
    <p:extLst>
      <p:ext uri="{BB962C8B-B14F-4D97-AF65-F5344CB8AC3E}">
        <p14:creationId xmlns:p14="http://schemas.microsoft.com/office/powerpoint/2010/main" val="393638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869" y="585216"/>
            <a:ext cx="11230633" cy="1499616"/>
          </a:xfrm>
        </p:spPr>
        <p:txBody>
          <a:bodyPr>
            <a:normAutofit/>
          </a:bodyPr>
          <a:lstStyle/>
          <a:p>
            <a:pPr algn="ctr"/>
            <a:r>
              <a:rPr lang="en-US" sz="4000" dirty="0">
                <a:solidFill>
                  <a:srgbClr val="009DD8"/>
                </a:solidFill>
                <a:latin typeface="Times New Roman"/>
                <a:cs typeface="Times New Roman"/>
              </a:rPr>
              <a:t>FIXED HEADER AND FOOTER</a:t>
            </a:r>
          </a:p>
        </p:txBody>
      </p:sp>
      <p:sp>
        <p:nvSpPr>
          <p:cNvPr id="3" name="Content Placeholder 2"/>
          <p:cNvSpPr>
            <a:spLocks noGrp="1"/>
          </p:cNvSpPr>
          <p:nvPr>
            <p:ph idx="1"/>
          </p:nvPr>
        </p:nvSpPr>
        <p:spPr>
          <a:xfrm>
            <a:off x="1024128" y="2022419"/>
            <a:ext cx="9720073" cy="4127146"/>
          </a:xfrm>
        </p:spPr>
        <p:txBody>
          <a:bodyPr numCol="1">
            <a:normAutofit/>
          </a:bodyPr>
          <a:lstStyle/>
          <a:p>
            <a:r>
              <a:rPr lang="en-US" dirty="0">
                <a:latin typeface="Times New Roman"/>
                <a:cs typeface="Times New Roman"/>
              </a:rPr>
              <a:t> According to the Web Design study:</a:t>
            </a:r>
          </a:p>
          <a:p>
            <a:pPr>
              <a:buFont typeface="Wingdings" charset="2"/>
              <a:buChar char="ü"/>
            </a:pPr>
            <a:r>
              <a:rPr lang="en-US" dirty="0">
                <a:latin typeface="Times New Roman"/>
                <a:cs typeface="Times New Roman"/>
              </a:rPr>
              <a:t>STICKY MENUS ARE 22% QUICKER TO NAVIGATE: The data from the study indicated that participants were able to find what they were looking for quicker when they didn’t have to scroll back to the top of the page. 22% might not seem like a big number, but it can have a big impact on visitors.</a:t>
            </a:r>
          </a:p>
          <a:p>
            <a:pPr>
              <a:buFont typeface="Wingdings" charset="2"/>
              <a:buChar char="ü"/>
            </a:pPr>
            <a:r>
              <a:rPr lang="en-US" dirty="0">
                <a:latin typeface="Times New Roman"/>
                <a:cs typeface="Times New Roman"/>
              </a:rPr>
              <a:t>100% PREFERRED STICKY MENUS WITHOUT KNOWING WHY: ... Participants were then asked whether one of the websites felt easier to use. Six of the 40 participants had no preference, but of the 34 that did have a preference, 100% of them indicated that the website with the sticky navigation was easier or faster to use. Many comments along this line were made, such as “I don’t know how the websites were different, but I felt like I was spending a lot less time clicking with the first one.</a:t>
            </a: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a:p>
            <a:pPr>
              <a:buFont typeface="Wingdings" charset="2"/>
              <a:buChar char="Ø"/>
            </a:pPr>
            <a:endParaRPr lang="en-US" dirty="0">
              <a:latin typeface="Times New Roman"/>
              <a:cs typeface="Times New Roman"/>
            </a:endParaRPr>
          </a:p>
        </p:txBody>
      </p:sp>
    </p:spTree>
    <p:extLst>
      <p:ext uri="{BB962C8B-B14F-4D97-AF65-F5344CB8AC3E}">
        <p14:creationId xmlns:p14="http://schemas.microsoft.com/office/powerpoint/2010/main" val="293151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SEO</a:t>
            </a:r>
          </a:p>
        </p:txBody>
      </p:sp>
      <p:sp>
        <p:nvSpPr>
          <p:cNvPr id="3" name="Content Placeholder 2"/>
          <p:cNvSpPr>
            <a:spLocks noGrp="1"/>
          </p:cNvSpPr>
          <p:nvPr>
            <p:ph idx="1"/>
          </p:nvPr>
        </p:nvSpPr>
        <p:spPr/>
        <p:txBody>
          <a:bodyPr/>
          <a:lstStyle/>
          <a:p>
            <a:pPr>
              <a:buFont typeface="Wingdings" charset="2"/>
              <a:buChar char="Ø"/>
            </a:pPr>
            <a:r>
              <a:rPr lang="en-US" dirty="0">
                <a:latin typeface="Times New Roman"/>
                <a:cs typeface="Times New Roman"/>
              </a:rPr>
              <a:t> Search engine optimization is a methodology of strategies, techniques and tactics used to increase the amount of visitors to a website by obtaining a high-ranking placement in the search results page of a search engine (SERP) -- including Google, Bing, Yahoo and other search engines.</a:t>
            </a:r>
            <a:endParaRPr lang="en-US" dirty="0">
              <a:latin typeface="Times New Roman"/>
              <a:cs typeface="Times New Roman"/>
              <a:hlinkClick r:id="rId2"/>
            </a:endParaRPr>
          </a:p>
          <a:p>
            <a:pPr>
              <a:buFont typeface="Wingdings" charset="2"/>
              <a:buChar char="Ø"/>
            </a:pPr>
            <a:r>
              <a:rPr lang="en-US" dirty="0">
                <a:latin typeface="Times New Roman"/>
                <a:cs typeface="Times New Roman"/>
              </a:rPr>
              <a:t> It is common practice for Internet users to not click through pages and pages of search results, so where a site ranks in a search is essential for directing more traffic toward the site. The higher a website naturally ranks inorganic results of a search, the greater the chance that that site will be visited by a user.</a:t>
            </a:r>
          </a:p>
          <a:p>
            <a:endParaRPr lang="en-US" dirty="0">
              <a:latin typeface="Times New Roman"/>
              <a:cs typeface="Times New Roman"/>
            </a:endParaRPr>
          </a:p>
        </p:txBody>
      </p:sp>
    </p:spTree>
    <p:extLst>
      <p:ext uri="{BB962C8B-B14F-4D97-AF65-F5344CB8AC3E}">
        <p14:creationId xmlns:p14="http://schemas.microsoft.com/office/powerpoint/2010/main" val="84690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9DD8"/>
                </a:solidFill>
                <a:latin typeface="Times New Roman"/>
                <a:cs typeface="Times New Roman"/>
              </a:rPr>
              <a:t>BREADCRUMBS</a:t>
            </a:r>
          </a:p>
        </p:txBody>
      </p:sp>
      <p:sp>
        <p:nvSpPr>
          <p:cNvPr id="3" name="Content Placeholder 2"/>
          <p:cNvSpPr>
            <a:spLocks noGrp="1"/>
          </p:cNvSpPr>
          <p:nvPr>
            <p:ph idx="1"/>
          </p:nvPr>
        </p:nvSpPr>
        <p:spPr>
          <a:xfrm>
            <a:off x="776150" y="1787254"/>
            <a:ext cx="10661882" cy="4522106"/>
          </a:xfrm>
        </p:spPr>
        <p:txBody>
          <a:bodyPr>
            <a:normAutofit fontScale="92500" lnSpcReduction="10000"/>
          </a:bodyPr>
          <a:lstStyle/>
          <a:p>
            <a:r>
              <a:rPr lang="en-US" dirty="0">
                <a:latin typeface="Times New Roman"/>
                <a:cs typeface="Times New Roman"/>
              </a:rPr>
              <a:t>There are various pro-breadcrumb arguments by Nielsen and other usability experts such as the fact that breadcrumbs:</a:t>
            </a:r>
            <a:endParaRPr lang="en-US" dirty="0">
              <a:latin typeface="Times New Roman"/>
              <a:cs typeface="Times New Roman"/>
              <a:hlinkClick r:id="rId3"/>
            </a:endParaRPr>
          </a:p>
          <a:p>
            <a:pPr>
              <a:buFont typeface="Wingdings" charset="2"/>
              <a:buChar char="Ø"/>
            </a:pPr>
            <a:r>
              <a:rPr lang="en-US" dirty="0">
                <a:latin typeface="Times New Roman"/>
                <a:cs typeface="Times New Roman"/>
              </a:rPr>
              <a:t> Help users visualize their current location in relation to the rest of the web site</a:t>
            </a:r>
          </a:p>
          <a:p>
            <a:pPr>
              <a:buFont typeface="Wingdings" charset="2"/>
              <a:buChar char="Ø"/>
            </a:pPr>
            <a:r>
              <a:rPr lang="en-US" dirty="0">
                <a:latin typeface="Times New Roman"/>
                <a:cs typeface="Times New Roman"/>
              </a:rPr>
              <a:t> Enable one-click access to higher site levels and thus help users who enter a site through search or deep links</a:t>
            </a:r>
          </a:p>
          <a:p>
            <a:pPr>
              <a:buFont typeface="Wingdings" charset="2"/>
              <a:buChar char="Ø"/>
            </a:pPr>
            <a:r>
              <a:rPr lang="en-US" dirty="0">
                <a:latin typeface="Times New Roman"/>
                <a:cs typeface="Times New Roman"/>
              </a:rPr>
              <a:t> Never cause problems in user testing. Although some users may overlook them, those who use them never have problems with doing so</a:t>
            </a:r>
            <a:endParaRPr lang="en-US" dirty="0">
              <a:latin typeface="Times New Roman"/>
              <a:cs typeface="Times New Roman"/>
              <a:hlinkClick r:id="rId4"/>
            </a:endParaRPr>
          </a:p>
          <a:p>
            <a:pPr>
              <a:buFont typeface="Wingdings" charset="2"/>
              <a:buChar char="Ø"/>
            </a:pPr>
            <a:r>
              <a:rPr lang="en-US" dirty="0">
                <a:latin typeface="Times New Roman"/>
                <a:cs typeface="Times New Roman"/>
              </a:rPr>
              <a:t> Take up very little space on the page</a:t>
            </a:r>
          </a:p>
          <a:p>
            <a:pPr>
              <a:buFont typeface="Wingdings" charset="2"/>
              <a:buChar char="Ø"/>
            </a:pPr>
            <a:r>
              <a:rPr lang="en-US" dirty="0">
                <a:latin typeface="Times New Roman"/>
                <a:cs typeface="Times New Roman"/>
              </a:rPr>
              <a:t> Reduce the bounce rate. In fact, breadcrumbs can be an excellent way to entice first-time visitors to continue browsing through a web site after having viewed the landing page</a:t>
            </a:r>
            <a:endParaRPr lang="en-US" dirty="0">
              <a:latin typeface="Times New Roman"/>
              <a:cs typeface="Times New Roman"/>
              <a:hlinkClick r:id="rId5"/>
            </a:endParaRPr>
          </a:p>
          <a:p>
            <a:pPr>
              <a:buFont typeface="Wingdings" charset="2"/>
              <a:buChar char="Ø"/>
            </a:pPr>
            <a:r>
              <a:rPr lang="en-US" dirty="0">
                <a:latin typeface="Times New Roman"/>
                <a:cs typeface="Times New Roman"/>
              </a:rPr>
              <a:t> Enable users to reach pages and complete tasks faster</a:t>
            </a:r>
            <a:endParaRPr lang="en-US" dirty="0">
              <a:latin typeface="Times New Roman"/>
              <a:cs typeface="Times New Roman"/>
              <a:hlinkClick r:id="rId6"/>
            </a:endParaRPr>
          </a:p>
          <a:p>
            <a:pPr>
              <a:buFont typeface="Wingdings" charset="2"/>
              <a:buChar char="Ø"/>
            </a:pPr>
            <a:r>
              <a:rPr lang="en-US" dirty="0">
                <a:latin typeface="Times New Roman"/>
                <a:cs typeface="Times New Roman"/>
              </a:rPr>
              <a:t> Are easily understood by users</a:t>
            </a: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1013044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302</TotalTime>
  <Words>645</Words>
  <Application>Microsoft Office PowerPoint</Application>
  <PresentationFormat>Widescreen</PresentationFormat>
  <Paragraphs>120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AppleGothic</vt:lpstr>
      <vt:lpstr>Calibri</vt:lpstr>
      <vt:lpstr>Times New Roman</vt:lpstr>
      <vt:lpstr>Tw Cen MT</vt:lpstr>
      <vt:lpstr>Tw Cen MT Condensed</vt:lpstr>
      <vt:lpstr>Wingdings</vt:lpstr>
      <vt:lpstr>Wingdings 2</vt:lpstr>
      <vt:lpstr>Wingdings 3</vt:lpstr>
      <vt:lpstr>Integral</vt:lpstr>
      <vt:lpstr>NEU JOB PORTAL</vt:lpstr>
      <vt:lpstr>   CURRENT DAY PROBLEMS </vt:lpstr>
      <vt:lpstr>OBJECTIVE</vt:lpstr>
      <vt:lpstr>TECHNOLOGIES USED</vt:lpstr>
      <vt:lpstr>FEATURES</vt:lpstr>
      <vt:lpstr>PRINCIPLES OF WEBDESIGN</vt:lpstr>
      <vt:lpstr>FIXED HEADER AND FOOTER</vt:lpstr>
      <vt:lpstr>SEO</vt:lpstr>
      <vt:lpstr>BREADCRUMBS</vt:lpstr>
      <vt:lpstr>BENEFITS OF SITEMAPS</vt:lpstr>
      <vt:lpstr>   Web PAGES1</vt:lpstr>
      <vt:lpstr> H1B Data Code snippets</vt:lpstr>
      <vt:lpstr> - Timeline Code snippets</vt:lpstr>
      <vt:lpstr> - Slider Code snippets</vt:lpstr>
      <vt:lpstr> - Slider Code snippets</vt:lpstr>
      <vt:lpstr>Web PAGES2</vt:lpstr>
      <vt:lpstr> Log in page with various validations – Both Frontend and backend using php</vt:lpstr>
      <vt:lpstr> Log in based on different roles – employers have home page</vt:lpstr>
      <vt:lpstr> Log in based on different roles – employers have home page</vt:lpstr>
      <vt:lpstr> Log in based on different roles – JOBSEEKER have home page</vt:lpstr>
      <vt:lpstr> Search job based on keywords and location for job seekers</vt:lpstr>
      <vt:lpstr> Search RESults based on job search for job seekers</vt:lpstr>
      <vt:lpstr> Post a job for employers</vt:lpstr>
      <vt:lpstr>Web PAGES3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Limbare</dc:creator>
  <cp:lastModifiedBy>Sriram Chandramouli</cp:lastModifiedBy>
  <cp:revision>64</cp:revision>
  <dcterms:created xsi:type="dcterms:W3CDTF">2016-08-20T02:53:37Z</dcterms:created>
  <dcterms:modified xsi:type="dcterms:W3CDTF">2016-08-31T00:45:50Z</dcterms:modified>
</cp:coreProperties>
</file>