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5"/>
  </p:notesMasterIdLst>
  <p:sldIdLst>
    <p:sldId id="256" r:id="rId2"/>
    <p:sldId id="257" r:id="rId3"/>
    <p:sldId id="267" r:id="rId4"/>
    <p:sldId id="268" r:id="rId5"/>
    <p:sldId id="266" r:id="rId6"/>
    <p:sldId id="265" r:id="rId7"/>
    <p:sldId id="269" r:id="rId8"/>
    <p:sldId id="270" r:id="rId9"/>
    <p:sldId id="271" r:id="rId10"/>
    <p:sldId id="272" r:id="rId11"/>
    <p:sldId id="273" r:id="rId12"/>
    <p:sldId id="274"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53DEC0-1070-4D61-9936-03A0C493FB8E}">
          <p14:sldIdLst>
            <p14:sldId id="256"/>
            <p14:sldId id="257"/>
            <p14:sldId id="267"/>
            <p14:sldId id="268"/>
            <p14:sldId id="266"/>
            <p14:sldId id="265"/>
            <p14:sldId id="269"/>
            <p14:sldId id="270"/>
            <p14:sldId id="271"/>
            <p14:sldId id="272"/>
            <p14:sldId id="273"/>
            <p14:sldId id="274"/>
            <p14:sldId id="26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7" d="100"/>
          <a:sy n="127" d="100"/>
        </p:scale>
        <p:origin x="571" y="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87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54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387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89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E064B764-07B5-087A-7BD8-788245AA2D62}"/>
            </a:ext>
          </a:extLst>
        </p:cNvPr>
        <p:cNvGrpSpPr/>
        <p:nvPr/>
      </p:nvGrpSpPr>
      <p:grpSpPr>
        <a:xfrm>
          <a:off x="0" y="0"/>
          <a:ext cx="0" cy="0"/>
          <a:chOff x="0" y="0"/>
          <a:chExt cx="0" cy="0"/>
        </a:xfrm>
      </p:grpSpPr>
      <p:sp>
        <p:nvSpPr>
          <p:cNvPr id="55" name="Google Shape;55;g23d66680d41_0_0:notes">
            <a:extLst>
              <a:ext uri="{FF2B5EF4-FFF2-40B4-BE49-F238E27FC236}">
                <a16:creationId xmlns:a16="http://schemas.microsoft.com/office/drawing/2014/main" id="{2BFF58F4-AF75-1F46-D279-86E9772BF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a:extLst>
              <a:ext uri="{FF2B5EF4-FFF2-40B4-BE49-F238E27FC236}">
                <a16:creationId xmlns:a16="http://schemas.microsoft.com/office/drawing/2014/main" id="{1BEA7C39-A376-2B07-7AFE-F71F29EDD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81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E064B764-07B5-087A-7BD8-788245AA2D62}"/>
            </a:ext>
          </a:extLst>
        </p:cNvPr>
        <p:cNvGrpSpPr/>
        <p:nvPr/>
      </p:nvGrpSpPr>
      <p:grpSpPr>
        <a:xfrm>
          <a:off x="0" y="0"/>
          <a:ext cx="0" cy="0"/>
          <a:chOff x="0" y="0"/>
          <a:chExt cx="0" cy="0"/>
        </a:xfrm>
      </p:grpSpPr>
      <p:sp>
        <p:nvSpPr>
          <p:cNvPr id="55" name="Google Shape;55;g23d66680d41_0_0:notes">
            <a:extLst>
              <a:ext uri="{FF2B5EF4-FFF2-40B4-BE49-F238E27FC236}">
                <a16:creationId xmlns:a16="http://schemas.microsoft.com/office/drawing/2014/main" id="{2BFF58F4-AF75-1F46-D279-86E9772BF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a:extLst>
              <a:ext uri="{FF2B5EF4-FFF2-40B4-BE49-F238E27FC236}">
                <a16:creationId xmlns:a16="http://schemas.microsoft.com/office/drawing/2014/main" id="{1BEA7C39-A376-2B07-7AFE-F71F29EDD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99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E064B764-07B5-087A-7BD8-788245AA2D62}"/>
            </a:ext>
          </a:extLst>
        </p:cNvPr>
        <p:cNvGrpSpPr/>
        <p:nvPr/>
      </p:nvGrpSpPr>
      <p:grpSpPr>
        <a:xfrm>
          <a:off x="0" y="0"/>
          <a:ext cx="0" cy="0"/>
          <a:chOff x="0" y="0"/>
          <a:chExt cx="0" cy="0"/>
        </a:xfrm>
      </p:grpSpPr>
      <p:sp>
        <p:nvSpPr>
          <p:cNvPr id="55" name="Google Shape;55;g23d66680d41_0_0:notes">
            <a:extLst>
              <a:ext uri="{FF2B5EF4-FFF2-40B4-BE49-F238E27FC236}">
                <a16:creationId xmlns:a16="http://schemas.microsoft.com/office/drawing/2014/main" id="{2BFF58F4-AF75-1F46-D279-86E9772BF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a:extLst>
              <a:ext uri="{FF2B5EF4-FFF2-40B4-BE49-F238E27FC236}">
                <a16:creationId xmlns:a16="http://schemas.microsoft.com/office/drawing/2014/main" id="{1BEA7C39-A376-2B07-7AFE-F71F29EDD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68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92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E064B764-07B5-087A-7BD8-788245AA2D62}"/>
            </a:ext>
          </a:extLst>
        </p:cNvPr>
        <p:cNvGrpSpPr/>
        <p:nvPr/>
      </p:nvGrpSpPr>
      <p:grpSpPr>
        <a:xfrm>
          <a:off x="0" y="0"/>
          <a:ext cx="0" cy="0"/>
          <a:chOff x="0" y="0"/>
          <a:chExt cx="0" cy="0"/>
        </a:xfrm>
      </p:grpSpPr>
      <p:sp>
        <p:nvSpPr>
          <p:cNvPr id="55" name="Google Shape;55;g23d66680d41_0_0:notes">
            <a:extLst>
              <a:ext uri="{FF2B5EF4-FFF2-40B4-BE49-F238E27FC236}">
                <a16:creationId xmlns:a16="http://schemas.microsoft.com/office/drawing/2014/main" id="{2BFF58F4-AF75-1F46-D279-86E9772BF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a:extLst>
              <a:ext uri="{FF2B5EF4-FFF2-40B4-BE49-F238E27FC236}">
                <a16:creationId xmlns:a16="http://schemas.microsoft.com/office/drawing/2014/main" id="{1BEA7C39-A376-2B07-7AFE-F71F29EDD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52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E064B764-07B5-087A-7BD8-788245AA2D62}"/>
            </a:ext>
          </a:extLst>
        </p:cNvPr>
        <p:cNvGrpSpPr/>
        <p:nvPr/>
      </p:nvGrpSpPr>
      <p:grpSpPr>
        <a:xfrm>
          <a:off x="0" y="0"/>
          <a:ext cx="0" cy="0"/>
          <a:chOff x="0" y="0"/>
          <a:chExt cx="0" cy="0"/>
        </a:xfrm>
      </p:grpSpPr>
      <p:sp>
        <p:nvSpPr>
          <p:cNvPr id="55" name="Google Shape;55;g23d66680d41_0_0:notes">
            <a:extLst>
              <a:ext uri="{FF2B5EF4-FFF2-40B4-BE49-F238E27FC236}">
                <a16:creationId xmlns:a16="http://schemas.microsoft.com/office/drawing/2014/main" id="{2BFF58F4-AF75-1F46-D279-86E9772BF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a:extLst>
              <a:ext uri="{FF2B5EF4-FFF2-40B4-BE49-F238E27FC236}">
                <a16:creationId xmlns:a16="http://schemas.microsoft.com/office/drawing/2014/main" id="{1BEA7C39-A376-2B07-7AFE-F71F29EDD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86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616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brennan.io/2016/11/14/kernel-dev-ep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to/jasper/adding-a-system-call-to-the-linux-kernel-5-8-1-in-ubuntu-20-04-lts-2ga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armi3/custom_syscall?tab=readme-ov-file#6-test-the-custom-syscall" TargetMode="External"/><Relationship Id="rId3" Type="http://schemas.openxmlformats.org/officeDocument/2006/relationships/hyperlink" Target="https://github.com/armi3/custom_syscall?tab=readme-ov-file#1-set-your-virtual-machine" TargetMode="External"/><Relationship Id="rId7" Type="http://schemas.openxmlformats.org/officeDocument/2006/relationships/hyperlink" Target="https://github.com/armi3/custom_syscall?tab=readme-ov-file#5-reboot-machine-with-custom-kern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armi3/custom_syscall?tab=readme-ov-file#4-compile---install-the-kernel" TargetMode="External"/><Relationship Id="rId5" Type="http://schemas.openxmlformats.org/officeDocument/2006/relationships/hyperlink" Target="https://github.com/armi3/custom_syscall?tab=readme-ov-file#3-config-the-kernel" TargetMode="External"/><Relationship Id="rId4" Type="http://schemas.openxmlformats.org/officeDocument/2006/relationships/hyperlink" Target="https://github.com/armi3/custom_syscall?tab=readme-ov-file#2-get-the-kernel-source-c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2451912" y="423062"/>
            <a:ext cx="45873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dirty="0">
                <a:cs typeface="Times New Roman" panose="02020603050405020304" pitchFamily="18" charset="0"/>
              </a:rPr>
              <a:t>Experiential Learning Phase -II: </a:t>
            </a:r>
          </a:p>
          <a:p>
            <a:pPr algn="ctr">
              <a:spcBef>
                <a:spcPct val="0"/>
              </a:spcBef>
              <a:buFontTx/>
              <a:buNone/>
              <a:defRPr/>
            </a:pPr>
            <a:r>
              <a:rPr lang="en-US" altLang="en-US" sz="2000" dirty="0">
                <a:cs typeface="Times New Roman" panose="02020603050405020304" pitchFamily="18" charset="0"/>
              </a:rPr>
              <a:t>CS235AI</a:t>
            </a:r>
            <a:endParaRPr lang="en-US" altLang="en-US" sz="2000" kern="0" dirty="0">
              <a:cs typeface="Times New Roman" panose="02020603050405020304" pitchFamily="18" charset="0"/>
            </a:endParaRPr>
          </a:p>
          <a:p>
            <a:pPr algn="ctr">
              <a:spcBef>
                <a:spcPct val="0"/>
              </a:spcBef>
              <a:buFontTx/>
              <a:buNone/>
              <a:defRPr/>
            </a:pPr>
            <a:r>
              <a:rPr lang="en-US" altLang="en-US" sz="2000" b="1" dirty="0">
                <a:cs typeface="Times New Roman" panose="02020603050405020304" pitchFamily="18" charset="0"/>
              </a:rPr>
              <a:t>Implementing Custom System Calls </a:t>
            </a:r>
          </a:p>
          <a:p>
            <a:pPr algn="ctr">
              <a:spcBef>
                <a:spcPct val="0"/>
              </a:spcBef>
              <a:buFontTx/>
              <a:buNone/>
              <a:defRPr/>
            </a:pPr>
            <a:endParaRPr lang="en-US" altLang="en-US" sz="2000" kern="0" dirty="0">
              <a:cs typeface="Times New Roman" panose="02020603050405020304" pitchFamily="18" charset="0"/>
            </a:endParaRPr>
          </a:p>
          <a:p>
            <a:pPr algn="ctr">
              <a:spcBef>
                <a:spcPct val="0"/>
              </a:spcBef>
              <a:buFontTx/>
              <a:buNone/>
              <a:defRPr/>
            </a:pPr>
            <a:endParaRPr lang="en-US" altLang="en-US" sz="2000" kern="0" dirty="0">
              <a:cs typeface="Times New Roman" panose="02020603050405020304" pitchFamily="18" charset="0"/>
            </a:endParaRPr>
          </a:p>
          <a:p>
            <a:pPr algn="ctr">
              <a:spcBef>
                <a:spcPct val="0"/>
              </a:spcBef>
              <a:buFontTx/>
              <a:buNone/>
              <a:defRPr/>
            </a:pPr>
            <a:endParaRPr lang="en-US" altLang="en-US" sz="4000" dirty="0">
              <a:latin typeface="Cambria" panose="02040503050406030204" pitchFamily="18" charset="0"/>
              <a:cs typeface="Arial" panose="020B0604020202020204" pitchFamily="34" charset="0"/>
            </a:endParaRPr>
          </a:p>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881439" y="1682008"/>
            <a:ext cx="7728246" cy="397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en-US" altLang="en-US" sz="2183" dirty="0">
              <a:latin typeface="Times New Roman" panose="02020603050405020304" pitchFamily="18" charset="0"/>
              <a:cs typeface="Times New Roman" panose="02020603050405020304" pitchFamily="18" charset="0"/>
            </a:endParaRPr>
          </a:p>
          <a:p>
            <a:pPr algn="ctr">
              <a:defRPr/>
            </a:pPr>
            <a:r>
              <a:rPr lang="en-US" altLang="en-US" sz="2183" b="1" dirty="0">
                <a:latin typeface="Times New Roman" panose="02020603050405020304" pitchFamily="18" charset="0"/>
                <a:cs typeface="Times New Roman" panose="02020603050405020304" pitchFamily="18" charset="0"/>
              </a:rPr>
              <a:t>SRIRAM  DS</a:t>
            </a:r>
          </a:p>
          <a:p>
            <a:pPr algn="ctr">
              <a:defRPr/>
            </a:pPr>
            <a:r>
              <a:rPr lang="en-US" altLang="en-US" sz="2183" dirty="0">
                <a:latin typeface="Times New Roman" panose="02020603050405020304" pitchFamily="18" charset="0"/>
                <a:cs typeface="Times New Roman" panose="02020603050405020304" pitchFamily="18" charset="0"/>
              </a:rPr>
              <a:t>1RV22CS203</a:t>
            </a:r>
          </a:p>
          <a:p>
            <a:pPr algn="ctr">
              <a:defRPr/>
            </a:pPr>
            <a:endParaRPr lang="en-US" altLang="en-US" sz="2183" dirty="0">
              <a:latin typeface="Times New Roman" panose="02020603050405020304" pitchFamily="18" charset="0"/>
              <a:cs typeface="Times New Roman" panose="02020603050405020304" pitchFamily="18" charset="0"/>
            </a:endParaRPr>
          </a:p>
          <a:p>
            <a:pPr algn="ctr">
              <a:defRPr/>
            </a:pPr>
            <a:r>
              <a:rPr lang="en-US" altLang="en-US" sz="2183" b="1" dirty="0">
                <a:latin typeface="Times New Roman" panose="02020603050405020304" pitchFamily="18" charset="0"/>
                <a:cs typeface="Times New Roman" panose="02020603050405020304" pitchFamily="18" charset="0"/>
              </a:rPr>
              <a:t>VIBHAV SIMHA</a:t>
            </a:r>
          </a:p>
          <a:p>
            <a:pPr algn="ctr">
              <a:defRPr/>
            </a:pPr>
            <a:r>
              <a:rPr lang="en-US" altLang="en-US" sz="2183" dirty="0">
                <a:latin typeface="Times New Roman" panose="02020603050405020304" pitchFamily="18" charset="0"/>
                <a:cs typeface="Times New Roman" panose="02020603050405020304" pitchFamily="18" charset="0"/>
              </a:rPr>
              <a:t>1RV22CS230</a:t>
            </a:r>
          </a:p>
          <a:p>
            <a:pPr>
              <a:defRPr/>
            </a:pPr>
            <a:endParaRPr lang="en-US" altLang="en-US" sz="2183" dirty="0">
              <a:latin typeface="Times New Roman" panose="02020603050405020304" pitchFamily="18" charset="0"/>
              <a:cs typeface="Times New Roman" panose="02020603050405020304" pitchFamily="18" charset="0"/>
            </a:endParaRPr>
          </a:p>
          <a:p>
            <a:pPr>
              <a:defRPr/>
            </a:pPr>
            <a:r>
              <a:rPr lang="en-US" altLang="en-US" sz="2400" kern="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kern="0" dirty="0">
                <a:latin typeface="Times New Roman" panose="02020603050405020304" pitchFamily="18" charset="0"/>
                <a:cs typeface="Times New Roman" panose="02020603050405020304" pitchFamily="18" charset="0"/>
              </a:rPr>
              <a:t>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E9DC09-FC84-B541-469C-DB6AB41A71CF}"/>
              </a:ext>
            </a:extLst>
          </p:cNvPr>
          <p:cNvSpPr txBox="1"/>
          <p:nvPr/>
        </p:nvSpPr>
        <p:spPr>
          <a:xfrm>
            <a:off x="378619" y="1107281"/>
            <a:ext cx="8422481" cy="3108543"/>
          </a:xfrm>
          <a:prstGeom prst="rect">
            <a:avLst/>
          </a:prstGeom>
          <a:noFill/>
        </p:spPr>
        <p:txBody>
          <a:bodyPr wrap="square" rtlCol="0">
            <a:spAutoFit/>
          </a:bodyPr>
          <a:lstStyle/>
          <a:p>
            <a:r>
              <a:rPr lang="en-US" b="1" i="0" dirty="0">
                <a:solidFill>
                  <a:schemeClr val="tx1"/>
                </a:solidFill>
                <a:effectLst/>
                <a:latin typeface="Söhne"/>
              </a:rPr>
              <a:t>5.Kernel-Level Access</a:t>
            </a:r>
            <a:r>
              <a:rPr lang="en-US" b="0" i="0" dirty="0">
                <a:solidFill>
                  <a:schemeClr val="tx1"/>
                </a:solidFill>
                <a:effectLst/>
                <a:latin typeface="Söhne"/>
              </a:rPr>
              <a:t>: Some hashing use cases may require access to kernel-specific resources or data structures that are not readily available in user space. By implementing hashing within the kernel, applications can access these resources more easily and efficiently.</a:t>
            </a:r>
          </a:p>
          <a:p>
            <a:pPr algn="l"/>
            <a:endParaRPr lang="en-US" b="1" dirty="0">
              <a:solidFill>
                <a:schemeClr val="tx1"/>
              </a:solidFill>
              <a:latin typeface="Söhne"/>
            </a:endParaRPr>
          </a:p>
          <a:p>
            <a:pPr algn="l"/>
            <a:endParaRPr lang="en-US" b="1" dirty="0">
              <a:solidFill>
                <a:schemeClr val="tx1"/>
              </a:solidFill>
              <a:latin typeface="Söhne"/>
            </a:endParaRPr>
          </a:p>
          <a:p>
            <a:pPr algn="l"/>
            <a:r>
              <a:rPr lang="en-US" b="1" dirty="0">
                <a:solidFill>
                  <a:schemeClr val="tx1"/>
                </a:solidFill>
                <a:latin typeface="Söhne"/>
              </a:rPr>
              <a:t>6</a:t>
            </a:r>
            <a:r>
              <a:rPr lang="en-US" b="1" i="0" dirty="0">
                <a:solidFill>
                  <a:schemeClr val="tx1"/>
                </a:solidFill>
                <a:effectLst/>
                <a:latin typeface="Söhne"/>
              </a:rPr>
              <a:t>.Privileged Operations</a:t>
            </a:r>
            <a:r>
              <a:rPr lang="en-US" b="0" i="0" dirty="0">
                <a:solidFill>
                  <a:schemeClr val="tx1"/>
                </a:solidFill>
                <a:effectLst/>
                <a:latin typeface="Söhne"/>
              </a:rPr>
              <a:t>: Certain hashing operations may require elevated privileges or access to protected system resources. By encapsulating hashing functionality within a system call, the kernel can enforce appropriate security policies and access controls.</a:t>
            </a:r>
          </a:p>
          <a:p>
            <a:pPr algn="l">
              <a:buFont typeface="+mj-lt"/>
              <a:buAutoNum type="arabicPeriod"/>
            </a:pPr>
            <a:endParaRPr lang="en-US" dirty="0">
              <a:solidFill>
                <a:schemeClr val="tx1"/>
              </a:solidFill>
              <a:latin typeface="Söhne"/>
            </a:endParaRPr>
          </a:p>
          <a:p>
            <a:pPr algn="l"/>
            <a:endParaRPr lang="en-US" b="0" i="0" dirty="0">
              <a:solidFill>
                <a:schemeClr val="tx1"/>
              </a:solidFill>
              <a:effectLst/>
              <a:latin typeface="Söhne"/>
            </a:endParaRPr>
          </a:p>
          <a:p>
            <a:pPr algn="l"/>
            <a:r>
              <a:rPr lang="en-US" b="0" i="0" dirty="0">
                <a:solidFill>
                  <a:schemeClr val="tx1"/>
                </a:solidFill>
                <a:effectLst/>
                <a:latin typeface="Söhne"/>
              </a:rPr>
              <a:t>Overall, while it's possible to implement hashing algorithms entirely in user space using libraries like OpenSSL or cryptographic APIs provided by the operating system, having a separate system call for hashing in the kernel can offer benefits in terms of performance, security, and ease of use, particularly for applications with stringent requirements or specialized use cases.</a:t>
            </a:r>
          </a:p>
        </p:txBody>
      </p:sp>
    </p:spTree>
    <p:extLst>
      <p:ext uri="{BB962C8B-B14F-4D97-AF65-F5344CB8AC3E}">
        <p14:creationId xmlns:p14="http://schemas.microsoft.com/office/powerpoint/2010/main" val="58630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E9DC09-FC84-B541-469C-DB6AB41A71CF}"/>
              </a:ext>
            </a:extLst>
          </p:cNvPr>
          <p:cNvSpPr txBox="1"/>
          <p:nvPr/>
        </p:nvSpPr>
        <p:spPr>
          <a:xfrm>
            <a:off x="168110" y="442861"/>
            <a:ext cx="8422481" cy="523220"/>
          </a:xfrm>
          <a:prstGeom prst="rect">
            <a:avLst/>
          </a:prstGeom>
          <a:noFill/>
        </p:spPr>
        <p:txBody>
          <a:bodyPr wrap="square" rtlCol="0">
            <a:spAutoFit/>
          </a:bodyPr>
          <a:lstStyle/>
          <a:p>
            <a:pPr algn="ctr"/>
            <a:r>
              <a:rPr lang="en-US" b="0" i="0" dirty="0">
                <a:solidFill>
                  <a:schemeClr val="tx1"/>
                </a:solidFill>
                <a:effectLst/>
                <a:latin typeface="Söhne"/>
              </a:rPr>
              <a:t>User Space Program snippets </a:t>
            </a:r>
          </a:p>
          <a:p>
            <a:pPr algn="ctr"/>
            <a:endParaRPr lang="en-US" b="0" i="0" dirty="0">
              <a:solidFill>
                <a:schemeClr val="tx1"/>
              </a:solidFill>
              <a:effectLst/>
              <a:latin typeface="Söhne"/>
            </a:endParaRPr>
          </a:p>
        </p:txBody>
      </p:sp>
      <p:pic>
        <p:nvPicPr>
          <p:cNvPr id="4" name="Picture 3">
            <a:extLst>
              <a:ext uri="{FF2B5EF4-FFF2-40B4-BE49-F238E27FC236}">
                <a16:creationId xmlns:a16="http://schemas.microsoft.com/office/drawing/2014/main" id="{3B55DEFE-DF4F-FB9C-5F9D-1C0D77C998AA}"/>
              </a:ext>
            </a:extLst>
          </p:cNvPr>
          <p:cNvPicPr>
            <a:picLocks noChangeAspect="1"/>
          </p:cNvPicPr>
          <p:nvPr/>
        </p:nvPicPr>
        <p:blipFill>
          <a:blip r:embed="rId3"/>
          <a:stretch>
            <a:fillRect/>
          </a:stretch>
        </p:blipFill>
        <p:spPr>
          <a:xfrm>
            <a:off x="1696986" y="966081"/>
            <a:ext cx="5364728" cy="3980917"/>
          </a:xfrm>
          <a:prstGeom prst="rect">
            <a:avLst/>
          </a:prstGeom>
          <a:ln w="9525">
            <a:solidFill>
              <a:schemeClr val="tx1"/>
            </a:solidFill>
          </a:ln>
        </p:spPr>
      </p:pic>
    </p:spTree>
    <p:extLst>
      <p:ext uri="{BB962C8B-B14F-4D97-AF65-F5344CB8AC3E}">
        <p14:creationId xmlns:p14="http://schemas.microsoft.com/office/powerpoint/2010/main" val="258219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E9DC09-FC84-B541-469C-DB6AB41A71CF}"/>
              </a:ext>
            </a:extLst>
          </p:cNvPr>
          <p:cNvSpPr txBox="1"/>
          <p:nvPr/>
        </p:nvSpPr>
        <p:spPr>
          <a:xfrm>
            <a:off x="360759" y="370499"/>
            <a:ext cx="8422481" cy="523220"/>
          </a:xfrm>
          <a:prstGeom prst="rect">
            <a:avLst/>
          </a:prstGeom>
          <a:noFill/>
        </p:spPr>
        <p:txBody>
          <a:bodyPr wrap="square" rtlCol="0">
            <a:spAutoFit/>
          </a:bodyPr>
          <a:lstStyle/>
          <a:p>
            <a:pPr algn="ctr"/>
            <a:r>
              <a:rPr lang="en-US" dirty="0">
                <a:solidFill>
                  <a:schemeClr val="tx1"/>
                </a:solidFill>
                <a:latin typeface="Söhne"/>
              </a:rPr>
              <a:t>Kernel </a:t>
            </a:r>
            <a:r>
              <a:rPr lang="en-US" b="0" i="0" dirty="0">
                <a:solidFill>
                  <a:schemeClr val="tx1"/>
                </a:solidFill>
                <a:effectLst/>
                <a:latin typeface="Söhne"/>
              </a:rPr>
              <a:t>Space System Call Implementation snippets </a:t>
            </a:r>
          </a:p>
          <a:p>
            <a:pPr algn="ctr"/>
            <a:endParaRPr lang="en-US" b="0" i="0" dirty="0">
              <a:solidFill>
                <a:schemeClr val="tx1"/>
              </a:solidFill>
              <a:effectLst/>
              <a:latin typeface="Söhne"/>
            </a:endParaRPr>
          </a:p>
        </p:txBody>
      </p:sp>
      <p:pic>
        <p:nvPicPr>
          <p:cNvPr id="4" name="Picture 3">
            <a:extLst>
              <a:ext uri="{FF2B5EF4-FFF2-40B4-BE49-F238E27FC236}">
                <a16:creationId xmlns:a16="http://schemas.microsoft.com/office/drawing/2014/main" id="{94454A46-EBB5-7917-1D0E-38D3AEB5D409}"/>
              </a:ext>
            </a:extLst>
          </p:cNvPr>
          <p:cNvPicPr>
            <a:picLocks noChangeAspect="1"/>
          </p:cNvPicPr>
          <p:nvPr/>
        </p:nvPicPr>
        <p:blipFill rotWithShape="1">
          <a:blip r:embed="rId3"/>
          <a:srcRect l="4715"/>
          <a:stretch/>
        </p:blipFill>
        <p:spPr>
          <a:xfrm>
            <a:off x="4670675" y="1316934"/>
            <a:ext cx="4253951" cy="2990862"/>
          </a:xfrm>
          <a:prstGeom prst="rect">
            <a:avLst/>
          </a:prstGeom>
          <a:ln w="9525">
            <a:solidFill>
              <a:schemeClr val="tx1"/>
            </a:solidFill>
          </a:ln>
        </p:spPr>
      </p:pic>
      <p:pic>
        <p:nvPicPr>
          <p:cNvPr id="6" name="Picture 5">
            <a:extLst>
              <a:ext uri="{FF2B5EF4-FFF2-40B4-BE49-F238E27FC236}">
                <a16:creationId xmlns:a16="http://schemas.microsoft.com/office/drawing/2014/main" id="{AD0A56DF-3CEC-3040-7E57-BE5FD88AC3D7}"/>
              </a:ext>
            </a:extLst>
          </p:cNvPr>
          <p:cNvPicPr>
            <a:picLocks noChangeAspect="1"/>
          </p:cNvPicPr>
          <p:nvPr/>
        </p:nvPicPr>
        <p:blipFill>
          <a:blip r:embed="rId4"/>
          <a:stretch>
            <a:fillRect/>
          </a:stretch>
        </p:blipFill>
        <p:spPr>
          <a:xfrm>
            <a:off x="219374" y="1307777"/>
            <a:ext cx="4253951" cy="3009176"/>
          </a:xfrm>
          <a:prstGeom prst="rect">
            <a:avLst/>
          </a:prstGeom>
          <a:ln w="9525">
            <a:solidFill>
              <a:schemeClr val="tx1"/>
            </a:solidFill>
          </a:ln>
        </p:spPr>
      </p:pic>
    </p:spTree>
    <p:extLst>
      <p:ext uri="{BB962C8B-B14F-4D97-AF65-F5344CB8AC3E}">
        <p14:creationId xmlns:p14="http://schemas.microsoft.com/office/powerpoint/2010/main" val="395205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2030818" y="95693"/>
            <a:ext cx="5869172" cy="523220"/>
          </a:xfrm>
          <a:prstGeom prst="rect">
            <a:avLst/>
          </a:prstGeom>
          <a:noFill/>
        </p:spPr>
        <p:txBody>
          <a:bodyPr wrap="square">
            <a:spAutoFit/>
          </a:bodyPr>
          <a:lstStyle/>
          <a:p>
            <a:pPr>
              <a:spcBef>
                <a:spcPct val="0"/>
              </a:spcBef>
            </a:pPr>
            <a:r>
              <a:rPr lang="en-US" altLang="en-US" sz="1400" dirty="0">
                <a:solidFill>
                  <a:schemeClr val="accent2"/>
                </a:solidFill>
                <a:latin typeface="Cambria" panose="02040503050406030204" pitchFamily="18" charset="0"/>
              </a:rPr>
              <a:t>           REFERENCES (</a:t>
            </a:r>
            <a:r>
              <a:rPr lang="en-US" altLang="en-US" sz="1400" i="1" dirty="0">
                <a:solidFill>
                  <a:schemeClr val="accent2"/>
                </a:solidFill>
                <a:latin typeface="Cambria" panose="02040503050406030204" pitchFamily="18" charset="0"/>
              </a:rPr>
              <a:t>As per IEEE format and must be </a:t>
            </a:r>
            <a:r>
              <a:rPr lang="en-IN" altLang="en-US" sz="1400" i="1" dirty="0">
                <a:solidFill>
                  <a:schemeClr val="accent2"/>
                </a:solidFill>
                <a:latin typeface="Cambria" panose="02040503050406030204" pitchFamily="18" charset="0"/>
              </a:rPr>
              <a:t>Numbered </a:t>
            </a:r>
          </a:p>
          <a:p>
            <a:pPr>
              <a:spcBef>
                <a:spcPct val="0"/>
              </a:spcBef>
            </a:pPr>
            <a:r>
              <a:rPr lang="en-IN" altLang="en-US" sz="1400" i="1" dirty="0">
                <a:solidFill>
                  <a:schemeClr val="accent2"/>
                </a:solidFill>
                <a:latin typeface="Cambria" panose="02040503050406030204" pitchFamily="18" charset="0"/>
              </a:rPr>
              <a:t>   consecutively in order of first mention</a:t>
            </a:r>
            <a:r>
              <a:rPr lang="en-US" altLang="en-US" sz="1400" dirty="0">
                <a:solidFill>
                  <a:schemeClr val="accent2"/>
                </a:solidFill>
                <a:latin typeface="Cambria" panose="02040503050406030204" pitchFamily="18" charset="0"/>
              </a:rPr>
              <a:t>) &amp; Annexures / Appendix   </a:t>
            </a:r>
          </a:p>
        </p:txBody>
      </p:sp>
      <p:sp>
        <p:nvSpPr>
          <p:cNvPr id="8" name="Rectangle 7">
            <a:extLst>
              <a:ext uri="{FF2B5EF4-FFF2-40B4-BE49-F238E27FC236}">
                <a16:creationId xmlns:a16="http://schemas.microsoft.com/office/drawing/2014/main" id="{1334BA72-5426-61AE-1B85-1816C6E3669F}"/>
              </a:ext>
            </a:extLst>
          </p:cNvPr>
          <p:cNvSpPr/>
          <p:nvPr/>
        </p:nvSpPr>
        <p:spPr>
          <a:xfrm>
            <a:off x="181903" y="974004"/>
            <a:ext cx="8780194" cy="407380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352425" indent="-342900" algn="just">
              <a:lnSpc>
                <a:spcPts val="1350"/>
              </a:lnSpc>
              <a:buAutoNum type="arabicPeriod"/>
              <a:defRPr/>
            </a:pPr>
            <a:r>
              <a:rPr lang="en-US" dirty="0">
                <a:latin typeface="Times New Roman" panose="02020603050405020304" pitchFamily="18" charset="0"/>
                <a:cs typeface="Times New Roman" panose="02020603050405020304" pitchFamily="18" charset="0"/>
              </a:rPr>
              <a:t>Very enriching and a complete tutorial (uses Arch VM instead of Ubuntu), delves into the conceptual foundations behind each step. Write a System Call, by Stephen Brennan (2016). </a:t>
            </a:r>
            <a:r>
              <a:rPr lang="en-US" dirty="0">
                <a:latin typeface="Times New Roman" panose="02020603050405020304" pitchFamily="18" charset="0"/>
                <a:cs typeface="Times New Roman" panose="02020603050405020304" pitchFamily="18" charset="0"/>
                <a:hlinkClick r:id="rId3"/>
              </a:rPr>
              <a:t>https://brennan.io/2016/11/14/kernel-dev-ep3/</a:t>
            </a:r>
            <a:endParaRPr lang="en-US" dirty="0">
              <a:latin typeface="Times New Roman" panose="02020603050405020304" pitchFamily="18" charset="0"/>
              <a:cs typeface="Times New Roman" panose="02020603050405020304" pitchFamily="18" charset="0"/>
            </a:endParaRPr>
          </a:p>
          <a:p>
            <a:pPr marL="9525" algn="just">
              <a:lnSpc>
                <a:spcPts val="1350"/>
              </a:lnSpc>
              <a:defRPr/>
            </a:pPr>
            <a:endParaRPr lang="en-US" dirty="0">
              <a:latin typeface="Times New Roman" panose="02020603050405020304" pitchFamily="18" charset="0"/>
              <a:cs typeface="Times New Roman" panose="02020603050405020304" pitchFamily="18" charset="0"/>
            </a:endParaRPr>
          </a:p>
          <a:p>
            <a:pPr marL="133352" indent="-123827" algn="just">
              <a:lnSpc>
                <a:spcPts val="1350"/>
              </a:lnSpc>
              <a:defRPr/>
            </a:pPr>
            <a:r>
              <a:rPr lang="en-US" dirty="0">
                <a:latin typeface="Times New Roman" panose="02020603050405020304" pitchFamily="18" charset="0"/>
                <a:cs typeface="Times New Roman" panose="02020603050405020304" pitchFamily="18" charset="0"/>
              </a:rPr>
              <a:t>2. Adding A System Call To The Linux Kernel (5.8.1) In Ubuntu (20.04 LTS), by Jihan Jasper Al-Rashid (2020). </a:t>
            </a:r>
            <a:r>
              <a:rPr lang="en-US" dirty="0">
                <a:latin typeface="Times New Roman" panose="02020603050405020304" pitchFamily="18" charset="0"/>
                <a:cs typeface="Times New Roman" panose="02020603050405020304" pitchFamily="18" charset="0"/>
                <a:hlinkClick r:id="rId4"/>
              </a:rPr>
              <a:t>https://dev.to/jasper/adding-a-system-call-to-the-linux-kernel-5-8-1-in-ubuntu-20-04-lts-2ga8</a:t>
            </a:r>
            <a:endParaRPr lang="en-US" dirty="0">
              <a:latin typeface="Times New Roman" panose="02020603050405020304" pitchFamily="18" charset="0"/>
              <a:cs typeface="Times New Roman" panose="02020603050405020304" pitchFamily="18" charset="0"/>
            </a:endParaRPr>
          </a:p>
          <a:p>
            <a:pPr marL="133352" indent="-123827" algn="just">
              <a:lnSpc>
                <a:spcPts val="1350"/>
              </a:lnSpc>
              <a:defRPr/>
            </a:pPr>
            <a:endParaRPr lang="en-US" dirty="0">
              <a:latin typeface="Times New Roman" panose="02020603050405020304" pitchFamily="18" charset="0"/>
              <a:cs typeface="Times New Roman" panose="02020603050405020304" pitchFamily="18" charset="0"/>
            </a:endParaRPr>
          </a:p>
          <a:p>
            <a:pPr algn="l" fontAlgn="ctr"/>
            <a:r>
              <a:rPr lang="en-US" dirty="0">
                <a:latin typeface="Times New Roman" panose="02020603050405020304" pitchFamily="18" charset="0"/>
                <a:cs typeface="Times New Roman" panose="02020603050405020304" pitchFamily="18" charset="0"/>
              </a:rPr>
              <a:t>3. </a:t>
            </a:r>
            <a:r>
              <a:rPr lang="en-US" b="0" i="0" dirty="0">
                <a:solidFill>
                  <a:srgbClr val="111111"/>
                </a:solidFill>
                <a:effectLst/>
                <a:latin typeface="Roboto" panose="02000000000000000000" pitchFamily="2" charset="0"/>
              </a:rPr>
              <a:t>Analyzing a Decade of Linux System Calls, highly informative </a:t>
            </a:r>
            <a:r>
              <a:rPr lang="en-US" dirty="0">
                <a:solidFill>
                  <a:srgbClr val="111111"/>
                </a:solidFill>
                <a:latin typeface="Roboto" panose="02000000000000000000" pitchFamily="2" charset="0"/>
              </a:rPr>
              <a:t>article on system calls history by </a:t>
            </a:r>
            <a:r>
              <a:rPr lang="en-IN" b="0" i="0" dirty="0">
                <a:solidFill>
                  <a:srgbClr val="111111"/>
                </a:solidFill>
                <a:effectLst/>
                <a:latin typeface="Roboto" panose="02000000000000000000" pitchFamily="2" charset="0"/>
              </a:rPr>
              <a:t>Mojtaba Bagherzadeh, </a:t>
            </a:r>
            <a:r>
              <a:rPr lang="en-IN" b="0" i="0" dirty="0">
                <a:solidFill>
                  <a:srgbClr val="111111"/>
                </a:solidFill>
                <a:effectLst/>
                <a:latin typeface="var(--nova-font-family-display)"/>
              </a:rPr>
              <a:t>Cor-Paul Bezemer</a:t>
            </a:r>
            <a:r>
              <a:rPr lang="en-IN" dirty="0">
                <a:solidFill>
                  <a:srgbClr val="111111"/>
                </a:solidFill>
                <a:latin typeface="var(--nova-font-family-display)"/>
              </a:rPr>
              <a:t>.</a:t>
            </a:r>
            <a:endParaRPr lang="en-US" dirty="0">
              <a:latin typeface="Times New Roman" panose="02020603050405020304" pitchFamily="18" charset="0"/>
              <a:cs typeface="Times New Roman" panose="02020603050405020304" pitchFamily="18" charset="0"/>
            </a:endParaRPr>
          </a:p>
          <a:p>
            <a:pPr marL="133352" indent="-123827" algn="just">
              <a:lnSpc>
                <a:spcPts val="1350"/>
              </a:lnSpc>
              <a:defRPr/>
            </a:pPr>
            <a:r>
              <a:rPr lang="en-US" dirty="0">
                <a:latin typeface="Times New Roman" panose="02020603050405020304" pitchFamily="18" charset="0"/>
                <a:cs typeface="Times New Roman" panose="02020603050405020304" pitchFamily="18" charset="0"/>
              </a:rPr>
              <a:t>https://www.researchgate.net/publication/319687129_Analyzing_a_Decade_of_Linux_System_Calls</a:t>
            </a:r>
          </a:p>
          <a:p>
            <a:pPr marL="133352" indent="-123827" algn="just">
              <a:lnSpc>
                <a:spcPts val="1350"/>
              </a:lnSpc>
              <a:defRPr/>
            </a:pPr>
            <a:endParaRPr lang="en-US" dirty="0">
              <a:latin typeface="Times New Roman" panose="02020603050405020304" pitchFamily="18" charset="0"/>
              <a:cs typeface="Times New Roman" panose="02020603050405020304" pitchFamily="18" charset="0"/>
            </a:endParaRPr>
          </a:p>
          <a:p>
            <a:pPr marL="133352" indent="-123827" algn="just">
              <a:lnSpc>
                <a:spcPts val="1350"/>
              </a:lnSpc>
              <a:defRPr/>
            </a:pPr>
            <a:r>
              <a:rPr lang="en-US" dirty="0">
                <a:latin typeface="Times New Roman" panose="02020603050405020304" pitchFamily="18" charset="0"/>
                <a:cs typeface="Times New Roman" panose="02020603050405020304" pitchFamily="18" charset="0"/>
              </a:rPr>
              <a:t>4.Custom system calls – IEEE research paper by Sagar Maliye, Sandeep Krishnaswamy, Harish Gajula.  https://ieeexplore.ieee.org/document/7522511.</a:t>
            </a:r>
          </a:p>
        </p:txBody>
      </p:sp>
    </p:spTree>
    <p:extLst>
      <p:ext uri="{BB962C8B-B14F-4D97-AF65-F5344CB8AC3E}">
        <p14:creationId xmlns:p14="http://schemas.microsoft.com/office/powerpoint/2010/main" val="174425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3210967" y="599736"/>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dirty="0">
                <a:latin typeface="Times New Roman" panose="02020603050405020304" pitchFamily="18" charset="0"/>
                <a:cs typeface="Times New Roman" panose="02020603050405020304" pitchFamily="18" charset="0"/>
              </a:rPr>
              <a:t>Kernel and System  calls</a:t>
            </a: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5" name="TextBox 4">
            <a:extLst>
              <a:ext uri="{FF2B5EF4-FFF2-40B4-BE49-F238E27FC236}">
                <a16:creationId xmlns:a16="http://schemas.microsoft.com/office/drawing/2014/main" id="{3A0D6A13-EC82-61D1-5D68-4644E8C7E49E}"/>
              </a:ext>
            </a:extLst>
          </p:cNvPr>
          <p:cNvSpPr txBox="1"/>
          <p:nvPr/>
        </p:nvSpPr>
        <p:spPr>
          <a:xfrm>
            <a:off x="871537" y="1456157"/>
            <a:ext cx="7508081" cy="3323987"/>
          </a:xfrm>
          <a:prstGeom prst="rect">
            <a:avLst/>
          </a:prstGeom>
          <a:noFill/>
        </p:spPr>
        <p:txBody>
          <a:bodyPr wrap="square" rtlCol="0">
            <a:spAutoFit/>
          </a:bodyPr>
          <a:lstStyle/>
          <a:p>
            <a:pPr marL="285750" indent="-285750">
              <a:buFont typeface="Wingdings" panose="05000000000000000000" pitchFamily="2" charset="2"/>
              <a:buChar char="v"/>
            </a:pPr>
            <a:r>
              <a:rPr lang="en-US" dirty="0"/>
              <a:t>The kernel is the core code of the operating system. Usually when the computer starts the bootloader and the kernel are the first pieces of code to be loaded into the machine.</a:t>
            </a:r>
          </a:p>
          <a:p>
            <a:pPr marL="285750" indent="-285750">
              <a:buFont typeface="Wingdings" panose="05000000000000000000" pitchFamily="2" charset="2"/>
              <a:buChar char="v"/>
            </a:pPr>
            <a:r>
              <a:rPr lang="en-US" dirty="0"/>
              <a:t> The kernel has control over the entire system, its memory, peripheral devices, processor and so on. User programs and applications can utilize the resources that the operating system makes available through system calls.</a:t>
            </a:r>
          </a:p>
          <a:p>
            <a:pPr marL="285750" indent="-285750">
              <a:buFont typeface="Wingdings" panose="05000000000000000000" pitchFamily="2" charset="2"/>
              <a:buChar char="v"/>
            </a:pPr>
            <a:r>
              <a:rPr lang="en-US" dirty="0"/>
              <a:t>System calls are listed in the system call table and are executed in the privileged space of the kernel mode. </a:t>
            </a:r>
          </a:p>
          <a:p>
            <a:pPr marL="285750" indent="-285750">
              <a:buFont typeface="Wingdings" panose="05000000000000000000" pitchFamily="2" charset="2"/>
              <a:buChar char="v"/>
            </a:pPr>
            <a:r>
              <a:rPr lang="en-US" dirty="0"/>
              <a:t>Some C libraries require interaction with the kernel, thus making use of the kernel's system calls. </a:t>
            </a:r>
          </a:p>
          <a:p>
            <a:pPr marL="285750" indent="-285750">
              <a:buFont typeface="Wingdings" panose="05000000000000000000" pitchFamily="2" charset="2"/>
              <a:buChar char="v"/>
            </a:pPr>
            <a:r>
              <a:rPr lang="en-US" dirty="0"/>
              <a:t>While existing system calls provide a wide range of functionality, there are cases where developers may require specialized operations that are not covered by standard system calls. Custom system calls allow developers to extend the functionality of the operating system kernel to meet specific application requirements or address unique use cases.</a:t>
            </a:r>
          </a:p>
          <a:p>
            <a:pPr marL="285750" indent="-285750">
              <a:buFont typeface="Wingdings" panose="05000000000000000000" pitchFamily="2" charset="2"/>
              <a:buChar char="v"/>
            </a:pP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A86A25E0-8148-3319-6F74-78B0FB7A57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013AFB-F5A1-5700-C142-CD1993B7E1CF}"/>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6408D169-19E3-E0F5-9260-BC7827C9ABB8}"/>
              </a:ext>
            </a:extLst>
          </p:cNvPr>
          <p:cNvSpPr txBox="1">
            <a:spLocks noChangeArrowheads="1"/>
          </p:cNvSpPr>
          <p:nvPr/>
        </p:nvSpPr>
        <p:spPr bwMode="auto">
          <a:xfrm>
            <a:off x="3611017" y="642938"/>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6" name="TextBox 5">
            <a:extLst>
              <a:ext uri="{FF2B5EF4-FFF2-40B4-BE49-F238E27FC236}">
                <a16:creationId xmlns:a16="http://schemas.microsoft.com/office/drawing/2014/main" id="{E0F3D4C9-AA26-6684-C74D-07C04C043928}"/>
              </a:ext>
            </a:extLst>
          </p:cNvPr>
          <p:cNvSpPr txBox="1"/>
          <p:nvPr/>
        </p:nvSpPr>
        <p:spPr>
          <a:xfrm>
            <a:off x="107156" y="1564482"/>
            <a:ext cx="9244012" cy="2677656"/>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solidFill>
                  <a:schemeClr val="tx1"/>
                </a:solidFill>
                <a:effectLst/>
                <a:latin typeface="Söhne"/>
              </a:rPr>
              <a:t>Kernels</a:t>
            </a:r>
            <a:r>
              <a:rPr lang="en-US" b="0" i="0" dirty="0">
                <a:solidFill>
                  <a:schemeClr val="tx1"/>
                </a:solidFill>
                <a:effectLst/>
                <a:latin typeface="Söhne"/>
              </a:rPr>
              <a:t>: The kernel is the core component of an operating system. It manages system resources, such as memory, CPU, devices, and filesystems, and provides a layer of abstraction for applications to interact with hardware. It also ensures that different processes running on the system are isolated and protected from each other.</a:t>
            </a:r>
          </a:p>
          <a:p>
            <a:pPr algn="l"/>
            <a:endParaRPr lang="en-US" b="0" i="0" dirty="0">
              <a:solidFill>
                <a:schemeClr val="tx1"/>
              </a:solidFill>
              <a:effectLst/>
              <a:latin typeface="Söhne"/>
            </a:endParaRPr>
          </a:p>
          <a:p>
            <a:pPr marL="285750" indent="-285750" algn="l">
              <a:buFont typeface="Wingdings" panose="05000000000000000000" pitchFamily="2" charset="2"/>
              <a:buChar char="q"/>
            </a:pPr>
            <a:r>
              <a:rPr lang="en-US" b="1" i="0" dirty="0">
                <a:solidFill>
                  <a:schemeClr val="tx1"/>
                </a:solidFill>
                <a:effectLst/>
                <a:latin typeface="Söhne"/>
              </a:rPr>
              <a:t>System Calls</a:t>
            </a:r>
            <a:r>
              <a:rPr lang="en-US" b="0" i="0" dirty="0">
                <a:solidFill>
                  <a:schemeClr val="tx1"/>
                </a:solidFill>
                <a:effectLst/>
                <a:latin typeface="Söhne"/>
              </a:rPr>
              <a:t>: System calls are the interface between user-level processes and the kernel. They allow user-level programs to request services from the kernel, such as reading/writing files, creating processes, networking operations, and more. When a user-level program wants to perform privileged operations or access system resources, it invokes a system call. System calls provide a safe and controlled way for user-level programs to interact with the underlying hardware and kernel functionality.</a:t>
            </a:r>
          </a:p>
          <a:p>
            <a:pPr marL="285750" indent="-285750" algn="l">
              <a:buFont typeface="Wingdings" panose="05000000000000000000" pitchFamily="2" charset="2"/>
              <a:buChar char="q"/>
            </a:pPr>
            <a:r>
              <a:rPr lang="en-US" b="1" i="0" dirty="0">
                <a:solidFill>
                  <a:schemeClr val="tx1"/>
                </a:solidFill>
                <a:effectLst/>
                <a:latin typeface="Söhne"/>
              </a:rPr>
              <a:t>System Call Table</a:t>
            </a:r>
            <a:r>
              <a:rPr lang="en-US" b="0" i="0" dirty="0">
                <a:solidFill>
                  <a:schemeClr val="tx1"/>
                </a:solidFill>
                <a:effectLst/>
                <a:latin typeface="Söhne"/>
              </a:rPr>
              <a:t>: The system call table is a data structure maintained by the kernel that maps system call numbers to their corresponding kernel functions. When a user-level program invokes a system call, the kernel looks up the system call number in the table to determine which kernel function to execute.</a:t>
            </a:r>
          </a:p>
        </p:txBody>
      </p:sp>
      <p:sp>
        <p:nvSpPr>
          <p:cNvPr id="4" name="object 9">
            <a:extLst>
              <a:ext uri="{FF2B5EF4-FFF2-40B4-BE49-F238E27FC236}">
                <a16:creationId xmlns:a16="http://schemas.microsoft.com/office/drawing/2014/main" id="{9571E41D-49C7-26C4-1A5B-EFB9B33147C2}"/>
              </a:ext>
            </a:extLst>
          </p:cNvPr>
          <p:cNvSpPr txBox="1">
            <a:spLocks noChangeArrowheads="1"/>
          </p:cNvSpPr>
          <p:nvPr/>
        </p:nvSpPr>
        <p:spPr bwMode="auto">
          <a:xfrm>
            <a:off x="3210967" y="599736"/>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dirty="0">
                <a:latin typeface="Times New Roman" panose="02020603050405020304" pitchFamily="18" charset="0"/>
                <a:cs typeface="Times New Roman" panose="02020603050405020304" pitchFamily="18" charset="0"/>
              </a:rPr>
              <a:t>Kernel and System  calls</a:t>
            </a: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Tree>
    <p:extLst>
      <p:ext uri="{BB962C8B-B14F-4D97-AF65-F5344CB8AC3E}">
        <p14:creationId xmlns:p14="http://schemas.microsoft.com/office/powerpoint/2010/main" val="19098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A86A25E0-8148-3319-6F74-78B0FB7A57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013AFB-F5A1-5700-C142-CD1993B7E1CF}"/>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6408D169-19E3-E0F5-9260-BC7827C9ABB8}"/>
              </a:ext>
            </a:extLst>
          </p:cNvPr>
          <p:cNvSpPr txBox="1">
            <a:spLocks noChangeArrowheads="1"/>
          </p:cNvSpPr>
          <p:nvPr/>
        </p:nvSpPr>
        <p:spPr bwMode="auto">
          <a:xfrm>
            <a:off x="3611017" y="642938"/>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6" name="TextBox 5">
            <a:extLst>
              <a:ext uri="{FF2B5EF4-FFF2-40B4-BE49-F238E27FC236}">
                <a16:creationId xmlns:a16="http://schemas.microsoft.com/office/drawing/2014/main" id="{E0F3D4C9-AA26-6684-C74D-07C04C043928}"/>
              </a:ext>
            </a:extLst>
          </p:cNvPr>
          <p:cNvSpPr txBox="1"/>
          <p:nvPr/>
        </p:nvSpPr>
        <p:spPr>
          <a:xfrm>
            <a:off x="-50006" y="1215689"/>
            <a:ext cx="9244012" cy="3754874"/>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solidFill>
                  <a:schemeClr val="tx1"/>
                </a:solidFill>
                <a:effectLst/>
                <a:latin typeface="Söhne"/>
              </a:rPr>
              <a:t>Custom System Calls</a:t>
            </a:r>
            <a:r>
              <a:rPr lang="en-US" b="0" i="0" dirty="0">
                <a:solidFill>
                  <a:schemeClr val="tx1"/>
                </a:solidFill>
                <a:effectLst/>
                <a:latin typeface="Söhne"/>
              </a:rPr>
              <a:t>: While standard system calls cover a wide range of functionality, there are cases where developers may require specialized operations that are not provided by existing system calls. Custom system calls allow developers to extend the functionality of the kernel to meet specific application requirements or address unique use cases.</a:t>
            </a:r>
          </a:p>
          <a:p>
            <a:pPr algn="l">
              <a:buFont typeface="Arial" panose="020B0604020202020204" pitchFamily="34" charset="0"/>
              <a:buChar char="•"/>
            </a:pPr>
            <a:r>
              <a:rPr lang="en-US" b="1" i="0" dirty="0">
                <a:solidFill>
                  <a:schemeClr val="tx1"/>
                </a:solidFill>
                <a:effectLst/>
                <a:latin typeface="Söhne"/>
              </a:rPr>
              <a:t>Use Cases</a:t>
            </a:r>
            <a:r>
              <a:rPr lang="en-US" b="0" i="0" dirty="0">
                <a:solidFill>
                  <a:schemeClr val="tx1"/>
                </a:solidFill>
                <a:effectLst/>
                <a:latin typeface="Söhne"/>
              </a:rPr>
              <a:t>: Custom system calls can be used for a variety of purposes, such as implementing specialized algorithms, accessing hardware features not exposed by standard system calls, optimizing performance-critical operations, or integrating with external libraries or systems.</a:t>
            </a:r>
          </a:p>
          <a:p>
            <a:pPr algn="l">
              <a:buFont typeface="Arial" panose="020B0604020202020204" pitchFamily="34" charset="0"/>
              <a:buChar char="•"/>
            </a:pPr>
            <a:r>
              <a:rPr lang="en-US" b="1" i="0" dirty="0">
                <a:solidFill>
                  <a:schemeClr val="tx1"/>
                </a:solidFill>
                <a:effectLst/>
                <a:latin typeface="Söhne"/>
              </a:rPr>
              <a:t>Implementation</a:t>
            </a:r>
            <a:r>
              <a:rPr lang="en-US" b="0" i="0" dirty="0">
                <a:solidFill>
                  <a:schemeClr val="tx1"/>
                </a:solidFill>
                <a:effectLst/>
                <a:latin typeface="Söhne"/>
              </a:rPr>
              <a:t>: Implementing a custom system call typically involves defining a new system call number, writing the corresponding kernel function to handle the request, updating the system call table to include the new entry, and recompiling the kernel. Custom system calls are written in kernel-space code and execute with the same privileges as built-in system calls.</a:t>
            </a:r>
          </a:p>
          <a:p>
            <a:pPr algn="l">
              <a:buFont typeface="Arial" panose="020B0604020202020204" pitchFamily="34" charset="0"/>
              <a:buChar char="•"/>
            </a:pPr>
            <a:r>
              <a:rPr lang="en-US" b="1" i="0" dirty="0">
                <a:solidFill>
                  <a:schemeClr val="tx1"/>
                </a:solidFill>
                <a:effectLst/>
                <a:latin typeface="Söhne"/>
              </a:rPr>
              <a:t>Benefits</a:t>
            </a:r>
            <a:r>
              <a:rPr lang="en-US" b="0" i="0" dirty="0">
                <a:solidFill>
                  <a:schemeClr val="tx1"/>
                </a:solidFill>
                <a:effectLst/>
                <a:latin typeface="Söhne"/>
              </a:rPr>
              <a:t>: Custom system calls provide a way to tailor the operating system to specific application requirements without modifying or extending user-level programs. They allow for efficient and controlled access to kernel functionality, enabling developers to leverage the full power of the underlying hardware and software platform.</a:t>
            </a:r>
          </a:p>
          <a:p>
            <a:pPr algn="l">
              <a:buFont typeface="Arial" panose="020B0604020202020204" pitchFamily="34" charset="0"/>
              <a:buChar char="•"/>
            </a:pPr>
            <a:r>
              <a:rPr lang="en-US" b="1" i="0" dirty="0">
                <a:solidFill>
                  <a:schemeClr val="tx1"/>
                </a:solidFill>
                <a:effectLst/>
                <a:latin typeface="Söhne"/>
              </a:rPr>
              <a:t>Considerations</a:t>
            </a:r>
            <a:r>
              <a:rPr lang="en-US" b="0" i="0" dirty="0">
                <a:solidFill>
                  <a:schemeClr val="tx1"/>
                </a:solidFill>
                <a:effectLst/>
                <a:latin typeface="Söhne"/>
              </a:rPr>
              <a:t>: Developing and deploying custom system calls requires careful consideration of security, stability, and compatibility implications. Improperly designed or implemented custom system calls can introduce vulnerabilities, destabilize the system, or break compatibility with existing software.</a:t>
            </a:r>
          </a:p>
          <a:p>
            <a:pPr marL="285750" indent="-285750" algn="l">
              <a:buFont typeface="Wingdings" panose="05000000000000000000" pitchFamily="2" charset="2"/>
              <a:buChar char="q"/>
            </a:pPr>
            <a:endParaRPr lang="en-US" b="0" i="0" dirty="0">
              <a:solidFill>
                <a:schemeClr val="tx1"/>
              </a:solidFill>
              <a:effectLst/>
              <a:latin typeface="Söhne"/>
            </a:endParaRPr>
          </a:p>
        </p:txBody>
      </p:sp>
      <p:sp>
        <p:nvSpPr>
          <p:cNvPr id="4" name="object 9">
            <a:extLst>
              <a:ext uri="{FF2B5EF4-FFF2-40B4-BE49-F238E27FC236}">
                <a16:creationId xmlns:a16="http://schemas.microsoft.com/office/drawing/2014/main" id="{6E1641AE-3655-F3A9-1501-CB7205E1A3D5}"/>
              </a:ext>
            </a:extLst>
          </p:cNvPr>
          <p:cNvSpPr txBox="1">
            <a:spLocks noChangeArrowheads="1"/>
          </p:cNvSpPr>
          <p:nvPr/>
        </p:nvSpPr>
        <p:spPr bwMode="auto">
          <a:xfrm>
            <a:off x="3210967" y="599736"/>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dirty="0">
                <a:latin typeface="Times New Roman" panose="02020603050405020304" pitchFamily="18" charset="0"/>
                <a:cs typeface="Times New Roman" panose="02020603050405020304" pitchFamily="18" charset="0"/>
              </a:rPr>
              <a:t>Kernel and System  calls</a:t>
            </a: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Tree>
    <p:extLst>
      <p:ext uri="{BB962C8B-B14F-4D97-AF65-F5344CB8AC3E}">
        <p14:creationId xmlns:p14="http://schemas.microsoft.com/office/powerpoint/2010/main" val="217869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A86A25E0-8148-3319-6F74-78B0FB7A57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013AFB-F5A1-5700-C142-CD1993B7E1CF}"/>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6408D169-19E3-E0F5-9260-BC7827C9ABB8}"/>
              </a:ext>
            </a:extLst>
          </p:cNvPr>
          <p:cNvSpPr txBox="1">
            <a:spLocks noChangeArrowheads="1"/>
          </p:cNvSpPr>
          <p:nvPr/>
        </p:nvSpPr>
        <p:spPr bwMode="auto">
          <a:xfrm>
            <a:off x="3611017" y="642938"/>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10DFCAEA-20EE-8CC0-0B47-A4FAA1888AE0}"/>
              </a:ext>
            </a:extLst>
          </p:cNvPr>
          <p:cNvSpPr txBox="1"/>
          <p:nvPr/>
        </p:nvSpPr>
        <p:spPr>
          <a:xfrm>
            <a:off x="2503196" y="642938"/>
            <a:ext cx="3814762" cy="646331"/>
          </a:xfrm>
          <a:prstGeom prst="rect">
            <a:avLst/>
          </a:prstGeom>
          <a:noFill/>
        </p:spPr>
        <p:txBody>
          <a:bodyPr wrap="square" rtlCol="0">
            <a:spAutoFit/>
          </a:bodyPr>
          <a:lstStyle/>
          <a:p>
            <a:pPr algn="ctr"/>
            <a:r>
              <a:rPr lang="en-IN" sz="1800" dirty="0"/>
              <a:t>Overview of adding custom system calls on a Linux device</a:t>
            </a:r>
          </a:p>
        </p:txBody>
      </p:sp>
      <p:sp>
        <p:nvSpPr>
          <p:cNvPr id="6" name="TextBox 5">
            <a:extLst>
              <a:ext uri="{FF2B5EF4-FFF2-40B4-BE49-F238E27FC236}">
                <a16:creationId xmlns:a16="http://schemas.microsoft.com/office/drawing/2014/main" id="{E0F3D4C9-AA26-6684-C74D-07C04C043928}"/>
              </a:ext>
            </a:extLst>
          </p:cNvPr>
          <p:cNvSpPr txBox="1"/>
          <p:nvPr/>
        </p:nvSpPr>
        <p:spPr>
          <a:xfrm>
            <a:off x="492919" y="1607344"/>
            <a:ext cx="8158162" cy="2308324"/>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u="sng" dirty="0">
                <a:solidFill>
                  <a:srgbClr val="E6EDF3"/>
                </a:solidFill>
                <a:effectLst/>
                <a:latin typeface="-apple-system"/>
                <a:hlinkClick r:id="rId3"/>
              </a:rPr>
              <a:t> Set your virtual machine</a:t>
            </a:r>
            <a:endParaRPr lang="en-US" sz="2400" b="0" i="0" dirty="0">
              <a:solidFill>
                <a:srgbClr val="E6EDF3"/>
              </a:solidFill>
              <a:effectLst/>
              <a:latin typeface="-apple-system"/>
            </a:endParaRPr>
          </a:p>
          <a:p>
            <a:pPr marL="285750" indent="-285750" algn="l">
              <a:buFont typeface="Wingdings" panose="05000000000000000000" pitchFamily="2" charset="2"/>
              <a:buChar char="Ø"/>
            </a:pPr>
            <a:r>
              <a:rPr lang="en-US" sz="2400" b="0" i="0" u="sng" dirty="0">
                <a:solidFill>
                  <a:srgbClr val="E6EDF3"/>
                </a:solidFill>
                <a:effectLst/>
                <a:latin typeface="-apple-system"/>
                <a:hlinkClick r:id="rId4"/>
              </a:rPr>
              <a:t> Get the kernel source code</a:t>
            </a:r>
            <a:endParaRPr lang="en-US" sz="2400" b="0" i="0" dirty="0">
              <a:solidFill>
                <a:srgbClr val="E6EDF3"/>
              </a:solidFill>
              <a:effectLst/>
              <a:latin typeface="-apple-system"/>
            </a:endParaRPr>
          </a:p>
          <a:p>
            <a:pPr marL="285750" indent="-285750" algn="l">
              <a:buFont typeface="Wingdings" panose="05000000000000000000" pitchFamily="2" charset="2"/>
              <a:buChar char="Ø"/>
            </a:pPr>
            <a:r>
              <a:rPr lang="en-US" sz="2400" b="0" i="0" u="sng" dirty="0">
                <a:solidFill>
                  <a:srgbClr val="E6EDF3"/>
                </a:solidFill>
                <a:effectLst/>
                <a:latin typeface="-apple-system"/>
                <a:hlinkClick r:id="rId5"/>
              </a:rPr>
              <a:t> Config the kernel</a:t>
            </a:r>
            <a:endParaRPr lang="en-US" sz="2400" b="0" i="0" dirty="0">
              <a:solidFill>
                <a:srgbClr val="E6EDF3"/>
              </a:solidFill>
              <a:effectLst/>
              <a:latin typeface="-apple-system"/>
            </a:endParaRPr>
          </a:p>
          <a:p>
            <a:pPr marL="285750" indent="-285750" algn="l">
              <a:buFont typeface="Wingdings" panose="05000000000000000000" pitchFamily="2" charset="2"/>
              <a:buChar char="Ø"/>
            </a:pPr>
            <a:r>
              <a:rPr lang="en-US" sz="2400" b="0" i="0" u="sng" dirty="0">
                <a:solidFill>
                  <a:srgbClr val="E6EDF3"/>
                </a:solidFill>
                <a:effectLst/>
                <a:latin typeface="-apple-system"/>
                <a:hlinkClick r:id="rId6"/>
              </a:rPr>
              <a:t> Compile &amp; install the kernel</a:t>
            </a:r>
            <a:endParaRPr lang="en-US" sz="2400" b="0" i="0" dirty="0">
              <a:solidFill>
                <a:srgbClr val="E6EDF3"/>
              </a:solidFill>
              <a:effectLst/>
              <a:latin typeface="-apple-system"/>
            </a:endParaRPr>
          </a:p>
          <a:p>
            <a:pPr marL="285750" indent="-285750" algn="l">
              <a:buFont typeface="Wingdings" panose="05000000000000000000" pitchFamily="2" charset="2"/>
              <a:buChar char="Ø"/>
            </a:pPr>
            <a:r>
              <a:rPr lang="en-US" sz="2400" b="0" i="0" u="sng" dirty="0">
                <a:solidFill>
                  <a:srgbClr val="E6EDF3"/>
                </a:solidFill>
                <a:effectLst/>
                <a:latin typeface="-apple-system"/>
                <a:hlinkClick r:id="rId7"/>
              </a:rPr>
              <a:t> Reboot machine with custom kernel</a:t>
            </a:r>
            <a:endParaRPr lang="en-US" sz="2400" b="0" i="0" dirty="0">
              <a:solidFill>
                <a:srgbClr val="E6EDF3"/>
              </a:solidFill>
              <a:effectLst/>
              <a:latin typeface="-apple-system"/>
            </a:endParaRPr>
          </a:p>
          <a:p>
            <a:pPr marL="285750" indent="-285750" algn="l">
              <a:buFont typeface="Wingdings" panose="05000000000000000000" pitchFamily="2" charset="2"/>
              <a:buChar char="Ø"/>
            </a:pPr>
            <a:r>
              <a:rPr lang="en-US" sz="2400" b="0" i="0" u="sng" dirty="0">
                <a:solidFill>
                  <a:srgbClr val="E6EDF3"/>
                </a:solidFill>
                <a:effectLst/>
                <a:latin typeface="-apple-system"/>
                <a:hlinkClick r:id="rId8"/>
              </a:rPr>
              <a:t> Test the custom system call</a:t>
            </a:r>
            <a:endParaRPr lang="en-US" sz="2400" b="0" i="0" dirty="0">
              <a:solidFill>
                <a:srgbClr val="E6EDF3"/>
              </a:solidFill>
              <a:effectLst/>
              <a:latin typeface="-apple-system"/>
            </a:endParaRPr>
          </a:p>
        </p:txBody>
      </p:sp>
    </p:spTree>
    <p:extLst>
      <p:ext uri="{BB962C8B-B14F-4D97-AF65-F5344CB8AC3E}">
        <p14:creationId xmlns:p14="http://schemas.microsoft.com/office/powerpoint/2010/main" val="4999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E631E5-0C94-6499-B2A9-7D4F3056F819}"/>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Overview</a:t>
            </a:r>
            <a:endParaRPr lang="en-IN" alt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3A84EED-6737-9180-B3FD-C7B97FA52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306" y="512036"/>
            <a:ext cx="6307931" cy="473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5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A86A25E0-8148-3319-6F74-78B0FB7A57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013AFB-F5A1-5700-C142-CD1993B7E1CF}"/>
              </a:ext>
            </a:extLst>
          </p:cNvPr>
          <p:cNvSpPr txBox="1">
            <a:spLocks noChangeArrowheads="1"/>
          </p:cNvSpPr>
          <p:nvPr/>
        </p:nvSpPr>
        <p:spPr bwMode="auto">
          <a:xfrm>
            <a:off x="188018" y="1006668"/>
            <a:ext cx="8767963"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eaLnBrk="1" hangingPunct="1">
              <a:lnSpc>
                <a:spcPct val="101000"/>
              </a:lnSpc>
              <a:spcBef>
                <a:spcPts val="100"/>
              </a:spcBef>
            </a:pPr>
            <a:r>
              <a:rPr lang="en-US" altLang="en-US" sz="2000" dirty="0">
                <a:latin typeface="Times New Roman" panose="02020603050405020304" pitchFamily="18" charset="0"/>
                <a:cs typeface="Times New Roman" panose="02020603050405020304" pitchFamily="18" charset="0"/>
              </a:rPr>
              <a:t>Hashing</a:t>
            </a:r>
          </a:p>
        </p:txBody>
      </p:sp>
      <p:sp>
        <p:nvSpPr>
          <p:cNvPr id="3" name="object 9">
            <a:extLst>
              <a:ext uri="{FF2B5EF4-FFF2-40B4-BE49-F238E27FC236}">
                <a16:creationId xmlns:a16="http://schemas.microsoft.com/office/drawing/2014/main" id="{6408D169-19E3-E0F5-9260-BC7827C9ABB8}"/>
              </a:ext>
            </a:extLst>
          </p:cNvPr>
          <p:cNvSpPr txBox="1">
            <a:spLocks noChangeArrowheads="1"/>
          </p:cNvSpPr>
          <p:nvPr/>
        </p:nvSpPr>
        <p:spPr bwMode="auto">
          <a:xfrm>
            <a:off x="3475286" y="671513"/>
            <a:ext cx="4610750" cy="6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F66B9F-EC94-2023-6129-BA226DB77DE3}"/>
              </a:ext>
            </a:extLst>
          </p:cNvPr>
          <p:cNvSpPr txBox="1"/>
          <p:nvPr/>
        </p:nvSpPr>
        <p:spPr>
          <a:xfrm>
            <a:off x="328613" y="1793081"/>
            <a:ext cx="8672512" cy="3323987"/>
          </a:xfrm>
          <a:prstGeom prst="rect">
            <a:avLst/>
          </a:prstGeom>
          <a:noFill/>
        </p:spPr>
        <p:txBody>
          <a:bodyPr wrap="square" rtlCol="0">
            <a:spAutoFit/>
          </a:bodyPr>
          <a:lstStyle/>
          <a:p>
            <a:r>
              <a:rPr lang="en-US" b="0" i="0" dirty="0">
                <a:solidFill>
                  <a:schemeClr val="tx1"/>
                </a:solidFill>
                <a:effectLst/>
                <a:latin typeface="Söhne"/>
              </a:rPr>
              <a:t>Hashing is a fundamental concept in computer science and cryptography. It involves taking an input (or 'message') and applying a mathematical function to generate a fixed-size string of bytes, typically of a fixed length. This output is often referred to as the 'hash value' or 'hash code'. Hashing is widely used in various applications, including data storage, security, and digital signatures, among others. Here are some key aspects of hashing:</a:t>
            </a:r>
          </a:p>
          <a:p>
            <a:endParaRPr lang="en-US" dirty="0">
              <a:solidFill>
                <a:schemeClr val="tx1"/>
              </a:solidFill>
              <a:latin typeface="Söhne"/>
            </a:endParaRPr>
          </a:p>
          <a:p>
            <a:pPr algn="l">
              <a:buFont typeface="+mj-lt"/>
              <a:buAutoNum type="arabicPeriod"/>
            </a:pPr>
            <a:r>
              <a:rPr lang="en-US" b="1" i="0" dirty="0">
                <a:solidFill>
                  <a:schemeClr val="tx1"/>
                </a:solidFill>
                <a:effectLst/>
                <a:latin typeface="Söhne"/>
              </a:rPr>
              <a:t>Deterministic</a:t>
            </a:r>
            <a:r>
              <a:rPr lang="en-US" b="0" i="0" dirty="0">
                <a:solidFill>
                  <a:schemeClr val="tx1"/>
                </a:solidFill>
                <a:effectLst/>
                <a:latin typeface="Söhne"/>
              </a:rPr>
              <a:t>: A hash function always produces the same output for the same input. This property is crucial for consistency and predictability.</a:t>
            </a:r>
          </a:p>
          <a:p>
            <a:pPr algn="l">
              <a:buFont typeface="+mj-lt"/>
              <a:buAutoNum type="arabicPeriod"/>
            </a:pPr>
            <a:r>
              <a:rPr lang="en-US" b="1" i="0" dirty="0">
                <a:solidFill>
                  <a:schemeClr val="tx1"/>
                </a:solidFill>
                <a:effectLst/>
                <a:latin typeface="Söhne"/>
              </a:rPr>
              <a:t>Fixed Output Size</a:t>
            </a:r>
            <a:r>
              <a:rPr lang="en-US" b="0" i="0" dirty="0">
                <a:solidFill>
                  <a:schemeClr val="tx1"/>
                </a:solidFill>
                <a:effectLst/>
                <a:latin typeface="Söhne"/>
              </a:rPr>
              <a:t>: Regardless of the size of the input, the output of a hash function has a fixed size. For example, the output of the SHA-256 hash function is always 256 bits long.</a:t>
            </a:r>
          </a:p>
          <a:p>
            <a:pPr algn="l">
              <a:buFont typeface="+mj-lt"/>
              <a:buAutoNum type="arabicPeriod"/>
            </a:pPr>
            <a:r>
              <a:rPr lang="en-US" b="1" i="0" dirty="0">
                <a:solidFill>
                  <a:schemeClr val="tx1"/>
                </a:solidFill>
                <a:effectLst/>
                <a:latin typeface="Söhne"/>
              </a:rPr>
              <a:t>Irreversibility</a:t>
            </a:r>
            <a:r>
              <a:rPr lang="en-US" b="0" i="0" dirty="0">
                <a:solidFill>
                  <a:schemeClr val="tx1"/>
                </a:solidFill>
                <a:effectLst/>
                <a:latin typeface="Söhne"/>
              </a:rPr>
              <a:t>: It should be computationally infeasible to reverse-engineer the original input from its hash value. This property is essential for security applications such as password storage.</a:t>
            </a:r>
          </a:p>
          <a:p>
            <a:pPr algn="l">
              <a:buFont typeface="+mj-lt"/>
              <a:buAutoNum type="arabicPeriod"/>
            </a:pPr>
            <a:r>
              <a:rPr lang="en-US" b="1" i="0" dirty="0">
                <a:solidFill>
                  <a:schemeClr val="tx1"/>
                </a:solidFill>
                <a:effectLst/>
                <a:latin typeface="Söhne"/>
              </a:rPr>
              <a:t>Avalanche Effect</a:t>
            </a:r>
            <a:r>
              <a:rPr lang="en-US" b="0" i="0" dirty="0">
                <a:solidFill>
                  <a:schemeClr val="tx1"/>
                </a:solidFill>
                <a:effectLst/>
                <a:latin typeface="Söhne"/>
              </a:rPr>
              <a:t>: A small change in the input should result in a significantly different hash value. This property ensures that similar inputs produce drastically different outputs, enhancing the security and reliability of hash functions.</a:t>
            </a:r>
          </a:p>
          <a:p>
            <a:endParaRPr lang="en-IN" dirty="0">
              <a:solidFill>
                <a:schemeClr val="tx1"/>
              </a:solidFill>
            </a:endParaRPr>
          </a:p>
        </p:txBody>
      </p:sp>
    </p:spTree>
    <p:extLst>
      <p:ext uri="{BB962C8B-B14F-4D97-AF65-F5344CB8AC3E}">
        <p14:creationId xmlns:p14="http://schemas.microsoft.com/office/powerpoint/2010/main" val="109429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A86A25E0-8148-3319-6F74-78B0FB7A571D}"/>
            </a:ext>
          </a:extLst>
        </p:cNvPr>
        <p:cNvGrpSpPr/>
        <p:nvPr/>
      </p:nvGrpSpPr>
      <p:grpSpPr>
        <a:xfrm>
          <a:off x="0" y="0"/>
          <a:ext cx="0" cy="0"/>
          <a:chOff x="0" y="0"/>
          <a:chExt cx="0" cy="0"/>
        </a:xfrm>
      </p:grpSpPr>
      <p:sp>
        <p:nvSpPr>
          <p:cNvPr id="3" name="object 9">
            <a:extLst>
              <a:ext uri="{FF2B5EF4-FFF2-40B4-BE49-F238E27FC236}">
                <a16:creationId xmlns:a16="http://schemas.microsoft.com/office/drawing/2014/main" id="{6408D169-19E3-E0F5-9260-BC7827C9ABB8}"/>
              </a:ext>
            </a:extLst>
          </p:cNvPr>
          <p:cNvSpPr txBox="1">
            <a:spLocks noChangeArrowheads="1"/>
          </p:cNvSpPr>
          <p:nvPr/>
        </p:nvSpPr>
        <p:spPr bwMode="auto">
          <a:xfrm>
            <a:off x="3475286" y="671513"/>
            <a:ext cx="4610750" cy="6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D6AC9A-7AD5-AB84-DDB4-E067A77939CA}"/>
              </a:ext>
            </a:extLst>
          </p:cNvPr>
          <p:cNvSpPr txBox="1"/>
          <p:nvPr/>
        </p:nvSpPr>
        <p:spPr>
          <a:xfrm>
            <a:off x="235744" y="1193006"/>
            <a:ext cx="8765381" cy="3754874"/>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Collision Resistance</a:t>
            </a:r>
            <a:r>
              <a:rPr lang="en-US" b="0" i="0" dirty="0">
                <a:solidFill>
                  <a:schemeClr val="tx1"/>
                </a:solidFill>
                <a:effectLst/>
                <a:latin typeface="Söhne"/>
              </a:rPr>
              <a:t>: It should be computationally difficult to find two different inputs that produce the same hash value. Collisions weaken the security of hash functions and can lead to vulnerabilities in various applications.</a:t>
            </a:r>
          </a:p>
          <a:p>
            <a:pPr algn="l">
              <a:buFont typeface="+mj-lt"/>
              <a:buAutoNum type="arabicPeriod"/>
            </a:pPr>
            <a:r>
              <a:rPr lang="en-US" b="1" i="0" dirty="0">
                <a:solidFill>
                  <a:schemeClr val="tx1"/>
                </a:solidFill>
                <a:effectLst/>
                <a:latin typeface="Söhne"/>
              </a:rPr>
              <a:t>Hash Functions</a:t>
            </a:r>
            <a:r>
              <a:rPr lang="en-US" b="0" i="0" dirty="0">
                <a:solidFill>
                  <a:schemeClr val="tx1"/>
                </a:solidFill>
                <a:effectLst/>
                <a:latin typeface="Söhne"/>
              </a:rPr>
              <a:t>: There are various hash functions available, each with its own characteristics and use cases. Commonly used hash functions include MD5, SHA-1, SHA-256, and SHA-512. The choice of hash function depends on factors such as security requirements, performance considerations, and compatibility with existing systems.</a:t>
            </a:r>
          </a:p>
          <a:p>
            <a:pPr algn="l">
              <a:buFont typeface="+mj-lt"/>
              <a:buAutoNum type="arabicPeriod"/>
            </a:pPr>
            <a:r>
              <a:rPr lang="en-US" b="1" i="0" dirty="0">
                <a:solidFill>
                  <a:schemeClr val="tx1"/>
                </a:solidFill>
                <a:effectLst/>
                <a:latin typeface="Söhne"/>
              </a:rPr>
              <a:t>Applications</a:t>
            </a:r>
            <a:r>
              <a:rPr lang="en-US" b="0" i="0" dirty="0">
                <a:solidFill>
                  <a:schemeClr val="tx1"/>
                </a:solidFill>
                <a:effectLst/>
                <a:latin typeface="Söhne"/>
              </a:rPr>
              <a:t>:</a:t>
            </a:r>
          </a:p>
          <a:p>
            <a:pPr marL="742950" lvl="1" indent="-285750" algn="l">
              <a:buFont typeface="+mj-lt"/>
              <a:buAutoNum type="arabicPeriod"/>
            </a:pPr>
            <a:r>
              <a:rPr lang="en-US" b="1" i="0" dirty="0">
                <a:solidFill>
                  <a:schemeClr val="tx1"/>
                </a:solidFill>
                <a:effectLst/>
                <a:latin typeface="Söhne"/>
              </a:rPr>
              <a:t>Data Integrity</a:t>
            </a:r>
            <a:r>
              <a:rPr lang="en-US" b="0" i="0" dirty="0">
                <a:solidFill>
                  <a:schemeClr val="tx1"/>
                </a:solidFill>
                <a:effectLst/>
                <a:latin typeface="Söhne"/>
              </a:rPr>
              <a:t>: Hashing is used to verify the integrity of data by comparing hash values before and after transmission or storage. If the hash values match, it indicates that the data has not been tampered with.</a:t>
            </a:r>
          </a:p>
          <a:p>
            <a:pPr marL="742950" lvl="1" indent="-285750" algn="l">
              <a:buFont typeface="+mj-lt"/>
              <a:buAutoNum type="arabicPeriod"/>
            </a:pPr>
            <a:r>
              <a:rPr lang="en-US" b="1" i="0" dirty="0">
                <a:solidFill>
                  <a:schemeClr val="tx1"/>
                </a:solidFill>
                <a:effectLst/>
                <a:latin typeface="Söhne"/>
              </a:rPr>
              <a:t>Digital Signatures</a:t>
            </a:r>
            <a:r>
              <a:rPr lang="en-US" b="0" i="0" dirty="0">
                <a:solidFill>
                  <a:schemeClr val="tx1"/>
                </a:solidFill>
                <a:effectLst/>
                <a:latin typeface="Söhne"/>
              </a:rPr>
              <a:t>: Hash functions are used in digital signatures to generate unique identifiers for documents or messages. These hash values are then encrypted with a private key to create a digital signature, which can be verified using the corresponding public key.</a:t>
            </a:r>
          </a:p>
          <a:p>
            <a:pPr marL="742950" lvl="1" indent="-285750" algn="l">
              <a:buFont typeface="+mj-lt"/>
              <a:buAutoNum type="arabicPeriod"/>
            </a:pPr>
            <a:r>
              <a:rPr lang="en-US" b="1" i="0" dirty="0">
                <a:solidFill>
                  <a:schemeClr val="tx1"/>
                </a:solidFill>
                <a:effectLst/>
                <a:latin typeface="Söhne"/>
              </a:rPr>
              <a:t>Password Storage</a:t>
            </a:r>
            <a:r>
              <a:rPr lang="en-US" b="0" i="0" dirty="0">
                <a:solidFill>
                  <a:schemeClr val="tx1"/>
                </a:solidFill>
                <a:effectLst/>
                <a:latin typeface="Söhne"/>
              </a:rPr>
              <a:t>: Hashing is commonly used to securely store passwords in databases. Instead of storing plaintext passwords, systems store the hash values of passwords. During authentication, the input password is hashed, and the resulting hash value is compared with the stored hash value.</a:t>
            </a:r>
          </a:p>
          <a:p>
            <a:pPr marL="742950" lvl="1" indent="-285750" algn="l">
              <a:buFont typeface="+mj-lt"/>
              <a:buAutoNum type="arabicPeriod"/>
            </a:pPr>
            <a:r>
              <a:rPr lang="en-US" b="1" i="0" dirty="0">
                <a:solidFill>
                  <a:schemeClr val="tx1"/>
                </a:solidFill>
                <a:effectLst/>
                <a:latin typeface="Söhne"/>
              </a:rPr>
              <a:t>Cryptographic Applications</a:t>
            </a:r>
            <a:r>
              <a:rPr lang="en-US" b="0" i="0" dirty="0">
                <a:solidFill>
                  <a:schemeClr val="tx1"/>
                </a:solidFill>
                <a:effectLst/>
                <a:latin typeface="Söhne"/>
              </a:rPr>
              <a:t>: Hash functions are integral to various cryptographic protocols, including cryptographic checksums, key derivation functions, and message authentication codes (MACs).</a:t>
            </a:r>
          </a:p>
          <a:p>
            <a:endParaRPr lang="en-IN" dirty="0"/>
          </a:p>
        </p:txBody>
      </p:sp>
      <p:sp>
        <p:nvSpPr>
          <p:cNvPr id="2" name="object 9">
            <a:extLst>
              <a:ext uri="{FF2B5EF4-FFF2-40B4-BE49-F238E27FC236}">
                <a16:creationId xmlns:a16="http://schemas.microsoft.com/office/drawing/2014/main" id="{76FB9DB8-1BFB-A816-5094-6A1980AA77FB}"/>
              </a:ext>
            </a:extLst>
          </p:cNvPr>
          <p:cNvSpPr txBox="1">
            <a:spLocks noChangeArrowheads="1"/>
          </p:cNvSpPr>
          <p:nvPr/>
        </p:nvSpPr>
        <p:spPr bwMode="auto">
          <a:xfrm>
            <a:off x="3627686" y="823913"/>
            <a:ext cx="4610750" cy="6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p:txBody>
      </p:sp>
      <p:sp>
        <p:nvSpPr>
          <p:cNvPr id="5" name="object 9">
            <a:extLst>
              <a:ext uri="{FF2B5EF4-FFF2-40B4-BE49-F238E27FC236}">
                <a16:creationId xmlns:a16="http://schemas.microsoft.com/office/drawing/2014/main" id="{58977249-ED48-EC52-34B9-E52278F15EEF}"/>
              </a:ext>
            </a:extLst>
          </p:cNvPr>
          <p:cNvSpPr txBox="1">
            <a:spLocks noChangeArrowheads="1"/>
          </p:cNvSpPr>
          <p:nvPr/>
        </p:nvSpPr>
        <p:spPr bwMode="auto">
          <a:xfrm>
            <a:off x="3780086" y="976313"/>
            <a:ext cx="4610750" cy="6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B4E394E5-B5F0-71AA-EA4A-292DC3803722}"/>
              </a:ext>
            </a:extLst>
          </p:cNvPr>
          <p:cNvSpPr txBox="1">
            <a:spLocks noChangeArrowheads="1"/>
          </p:cNvSpPr>
          <p:nvPr/>
        </p:nvSpPr>
        <p:spPr bwMode="auto">
          <a:xfrm>
            <a:off x="0" y="811401"/>
            <a:ext cx="8767963"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eaLnBrk="1" hangingPunct="1">
              <a:lnSpc>
                <a:spcPct val="101000"/>
              </a:lnSpc>
              <a:spcBef>
                <a:spcPts val="100"/>
              </a:spcBef>
            </a:pPr>
            <a:r>
              <a:rPr lang="en-US" altLang="en-US" sz="2000" dirty="0">
                <a:latin typeface="Times New Roman" panose="02020603050405020304" pitchFamily="18" charset="0"/>
                <a:cs typeface="Times New Roman" panose="02020603050405020304" pitchFamily="18" charset="0"/>
              </a:rPr>
              <a:t>Hashing</a:t>
            </a:r>
          </a:p>
        </p:txBody>
      </p:sp>
    </p:spTree>
    <p:extLst>
      <p:ext uri="{BB962C8B-B14F-4D97-AF65-F5344CB8AC3E}">
        <p14:creationId xmlns:p14="http://schemas.microsoft.com/office/powerpoint/2010/main" val="349387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E9DC09-FC84-B541-469C-DB6AB41A71CF}"/>
              </a:ext>
            </a:extLst>
          </p:cNvPr>
          <p:cNvSpPr txBox="1"/>
          <p:nvPr/>
        </p:nvSpPr>
        <p:spPr>
          <a:xfrm>
            <a:off x="378619" y="1107281"/>
            <a:ext cx="8422481" cy="3539430"/>
          </a:xfrm>
          <a:prstGeom prst="rect">
            <a:avLst/>
          </a:prstGeom>
          <a:noFill/>
        </p:spPr>
        <p:txBody>
          <a:bodyPr wrap="square" rtlCol="0">
            <a:spAutoFit/>
          </a:bodyPr>
          <a:lstStyle/>
          <a:p>
            <a:pPr algn="l"/>
            <a:r>
              <a:rPr lang="en-US" b="0" i="0" dirty="0">
                <a:solidFill>
                  <a:schemeClr val="tx1"/>
                </a:solidFill>
                <a:effectLst/>
                <a:latin typeface="Söhne"/>
              </a:rPr>
              <a:t>Implementing hashing algorithms within the kernel itself as a separate system call can offer several advantages:</a:t>
            </a:r>
          </a:p>
          <a:p>
            <a:pPr algn="l"/>
            <a:endParaRPr lang="en-US" dirty="0">
              <a:solidFill>
                <a:schemeClr val="tx1"/>
              </a:solidFill>
              <a:latin typeface="Söhne"/>
            </a:endParaRPr>
          </a:p>
          <a:p>
            <a:pPr algn="l"/>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Efficiency</a:t>
            </a:r>
            <a:r>
              <a:rPr lang="en-US" b="0" i="0" dirty="0">
                <a:solidFill>
                  <a:schemeClr val="tx1"/>
                </a:solidFill>
                <a:effectLst/>
                <a:latin typeface="Söhne"/>
              </a:rPr>
              <a:t>: Performing hashing operations within the kernel can be more efficient than doing so in user space. Kernel code runs in privileged mode with direct access to hardware resources, which can lead to better performance, especially for large datasets.</a:t>
            </a:r>
          </a:p>
          <a:p>
            <a:pPr algn="l">
              <a:buFont typeface="+mj-lt"/>
              <a:buAutoNum type="arabicPeriod"/>
            </a:pPr>
            <a:r>
              <a:rPr lang="en-US" b="1" i="0" dirty="0">
                <a:solidFill>
                  <a:schemeClr val="tx1"/>
                </a:solidFill>
                <a:effectLst/>
                <a:latin typeface="Söhne"/>
              </a:rPr>
              <a:t>Security</a:t>
            </a:r>
            <a:r>
              <a:rPr lang="en-US" b="0" i="0" dirty="0">
                <a:solidFill>
                  <a:schemeClr val="tx1"/>
                </a:solidFill>
                <a:effectLst/>
                <a:latin typeface="Söhne"/>
              </a:rPr>
              <a:t>: Keeping hashing operations within the kernel can enhance security by minimizing exposure to user space and potential vulnerabilities in user-level code. It reduces the attack surface and helps protect sensitive data during hashing operations.</a:t>
            </a:r>
          </a:p>
          <a:p>
            <a:pPr algn="l">
              <a:buFont typeface="+mj-lt"/>
              <a:buAutoNum type="arabicPeriod"/>
            </a:pPr>
            <a:r>
              <a:rPr lang="en-US" b="1" i="0" dirty="0">
                <a:solidFill>
                  <a:schemeClr val="tx1"/>
                </a:solidFill>
                <a:effectLst/>
                <a:latin typeface="Söhne"/>
              </a:rPr>
              <a:t>Simplified Usage</a:t>
            </a:r>
            <a:r>
              <a:rPr lang="en-US" b="0" i="0" dirty="0">
                <a:solidFill>
                  <a:schemeClr val="tx1"/>
                </a:solidFill>
                <a:effectLst/>
                <a:latin typeface="Söhne"/>
              </a:rPr>
              <a:t>: Providing a dedicated system call for hashing operations can simplify the interface for applications and libraries that need to perform hashing. Developers can invoke the system call directly, without needing to implement hashing algorithms themselves or rely on external libraries.</a:t>
            </a:r>
          </a:p>
          <a:p>
            <a:pPr algn="l">
              <a:buFont typeface="+mj-lt"/>
              <a:buAutoNum type="arabicPeriod"/>
            </a:pPr>
            <a:r>
              <a:rPr lang="en-US" b="1" i="0" dirty="0">
                <a:solidFill>
                  <a:schemeClr val="tx1"/>
                </a:solidFill>
                <a:effectLst/>
                <a:latin typeface="Söhne"/>
              </a:rPr>
              <a:t>Integration with Kernel Services</a:t>
            </a:r>
            <a:r>
              <a:rPr lang="en-US" b="0" i="0" dirty="0">
                <a:solidFill>
                  <a:schemeClr val="tx1"/>
                </a:solidFill>
                <a:effectLst/>
                <a:latin typeface="Söhne"/>
              </a:rPr>
              <a:t>: Hashing functionality implemented as a system call can leverage other kernel services and features, such as cryptographic accelerators, hardware-assisted hashing, or kernel-level optimizations. This integration can further enhance performance and security.</a:t>
            </a:r>
          </a:p>
          <a:p>
            <a:pPr algn="l"/>
            <a:endParaRPr lang="en-US" b="0" i="0" dirty="0">
              <a:solidFill>
                <a:schemeClr val="tx1"/>
              </a:solidFill>
              <a:effectLst/>
              <a:latin typeface="Söhne"/>
            </a:endParaRPr>
          </a:p>
        </p:txBody>
      </p:sp>
      <p:sp>
        <p:nvSpPr>
          <p:cNvPr id="4" name="TextBox 3">
            <a:extLst>
              <a:ext uri="{FF2B5EF4-FFF2-40B4-BE49-F238E27FC236}">
                <a16:creationId xmlns:a16="http://schemas.microsoft.com/office/drawing/2014/main" id="{F2D4DA8D-F8EA-50F0-7F20-2D3DDBB56C91}"/>
              </a:ext>
            </a:extLst>
          </p:cNvPr>
          <p:cNvSpPr txBox="1"/>
          <p:nvPr/>
        </p:nvSpPr>
        <p:spPr>
          <a:xfrm>
            <a:off x="2072640" y="372533"/>
            <a:ext cx="4714240" cy="307777"/>
          </a:xfrm>
          <a:prstGeom prst="rect">
            <a:avLst/>
          </a:prstGeom>
          <a:noFill/>
        </p:spPr>
        <p:txBody>
          <a:bodyPr wrap="square" rtlCol="0">
            <a:spAutoFit/>
          </a:bodyPr>
          <a:lstStyle/>
          <a:p>
            <a:r>
              <a:rPr lang="en-IN" b="1" dirty="0"/>
              <a:t>Why implement Hashing as a separate System Call?</a:t>
            </a:r>
          </a:p>
        </p:txBody>
      </p:sp>
    </p:spTree>
    <p:extLst>
      <p:ext uri="{BB962C8B-B14F-4D97-AF65-F5344CB8AC3E}">
        <p14:creationId xmlns:p14="http://schemas.microsoft.com/office/powerpoint/2010/main" val="18443098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1699</Words>
  <Application>Microsoft Office PowerPoint</Application>
  <PresentationFormat>On-screen Show (16:9)</PresentationFormat>
  <Paragraphs>85</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Cambria</vt:lpstr>
      <vt:lpstr>Playfair Display</vt:lpstr>
      <vt:lpstr>Roboto</vt:lpstr>
      <vt:lpstr>Söhne</vt:lpstr>
      <vt:lpstr>Times New Roman</vt:lpstr>
      <vt:lpstr>var(--nova-font-family-display)</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DS</dc:creator>
  <cp:lastModifiedBy>Vibhav Simha</cp:lastModifiedBy>
  <cp:revision>15</cp:revision>
  <dcterms:modified xsi:type="dcterms:W3CDTF">2024-03-25T05:34:24Z</dcterms:modified>
</cp:coreProperties>
</file>