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93" r:id="rId4"/>
    <p:sldId id="258" r:id="rId5"/>
    <p:sldId id="259" r:id="rId6"/>
    <p:sldId id="275" r:id="rId7"/>
    <p:sldId id="260" r:id="rId8"/>
    <p:sldId id="276" r:id="rId9"/>
    <p:sldId id="262" r:id="rId10"/>
    <p:sldId id="278" r:id="rId11"/>
    <p:sldId id="263" r:id="rId12"/>
    <p:sldId id="264" r:id="rId13"/>
    <p:sldId id="324" r:id="rId14"/>
    <p:sldId id="267" r:id="rId15"/>
    <p:sldId id="269" r:id="rId16"/>
    <p:sldId id="270" r:id="rId17"/>
    <p:sldId id="322" r:id="rId18"/>
    <p:sldId id="279" r:id="rId19"/>
    <p:sldId id="335" r:id="rId20"/>
    <p:sldId id="336" r:id="rId21"/>
    <p:sldId id="338" r:id="rId22"/>
    <p:sldId id="339" r:id="rId23"/>
    <p:sldId id="340" r:id="rId24"/>
    <p:sldId id="325" r:id="rId25"/>
    <p:sldId id="341" r:id="rId26"/>
    <p:sldId id="342" r:id="rId27"/>
    <p:sldId id="343" r:id="rId28"/>
    <p:sldId id="323" r:id="rId29"/>
    <p:sldId id="281" r:id="rId30"/>
    <p:sldId id="282" r:id="rId31"/>
    <p:sldId id="344" r:id="rId32"/>
    <p:sldId id="27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52"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4-02-28T08:13:57"/>
    </inkml:context>
    <inkml:brush xml:id="br0">
      <inkml:brushProperty name="width" value="0.1" units="cm"/>
      <inkml:brushProperty name="height" value="0.2" units="cm"/>
      <inkml:brushProperty name="color" value="#ffffff"/>
      <inkml:brushProperty name="tip" value="rectangle"/>
      <inkml:brushProperty name="rasterOp" value="maskPen"/>
    </inkml:brush>
  </inkml:definitions>
  <inkml:trace contextRef="#ctx0" brushRef="#br0">1 448,'65'-3,"83"-14,-55 5,339-59,-396 62,-1-2,54-24,-33 12,22-7,128-30,-169 50,53-21,-59 18,0 3,59-13,-71 18,-1 0,0-1,0-1,0-1,-1 0,0-2,16-11,-11 8,-7 7,-17 12,-24 19,-24 13,0-2,-3-3,-94 46,131-76,27-14,31-20,-39 29,156-101,-129 87,-21 11,-20 12,-11 5,0 1,1 1,-20 19,35-26,8-5,18-5,29-15,-20 7,-15 6,-1 1,-1-2,1 0,-1 0,22-16,-43 22,-77 25,-126 56,-18 6,219-83,-31 7,40-10,-1-1,1 0,-1 0,1 0,-1 0,1 0,-1 0,1-1,0 1,-1-1,1 1,0-1,-1 0,-2-1,-4-8</inkml:trace>
</inkml:ink>
</file>

<file path=ppt/ink/ink1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4-02-28T08:14:21"/>
    </inkml:context>
    <inkml:brush xml:id="br0">
      <inkml:brushProperty name="width" value="0.3" units="cm"/>
      <inkml:brushProperty name="height" value="0.6" units="cm"/>
      <inkml:brushProperty name="color" value="#ffffff"/>
      <inkml:brushProperty name="tip" value="rectangle"/>
      <inkml:brushProperty name="rasterOp" value="maskPen"/>
    </inkml:brush>
  </inkml:definitions>
  <inkml:trace contextRef="#ctx0" brushRef="#br0">534 251,'163'-23,"36"-4,85-10,1238-123,-1465 156,-48 5,-15 2,-27 5,-315 76,-398 152,-304 199,958-394,6-4,2 4,-83 54,153-82,13-13,1 1,0-1,0 0,0 0,0 0,0 1,0-1,0 0,0 0,0 0,0 1,0-1,0 0,0 0,0 0,1 1,-1-1,0 0,0 0,0 0,0 0,0 1,0-1,0 0,1 0,-1 0,0 0,0 0,0 1,0-1,0 0,1 0,-1 0,0 0,0 0,0 0,1 0,-1 0,0 0,0 0,0 0,1 0,-1 0,37 0,298-65,-5-26,-301 83,14-4,-26 9,-1-2,1 0,-1-1,25-12,-41 18,1 0,-1 0,0-1,0 1,0 0,1 0,-1 0,0 0,0 0,0 0,1 0,-1 0,0 0,0-1,0 1,0 0,1 0,-1 0,0 0,0 0,0-1,0 1,0 0,0 0,0 0,1-1,-1 1,0 0,0 0,0 0,0-1,0 1,0 0,0 0,0 0,0-1,0 1,0 0,0 0,0-1,0 1,0 0,-1 0,1 0,0-1,0 1,0 0,0 0,0 0,0 0,0-1,-1 1,1 0,0 0,0 0,0 0,0 0,-1 0,1-1,0 1,-1 0,-9-4,0 0,0 0,0 1,-1 1,0 0,-19-2,9 1,-196-19,-398 10,541 18,65-5,41-6,-21 3,326-75,-2-31,-302 98,-17 5,0-1,27-12,-43 18,0 0,0 0,0 0,0 0,1 0,-1 0,0 0,0 0,0 0,0 0,0 0,0-1,0 1,0 0,0 0,1 0,-1 0,0 0,0 0,0 0,0 0,0 0,0 0,0 0,0 0,0 0,0-1,0 1,0 0,0 0,0 0,0 0,0 0,0 0,0 0,0 0,0-1,0 1,0 0,0 0,0 0,0 0,0 0,0 0,0 0,0 0,0 0,0-1,0 1,0 0,0 0,0 0,0 0,0 0,0 0,0 0,0 0,-1 0,1 0,0 0,-9-3,-12 1,5 1</inkml:trace>
</inkml:ink>
</file>

<file path=ppt/ink/ink1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8T08:18:09"/>
    </inkml:context>
    <inkml:brush xml:id="br0">
      <inkml:brushProperty name="width" value="0.35" units="cm"/>
      <inkml:brushProperty name="height" value="0.35" units="cm"/>
      <inkml:brushProperty name="color" value="#ffffff"/>
    </inkml:brush>
  </inkml:definitions>
  <inkml:trace contextRef="#ctx0" brushRef="#br0">0 0 24575,'19'1'0,"0"1"0,35 9 0,-8-2 0,62 7 0,198 1 0,-217-12 0,143 25 0,-204-26 0,49 11 0,41 5 0,85-3 0,-145-13 0,38 5 0,-47-2 0,74 1 0,-6-2 0,279 57 0,-393-63 0,352 56 0,-289-50 0,123 6 0,-150-10 0,59 10 0,-31-2 0,219 26 0,-189-26 0,117-3 0,-182-5 0,-4-1 0,-54-11 0,-82-19 0,-205-47 0,305 75 0,0 0 0,1 0 0,-1-1 0,1 0 0,-1-1 0,1 1 0,0-1 0,0-1 0,0 0 0,-10-7 0,11 8 0,0 0 0,0 0 0,0 0 0,0 0 0,-1 1 0,1 0 0,-1 1 0,0-1 0,1 1 0,-8 0 0,-74 0 0,55 2 0,18 0 0,-9-1 0,24-2 0,15-2 0,73-14 0,-1 4 0,106-4 0,-147 17 0,1 2 0,-1 2 0,0 2 0,0 2 0,0 2 0,45 15 0,-65-9-1365</inkml:trace>
</inkml:ink>
</file>

<file path=ppt/ink/ink1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8T08:18:20"/>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1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8T08:14:38"/>
    </inkml:context>
    <inkml:brush xml:id="br0">
      <inkml:brushProperty name="width" value="0.35" units="cm"/>
      <inkml:brushProperty name="height" value="0.35" units="cm"/>
      <inkml:brushProperty name="color" value="#ffffff"/>
    </inkml:brush>
  </inkml:definitions>
  <inkml:trace contextRef="#ctx0" brushRef="#br0">0 718 24575,'72'-5'0,"0"3"0,76 8 0,-77-2 0,0-3 0,83-8 0,-93-4 0,68-21 0,27-5 0,-94 28 0,37-7 0,-50 4 0,63-14 0,173-64 0,-53 4 0,-190 74 0,1 1 0,1 3 0,69-6 0,-81 11 0,1-2 0,40-11 0,33-6 0,308-44 0,-386 61 0,48-16 0,-6 2 0,70-6 0,24-6 0,135-61 0,-263 78-455,1 2 0,37-7 0</inkml:trace>
</inkml:ink>
</file>

<file path=ppt/ink/ink1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8T08:14:39"/>
    </inkml:context>
    <inkml:brush xml:id="br0">
      <inkml:brushProperty name="width" value="0.35" units="cm"/>
      <inkml:brushProperty name="height" value="0.35" units="cm"/>
      <inkml:brushProperty name="color" value="#ffffff"/>
    </inkml:brush>
  </inkml:definitions>
  <inkml:trace contextRef="#ctx0" brushRef="#br0">0 149 24575,'153'14'0,"-120"-14"0,-1-3 0,0 0 0,0-2 0,-1-2 0,0 0 0,53-21 0,-28 10 0,1 3 0,0 2 0,116-9 0,-98 14 0,113-5 0,-8 7 0,-132-1 320,18-1-2005</inkml:trace>
</inkml:ink>
</file>

<file path=ppt/ink/ink1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8T08:18:13"/>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1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8T08:18:14"/>
    </inkml:context>
    <inkml:brush xml:id="br0">
      <inkml:brushProperty name="width" value="0.35" units="cm"/>
      <inkml:brushProperty name="height" value="0.35" units="cm"/>
      <inkml:brushProperty name="color" value="#ffffff"/>
    </inkml:brush>
  </inkml:definitions>
  <inkml:trace contextRef="#ctx0" brushRef="#br0">1693 53 24575,'-280'15'0,"256"-15"0,-130-4 0,129 1 0,1-1 0,0 0 0,0-2 0,-31-11 0,34 10 0,0 0 0,-1 2 0,0 1 0,0 1 0,-33-1 0,-117 9 0,109-2 0,-131 0 0,91-3 0,-140 17 0,99 7-1365</inkml:trace>
</inkml:ink>
</file>

<file path=ppt/ink/ink1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8T08:18:27"/>
    </inkml:context>
    <inkml:brush xml:id="br0">
      <inkml:brushProperty name="width" value="0.35" units="cm"/>
      <inkml:brushProperty name="height" value="0.35" units="cm"/>
      <inkml:brushProperty name="color" value="#ffffff"/>
    </inkml:brush>
  </inkml:definitions>
  <inkml:trace contextRef="#ctx0" brushRef="#br0">1 106 24575,'32'14'0,"1"-2"0,1-1 0,34 7 0,12 3 0,118 33 0,48 15 0,-109-26 0,118 42 0,204 116 0,-393-171 0,243 87 0,8-24 0,-51-17 0,-96-7 0,-50-18 0,-89-39 0,28 11 0,0-3 0,2-2 0,66 11 0,-60-20 0,-25-5 0,77 19 0,-164-59 0,-100-63 0,14 7 0,-220-114 0,8 61 0,109 50 0,223 91 0,0 1 0,1 0 0,-1 0 0,0 1 0,0 1 0,-21-1 0,-3 0 0,-91-21 0,-93 20 0,210 1 0,0 0 0,0-1 0,1 0 0,-1 0 0,0 0 0,1-1 0,0-1 0,0 1 0,0-1 0,1-1 0,-1 0 0,-6-6 0,-42-27 0,46 34 0,5 3 0,0-1 0,1 1 0,-1-1 0,1 1 0,0-1 0,0-1 0,-6-5 0,10 9 0,0 0 0,-1-1 0,1 1 0,0 0 0,0 0 0,0-1 0,0 1 0,0 0 0,0-1 0,0 1 0,0 0 0,0 0 0,0-1 0,0 1 0,0 0 0,0-1 0,0 1 0,0 0 0,0 0 0,0-1 0,0 1 0,0 0 0,0 0 0,0-1 0,0 1 0,0 0 0,1 0 0,-1-1 0,0 1 0,0 0 0,0 0 0,0-1 0,1 1 0,-1 0 0,0 0 0,0 0 0,1 0 0,-1-1 0,0 1 0,0 0 0,1 0 0,-1 0 0,0 0 0,0 0 0,1 0 0,-1 0 0,16-5 0,-16 5 0,35-4 0,0 1 0,1 1 0,39 4 0,48-2 0,-123 0 0,0 0 0,1 0 0,-1 0 0,1 0 0,-1 0 0,1 0 0,-1 0 0,1 0 0,-1 0 0,0 0 0,1 0 0,-1 0 0,1-1 0,-1 1 0,0 0 0,1 0 0,-1-1 0,0 1 0,1 0 0,-1-1 0,0 1 0,1 0 0,-1-1 0,0 1 0,1 0 0,-1-1 0,0 1 0,0 0 0,0-1 0,1 1 0,-1-1 0,-4-15 0,-19-17 0,21 30 0,-19-20 0,-1 0 0,-1 1 0,0 1 0,-2 1 0,-1 1 0,0 1 0,-34-16 0,26 17 0,0 1 0,-1 2 0,-1 2 0,0 1 0,-63-11 0,89 21 0,6 0 0,-1 0 0,0 0 0,1 0 0,-1 1 0,0 0 0,1 0 0,-1 0 0,0 0 0,0 1 0,1 0 0,-8 2 0,12-3 0,-1 1 0,1 0 0,0-1 0,-1 1 0,1 0 0,-1-1 0,1 1 0,0 0 0,0 0 0,-1-1 0,1 1 0,0 0 0,0 0 0,0 0 0,0-1 0,0 1 0,0 0 0,0 0 0,0 0 0,0-1 0,0 1 0,1 0 0,-1 0 0,0-1 0,0 1 0,1 0 0,-1 0 0,1-1 0,-1 1 0,0 0 0,1-1 0,-1 1 0,2 0 0,18 27 0,-18-26 0,30 34 0,1-1 0,2-2 0,78 56 0,133 68 0,77 9 0,-252-137 0,2-3 0,129 28 0,-57-25 0,-1 7 0,145 57 0,-238-70 0,-2 3 0,0 2 0,53 41 0,74 42 0,-156-102 0,0-1 0,0-1 0,1-1 0,0-1 0,1 0 0,-1-2 0,1 0 0,24-1 0,-7 2 0,0 1 0,-1 2 0,0 1 0,0 3 0,49 19 0,31 24 0,-80-37 0,0 1 0,42 28 0,-59-34 0,1-1 0,0-1 0,1-1 0,0 0 0,24 4 0,43 16 0,76 41 0,-152-64 0,132 59 0,-130-57 0,1-1 0,0-1 0,24 6 0,-50-23 0,-12-6 0,-118-68 0,-1 1 0,107 64 0,-1 3 0,0 0 0,-49-15 0,63 24 0,-50-16 0,93 33 0,-1 1 0,39 24 0,-42-23 0,0 0 0,0-1 0,1-1 0,37 12 0,5-3 0,-39-10 0,-1-2 0,31 5 0,-35-8 0,0 1 0,19 8 0,-21-7 0,0-1 0,0 0 0,20 2 0,30 8 0,-5-1 0,-6-1 328,-45-8-666,0-1-1,0-1 0,0 0 1,20 1-1</inkml:trace>
</inkml:ink>
</file>

<file path=ppt/ink/ink1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8T08:24:14"/>
    </inkml:context>
    <inkml:brush xml:id="br0">
      <inkml:brushProperty name="width" value="0.35" units="cm"/>
      <inkml:brushProperty name="height" value="0.35" units="cm"/>
      <inkml:brushProperty name="color" value="#ffffff"/>
    </inkml:brush>
  </inkml:definitions>
  <inkml:trace contextRef="#ctx0" brushRef="#br0">1 0 24575,'1024'0'0,"-669"14"0,-264-15 0,119 2 0,-96 9 0,61 1 0,-137-2 0,-12-2 0,30-1-1365</inkml:trace>
</inkml:ink>
</file>

<file path=ppt/ink/ink1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8T08:26:04"/>
    </inkml:context>
    <inkml:brush xml:id="br0">
      <inkml:brushProperty name="width" value="0.025" units="cm"/>
      <inkml:brushProperty name="height" value="0.025" units="cm"/>
      <inkml:brushProperty name="color" value="#000000"/>
    </inkml:brush>
  </inkml:definitions>
  <inkml:trace contextRef="#ctx0" brushRef="#br0">0 1 24575,'120'0'-1365,"-114"0"-5461</inkml:trace>
</inkml:ink>
</file>

<file path=ppt/ink/ink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4-02-28T08:13:57"/>
    </inkml:context>
    <inkml:brush xml:id="br0">
      <inkml:brushProperty name="width" value="0.1" units="cm"/>
      <inkml:brushProperty name="height" value="0.2" units="cm"/>
      <inkml:brushProperty name="color" value="#ffffff"/>
      <inkml:brushProperty name="tip" value="rectangle"/>
      <inkml:brushProperty name="rasterOp" value="maskPen"/>
    </inkml:brush>
  </inkml:definitions>
  <inkml:trace contextRef="#ctx0" brushRef="#br0">0 233,'142'-77,"12"-7,-122 69,0 2,0 1,38-8,2 10,-66 9,0 1,0 0,0 0,0 1,0 0,0 0,0 0,-1 1,11 3,-15-4,0-1,0 1,-1 0,1-1,0 1,0 0,0 0,0 0,-1-1,1 1,0 0,-1 0,1 0,0 0,-1 0,0 0,1 0,-1 1,0-1,1 0,-1 0,0 0,0 0,0 0,0 0,0 1,0-1,0 0,0 0,0 0,-1 0,1 0,0 0,-1 0,1 0,-2 2,-1 3,0 1,-1-1,0 0,-7 8,7-10,-13 16</inkml:trace>
</inkml:ink>
</file>

<file path=ppt/ink/ink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4-02-28T08:14:15"/>
    </inkml:context>
    <inkml:brush xml:id="br0">
      <inkml:brushProperty name="width" value="0.3" units="cm"/>
      <inkml:brushProperty name="height" value="0.6" units="cm"/>
      <inkml:brushProperty name="color" value="#ffffff"/>
      <inkml:brushProperty name="tip" value="rectangle"/>
      <inkml:brushProperty name="rasterOp" value="maskPen"/>
    </inkml:brush>
  </inkml:definitions>
  <inkml:trace contextRef="#ctx0" brushRef="#br0">0 8,'369'2,"381"-4,-647-5,-147 7,35 0</inkml:trace>
</inkml:ink>
</file>

<file path=ppt/ink/ink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4-02-28T08:14:15"/>
    </inkml:context>
    <inkml:brush xml:id="br0">
      <inkml:brushProperty name="width" value="0.3" units="cm"/>
      <inkml:brushProperty name="height" value="0.6" units="cm"/>
      <inkml:brushProperty name="color" value="#ffffff"/>
      <inkml:brushProperty name="tip" value="rectangle"/>
      <inkml:brushProperty name="rasterOp" value="maskPen"/>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4-02-28T08:14:16"/>
    </inkml:context>
    <inkml:brush xml:id="br0">
      <inkml:brushProperty name="width" value="0.3" units="cm"/>
      <inkml:brushProperty name="height" value="0.6" units="cm"/>
      <inkml:brushProperty name="color" value="#ffffff"/>
      <inkml:brushProperty name="tip" value="rectangle"/>
      <inkml:brushProperty name="rasterOp" value="maskPen"/>
    </inkml:brush>
  </inkml:definitions>
  <inkml:trace contextRef="#ctx0" brushRef="#br0">628 88,'-104'-1,"-123"2,177 2,1 3,-75 17,63-3,49-13,43-13,584-133,-607 137</inkml:trace>
</inkml:ink>
</file>

<file path=ppt/ink/ink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4-02-28T08:14:16"/>
    </inkml:context>
    <inkml:brush xml:id="br0">
      <inkml:brushProperty name="width" value="0.3" units="cm"/>
      <inkml:brushProperty name="height" value="0.6" units="cm"/>
      <inkml:brushProperty name="color" value="#ffffff"/>
      <inkml:brushProperty name="tip" value="rectangle"/>
      <inkml:brushProperty name="rasterOp" value="maskPen"/>
    </inkml:brush>
  </inkml:definitions>
  <inkml:trace contextRef="#ctx0" brushRef="#br0">0 0,'0'0</inkml:trace>
</inkml:ink>
</file>

<file path=ppt/ink/ink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4-02-28T08:14:17"/>
    </inkml:context>
    <inkml:brush xml:id="br0">
      <inkml:brushProperty name="width" value="0.3" units="cm"/>
      <inkml:brushProperty name="height" value="0.6" units="cm"/>
      <inkml:brushProperty name="color" value="#ffffff"/>
      <inkml:brushProperty name="tip" value="rectangle"/>
      <inkml:brushProperty name="rasterOp" value="maskPen"/>
    </inkml:brush>
  </inkml:definitions>
  <inkml:trace contextRef="#ctx0" brushRef="#br0">942 206,'-31'2,"0"2,1 1,-1 1,-33 12,24-7,-603 197,616-196,-17 6,120-55,696-219,-699 234,83-22,199-66,-344 103,-19 2,-27 2,32 2,-285-3,181 4,111 0</inkml:trace>
</inkml:ink>
</file>

<file path=ppt/ink/ink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4-02-28T08:14:19"/>
    </inkml:context>
    <inkml:brush xml:id="br0">
      <inkml:brushProperty name="width" value="0.3" units="cm"/>
      <inkml:brushProperty name="height" value="0.6" units="cm"/>
      <inkml:brushProperty name="color" value="#ffffff"/>
      <inkml:brushProperty name="tip" value="rectangle"/>
      <inkml:brushProperty name="rasterOp" value="maskPen"/>
    </inkml:brush>
  </inkml:definitions>
  <inkml:trace contextRef="#ctx0" brushRef="#br0">1551 7,'-39'-4,"-1"1,-71 6,-77 19,-217 52,-218 27,481-89,139-12</inkml:trace>
</inkml:ink>
</file>

<file path=ppt/ink/ink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4-02-28T08:14:21"/>
    </inkml:context>
    <inkml:brush xml:id="br0">
      <inkml:brushProperty name="width" value="0.3" units="cm"/>
      <inkml:brushProperty name="height" value="0.6" units="cm"/>
      <inkml:brushProperty name="color" value="#ffffff"/>
      <inkml:brushProperty name="tip" value="rectangle"/>
      <inkml:brushProperty name="rasterOp" value="maskPen"/>
    </inkml:brush>
  </inkml:definitions>
  <inkml:trace contextRef="#ctx0" brushRef="#br0">1388 0,'-55'9,"1"3,-67 22,37-9,-442 132,121-35,373-113,14-3,0 0,0-2,-33 4,46-8,6-2,3 2</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E4472A53-631E-475D-A19A-5BF7D950D2AC}" type="datetimeFigureOut">
              <a:rPr lang="en-IN" smtClean="0"/>
            </a:fld>
            <a:endParaRPr lang="en-IN"/>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IN"/>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E4F19958-039E-4C1E-BCF3-2BC4546F15E6}" type="slidenum">
              <a:rPr lang="en-IN" smtClean="0"/>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E4472A53-631E-475D-A19A-5BF7D950D2AC}"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E4F19958-039E-4C1E-BCF3-2BC4546F15E6}"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E4472A53-631E-475D-A19A-5BF7D950D2AC}"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E4F19958-039E-4C1E-BCF3-2BC4546F15E6}" type="slidenum">
              <a:rPr lang="en-IN" smtClean="0"/>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E4472A53-631E-475D-A19A-5BF7D950D2AC}"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E4F19958-039E-4C1E-BCF3-2BC4546F15E6}" type="slidenum">
              <a:rPr lang="en-IN" smtClean="0"/>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E4472A53-631E-475D-A19A-5BF7D950D2AC}"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E4F19958-039E-4C1E-BCF3-2BC4546F15E6}"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E4472A53-631E-475D-A19A-5BF7D950D2AC}"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E4F19958-039E-4C1E-BCF3-2BC4546F15E6}"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E4472A53-631E-475D-A19A-5BF7D950D2AC}" type="datetimeFigureOut">
              <a:rPr lang="en-IN" smtClean="0"/>
            </a:fld>
            <a:endParaRPr lang="en-IN"/>
          </a:p>
        </p:txBody>
      </p:sp>
      <p:sp>
        <p:nvSpPr>
          <p:cNvPr id="8" name="Footer Placeholder 7"/>
          <p:cNvSpPr>
            <a:spLocks noGrp="1"/>
          </p:cNvSpPr>
          <p:nvPr>
            <p:ph type="ftr" sz="quarter" idx="11"/>
          </p:nvPr>
        </p:nvSpPr>
        <p:spPr/>
        <p:txBody>
          <a:bodyPr/>
          <a:p>
            <a:endParaRPr lang="en-IN"/>
          </a:p>
        </p:txBody>
      </p:sp>
      <p:sp>
        <p:nvSpPr>
          <p:cNvPr id="9" name="Slide Number Placeholder 8"/>
          <p:cNvSpPr>
            <a:spLocks noGrp="1"/>
          </p:cNvSpPr>
          <p:nvPr>
            <p:ph type="sldNum" sz="quarter" idx="12"/>
          </p:nvPr>
        </p:nvSpPr>
        <p:spPr/>
        <p:txBody>
          <a:bodyPr/>
          <a:p>
            <a:fld id="{E4F19958-039E-4C1E-BCF3-2BC4546F15E6}"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E4472A53-631E-475D-A19A-5BF7D950D2AC}" type="datetimeFigureOut">
              <a:rPr lang="en-IN" smtClean="0"/>
            </a:fld>
            <a:endParaRPr lang="en-IN"/>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E4F19958-039E-4C1E-BCF3-2BC4546F15E6}"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E4472A53-631E-475D-A19A-5BF7D950D2AC}" type="datetimeFigureOut">
              <a:rPr lang="en-IN" smtClean="0"/>
            </a:fld>
            <a:endParaRPr lang="en-IN"/>
          </a:p>
        </p:txBody>
      </p:sp>
      <p:sp>
        <p:nvSpPr>
          <p:cNvPr id="3" name="Footer Placeholder 2"/>
          <p:cNvSpPr>
            <a:spLocks noGrp="1"/>
          </p:cNvSpPr>
          <p:nvPr>
            <p:ph type="ftr" sz="quarter" idx="11"/>
          </p:nvPr>
        </p:nvSpPr>
        <p:spPr/>
        <p:txBody>
          <a:bodyPr/>
          <a:p>
            <a:endParaRPr lang="en-IN"/>
          </a:p>
        </p:txBody>
      </p:sp>
      <p:sp>
        <p:nvSpPr>
          <p:cNvPr id="4" name="Slide Number Placeholder 3"/>
          <p:cNvSpPr>
            <a:spLocks noGrp="1"/>
          </p:cNvSpPr>
          <p:nvPr>
            <p:ph type="sldNum" sz="quarter" idx="12"/>
          </p:nvPr>
        </p:nvSpPr>
        <p:spPr/>
        <p:txBody>
          <a:bodyPr/>
          <a:p>
            <a:fld id="{E4F19958-039E-4C1E-BCF3-2BC4546F15E6}"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E4472A53-631E-475D-A19A-5BF7D950D2AC}"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E4F19958-039E-4C1E-BCF3-2BC4546F15E6}"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E4472A53-631E-475D-A19A-5BF7D950D2AC}"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E4F19958-039E-4C1E-BCF3-2BC4546F15E6}" type="slidenum">
              <a:rPr lang="en-IN" smtClean="0"/>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E4472A53-631E-475D-A19A-5BF7D950D2AC}" type="datetimeFigureOut">
              <a:rPr lang="en-IN" smtClean="0"/>
            </a:fld>
            <a:endParaRPr lang="en-IN"/>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E4F19958-039E-4C1E-BCF3-2BC4546F15E6}"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jpe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9" Type="http://schemas.openxmlformats.org/officeDocument/2006/relationships/customXml" Target="../ink/ink5.xml"/><Relationship Id="rId8" Type="http://schemas.openxmlformats.org/officeDocument/2006/relationships/image" Target="../media/image9.png"/><Relationship Id="rId7" Type="http://schemas.openxmlformats.org/officeDocument/2006/relationships/customXml" Target="../ink/ink4.xml"/><Relationship Id="rId6" Type="http://schemas.openxmlformats.org/officeDocument/2006/relationships/image" Target="../media/image8.png"/><Relationship Id="rId5" Type="http://schemas.openxmlformats.org/officeDocument/2006/relationships/customXml" Target="../ink/ink3.xml"/><Relationship Id="rId4" Type="http://schemas.openxmlformats.org/officeDocument/2006/relationships/image" Target="../media/image7.png"/><Relationship Id="rId34" Type="http://schemas.openxmlformats.org/officeDocument/2006/relationships/slideLayout" Target="../slideLayouts/slideLayout7.xml"/><Relationship Id="rId33" Type="http://schemas.openxmlformats.org/officeDocument/2006/relationships/image" Target="../media/image21.png"/><Relationship Id="rId32" Type="http://schemas.openxmlformats.org/officeDocument/2006/relationships/image" Target="../media/image20.png"/><Relationship Id="rId31" Type="http://schemas.openxmlformats.org/officeDocument/2006/relationships/customXml" Target="../ink/ink17.xml"/><Relationship Id="rId30" Type="http://schemas.openxmlformats.org/officeDocument/2006/relationships/image" Target="../media/image19.png"/><Relationship Id="rId3" Type="http://schemas.openxmlformats.org/officeDocument/2006/relationships/customXml" Target="../ink/ink2.xml"/><Relationship Id="rId29" Type="http://schemas.openxmlformats.org/officeDocument/2006/relationships/customXml" Target="../ink/ink16.xml"/><Relationship Id="rId28" Type="http://schemas.openxmlformats.org/officeDocument/2006/relationships/customXml" Target="../ink/ink15.xml"/><Relationship Id="rId27" Type="http://schemas.openxmlformats.org/officeDocument/2006/relationships/image" Target="../media/image18.png"/><Relationship Id="rId26" Type="http://schemas.openxmlformats.org/officeDocument/2006/relationships/customXml" Target="../ink/ink14.xml"/><Relationship Id="rId25" Type="http://schemas.openxmlformats.org/officeDocument/2006/relationships/image" Target="../media/image17.png"/><Relationship Id="rId24" Type="http://schemas.openxmlformats.org/officeDocument/2006/relationships/customXml" Target="../ink/ink13.xml"/><Relationship Id="rId23" Type="http://schemas.openxmlformats.org/officeDocument/2006/relationships/image" Target="../media/image16.png"/><Relationship Id="rId22" Type="http://schemas.openxmlformats.org/officeDocument/2006/relationships/customXml" Target="../ink/ink12.xml"/><Relationship Id="rId21" Type="http://schemas.openxmlformats.org/officeDocument/2006/relationships/image" Target="../media/image15.png"/><Relationship Id="rId20" Type="http://schemas.openxmlformats.org/officeDocument/2006/relationships/customXml" Target="../ink/ink11.xml"/><Relationship Id="rId2" Type="http://schemas.openxmlformats.org/officeDocument/2006/relationships/image" Target="../media/image6.png"/><Relationship Id="rId19" Type="http://schemas.openxmlformats.org/officeDocument/2006/relationships/image" Target="../media/image14.png"/><Relationship Id="rId18" Type="http://schemas.openxmlformats.org/officeDocument/2006/relationships/customXml" Target="../ink/ink10.xml"/><Relationship Id="rId17" Type="http://schemas.openxmlformats.org/officeDocument/2006/relationships/image" Target="../media/image13.png"/><Relationship Id="rId16" Type="http://schemas.openxmlformats.org/officeDocument/2006/relationships/customXml" Target="../ink/ink9.xml"/><Relationship Id="rId15" Type="http://schemas.openxmlformats.org/officeDocument/2006/relationships/image" Target="../media/image12.png"/><Relationship Id="rId14" Type="http://schemas.openxmlformats.org/officeDocument/2006/relationships/customXml" Target="../ink/ink8.xml"/><Relationship Id="rId13" Type="http://schemas.openxmlformats.org/officeDocument/2006/relationships/image" Target="../media/image11.png"/><Relationship Id="rId12" Type="http://schemas.openxmlformats.org/officeDocument/2006/relationships/customXml" Target="../ink/ink7.xml"/><Relationship Id="rId11" Type="http://schemas.openxmlformats.org/officeDocument/2006/relationships/customXml" Target="../ink/ink6.xml"/><Relationship Id="rId10" Type="http://schemas.openxmlformats.org/officeDocument/2006/relationships/image" Target="../media/image10.png"/><Relationship Id="rId1" Type="http://schemas.openxmlformats.org/officeDocument/2006/relationships/customXml" Target="../ink/ink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customXml" Target="../ink/ink19.xml"/><Relationship Id="rId2" Type="http://schemas.openxmlformats.org/officeDocument/2006/relationships/image" Target="../media/image23.png"/><Relationship Id="rId1" Type="http://schemas.openxmlformats.org/officeDocument/2006/relationships/customXml" Target="../ink/ink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8.png"/><Relationship Id="rId1"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0.png"/><Relationship Id="rId1"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2.png"/><Relationship Id="rId1" Type="http://schemas.openxmlformats.org/officeDocument/2006/relationships/image" Target="../media/image3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270" y="0"/>
            <a:ext cx="12483547" cy="7003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itle 1"/>
          <p:cNvSpPr txBox="1"/>
          <p:nvPr/>
        </p:nvSpPr>
        <p:spPr>
          <a:xfrm>
            <a:off x="1748519" y="167029"/>
            <a:ext cx="9323673" cy="1183799"/>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rgbClr val="00B0F0"/>
                </a:solidFill>
              </a:rPr>
              <a:t>             </a:t>
            </a:r>
            <a:r>
              <a:rPr lang="en-US" sz="3200" b="1" dirty="0">
                <a:solidFill>
                  <a:srgbClr val="00B0F0"/>
                </a:solidFill>
                <a:latin typeface="Times New Roman" panose="02020603050405020304" pitchFamily="18" charset="0"/>
                <a:cs typeface="Times New Roman" panose="02020603050405020304" pitchFamily="18" charset="0"/>
              </a:rPr>
              <a:t>CMR TECHNICAL CAMPUS</a:t>
            </a:r>
            <a:endParaRPr lang="en-US" sz="3200" b="1" dirty="0">
              <a:solidFill>
                <a:srgbClr val="00B0F0"/>
              </a:solidFill>
              <a:latin typeface="Times New Roman" panose="02020603050405020304" pitchFamily="18" charset="0"/>
              <a:cs typeface="Times New Roman" panose="02020603050405020304" pitchFamily="18" charset="0"/>
            </a:endParaRPr>
          </a:p>
          <a:p>
            <a:r>
              <a:rPr lang="en-US" sz="3200" b="1" dirty="0">
                <a:solidFill>
                  <a:srgbClr val="00B0F0"/>
                </a:solidFill>
              </a:rPr>
              <a:t>                        </a:t>
            </a:r>
            <a:r>
              <a:rPr lang="en-US" sz="2400" b="1" dirty="0">
                <a:solidFill>
                  <a:srgbClr val="00B0F0"/>
                </a:solidFill>
                <a:latin typeface="Times New Roman" panose="02020603050405020304" pitchFamily="18" charset="0"/>
                <a:cs typeface="Times New Roman" panose="02020603050405020304" pitchFamily="18" charset="0"/>
              </a:rPr>
              <a:t>UGC(Autonomous)</a:t>
            </a:r>
            <a:endParaRPr lang="en-US" sz="2400" b="1" dirty="0">
              <a:solidFill>
                <a:srgbClr val="00B0F0"/>
              </a:solidFill>
              <a:latin typeface="Times New Roman" panose="02020603050405020304" pitchFamily="18" charset="0"/>
              <a:cs typeface="Times New Roman" panose="02020603050405020304" pitchFamily="18" charset="0"/>
            </a:endParaRPr>
          </a:p>
          <a:p>
            <a:r>
              <a:rPr lang="en-US" sz="2400" b="1" dirty="0">
                <a:solidFill>
                  <a:srgbClr val="00B0F0"/>
                </a:solidFill>
              </a:rPr>
              <a:t>                   </a:t>
            </a:r>
            <a:r>
              <a:rPr lang="en-US" sz="2400" dirty="0" err="1">
                <a:latin typeface="Times New Roman" panose="02020603050405020304" pitchFamily="18" charset="0"/>
                <a:cs typeface="Times New Roman" panose="02020603050405020304" pitchFamily="18" charset="0"/>
              </a:rPr>
              <a:t>Kandlakoya,Medchal</a:t>
            </a:r>
            <a:r>
              <a:rPr lang="en-US" sz="2400" dirty="0">
                <a:latin typeface="Times New Roman" panose="02020603050405020304" pitchFamily="18" charset="0"/>
                <a:cs typeface="Times New Roman" panose="02020603050405020304" pitchFamily="18" charset="0"/>
              </a:rPr>
              <a:t> Road,Hyd-501 401</a:t>
            </a:r>
            <a:br>
              <a:rPr lang="en-US" sz="2400" dirty="0"/>
            </a:br>
            <a:r>
              <a:rPr lang="en-US" sz="2400" dirty="0">
                <a:latin typeface="Times New Roman" panose="02020603050405020304" pitchFamily="18" charset="0"/>
                <a:cs typeface="Times New Roman" panose="02020603050405020304" pitchFamily="18" charset="0"/>
              </a:rPr>
              <a:t>           </a:t>
            </a:r>
            <a:r>
              <a:rPr lang="en-US" sz="2800" b="1" dirty="0">
                <a:solidFill>
                  <a:srgbClr val="C00000"/>
                </a:solidFill>
                <a:latin typeface="Times New Roman" panose="02020603050405020304" pitchFamily="18" charset="0"/>
                <a:cs typeface="Times New Roman" panose="02020603050405020304" pitchFamily="18" charset="0"/>
              </a:rPr>
              <a:t>Department of Computer Science Engineering </a:t>
            </a:r>
            <a:endParaRPr lang="en-IN" sz="2800" b="1" dirty="0">
              <a:solidFill>
                <a:srgbClr val="00B050"/>
              </a:solidFill>
              <a:latin typeface="Times New Roman" panose="02020603050405020304" pitchFamily="18" charset="0"/>
              <a:cs typeface="Times New Roman" panose="02020603050405020304" pitchFamily="18" charset="0"/>
            </a:endParaRPr>
          </a:p>
        </p:txBody>
      </p:sp>
      <p:sp>
        <p:nvSpPr>
          <p:cNvPr id="6" name="Subtitle 2"/>
          <p:cNvSpPr txBox="1"/>
          <p:nvPr/>
        </p:nvSpPr>
        <p:spPr>
          <a:xfrm>
            <a:off x="175260" y="1991360"/>
            <a:ext cx="11661139" cy="1272835"/>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lgn="ctr">
              <a:buNone/>
            </a:pPr>
            <a:r>
              <a:rPr lang="en-US" sz="2400" b="1" dirty="0">
                <a:solidFill>
                  <a:srgbClr val="00B050"/>
                </a:solidFill>
                <a:latin typeface="Times New Roman" panose="02020603050405020304" pitchFamily="18" charset="0"/>
                <a:cs typeface="Times New Roman" panose="02020603050405020304" pitchFamily="18" charset="0"/>
              </a:rPr>
              <a:t>   M</a:t>
            </a:r>
            <a:r>
              <a:rPr lang="en-GB" sz="2400" b="1" dirty="0" err="1">
                <a:solidFill>
                  <a:srgbClr val="00B050"/>
                </a:solidFill>
                <a:latin typeface="Times New Roman" panose="02020603050405020304" pitchFamily="18" charset="0"/>
                <a:cs typeface="Times New Roman" panose="02020603050405020304" pitchFamily="18" charset="0"/>
              </a:rPr>
              <a:t>ini</a:t>
            </a:r>
            <a:r>
              <a:rPr lang="en-US" sz="2400" b="1" dirty="0">
                <a:solidFill>
                  <a:srgbClr val="00B050"/>
                </a:solidFill>
                <a:latin typeface="Times New Roman" panose="02020603050405020304" pitchFamily="18" charset="0"/>
                <a:cs typeface="Times New Roman" panose="02020603050405020304" pitchFamily="18" charset="0"/>
              </a:rPr>
              <a:t> Project On</a:t>
            </a:r>
            <a:endParaRPr lang="en-US" sz="2400" b="1" dirty="0">
              <a:solidFill>
                <a:srgbClr val="00B050"/>
              </a:solidFill>
              <a:latin typeface="Times New Roman" panose="02020603050405020304" pitchFamily="18" charset="0"/>
              <a:cs typeface="Times New Roman" panose="02020603050405020304" pitchFamily="18" charset="0"/>
            </a:endParaRPr>
          </a:p>
          <a:p>
            <a:pPr marL="0" indent="0" algn="ctr">
              <a:buNone/>
            </a:pPr>
            <a:r>
              <a:rPr lang="en-US" sz="2400" b="1" dirty="0">
                <a:solidFill>
                  <a:schemeClr val="accent1">
                    <a:lumMod val="75000"/>
                  </a:schemeClr>
                </a:solidFill>
              </a:rPr>
              <a:t>      </a:t>
            </a:r>
            <a:r>
              <a:rPr lang="en-IN" sz="2400" b="1" kern="0"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Machine Learning Assessment for Severity of Liver  Fibrosis for Chronic HBV Based on Physical Layer With  Serum Markers</a:t>
            </a:r>
            <a:endParaRPr lang="en-US" sz="2400" kern="1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n-US" sz="2400" b="1" dirty="0">
              <a:solidFill>
                <a:srgbClr val="0070C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44467" y="180964"/>
            <a:ext cx="2106516" cy="1577853"/>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039" y="0"/>
            <a:ext cx="2106516" cy="2106516"/>
          </a:xfrm>
          <a:prstGeom prst="rect">
            <a:avLst/>
          </a:prstGeom>
        </p:spPr>
      </p:pic>
      <p:sp>
        <p:nvSpPr>
          <p:cNvPr id="9" name="TextBox 8"/>
          <p:cNvSpPr txBox="1"/>
          <p:nvPr/>
        </p:nvSpPr>
        <p:spPr>
          <a:xfrm>
            <a:off x="175039" y="3190681"/>
            <a:ext cx="13739744" cy="5046345"/>
          </a:xfrm>
          <a:prstGeom prst="rect">
            <a:avLst/>
          </a:prstGeom>
          <a:noFill/>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BATCH NO : 12</a:t>
            </a:r>
            <a:endParaRPr lang="en-US" sz="2400" b="1" dirty="0">
              <a:solidFill>
                <a:srgbClr val="FF0000"/>
              </a:solidFill>
              <a:latin typeface="Times New Roman" panose="02020603050405020304" pitchFamily="18" charset="0"/>
              <a:cs typeface="Times New Roman" panose="02020603050405020304" pitchFamily="18" charset="0"/>
            </a:endParaRPr>
          </a:p>
          <a:p>
            <a:endParaRPr lang="en-US" sz="2000" dirty="0">
              <a:solidFill>
                <a:srgbClr val="FF0000"/>
              </a:solidFill>
            </a:endParaRPr>
          </a:p>
          <a:p>
            <a:r>
              <a:rPr lang="en-US" sz="2000" dirty="0">
                <a:solidFill>
                  <a:srgbClr val="FF0000"/>
                </a:solidFill>
                <a:latin typeface="Times New Roman" panose="02020603050405020304" pitchFamily="18" charset="0"/>
                <a:cs typeface="Times New Roman" panose="02020603050405020304" pitchFamily="18" charset="0"/>
              </a:rPr>
              <a:t>Project Guide:                                                                              BATCH MEMBERS:</a:t>
            </a:r>
            <a:endParaRPr lang="en-US" sz="2000" dirty="0">
              <a:solidFill>
                <a:srgbClr val="FF0000"/>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Ms.D.Sandhya</a:t>
            </a:r>
            <a:r>
              <a:rPr lang="en-US" sz="2000" dirty="0">
                <a:latin typeface="Times New Roman" panose="02020603050405020304" pitchFamily="18" charset="0"/>
                <a:cs typeface="Times New Roman" panose="02020603050405020304" pitchFamily="18" charset="0"/>
              </a:rPr>
              <a:t> Rani</a:t>
            </a:r>
            <a:r>
              <a:rPr lang="en-US" sz="2000" dirty="0"/>
              <a:t>                                                             </a:t>
            </a:r>
            <a:r>
              <a:rPr lang="en-US" sz="2000" dirty="0">
                <a:latin typeface="Times New Roman" panose="02020603050405020304" pitchFamily="18" charset="0"/>
                <a:cs typeface="Times New Roman" panose="02020603050405020304" pitchFamily="18" charset="0"/>
              </a:rPr>
              <a:t>217R1A0568 A.SRI RAM REDDY</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Assistant Professor, CSE Department                                         217R1A05A8 M.REDDY KUMAR REDDY</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sym typeface="+mn-ea"/>
              </a:rPr>
              <a:t>                                                                                                     217R1A0565 A.KASI VISWANATH NARASIMHA</a:t>
            </a:r>
            <a:endParaRPr lang="en-US" sz="2000" dirty="0">
              <a:latin typeface="Times New Roman" panose="02020603050405020304" pitchFamily="18" charset="0"/>
              <a:cs typeface="Times New Roman" panose="02020603050405020304" pitchFamily="18" charset="0"/>
            </a:endParaRPr>
          </a:p>
          <a:p>
            <a:endParaRPr lang="en-US" sz="2000" dirty="0"/>
          </a:p>
          <a:p>
            <a:r>
              <a:rPr lang="en-US" sz="2000" dirty="0">
                <a:solidFill>
                  <a:srgbClr val="FF0000"/>
                </a:solidFill>
                <a:latin typeface="Times New Roman" panose="02020603050405020304" pitchFamily="18" charset="0"/>
                <a:cs typeface="Times New Roman" panose="02020603050405020304" pitchFamily="18" charset="0"/>
              </a:rPr>
              <a:t>Project Coordinator:</a:t>
            </a:r>
            <a:endParaRPr lang="en-US" sz="2000" dirty="0">
              <a:solidFill>
                <a:srgbClr val="FF0000"/>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Dr. J. </a:t>
            </a:r>
            <a:r>
              <a:rPr lang="en-US" sz="2000" dirty="0" err="1">
                <a:latin typeface="Times New Roman" panose="02020603050405020304" pitchFamily="18" charset="0"/>
                <a:cs typeface="Times New Roman" panose="02020603050405020304" pitchFamily="18" charset="0"/>
              </a:rPr>
              <a:t>Narasimharao</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Associate Professor, CSE Department</a:t>
            </a:r>
            <a:endParaRPr lang="en-US" sz="2000" dirty="0">
              <a:latin typeface="Times New Roman" panose="02020603050405020304" pitchFamily="18" charset="0"/>
              <a:cs typeface="Times New Roman" panose="02020603050405020304" pitchFamily="18" charset="0"/>
            </a:endParaRPr>
          </a:p>
          <a:p>
            <a:endParaRPr lang="en-US" sz="2000" dirty="0">
              <a:solidFill>
                <a:srgbClr val="FF0000"/>
              </a:solidFill>
            </a:endParaRPr>
          </a:p>
          <a:p>
            <a:endParaRPr lang="en-US" sz="2000" dirty="0">
              <a:solidFill>
                <a:srgbClr val="FF0000"/>
              </a:solidFill>
            </a:endParaRPr>
          </a:p>
          <a:p>
            <a:endParaRPr lang="en-US" sz="2000" dirty="0"/>
          </a:p>
          <a:p>
            <a:r>
              <a:rPr lang="en-US" sz="2000" dirty="0"/>
              <a:t>                                                                                                              </a:t>
            </a:r>
            <a:endParaRPr lang="en-US" sz="2000" dirty="0"/>
          </a:p>
          <a:p>
            <a:endParaRPr lang="en-US" sz="2000" dirty="0">
              <a:solidFill>
                <a:srgbClr val="FF0000"/>
              </a:solidFill>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7079" y="308113"/>
            <a:ext cx="6619460" cy="645160"/>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NOVELTY OF PROJECT</a:t>
            </a:r>
            <a:endParaRPr lang="en-IN"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76885" y="1384935"/>
            <a:ext cx="9759950" cy="3846195"/>
          </a:xfrm>
          <a:prstGeom prst="rect">
            <a:avLst/>
          </a:prstGeom>
          <a:noFill/>
        </p:spPr>
        <p:txBody>
          <a:bodyPr wrap="square">
            <a:spAutoFit/>
          </a:bodyPr>
          <a:lstStyle/>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novelty of our project lies in employing advanced machine learning algorithms, the project aims to enhance predictive accuracy beyond traditional methods that typically rely on single data sources. This innovative approach not only supports a personalized medicine strategy, allowing for tailored assessments and treatment plans, but also emphasizes non-invasive methodologies that align with contemporary healthcare practices </a:t>
            </a: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0850" y="529441"/>
            <a:ext cx="10078278" cy="645160"/>
          </a:xfrm>
          <a:prstGeom prst="rect">
            <a:avLst/>
          </a:prstGeom>
          <a:noFill/>
        </p:spPr>
        <p:txBody>
          <a:bodyPr wrap="square">
            <a:spAutoFit/>
          </a:bodyPr>
          <a:lstStyle/>
          <a:p>
            <a:r>
              <a:rPr lang="en-IN" sz="3600" b="1" dirty="0">
                <a:latin typeface="Times New Roman" panose="02020603050405020304" pitchFamily="18" charset="0"/>
                <a:cs typeface="Times New Roman" panose="02020603050405020304" pitchFamily="18" charset="0"/>
              </a:rPr>
              <a:t>ARCHITECTURE</a:t>
            </a:r>
            <a:endParaRPr lang="en-IN" sz="3600" b="1" dirty="0">
              <a:latin typeface="Times New Roman" panose="02020603050405020304" pitchFamily="18" charset="0"/>
              <a:cs typeface="Times New Roman" panose="02020603050405020304" pitchFamily="18" charset="0"/>
            </a:endParaRPr>
          </a:p>
        </p:txBody>
      </p:sp>
      <p:pic>
        <p:nvPicPr>
          <p:cNvPr id="14" name="Picture 14" descr="arch1"/>
          <p:cNvPicPr>
            <a:picLocks noChangeAspect="1"/>
          </p:cNvPicPr>
          <p:nvPr/>
        </p:nvPicPr>
        <p:blipFill>
          <a:blip r:embed="rId1"/>
          <a:stretch>
            <a:fillRect/>
          </a:stretch>
        </p:blipFill>
        <p:spPr>
          <a:xfrm>
            <a:off x="2369820" y="1244600"/>
            <a:ext cx="6901815" cy="50050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MODULES</a:t>
            </a:r>
            <a:endParaRPr lang="en-US" b="1"/>
          </a:p>
        </p:txBody>
      </p:sp>
      <p:sp>
        <p:nvSpPr>
          <p:cNvPr id="3" name="Content Placeholder 2"/>
          <p:cNvSpPr>
            <a:spLocks noGrp="1"/>
          </p:cNvSpPr>
          <p:nvPr>
            <p:ph idx="1"/>
          </p:nvPr>
        </p:nvSpPr>
        <p:spPr/>
        <p:txBody>
          <a:bodyPr/>
          <a:p>
            <a:r>
              <a:rPr lang="en-US">
                <a:latin typeface="Times New Roman" panose="02020603050405020304" pitchFamily="18" charset="0"/>
                <a:cs typeface="Times New Roman" panose="02020603050405020304" pitchFamily="18" charset="0"/>
              </a:rPr>
              <a:t>User Module</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System Module</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Python Modules</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Pandas</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Tkinter</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flipH="1">
            <a:off x="512261" y="1017840"/>
            <a:ext cx="9423132" cy="521970"/>
          </a:xfrm>
          <a:prstGeom prst="rect">
            <a:avLst/>
          </a:prstGeom>
          <a:noFill/>
        </p:spPr>
        <p:txBody>
          <a:bodyPr wrap="square" rtlCol="0">
            <a:spAutoFit/>
          </a:bodyPr>
          <a:lstStyle/>
          <a:p>
            <a:pPr indent="0">
              <a:buFont typeface="Arial" panose="020B0604020202020204" pitchFamily="34" charset="0"/>
              <a:buNone/>
            </a:pPr>
            <a:r>
              <a:rPr lang="en-US" altLang="en-IN" sz="2800" b="1" dirty="0">
                <a:latin typeface="Times New Roman" panose="02020603050405020304" pitchFamily="18" charset="0"/>
                <a:cs typeface="Times New Roman" panose="02020603050405020304" pitchFamily="18" charset="0"/>
              </a:rPr>
              <a:t>USECASE</a:t>
            </a:r>
            <a:r>
              <a:rPr lang="en-IN" sz="2800" b="1" dirty="0">
                <a:latin typeface="Times New Roman" panose="02020603050405020304" pitchFamily="18" charset="0"/>
                <a:cs typeface="Times New Roman" panose="02020603050405020304" pitchFamily="18" charset="0"/>
              </a:rPr>
              <a:t> DIAGRAM</a:t>
            </a:r>
            <a:endParaRPr lang="en-IN" sz="28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259633" y="127382"/>
            <a:ext cx="8341567"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UML</a:t>
            </a:r>
            <a:r>
              <a:rPr lang="en-IN" sz="4000" dirty="0">
                <a:latin typeface="Times New Roman" panose="02020603050405020304" pitchFamily="18" charset="0"/>
                <a:cs typeface="Times New Roman" panose="02020603050405020304" pitchFamily="18" charset="0"/>
              </a:rPr>
              <a:t> </a:t>
            </a:r>
            <a:r>
              <a:rPr lang="en-IN" sz="4000" b="1" dirty="0">
                <a:latin typeface="Times New Roman" panose="02020603050405020304" pitchFamily="18" charset="0"/>
                <a:cs typeface="Times New Roman" panose="02020603050405020304" pitchFamily="18" charset="0"/>
              </a:rPr>
              <a:t>DIAGRAMS</a:t>
            </a:r>
            <a:endParaRPr lang="en-IN" sz="40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r:id="rId1" p14:bwMode="auto">
            <p14:nvContentPartPr>
              <p14:cNvPr id="6" name="Ink 5"/>
              <p14:cNvContentPartPr/>
              <p14:nvPr/>
            </p14:nvContentPartPr>
            <p14:xfrm>
              <a:off x="5815055" y="4868236"/>
              <a:ext cx="616680" cy="161280"/>
            </p14:xfrm>
          </p:contentPart>
        </mc:Choice>
        <mc:Fallback xmlns="">
          <p:pic>
            <p:nvPicPr>
              <p:cNvPr id="6" name="Ink 5"/>
            </p:nvPicPr>
            <p:blipFill>
              <a:blip r:embed="rId2"/>
            </p:blipFill>
            <p:spPr>
              <a:xfrm>
                <a:off x="5815055" y="4868236"/>
                <a:ext cx="616680" cy="16128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7" name="Ink 6"/>
              <p14:cNvContentPartPr/>
              <p14:nvPr/>
            </p14:nvContentPartPr>
            <p14:xfrm>
              <a:off x="6200255" y="4864996"/>
              <a:ext cx="222480" cy="84240"/>
            </p14:xfrm>
          </p:contentPart>
        </mc:Choice>
        <mc:Fallback xmlns="">
          <p:pic>
            <p:nvPicPr>
              <p:cNvPr id="7" name="Ink 6"/>
            </p:nvPicPr>
            <p:blipFill>
              <a:blip r:embed="rId4"/>
            </p:blipFill>
            <p:spPr>
              <a:xfrm>
                <a:off x="6200255" y="4864996"/>
                <a:ext cx="222480" cy="8424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8" name="Ink 7"/>
              <p14:cNvContentPartPr/>
              <p14:nvPr/>
            </p14:nvContentPartPr>
            <p14:xfrm>
              <a:off x="5709860" y="5001040"/>
              <a:ext cx="440280" cy="3600"/>
            </p14:xfrm>
          </p:contentPart>
        </mc:Choice>
        <mc:Fallback xmlns="">
          <p:pic>
            <p:nvPicPr>
              <p:cNvPr id="8" name="Ink 7"/>
            </p:nvPicPr>
            <p:blipFill>
              <a:blip r:embed="rId6"/>
            </p:blipFill>
            <p:spPr>
              <a:xfrm>
                <a:off x="5709860" y="5001040"/>
                <a:ext cx="440280" cy="36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9" name="Ink 8"/>
              <p14:cNvContentPartPr/>
              <p14:nvPr/>
            </p14:nvContentPartPr>
            <p14:xfrm>
              <a:off x="6126380" y="5001040"/>
              <a:ext cx="360" cy="360"/>
            </p14:xfrm>
          </p:contentPart>
        </mc:Choice>
        <mc:Fallback xmlns="">
          <p:pic>
            <p:nvPicPr>
              <p:cNvPr id="9" name="Ink 8"/>
            </p:nvPicPr>
            <p:blipFill>
              <a:blip r:embed="rId8"/>
            </p:blipFill>
            <p:spPr>
              <a:xfrm>
                <a:off x="6126380" y="5001040"/>
                <a:ext cx="360" cy="36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0" name="Ink 9"/>
              <p14:cNvContentPartPr/>
              <p14:nvPr/>
            </p14:nvContentPartPr>
            <p14:xfrm>
              <a:off x="5900300" y="4969720"/>
              <a:ext cx="235800" cy="52920"/>
            </p14:xfrm>
          </p:contentPart>
        </mc:Choice>
        <mc:Fallback xmlns="">
          <p:pic>
            <p:nvPicPr>
              <p:cNvPr id="10" name="Ink 9"/>
            </p:nvPicPr>
            <p:blipFill>
              <a:blip r:embed="rId10"/>
            </p:blipFill>
            <p:spPr>
              <a:xfrm>
                <a:off x="5900300" y="4969720"/>
                <a:ext cx="235800" cy="5292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1" name="Ink 10"/>
              <p14:cNvContentPartPr/>
              <p14:nvPr/>
            </p14:nvContentPartPr>
            <p14:xfrm>
              <a:off x="6133940" y="4970800"/>
              <a:ext cx="360" cy="360"/>
            </p14:xfrm>
          </p:contentPart>
        </mc:Choice>
        <mc:Fallback xmlns="">
          <p:pic>
            <p:nvPicPr>
              <p:cNvPr id="11" name="Ink 10"/>
            </p:nvPicPr>
            <p:blipFill>
              <a:blip r:embed="rId8"/>
            </p:blipFill>
            <p:spPr>
              <a:xfrm>
                <a:off x="6133940" y="4970800"/>
                <a:ext cx="360" cy="36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2" name="Ink 11"/>
              <p14:cNvContentPartPr/>
              <p14:nvPr/>
            </p14:nvContentPartPr>
            <p14:xfrm>
              <a:off x="5794820" y="4896640"/>
              <a:ext cx="520200" cy="176400"/>
            </p14:xfrm>
          </p:contentPart>
        </mc:Choice>
        <mc:Fallback xmlns="">
          <p:pic>
            <p:nvPicPr>
              <p:cNvPr id="12" name="Ink 11"/>
            </p:nvPicPr>
            <p:blipFill>
              <a:blip r:embed="rId13"/>
            </p:blipFill>
            <p:spPr>
              <a:xfrm>
                <a:off x="5794820" y="4896640"/>
                <a:ext cx="520200" cy="17640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3" name="Ink 12"/>
              <p14:cNvContentPartPr/>
              <p14:nvPr/>
            </p14:nvContentPartPr>
            <p14:xfrm>
              <a:off x="5247980" y="5016520"/>
              <a:ext cx="558720" cy="76680"/>
            </p14:xfrm>
          </p:contentPart>
        </mc:Choice>
        <mc:Fallback xmlns="">
          <p:pic>
            <p:nvPicPr>
              <p:cNvPr id="13" name="Ink 12"/>
            </p:nvPicPr>
            <p:blipFill>
              <a:blip r:embed="rId15"/>
            </p:blipFill>
            <p:spPr>
              <a:xfrm>
                <a:off x="5247980" y="5016520"/>
                <a:ext cx="558720" cy="7668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4" name="Ink 13"/>
              <p14:cNvContentPartPr/>
              <p14:nvPr/>
            </p14:nvContentPartPr>
            <p14:xfrm>
              <a:off x="5319620" y="5034160"/>
              <a:ext cx="499680" cy="141480"/>
            </p14:xfrm>
          </p:contentPart>
        </mc:Choice>
        <mc:Fallback xmlns="">
          <p:pic>
            <p:nvPicPr>
              <p:cNvPr id="14" name="Ink 13"/>
            </p:nvPicPr>
            <p:blipFill>
              <a:blip r:embed="rId17"/>
            </p:blipFill>
            <p:spPr>
              <a:xfrm>
                <a:off x="5319620" y="5034160"/>
                <a:ext cx="499680" cy="14148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5" name="Ink 14"/>
              <p14:cNvContentPartPr/>
              <p14:nvPr/>
            </p14:nvContentPartPr>
            <p14:xfrm>
              <a:off x="5134220" y="5083480"/>
              <a:ext cx="996840" cy="360360"/>
            </p14:xfrm>
          </p:contentPart>
        </mc:Choice>
        <mc:Fallback xmlns="">
          <p:pic>
            <p:nvPicPr>
              <p:cNvPr id="15" name="Ink 14"/>
            </p:nvPicPr>
            <p:blipFill>
              <a:blip r:embed="rId19"/>
            </p:blipFill>
            <p:spPr>
              <a:xfrm>
                <a:off x="5134220" y="5083480"/>
                <a:ext cx="996840" cy="36036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1" name="Ink 20"/>
              <p14:cNvContentPartPr/>
              <p14:nvPr/>
            </p14:nvContentPartPr>
            <p14:xfrm>
              <a:off x="5862300" y="4627900"/>
              <a:ext cx="1301400" cy="143640"/>
            </p14:xfrm>
          </p:contentPart>
        </mc:Choice>
        <mc:Fallback xmlns="">
          <p:pic>
            <p:nvPicPr>
              <p:cNvPr id="21" name="Ink 20"/>
            </p:nvPicPr>
            <p:blipFill>
              <a:blip r:embed="rId21"/>
            </p:blipFill>
            <p:spPr>
              <a:xfrm>
                <a:off x="5862300" y="4627900"/>
                <a:ext cx="1301400" cy="14364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6" name="Ink 25"/>
              <p14:cNvContentPartPr/>
              <p14:nvPr/>
            </p14:nvContentPartPr>
            <p14:xfrm>
              <a:off x="6753537" y="4613653"/>
              <a:ext cx="360" cy="360"/>
            </p14:xfrm>
          </p:contentPart>
        </mc:Choice>
        <mc:Fallback xmlns="">
          <p:pic>
            <p:nvPicPr>
              <p:cNvPr id="26" name="Ink 25"/>
            </p:nvPicPr>
            <p:blipFill>
              <a:blip r:embed="rId23"/>
            </p:blipFill>
            <p:spPr>
              <a:xfrm>
                <a:off x="6753537" y="4613653"/>
                <a:ext cx="360" cy="360"/>
              </a:xfrm>
              <a:prstGeom prst="rect"/>
            </p:spPr>
          </p:pic>
        </mc:Fallback>
      </mc:AlternateContent>
      <p:grpSp>
        <p:nvGrpSpPr>
          <p:cNvPr id="28" name="Group 27"/>
          <p:cNvGrpSpPr/>
          <p:nvPr/>
        </p:nvGrpSpPr>
        <p:grpSpPr>
          <a:xfrm>
            <a:off x="5704820" y="4113613"/>
            <a:ext cx="1889920" cy="975627"/>
            <a:chOff x="5704820" y="4113613"/>
            <a:chExt cx="1889920" cy="975627"/>
          </a:xfrm>
        </p:grpSpPr>
        <mc:AlternateContent xmlns:mc="http://schemas.openxmlformats.org/markup-compatibility/2006" xmlns:p14="http://schemas.microsoft.com/office/powerpoint/2010/main">
          <mc:Choice Requires="p14">
            <p:contentPart r:id="rId24" p14:bwMode="auto">
              <p14:nvContentPartPr>
                <p14:cNvPr id="16" name="Ink 15"/>
                <p14:cNvContentPartPr/>
                <p14:nvPr/>
              </p14:nvContentPartPr>
              <p14:xfrm>
                <a:off x="5704820" y="4828960"/>
                <a:ext cx="1295280" cy="260280"/>
              </p14:xfrm>
            </p:contentPart>
          </mc:Choice>
          <mc:Fallback xmlns="">
            <p:pic>
              <p:nvPicPr>
                <p:cNvPr id="16" name="Ink 15"/>
              </p:nvPicPr>
              <p:blipFill>
                <a:blip r:embed="rId25"/>
              </p:blipFill>
              <p:spPr>
                <a:xfrm>
                  <a:off x="5704820" y="4828960"/>
                  <a:ext cx="1295280" cy="26028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7" name="Ink 16"/>
                <p14:cNvContentPartPr/>
                <p14:nvPr/>
              </p14:nvContentPartPr>
              <p14:xfrm>
                <a:off x="7005140" y="4774960"/>
                <a:ext cx="478080" cy="59040"/>
              </p14:xfrm>
            </p:contentPart>
          </mc:Choice>
          <mc:Fallback xmlns="">
            <p:pic>
              <p:nvPicPr>
                <p:cNvPr id="17" name="Ink 16"/>
              </p:nvPicPr>
              <p:blipFill>
                <a:blip r:embed="rId27"/>
              </p:blipFill>
              <p:spPr>
                <a:xfrm>
                  <a:off x="7005140" y="4774960"/>
                  <a:ext cx="478080" cy="5904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23" name="Ink 22"/>
                <p14:cNvContentPartPr/>
                <p14:nvPr/>
              </p14:nvContentPartPr>
              <p14:xfrm>
                <a:off x="7594380" y="4698820"/>
                <a:ext cx="360" cy="360"/>
              </p14:xfrm>
            </p:contentPart>
          </mc:Choice>
          <mc:Fallback xmlns="">
            <p:pic>
              <p:nvPicPr>
                <p:cNvPr id="23" name="Ink 22"/>
              </p:nvPicPr>
              <p:blipFill>
                <a:blip r:embed="rId23"/>
              </p:blipFill>
              <p:spPr>
                <a:xfrm>
                  <a:off x="7594380" y="4698820"/>
                  <a:ext cx="360" cy="36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4" name="Ink 23"/>
                <p14:cNvContentPartPr/>
                <p14:nvPr/>
              </p14:nvContentPartPr>
              <p14:xfrm>
                <a:off x="6985260" y="4679740"/>
                <a:ext cx="609480" cy="24840"/>
              </p14:xfrm>
            </p:contentPart>
          </mc:Choice>
          <mc:Fallback xmlns="">
            <p:pic>
              <p:nvPicPr>
                <p:cNvPr id="24" name="Ink 23"/>
              </p:nvPicPr>
              <p:blipFill>
                <a:blip r:embed="rId30"/>
              </p:blipFill>
              <p:spPr>
                <a:xfrm>
                  <a:off x="6985260" y="4679740"/>
                  <a:ext cx="609480" cy="2484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7" name="Ink 26"/>
                <p14:cNvContentPartPr/>
                <p14:nvPr/>
              </p14:nvContentPartPr>
              <p14:xfrm>
                <a:off x="5762097" y="4113613"/>
                <a:ext cx="1784160" cy="582120"/>
              </p14:xfrm>
            </p:contentPart>
          </mc:Choice>
          <mc:Fallback xmlns="">
            <p:pic>
              <p:nvPicPr>
                <p:cNvPr id="27" name="Ink 26"/>
              </p:nvPicPr>
              <p:blipFill>
                <a:blip r:embed="rId32"/>
              </p:blipFill>
              <p:spPr>
                <a:xfrm>
                  <a:off x="5762097" y="4113613"/>
                  <a:ext cx="1784160" cy="582120"/>
                </a:xfrm>
                <a:prstGeom prst="rect"/>
              </p:spPr>
            </p:pic>
          </mc:Fallback>
        </mc:AlternateContent>
      </p:grpSp>
      <p:pic>
        <p:nvPicPr>
          <p:cNvPr id="3" name="Picture 2"/>
          <p:cNvPicPr>
            <a:picLocks noChangeAspect="1"/>
          </p:cNvPicPr>
          <p:nvPr/>
        </p:nvPicPr>
        <p:blipFill>
          <a:blip r:embed="rId33"/>
          <a:stretch>
            <a:fillRect/>
          </a:stretch>
        </p:blipFill>
        <p:spPr>
          <a:xfrm>
            <a:off x="1542415" y="1724025"/>
            <a:ext cx="8620125" cy="42570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extBox 1"/>
          <p:cNvSpPr txBox="1"/>
          <p:nvPr/>
        </p:nvSpPr>
        <p:spPr>
          <a:xfrm flipH="1">
            <a:off x="895149" y="404261"/>
            <a:ext cx="4976261" cy="645160"/>
          </a:xfrm>
          <a:prstGeom prst="rect">
            <a:avLst/>
          </a:prstGeom>
          <a:noFill/>
        </p:spPr>
        <p:txBody>
          <a:bodyPr wrap="square" rtlCol="0">
            <a:spAutoFit/>
          </a:bodyPr>
          <a:lstStyle/>
          <a:p>
            <a:pPr marL="285750" indent="-285750">
              <a:buFont typeface="Arial" panose="020B0604020202020204" pitchFamily="34" charset="0"/>
              <a:buChar char="•"/>
            </a:pPr>
            <a:r>
              <a:rPr lang="en-US" altLang="en-IN" sz="3600" b="1" dirty="0">
                <a:latin typeface="Times New Roman" panose="02020603050405020304" pitchFamily="18" charset="0"/>
                <a:cs typeface="Times New Roman" panose="02020603050405020304" pitchFamily="18" charset="0"/>
              </a:rPr>
              <a:t>CLASS</a:t>
            </a:r>
            <a:r>
              <a:rPr lang="en-IN" sz="3600" b="1" dirty="0">
                <a:latin typeface="Times New Roman" panose="02020603050405020304" pitchFamily="18" charset="0"/>
                <a:cs typeface="Times New Roman" panose="02020603050405020304" pitchFamily="18" charset="0"/>
              </a:rPr>
              <a:t> DIAGRAM</a:t>
            </a:r>
            <a:endParaRPr lang="en-IN" sz="3600" b="1" dirty="0">
              <a:latin typeface="Times New Roman" panose="02020603050405020304" pitchFamily="18" charset="0"/>
              <a:cs typeface="Times New Roman" panose="02020603050405020304" pitchFamily="18" charset="0"/>
            </a:endParaRPr>
          </a:p>
        </p:txBody>
      </p:sp>
      <p:sp>
        <p:nvSpPr>
          <p:cNvPr id="100" name="Text Box 99"/>
          <p:cNvSpPr txBox="1"/>
          <p:nvPr/>
        </p:nvSpPr>
        <p:spPr>
          <a:xfrm>
            <a:off x="3556000" y="1680845"/>
            <a:ext cx="5080000" cy="368300"/>
          </a:xfrm>
          <a:prstGeom prst="rect">
            <a:avLst/>
          </a:prstGeom>
          <a:noFill/>
          <a:ln w="9525">
            <a:noFill/>
          </a:ln>
        </p:spPr>
        <p:txBody>
          <a:bodyPr>
            <a:spAutoFit/>
          </a:bodyPr>
          <a:lstStyle/>
          <a:p>
            <a:pPr indent="0"/>
            <a:r>
              <a:rPr lang="en-US" b="0">
                <a:latin typeface="Times New Roman" panose="02020603050405020304" pitchFamily="18" charset="0"/>
              </a:rPr>
              <a:t> </a:t>
            </a:r>
            <a:endParaRPr lang="en-US" b="0">
              <a:latin typeface="Times New Roman" panose="02020603050405020304" pitchFamily="18" charset="0"/>
            </a:endParaRPr>
          </a:p>
        </p:txBody>
      </p:sp>
      <p:sp>
        <p:nvSpPr>
          <p:cNvPr id="43" name="Freeform 1073742910"/>
          <p:cNvSpPr/>
          <p:nvPr/>
        </p:nvSpPr>
        <p:spPr>
          <a:xfrm>
            <a:off x="2622428" y="7856094"/>
            <a:ext cx="1520948" cy="118278"/>
          </a:xfrm>
          <a:custGeom>
            <a:avLst/>
            <a:gdLst/>
            <a:ahLst/>
            <a:cxnLst/>
            <a:rect l="0" t="0" r="0" b="0"/>
            <a:pathLst>
              <a:path w="2075" h="570">
                <a:moveTo>
                  <a:pt x="1732" y="0"/>
                </a:moveTo>
                <a:lnTo>
                  <a:pt x="342" y="0"/>
                </a:lnTo>
                <a:lnTo>
                  <a:pt x="263" y="8"/>
                </a:lnTo>
                <a:lnTo>
                  <a:pt x="190" y="30"/>
                </a:lnTo>
                <a:lnTo>
                  <a:pt x="127" y="65"/>
                </a:lnTo>
                <a:lnTo>
                  <a:pt x="74" y="110"/>
                </a:lnTo>
                <a:lnTo>
                  <a:pt x="35" y="163"/>
                </a:lnTo>
                <a:lnTo>
                  <a:pt x="9" y="222"/>
                </a:lnTo>
                <a:lnTo>
                  <a:pt x="0" y="285"/>
                </a:lnTo>
                <a:lnTo>
                  <a:pt x="9" y="348"/>
                </a:lnTo>
                <a:lnTo>
                  <a:pt x="35" y="407"/>
                </a:lnTo>
                <a:lnTo>
                  <a:pt x="74" y="460"/>
                </a:lnTo>
                <a:lnTo>
                  <a:pt x="127" y="505"/>
                </a:lnTo>
                <a:lnTo>
                  <a:pt x="190" y="540"/>
                </a:lnTo>
                <a:lnTo>
                  <a:pt x="263" y="562"/>
                </a:lnTo>
                <a:lnTo>
                  <a:pt x="342" y="570"/>
                </a:lnTo>
                <a:lnTo>
                  <a:pt x="1732" y="570"/>
                </a:lnTo>
                <a:lnTo>
                  <a:pt x="1812" y="562"/>
                </a:lnTo>
                <a:lnTo>
                  <a:pt x="1885" y="540"/>
                </a:lnTo>
                <a:lnTo>
                  <a:pt x="1948" y="505"/>
                </a:lnTo>
                <a:lnTo>
                  <a:pt x="2001" y="460"/>
                </a:lnTo>
                <a:lnTo>
                  <a:pt x="2041" y="407"/>
                </a:lnTo>
                <a:lnTo>
                  <a:pt x="2066" y="348"/>
                </a:lnTo>
                <a:lnTo>
                  <a:pt x="2075" y="285"/>
                </a:lnTo>
                <a:lnTo>
                  <a:pt x="2066" y="222"/>
                </a:lnTo>
                <a:lnTo>
                  <a:pt x="2041" y="163"/>
                </a:lnTo>
                <a:lnTo>
                  <a:pt x="2001" y="110"/>
                </a:lnTo>
                <a:lnTo>
                  <a:pt x="1948" y="65"/>
                </a:lnTo>
                <a:lnTo>
                  <a:pt x="1885" y="30"/>
                </a:lnTo>
                <a:lnTo>
                  <a:pt x="1812" y="8"/>
                </a:lnTo>
                <a:lnTo>
                  <a:pt x="1732" y="0"/>
                </a:lnTo>
                <a:close/>
              </a:path>
            </a:pathLst>
          </a:custGeom>
          <a:solidFill>
            <a:srgbClr val="FFFFB8"/>
          </a:solidFill>
          <a:ln w="9525">
            <a:noFill/>
          </a:ln>
        </p:spPr>
        <p:txBody>
          <a:bodyPr/>
          <a:lstStyle/>
          <a:p>
            <a:endParaRPr lang="en-US" dirty="0"/>
          </a:p>
        </p:txBody>
      </p:sp>
      <p:sp>
        <p:nvSpPr>
          <p:cNvPr id="46" name="Freeform 1073742910"/>
          <p:cNvSpPr/>
          <p:nvPr/>
        </p:nvSpPr>
        <p:spPr>
          <a:xfrm>
            <a:off x="3118485" y="7778502"/>
            <a:ext cx="1520948" cy="77505"/>
          </a:xfrm>
          <a:custGeom>
            <a:avLst/>
            <a:gdLst/>
            <a:ahLst/>
            <a:cxnLst/>
            <a:rect l="0" t="0" r="0" b="0"/>
            <a:pathLst>
              <a:path w="2075" h="570">
                <a:moveTo>
                  <a:pt x="1732" y="0"/>
                </a:moveTo>
                <a:lnTo>
                  <a:pt x="342" y="0"/>
                </a:lnTo>
                <a:lnTo>
                  <a:pt x="263" y="8"/>
                </a:lnTo>
                <a:lnTo>
                  <a:pt x="190" y="30"/>
                </a:lnTo>
                <a:lnTo>
                  <a:pt x="127" y="65"/>
                </a:lnTo>
                <a:lnTo>
                  <a:pt x="74" y="110"/>
                </a:lnTo>
                <a:lnTo>
                  <a:pt x="35" y="163"/>
                </a:lnTo>
                <a:lnTo>
                  <a:pt x="9" y="222"/>
                </a:lnTo>
                <a:lnTo>
                  <a:pt x="0" y="285"/>
                </a:lnTo>
                <a:lnTo>
                  <a:pt x="9" y="348"/>
                </a:lnTo>
                <a:lnTo>
                  <a:pt x="35" y="407"/>
                </a:lnTo>
                <a:lnTo>
                  <a:pt x="74" y="460"/>
                </a:lnTo>
                <a:lnTo>
                  <a:pt x="127" y="505"/>
                </a:lnTo>
                <a:lnTo>
                  <a:pt x="190" y="540"/>
                </a:lnTo>
                <a:lnTo>
                  <a:pt x="263" y="562"/>
                </a:lnTo>
                <a:lnTo>
                  <a:pt x="342" y="570"/>
                </a:lnTo>
                <a:lnTo>
                  <a:pt x="1732" y="570"/>
                </a:lnTo>
                <a:lnTo>
                  <a:pt x="1812" y="562"/>
                </a:lnTo>
                <a:lnTo>
                  <a:pt x="1885" y="540"/>
                </a:lnTo>
                <a:lnTo>
                  <a:pt x="1948" y="505"/>
                </a:lnTo>
                <a:lnTo>
                  <a:pt x="2001" y="460"/>
                </a:lnTo>
                <a:lnTo>
                  <a:pt x="2041" y="407"/>
                </a:lnTo>
                <a:lnTo>
                  <a:pt x="2066" y="348"/>
                </a:lnTo>
                <a:lnTo>
                  <a:pt x="2075" y="285"/>
                </a:lnTo>
                <a:lnTo>
                  <a:pt x="2066" y="222"/>
                </a:lnTo>
                <a:lnTo>
                  <a:pt x="2041" y="163"/>
                </a:lnTo>
                <a:lnTo>
                  <a:pt x="2001" y="110"/>
                </a:lnTo>
                <a:lnTo>
                  <a:pt x="1948" y="65"/>
                </a:lnTo>
                <a:lnTo>
                  <a:pt x="1885" y="30"/>
                </a:lnTo>
                <a:lnTo>
                  <a:pt x="1812" y="8"/>
                </a:lnTo>
                <a:lnTo>
                  <a:pt x="1732" y="0"/>
                </a:lnTo>
                <a:close/>
              </a:path>
            </a:pathLst>
          </a:custGeom>
          <a:solidFill>
            <a:srgbClr val="FFFFB8"/>
          </a:solidFill>
          <a:ln w="9525">
            <a:noFill/>
          </a:ln>
        </p:spPr>
        <p:txBody>
          <a:bodyPr/>
          <a:lstStyle/>
          <a:p>
            <a:endParaRPr lang="en-US" dirty="0"/>
          </a:p>
        </p:txBody>
      </p:sp>
      <p:pic>
        <p:nvPicPr>
          <p:cNvPr id="18" name="Picture 17" descr="A screenshot of a computer&#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98570" y="1388428"/>
            <a:ext cx="3883660" cy="47923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9271" y="462013"/>
            <a:ext cx="8422105" cy="523220"/>
          </a:xfrm>
          <a:prstGeom prst="rect">
            <a:avLst/>
          </a:prstGeom>
          <a:noFill/>
        </p:spPr>
        <p:txBody>
          <a:bodyPr wrap="square" rtlCol="0">
            <a:spAutoFit/>
          </a:bodyPr>
          <a:lstStyle/>
          <a:p>
            <a:pPr marL="457200" indent="-45720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SEQUENCE DIAGRAM</a:t>
            </a:r>
            <a:endParaRPr lang="en-IN" sz="2800" b="1" dirty="0">
              <a:latin typeface="Times New Roman" panose="02020603050405020304" pitchFamily="18" charset="0"/>
              <a:cs typeface="Times New Roman" panose="02020603050405020304" pitchFamily="18" charset="0"/>
            </a:endParaRPr>
          </a:p>
        </p:txBody>
      </p:sp>
      <p:graphicFrame>
        <p:nvGraphicFramePr>
          <p:cNvPr id="9" name="Table 8"/>
          <p:cNvGraphicFramePr/>
          <p:nvPr/>
        </p:nvGraphicFramePr>
        <p:xfrm>
          <a:off x="4614545" y="2725420"/>
          <a:ext cx="1689735" cy="731520"/>
        </p:xfrm>
        <a:graphic>
          <a:graphicData uri="http://schemas.openxmlformats.org/drawingml/2006/table">
            <a:tbl>
              <a:tblPr/>
              <a:tblGrid>
                <a:gridCol w="1481455"/>
                <a:gridCol w="208280"/>
              </a:tblGrid>
              <a:tr h="0">
                <a:tc>
                  <a:txBody>
                    <a:bodyPr/>
                    <a:lstStyle/>
                    <a:p>
                      <a:pPr indent="0">
                        <a:buNone/>
                      </a:pPr>
                      <a:endParaRPr lang="en-US" b="0"/>
                    </a:p>
                  </a:txBody>
                  <a:tcPr>
                    <a:lnL>
                      <a:noFill/>
                    </a:lnL>
                    <a:lnR>
                      <a:noFill/>
                    </a:lnR>
                    <a:lnT cap="flat">
                      <a:noFill/>
                    </a:lnT>
                    <a:lnB cap="flat">
                      <a:noFill/>
                    </a:lnB>
                    <a:lnTlToBr>
                      <a:noFill/>
                    </a:lnTlToBr>
                    <a:lnBlToTr>
                      <a:noFill/>
                    </a:lnBlToTr>
                    <a:noFill/>
                  </a:tcPr>
                </a:tc>
                <a:tc>
                  <a:txBody>
                    <a:bodyPr/>
                    <a:lstStyle/>
                    <a:p>
                      <a:pPr>
                        <a:buNone/>
                      </a:pPr>
                      <a:endParaRPr lang="en-US"/>
                    </a:p>
                  </a:txBody>
                  <a:tcPr>
                    <a:lnL>
                      <a:noFill/>
                    </a:lnL>
                    <a:lnR>
                      <a:noFill/>
                    </a:lnR>
                    <a:lnT>
                      <a:noFill/>
                    </a:lnT>
                    <a:lnB cap="flat">
                      <a:noFill/>
                    </a:lnB>
                    <a:lnTlToBr>
                      <a:noFill/>
                    </a:lnTlToBr>
                    <a:lnBlToTr>
                      <a:noFill/>
                    </a:lnBlToTr>
                    <a:solidFill>
                      <a:srgbClr val="FFFFFF"/>
                    </a:solidFill>
                  </a:tcPr>
                </a:tc>
              </a:tr>
              <a:tr h="0">
                <a:tc>
                  <a:txBody>
                    <a:bodyPr/>
                    <a:lstStyle/>
                    <a:p>
                      <a:pPr indent="0">
                        <a:buNone/>
                      </a:pPr>
                      <a:endParaRPr lang="en-US"/>
                    </a:p>
                  </a:txBody>
                  <a:tcPr>
                    <a:lnL>
                      <a:noFill/>
                    </a:lnL>
                    <a:lnR>
                      <a:noFill/>
                    </a:lnR>
                    <a:lnT cap="flat">
                      <a:noFill/>
                    </a:lnT>
                    <a:lnB cap="flat">
                      <a:noFill/>
                    </a:lnB>
                    <a:lnTlToBr>
                      <a:noFill/>
                    </a:lnTlToBr>
                    <a:lnBlToTr>
                      <a:noFill/>
                    </a:lnBlToTr>
                    <a:noFill/>
                  </a:tcPr>
                </a:tc>
                <a:tc>
                  <a:txBody>
                    <a:bodyPr/>
                    <a:lstStyle/>
                    <a:p>
                      <a:pPr indent="0">
                        <a:buNone/>
                      </a:pPr>
                      <a:endParaRPr lang="en-US"/>
                    </a:p>
                  </a:txBody>
                  <a:tcPr>
                    <a:lnL>
                      <a:noFill/>
                    </a:lnL>
                    <a:lnR cap="flat">
                      <a:noFill/>
                    </a:lnR>
                    <a:lnT cap="flat">
                      <a:noFill/>
                    </a:lnT>
                    <a:lnB cap="flat">
                      <a:noFill/>
                    </a:lnB>
                    <a:lnTlToBr>
                      <a:noFill/>
                    </a:lnTlToBr>
                    <a:lnBlToTr>
                      <a:noFill/>
                    </a:lnBlToTr>
                    <a:noFill/>
                  </a:tcPr>
                </a:tc>
              </a:tr>
            </a:tbl>
          </a:graphicData>
        </a:graphic>
      </p:graphicFrame>
      <p:sp>
        <p:nvSpPr>
          <p:cNvPr id="11" name="Text Box 10"/>
          <p:cNvSpPr txBox="1"/>
          <p:nvPr/>
        </p:nvSpPr>
        <p:spPr>
          <a:xfrm>
            <a:off x="3895090" y="4244975"/>
            <a:ext cx="7484110" cy="1800860"/>
          </a:xfrm>
          <a:prstGeom prst="rect">
            <a:avLst/>
          </a:prstGeom>
          <a:noFill/>
          <a:ln w="9525">
            <a:noFill/>
          </a:ln>
        </p:spPr>
        <p:txBody>
          <a:bodyPr>
            <a:noAutofit/>
          </a:bodyPr>
          <a:lstStyle/>
          <a:p>
            <a:pPr indent="0"/>
            <a:r>
              <a:rPr lang="en-US" b="0">
                <a:latin typeface="Times New Roman" panose="02020603050405020304" pitchFamily="18" charset="0"/>
              </a:rPr>
              <a:t> </a:t>
            </a:r>
            <a:endParaRPr lang="en-US" sz="2000" b="0">
              <a:latin typeface="Times New Roman" panose="02020603050405020304" pitchFamily="18" charset="0"/>
            </a:endParaRPr>
          </a:p>
          <a:p>
            <a:pPr indent="0"/>
            <a:r>
              <a:rPr lang="en-US" sz="2000" b="0">
                <a:latin typeface="Times New Roman" panose="02020603050405020304" pitchFamily="18" charset="0"/>
              </a:rPr>
              <a:t> </a:t>
            </a:r>
            <a:endParaRPr lang="en-US" sz="2000" b="0">
              <a:latin typeface="Times New Roman" panose="02020603050405020304" pitchFamily="18" charset="0"/>
            </a:endParaRPr>
          </a:p>
        </p:txBody>
      </p:sp>
      <mc:AlternateContent xmlns:mc="http://schemas.openxmlformats.org/markup-compatibility/2006" xmlns:p14="http://schemas.microsoft.com/office/powerpoint/2010/main">
        <mc:Choice Requires="p14">
          <p:contentPart r:id="rId1" p14:bwMode="auto">
            <p14:nvContentPartPr>
              <p14:cNvPr id="4" name="Ink 3"/>
              <p14:cNvContentPartPr/>
              <p14:nvPr/>
            </p14:nvContentPartPr>
            <p14:xfrm>
              <a:off x="4691140" y="3670300"/>
              <a:ext cx="752400" cy="20880"/>
            </p14:xfrm>
          </p:contentPart>
        </mc:Choice>
        <mc:Fallback xmlns="">
          <p:pic>
            <p:nvPicPr>
              <p:cNvPr id="4" name="Ink 3"/>
            </p:nvPicPr>
            <p:blipFill>
              <a:blip r:embed="rId2"/>
            </p:blipFill>
            <p:spPr>
              <a:xfrm>
                <a:off x="4691140" y="3670300"/>
                <a:ext cx="752400" cy="2088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6" name="Ink 5"/>
              <p14:cNvContentPartPr/>
              <p14:nvPr/>
            </p14:nvContentPartPr>
            <p14:xfrm>
              <a:off x="4385102" y="4089234"/>
              <a:ext cx="45720" cy="360"/>
            </p14:xfrm>
          </p:contentPart>
        </mc:Choice>
        <mc:Fallback xmlns="">
          <p:pic>
            <p:nvPicPr>
              <p:cNvPr id="6" name="Ink 5"/>
            </p:nvPicPr>
            <p:blipFill>
              <a:blip r:embed="rId4"/>
            </p:blipFill>
            <p:spPr>
              <a:xfrm>
                <a:off x="4385102" y="4089234"/>
                <a:ext cx="45720" cy="360"/>
              </a:xfrm>
              <a:prstGeom prst="rect"/>
            </p:spPr>
          </p:pic>
        </mc:Fallback>
      </mc:AlternateContent>
      <p:pic>
        <p:nvPicPr>
          <p:cNvPr id="33" name="Picture 2" descr="C:\Users\Sriram\OneDrive\Pictures\Screenshots\Screenshot 2024-10-18 023731.pngScreenshot 2024-10-18 023731"/>
          <p:cNvPicPr>
            <a:picLocks noChangeAspect="1"/>
          </p:cNvPicPr>
          <p:nvPr/>
        </p:nvPicPr>
        <p:blipFill>
          <a:blip r:embed="rId5"/>
          <a:srcRect t="3962" r="11820" b="3962"/>
          <a:stretch>
            <a:fillRect/>
          </a:stretch>
        </p:blipFill>
        <p:spPr>
          <a:xfrm>
            <a:off x="2028825" y="1350645"/>
            <a:ext cx="7726680" cy="46951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sz="2800" b="1"/>
              <a:t>ACTIVITY DIAGRAM</a:t>
            </a:r>
            <a:endParaRPr lang="en-US" sz="2800" b="1"/>
          </a:p>
        </p:txBody>
      </p:sp>
      <p:pic>
        <p:nvPicPr>
          <p:cNvPr id="7" name="Content Placeholder 6"/>
          <p:cNvPicPr>
            <a:picLocks noChangeAspect="1"/>
          </p:cNvPicPr>
          <p:nvPr>
            <p:ph idx="1"/>
          </p:nvPr>
        </p:nvPicPr>
        <p:blipFill>
          <a:blip r:embed="rId1"/>
          <a:srcRect l="15241"/>
          <a:stretch>
            <a:fillRect/>
          </a:stretch>
        </p:blipFill>
        <p:spPr>
          <a:xfrm>
            <a:off x="3312795" y="1098550"/>
            <a:ext cx="5032375" cy="4953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p>
            <a:r>
              <a:rPr lang="en-US" b="1"/>
              <a:t>SAMPLE CODE</a:t>
            </a:r>
            <a:endParaRPr lang="en-US" b="1"/>
          </a:p>
        </p:txBody>
      </p:sp>
      <p:sp>
        <p:nvSpPr>
          <p:cNvPr id="7" name="Content Placeholder 6"/>
          <p:cNvSpPr>
            <a:spLocks noGrp="1"/>
          </p:cNvSpPr>
          <p:nvPr>
            <p:ph idx="1"/>
          </p:nvPr>
        </p:nvSpPr>
        <p:spPr/>
        <p:txBody>
          <a:bodyPr/>
          <a:p>
            <a:pPr marL="0" indent="0">
              <a:buNone/>
            </a:pPr>
            <a:r>
              <a:rPr lang="en-US" sz="2000">
                <a:latin typeface="Times New Roman" panose="02020603050405020304" pitchFamily="18" charset="0"/>
                <a:cs typeface="Times New Roman" panose="02020603050405020304" pitchFamily="18" charset="0"/>
              </a:rPr>
              <a:t>import tkinter as tk</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from tkinter import filedialog, scrolledtext, messagebox</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import pandas as pd</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from sklearn.model_selection import train_test_split</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from sklearn.linear_model import LogisticRegression</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from sklearn.metrics import classification_report, confusion_matrix</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Global variables</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filename, raw_data, X, y = None, None, None, None</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X_train, X_test, y_train, y_test = None, None, None, None</a:t>
            </a:r>
            <a:endParaRPr lang="en-US" sz="2000">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Main window setup</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main = tk.Tk()</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main.title("Liver Fibrosis Detection")</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main.geometry("800x600")</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609600" y="191135"/>
            <a:ext cx="10972800" cy="6597015"/>
          </a:xfrm>
        </p:spPr>
        <p:txBody>
          <a:bodyPr/>
          <a:p>
            <a:pPr marL="0" indent="0">
              <a:buNone/>
            </a:pPr>
            <a:r>
              <a:rPr lang="en-US" sz="2000">
                <a:latin typeface="Times New Roman" panose="02020603050405020304" pitchFamily="18" charset="0"/>
                <a:cs typeface="Times New Roman" panose="02020603050405020304" pitchFamily="18" charset="0"/>
              </a:rPr>
              <a:t>def upload():</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"""Select and load the dataset."""</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 File dialog to select a CSV.</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 Display the selected filename.</a:t>
            </a:r>
            <a:endParaRPr lang="en-US" sz="2000">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def preprocess():</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"""Preprocess the data (cleaning, feature extraction)."""</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 Load the CSV, drop NaNs, split into features (X) and labels (y).</a:t>
            </a:r>
            <a:endParaRPr lang="en-US" sz="2000">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def dataSplit():</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"""Split data into train/test sets."""</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 Use train_test_split to divide X and y.</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def logit():</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"""Train Logistic Regression and display metrics."""</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 Train Logistic Regression, predict, and show metrics.</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609600" y="190500"/>
            <a:ext cx="10972800" cy="6667500"/>
          </a:xfrm>
        </p:spPr>
        <p:txBody>
          <a:bodyPr/>
          <a:p>
            <a:pPr marL="0" indent="0">
              <a:buNone/>
            </a:pPr>
            <a:r>
              <a:rPr lang="en-US" sz="2000">
                <a:latin typeface="Times New Roman" panose="02020603050405020304" pitchFamily="18" charset="0"/>
                <a:cs typeface="Times New Roman" panose="02020603050405020304" pitchFamily="18" charset="0"/>
              </a:rPr>
              <a:t>def logit():</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"""Train Logistic Regression model and display metrics."""</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 Train, predict, and show accuracy/confusion matrix.</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def knn():</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"""Train KNN with multiple 'K' values and display metrics."""</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 Loop over several 'K' values and show best result.</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def rf():</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"""Train Random Forest model and display metrics."""</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 Train and display classification report.</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def dt():</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"""Train Decision Tree model and display metrics."""</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 Train Decision Tree and show metrics.</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def svc():</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"""Train Support Vector Classifier and display metrics."""</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 Train SVC and output accuracy/confusion matrix.</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def adc():</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"""Train AdaBoost with various base models and display metrics."""</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 Experiment with different base models.</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926015" cy="791308"/>
          </a:xfrm>
        </p:spPr>
        <p:txBody>
          <a:bodyPr>
            <a:normAutofit/>
          </a:bodyPr>
          <a:lstStyle/>
          <a:p>
            <a:r>
              <a:rPr lang="en-US" sz="4000" b="1" dirty="0">
                <a:latin typeface="Times New Roman" panose="02020603050405020304" pitchFamily="18" charset="0"/>
                <a:cs typeface="Times New Roman" panose="02020603050405020304" pitchFamily="18" charset="0"/>
              </a:rPr>
              <a:t>  </a:t>
            </a:r>
            <a:r>
              <a:rPr lang="en-US" sz="4000" b="1" dirty="0">
                <a:solidFill>
                  <a:schemeClr val="tx1"/>
                </a:solidFill>
                <a:latin typeface="Times New Roman" panose="02020603050405020304" pitchFamily="18" charset="0"/>
                <a:cs typeface="Times New Roman" panose="02020603050405020304" pitchFamily="18" charset="0"/>
              </a:rPr>
              <a:t>CONTENTS</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7825" y="791210"/>
            <a:ext cx="10920095" cy="6066790"/>
          </a:xfrm>
        </p:spPr>
        <p:txBody>
          <a:bodyPr>
            <a:normAutofit fontScale="40000"/>
          </a:bodyPr>
          <a:lstStyle/>
          <a:p>
            <a:pPr marL="354965" indent="-342265">
              <a:lnSpc>
                <a:spcPct val="100000"/>
              </a:lnSpc>
              <a:spcBef>
                <a:spcPts val="1080"/>
              </a:spcBef>
              <a:buAutoNum type="arabicPeriod"/>
              <a:tabLst>
                <a:tab pos="354965" algn="l"/>
              </a:tabLst>
            </a:pPr>
            <a:r>
              <a:rPr lang="en-IN" sz="3600" spc="-10" dirty="0">
                <a:latin typeface="Times New Roman" panose="02020603050405020304"/>
                <a:cs typeface="Times New Roman" panose="02020603050405020304"/>
              </a:rPr>
              <a:t>Abstract</a:t>
            </a:r>
            <a:endParaRPr lang="en-IN" sz="3600" dirty="0">
              <a:latin typeface="Times New Roman" panose="02020603050405020304"/>
              <a:cs typeface="Times New Roman" panose="02020603050405020304"/>
            </a:endParaRPr>
          </a:p>
          <a:p>
            <a:pPr marL="354965" indent="-342265">
              <a:lnSpc>
                <a:spcPct val="100000"/>
              </a:lnSpc>
              <a:spcBef>
                <a:spcPts val="1080"/>
              </a:spcBef>
              <a:buAutoNum type="arabicPeriod"/>
              <a:tabLst>
                <a:tab pos="354965" algn="l"/>
              </a:tabLst>
            </a:pPr>
            <a:r>
              <a:rPr lang="en-IN" sz="3600" dirty="0">
                <a:latin typeface="Times New Roman" panose="02020603050405020304"/>
                <a:cs typeface="Times New Roman" panose="02020603050405020304"/>
              </a:rPr>
              <a:t>Existing</a:t>
            </a:r>
            <a:r>
              <a:rPr lang="en-IN" sz="3600" spc="-45" dirty="0">
                <a:latin typeface="Times New Roman" panose="02020603050405020304"/>
                <a:cs typeface="Times New Roman" panose="02020603050405020304"/>
              </a:rPr>
              <a:t> </a:t>
            </a:r>
            <a:r>
              <a:rPr lang="en-IN" sz="3600" dirty="0">
                <a:latin typeface="Times New Roman" panose="02020603050405020304"/>
                <a:cs typeface="Times New Roman" panose="02020603050405020304"/>
              </a:rPr>
              <a:t>System</a:t>
            </a:r>
            <a:r>
              <a:rPr lang="en-IN" sz="3600" spc="-40" dirty="0">
                <a:latin typeface="Times New Roman" panose="02020603050405020304"/>
                <a:cs typeface="Times New Roman" panose="02020603050405020304"/>
              </a:rPr>
              <a:t> </a:t>
            </a:r>
            <a:endParaRPr lang="en-IN" sz="3600" spc="-40" dirty="0">
              <a:latin typeface="Times New Roman" panose="02020603050405020304"/>
              <a:cs typeface="Times New Roman" panose="02020603050405020304"/>
            </a:endParaRPr>
          </a:p>
          <a:p>
            <a:pPr marL="354965" indent="-342265">
              <a:lnSpc>
                <a:spcPct val="100000"/>
              </a:lnSpc>
              <a:spcBef>
                <a:spcPts val="1080"/>
              </a:spcBef>
              <a:buAutoNum type="arabicPeriod"/>
              <a:tabLst>
                <a:tab pos="354965" algn="l"/>
              </a:tabLst>
            </a:pPr>
            <a:r>
              <a:rPr lang="en-IN" sz="3600" dirty="0">
                <a:latin typeface="Times New Roman" panose="02020603050405020304"/>
                <a:cs typeface="Times New Roman" panose="02020603050405020304"/>
              </a:rPr>
              <a:t>Disadvantages</a:t>
            </a:r>
            <a:r>
              <a:rPr lang="en-IN" sz="3600" spc="-40" dirty="0">
                <a:latin typeface="Times New Roman" panose="02020603050405020304"/>
                <a:cs typeface="Times New Roman" panose="02020603050405020304"/>
              </a:rPr>
              <a:t> </a:t>
            </a:r>
            <a:r>
              <a:rPr lang="en-IN" sz="3600" dirty="0">
                <a:latin typeface="Times New Roman" panose="02020603050405020304"/>
                <a:cs typeface="Times New Roman" panose="02020603050405020304"/>
              </a:rPr>
              <a:t>of</a:t>
            </a:r>
            <a:r>
              <a:rPr lang="en-IN" sz="3600" spc="-30" dirty="0">
                <a:latin typeface="Times New Roman" panose="02020603050405020304"/>
                <a:cs typeface="Times New Roman" panose="02020603050405020304"/>
              </a:rPr>
              <a:t> </a:t>
            </a:r>
            <a:r>
              <a:rPr lang="en-IN" sz="3600" dirty="0">
                <a:latin typeface="Times New Roman" panose="02020603050405020304"/>
                <a:cs typeface="Times New Roman" panose="02020603050405020304"/>
              </a:rPr>
              <a:t>Existing</a:t>
            </a:r>
            <a:r>
              <a:rPr lang="en-IN" sz="3600" spc="-35" dirty="0">
                <a:latin typeface="Times New Roman" panose="02020603050405020304"/>
                <a:cs typeface="Times New Roman" panose="02020603050405020304"/>
              </a:rPr>
              <a:t> </a:t>
            </a:r>
            <a:r>
              <a:rPr lang="en-IN" sz="3600" spc="-10" dirty="0">
                <a:latin typeface="Times New Roman" panose="02020603050405020304"/>
                <a:cs typeface="Times New Roman" panose="02020603050405020304"/>
              </a:rPr>
              <a:t>System</a:t>
            </a:r>
            <a:endParaRPr lang="en-IN" sz="3600" dirty="0">
              <a:latin typeface="Times New Roman" panose="02020603050405020304"/>
              <a:cs typeface="Times New Roman" panose="02020603050405020304"/>
            </a:endParaRPr>
          </a:p>
          <a:p>
            <a:pPr marL="355600" marR="509270">
              <a:lnSpc>
                <a:spcPct val="150000"/>
              </a:lnSpc>
              <a:buAutoNum type="arabicPeriod"/>
              <a:tabLst>
                <a:tab pos="355600" algn="l"/>
              </a:tabLst>
            </a:pPr>
            <a:r>
              <a:rPr lang="en-IN" sz="3600" dirty="0">
                <a:latin typeface="Times New Roman" panose="02020603050405020304"/>
                <a:cs typeface="Times New Roman" panose="02020603050405020304"/>
              </a:rPr>
              <a:t>Proposed</a:t>
            </a:r>
            <a:r>
              <a:rPr lang="en-IN" sz="3600" spc="-35" dirty="0">
                <a:latin typeface="Times New Roman" panose="02020603050405020304"/>
                <a:cs typeface="Times New Roman" panose="02020603050405020304"/>
              </a:rPr>
              <a:t> </a:t>
            </a:r>
            <a:r>
              <a:rPr lang="en-IN" sz="3600" dirty="0">
                <a:latin typeface="Times New Roman" panose="02020603050405020304"/>
                <a:cs typeface="Times New Roman" panose="02020603050405020304"/>
              </a:rPr>
              <a:t>System</a:t>
            </a:r>
            <a:r>
              <a:rPr lang="en-IN" sz="3600" spc="-60" dirty="0">
                <a:latin typeface="Times New Roman" panose="02020603050405020304"/>
                <a:cs typeface="Times New Roman" panose="02020603050405020304"/>
              </a:rPr>
              <a:t> </a:t>
            </a:r>
            <a:endParaRPr lang="en-IN" sz="3600" spc="-60" dirty="0">
              <a:latin typeface="Times New Roman" panose="02020603050405020304"/>
              <a:cs typeface="Times New Roman" panose="02020603050405020304"/>
            </a:endParaRPr>
          </a:p>
          <a:p>
            <a:pPr marL="355600" marR="509270">
              <a:lnSpc>
                <a:spcPct val="150000"/>
              </a:lnSpc>
              <a:buAutoNum type="arabicPeriod"/>
              <a:tabLst>
                <a:tab pos="355600" algn="l"/>
              </a:tabLst>
            </a:pPr>
            <a:r>
              <a:rPr lang="en-IN" sz="3600" dirty="0">
                <a:latin typeface="Times New Roman" panose="02020603050405020304"/>
                <a:cs typeface="Times New Roman" panose="02020603050405020304"/>
              </a:rPr>
              <a:t>Advantages</a:t>
            </a:r>
            <a:r>
              <a:rPr lang="en-IN" sz="3600" spc="-50" dirty="0">
                <a:latin typeface="Times New Roman" panose="02020603050405020304"/>
                <a:cs typeface="Times New Roman" panose="02020603050405020304"/>
              </a:rPr>
              <a:t> </a:t>
            </a:r>
            <a:r>
              <a:rPr lang="en-IN" sz="3600" dirty="0">
                <a:latin typeface="Times New Roman" panose="02020603050405020304"/>
                <a:cs typeface="Times New Roman" panose="02020603050405020304"/>
              </a:rPr>
              <a:t>of</a:t>
            </a:r>
            <a:r>
              <a:rPr lang="en-IN" sz="3600" spc="-35" dirty="0">
                <a:latin typeface="Times New Roman" panose="02020603050405020304"/>
                <a:cs typeface="Times New Roman" panose="02020603050405020304"/>
              </a:rPr>
              <a:t> </a:t>
            </a:r>
            <a:r>
              <a:rPr lang="en-IN" sz="3600" spc="-10" dirty="0">
                <a:latin typeface="Times New Roman" panose="02020603050405020304"/>
                <a:cs typeface="Times New Roman" panose="02020603050405020304"/>
              </a:rPr>
              <a:t>Proposed System</a:t>
            </a:r>
            <a:endParaRPr lang="en-IN" sz="3600" dirty="0">
              <a:latin typeface="Times New Roman" panose="02020603050405020304"/>
              <a:cs typeface="Times New Roman" panose="02020603050405020304"/>
            </a:endParaRPr>
          </a:p>
          <a:p>
            <a:pPr marL="354965" indent="-342265">
              <a:lnSpc>
                <a:spcPct val="100000"/>
              </a:lnSpc>
              <a:spcBef>
                <a:spcPts val="1080"/>
              </a:spcBef>
              <a:buAutoNum type="arabicPeriod"/>
              <a:tabLst>
                <a:tab pos="354965" algn="l"/>
              </a:tabLst>
            </a:pPr>
            <a:r>
              <a:rPr lang="en-IN" sz="3600" dirty="0">
                <a:latin typeface="Times New Roman" panose="02020603050405020304"/>
                <a:cs typeface="Times New Roman" panose="02020603050405020304"/>
              </a:rPr>
              <a:t>System</a:t>
            </a:r>
            <a:r>
              <a:rPr lang="en-IN" sz="3600" spc="-20" dirty="0">
                <a:latin typeface="Times New Roman" panose="02020603050405020304"/>
                <a:cs typeface="Times New Roman" panose="02020603050405020304"/>
              </a:rPr>
              <a:t> </a:t>
            </a:r>
            <a:r>
              <a:rPr lang="en-IN" sz="3600" spc="-10" dirty="0">
                <a:latin typeface="Times New Roman" panose="02020603050405020304"/>
                <a:cs typeface="Times New Roman" panose="02020603050405020304"/>
              </a:rPr>
              <a:t>Requirements</a:t>
            </a:r>
            <a:endParaRPr lang="en-IN" sz="3600" spc="-10" dirty="0">
              <a:latin typeface="Times New Roman" panose="02020603050405020304"/>
              <a:cs typeface="Times New Roman" panose="02020603050405020304"/>
            </a:endParaRPr>
          </a:p>
          <a:p>
            <a:pPr marL="354965" indent="-342265">
              <a:lnSpc>
                <a:spcPct val="100000"/>
              </a:lnSpc>
              <a:spcBef>
                <a:spcPts val="1080"/>
              </a:spcBef>
              <a:buAutoNum type="arabicPeriod"/>
              <a:tabLst>
                <a:tab pos="354965" algn="l"/>
              </a:tabLst>
            </a:pPr>
            <a:r>
              <a:rPr lang="en-IN" sz="3600" spc="-10" dirty="0">
                <a:latin typeface="Times New Roman" panose="02020603050405020304"/>
                <a:cs typeface="Times New Roman" panose="02020603050405020304"/>
              </a:rPr>
              <a:t>Novelty</a:t>
            </a:r>
            <a:endParaRPr lang="en-IN" sz="3600" dirty="0">
              <a:latin typeface="Times New Roman" panose="02020603050405020304"/>
              <a:cs typeface="Times New Roman" panose="02020603050405020304"/>
            </a:endParaRPr>
          </a:p>
          <a:p>
            <a:pPr marL="354965" indent="-342265">
              <a:lnSpc>
                <a:spcPct val="100000"/>
              </a:lnSpc>
              <a:spcBef>
                <a:spcPts val="1085"/>
              </a:spcBef>
              <a:buAutoNum type="arabicPeriod"/>
              <a:tabLst>
                <a:tab pos="354965" algn="l"/>
              </a:tabLst>
            </a:pPr>
            <a:r>
              <a:rPr lang="en-IN" sz="3600" spc="-10" dirty="0">
                <a:latin typeface="Times New Roman" panose="02020603050405020304"/>
                <a:cs typeface="Times New Roman" panose="02020603050405020304"/>
              </a:rPr>
              <a:t>System</a:t>
            </a:r>
            <a:r>
              <a:rPr lang="en-IN" sz="3600" spc="-80" dirty="0">
                <a:latin typeface="Times New Roman" panose="02020603050405020304"/>
                <a:cs typeface="Times New Roman" panose="02020603050405020304"/>
              </a:rPr>
              <a:t> </a:t>
            </a:r>
            <a:r>
              <a:rPr lang="en-IN" sz="3600" spc="-10" dirty="0">
                <a:latin typeface="Times New Roman" panose="02020603050405020304"/>
                <a:cs typeface="Times New Roman" panose="02020603050405020304"/>
              </a:rPr>
              <a:t>Architecture</a:t>
            </a:r>
            <a:endParaRPr lang="en-IN" sz="3600" spc="-10" dirty="0">
              <a:latin typeface="Times New Roman" panose="02020603050405020304"/>
              <a:cs typeface="Times New Roman" panose="02020603050405020304"/>
            </a:endParaRPr>
          </a:p>
          <a:p>
            <a:pPr marL="354965" indent="-342265">
              <a:lnSpc>
                <a:spcPct val="100000"/>
              </a:lnSpc>
              <a:spcBef>
                <a:spcPts val="1085"/>
              </a:spcBef>
              <a:buAutoNum type="arabicPeriod"/>
              <a:tabLst>
                <a:tab pos="354965" algn="l"/>
              </a:tabLst>
            </a:pPr>
            <a:r>
              <a:rPr lang="en-IN" sz="3600" spc="-10" dirty="0">
                <a:latin typeface="Times New Roman" panose="02020603050405020304"/>
                <a:cs typeface="Times New Roman" panose="02020603050405020304"/>
              </a:rPr>
              <a:t>Modules</a:t>
            </a:r>
            <a:endParaRPr lang="en-IN" sz="3600" dirty="0">
              <a:latin typeface="Times New Roman" panose="02020603050405020304"/>
              <a:cs typeface="Times New Roman" panose="02020603050405020304"/>
            </a:endParaRPr>
          </a:p>
          <a:p>
            <a:pPr marL="354965" indent="-342265">
              <a:lnSpc>
                <a:spcPct val="100000"/>
              </a:lnSpc>
              <a:spcBef>
                <a:spcPts val="1080"/>
              </a:spcBef>
              <a:buAutoNum type="arabicPeriod"/>
              <a:tabLst>
                <a:tab pos="354965" algn="l"/>
              </a:tabLst>
            </a:pPr>
            <a:r>
              <a:rPr lang="en-IN" sz="3600" dirty="0">
                <a:latin typeface="Times New Roman" panose="02020603050405020304"/>
                <a:cs typeface="Times New Roman" panose="02020603050405020304"/>
              </a:rPr>
              <a:t>UML</a:t>
            </a:r>
            <a:r>
              <a:rPr lang="en-IN" sz="3600" spc="-90" dirty="0">
                <a:latin typeface="Times New Roman" panose="02020603050405020304"/>
                <a:cs typeface="Times New Roman" panose="02020603050405020304"/>
              </a:rPr>
              <a:t> </a:t>
            </a:r>
            <a:r>
              <a:rPr lang="en-IN" sz="3600" spc="-10" dirty="0">
                <a:latin typeface="Times New Roman" panose="02020603050405020304"/>
                <a:cs typeface="Times New Roman" panose="02020603050405020304"/>
              </a:rPr>
              <a:t>Diagrams</a:t>
            </a:r>
            <a:endParaRPr lang="en-IN" sz="3600" spc="-10" dirty="0">
              <a:latin typeface="Times New Roman" panose="02020603050405020304"/>
              <a:cs typeface="Times New Roman" panose="02020603050405020304"/>
            </a:endParaRPr>
          </a:p>
          <a:p>
            <a:pPr marL="354965" indent="-342265">
              <a:lnSpc>
                <a:spcPct val="100000"/>
              </a:lnSpc>
              <a:spcBef>
                <a:spcPts val="1080"/>
              </a:spcBef>
              <a:buAutoNum type="arabicPeriod"/>
              <a:tabLst>
                <a:tab pos="354965" algn="l"/>
              </a:tabLst>
            </a:pPr>
            <a:r>
              <a:rPr lang="en-IN" sz="3600" spc="-10" dirty="0">
                <a:latin typeface="Times New Roman" panose="02020603050405020304"/>
                <a:cs typeface="Times New Roman" panose="02020603050405020304"/>
              </a:rPr>
              <a:t>Sample Code</a:t>
            </a:r>
            <a:endParaRPr lang="en-IN" sz="3600" spc="-10" dirty="0">
              <a:latin typeface="Times New Roman" panose="02020603050405020304"/>
              <a:cs typeface="Times New Roman" panose="02020603050405020304"/>
            </a:endParaRPr>
          </a:p>
          <a:p>
            <a:pPr marL="354965" indent="-342265">
              <a:lnSpc>
                <a:spcPct val="100000"/>
              </a:lnSpc>
              <a:spcBef>
                <a:spcPts val="1080"/>
              </a:spcBef>
              <a:buAutoNum type="arabicPeriod"/>
              <a:tabLst>
                <a:tab pos="354965" algn="l"/>
              </a:tabLst>
            </a:pPr>
            <a:r>
              <a:rPr lang="en-IN" sz="3600" spc="-10" dirty="0">
                <a:latin typeface="Times New Roman" panose="02020603050405020304"/>
                <a:cs typeface="Times New Roman" panose="02020603050405020304"/>
              </a:rPr>
              <a:t>Results</a:t>
            </a:r>
            <a:endParaRPr lang="en-IN" sz="3600" spc="-10" dirty="0">
              <a:latin typeface="Times New Roman" panose="02020603050405020304"/>
              <a:cs typeface="Times New Roman" panose="02020603050405020304"/>
            </a:endParaRPr>
          </a:p>
          <a:p>
            <a:pPr marL="354965" indent="-342265">
              <a:lnSpc>
                <a:spcPct val="100000"/>
              </a:lnSpc>
              <a:spcBef>
                <a:spcPts val="1080"/>
              </a:spcBef>
              <a:buAutoNum type="arabicPeriod"/>
              <a:tabLst>
                <a:tab pos="354965" algn="l"/>
              </a:tabLst>
            </a:pPr>
            <a:r>
              <a:rPr lang="en-IN" sz="3600" spc="-10" dirty="0">
                <a:latin typeface="Times New Roman" panose="02020603050405020304"/>
                <a:cs typeface="Times New Roman" panose="02020603050405020304"/>
              </a:rPr>
              <a:t>Conclusion</a:t>
            </a:r>
            <a:endParaRPr lang="en-IN" spc="-10" dirty="0">
              <a:latin typeface="Times New Roman" panose="02020603050405020304"/>
              <a:cs typeface="Times New Roman" panose="02020603050405020304"/>
            </a:endParaRPr>
          </a:p>
          <a:p>
            <a:pPr marL="354965" indent="-342265">
              <a:lnSpc>
                <a:spcPct val="100000"/>
              </a:lnSpc>
              <a:spcBef>
                <a:spcPts val="1080"/>
              </a:spcBef>
              <a:buAutoNum type="arabicPeriod"/>
              <a:tabLst>
                <a:tab pos="354965" algn="l"/>
              </a:tabLst>
            </a:pPr>
            <a:r>
              <a:rPr lang="en-IN" spc="-10" dirty="0">
                <a:latin typeface="Times New Roman" panose="02020603050405020304"/>
                <a:cs typeface="Times New Roman" panose="02020603050405020304"/>
              </a:rPr>
              <a:t>Future Scope</a:t>
            </a:r>
            <a:endParaRPr lang="en-IN" spc="-10" dirty="0">
              <a:latin typeface="Times New Roman" panose="02020603050405020304"/>
              <a:cs typeface="Times New Roman" panose="02020603050405020304"/>
            </a:endParaRPr>
          </a:p>
          <a:p>
            <a:pPr marL="354965" indent="-342265">
              <a:lnSpc>
                <a:spcPct val="100000"/>
              </a:lnSpc>
              <a:spcBef>
                <a:spcPts val="1080"/>
              </a:spcBef>
              <a:buAutoNum type="arabicPeriod"/>
              <a:tabLst>
                <a:tab pos="354965" algn="l"/>
              </a:tabLst>
            </a:pPr>
            <a:r>
              <a:rPr lang="en-IN" spc="-10" dirty="0">
                <a:latin typeface="Times New Roman" panose="02020603050405020304"/>
                <a:cs typeface="Times New Roman" panose="02020603050405020304"/>
              </a:rPr>
              <a:t>References</a:t>
            </a:r>
            <a:endParaRPr lang="en-IN" spc="-10" dirty="0">
              <a:latin typeface="Times New Roman" panose="02020603050405020304"/>
              <a:cs typeface="Times New Roman" panose="02020603050405020304"/>
            </a:endParaRPr>
          </a:p>
          <a:p>
            <a:pPr marL="354965" indent="-342265">
              <a:lnSpc>
                <a:spcPct val="100000"/>
              </a:lnSpc>
              <a:spcBef>
                <a:spcPts val="1080"/>
              </a:spcBef>
              <a:buAutoNum type="arabicPeriod"/>
              <a:tabLst>
                <a:tab pos="354965" algn="l"/>
              </a:tabLst>
            </a:pPr>
            <a:r>
              <a:rPr lang="en-US" altLang="en-IN" dirty="0">
                <a:latin typeface="Times New Roman" panose="02020603050405020304"/>
                <a:cs typeface="Times New Roman" panose="02020603050405020304"/>
              </a:rPr>
              <a:t>Github Link</a:t>
            </a:r>
            <a:endParaRPr lang="en-US" altLang="en-IN" dirty="0">
              <a:latin typeface="Times New Roman" panose="02020603050405020304"/>
              <a:cs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609600" y="191135"/>
            <a:ext cx="10972800" cy="6666865"/>
          </a:xfrm>
        </p:spPr>
        <p:txBody>
          <a:bodyPr/>
          <a:p>
            <a:pPr marL="0" indent="0">
              <a:buNone/>
            </a:pPr>
            <a:r>
              <a:rPr lang="en-US" sz="2000">
                <a:latin typeface="Times New Roman" panose="02020603050405020304" pitchFamily="18" charset="0"/>
                <a:cs typeface="Times New Roman" panose="02020603050405020304" pitchFamily="18" charset="0"/>
                <a:sym typeface="+mn-ea"/>
              </a:rPr>
              <a:t>def xgb():</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sym typeface="+mn-ea"/>
              </a:rPr>
              <a:t>    """Train XGBoost and display metrics."""</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sym typeface="+mn-ea"/>
              </a:rPr>
              <a:t>    # Train XGB model and output classification metrics.</a:t>
            </a:r>
            <a:endParaRPr lang="en-US" sz="2000">
              <a:latin typeface="Times New Roman" panose="02020603050405020304" pitchFamily="18" charset="0"/>
              <a:cs typeface="Times New Roman" panose="02020603050405020304" pitchFamily="18" charset="0"/>
              <a:sym typeface="+mn-ea"/>
            </a:endParaRPr>
          </a:p>
          <a:p>
            <a:pPr marL="0" indent="0">
              <a:buNone/>
            </a:pPr>
            <a:r>
              <a:rPr lang="en-US" sz="2000">
                <a:latin typeface="Times New Roman" panose="02020603050405020304" pitchFamily="18" charset="0"/>
                <a:cs typeface="Times New Roman" panose="02020603050405020304" pitchFamily="18" charset="0"/>
              </a:rPr>
              <a:t>def hgb():</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"""Train Histogram-based Gradient Boosting and display metrics."""</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 Train HGB and show performance metrics.</a:t>
            </a:r>
            <a:endParaRPr lang="en-US" sz="2000">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def stackclassify():</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"""Create and train a stacking classifier."""</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 Combine multiple models and display metrics.</a:t>
            </a:r>
            <a:endParaRPr lang="en-US" sz="2000">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def mlp():</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"""Train and evaluate MLP classifier."""</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 Train MLP and show metrics.</a:t>
            </a:r>
            <a:endParaRPr lang="en-US" sz="2000">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def ann():</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"""Train or load an Artificial Neural Network (ANN)."""</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 Check if model exists, else train a new one</a:t>
            </a:r>
            <a:endParaRPr lang="en-US" sz="2000">
              <a:latin typeface="Times New Roman" panose="02020603050405020304" pitchFamily="18" charset="0"/>
              <a:cs typeface="Times New Roman" panose="02020603050405020304" pitchFamily="18" charset="0"/>
            </a:endParaRPr>
          </a:p>
          <a:p>
            <a:pPr marL="0" indent="0">
              <a:buNone/>
            </a:pPr>
            <a:endParaRPr lang="en-US"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609600" y="190500"/>
            <a:ext cx="10972800" cy="6210300"/>
          </a:xfrm>
        </p:spPr>
        <p:txBody>
          <a:bodyPr/>
          <a:p>
            <a:pPr marL="0" indent="0">
              <a:buNone/>
            </a:pPr>
            <a:r>
              <a:rPr lang="en-US" sz="2000">
                <a:latin typeface="Times New Roman" panose="02020603050405020304" pitchFamily="18" charset="0"/>
                <a:cs typeface="Times New Roman" panose="02020603050405020304" pitchFamily="18" charset="0"/>
              </a:rPr>
              <a:t># UI setup</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font = ('times', 16, 'bold')</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title = tk.Label(main, text='Liver Fibrosis Detection Using Machine Learning Models',</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bg='PaleGreen2', fg='Khaki4', font=font)</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title.place(x=0, y=5)</a:t>
            </a:r>
            <a:endParaRPr lang="en-US" sz="2000">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font1 = ('times', 14, 'bold')</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btns = [</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("Upload Dataset", upload), ("Preprocess Dataset", preprocess), </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("Split Data", dataSplit), ("Logistic Regression", logit), </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("KNN", knn), ("Random Forest", rf), </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("Decision Tree", dt), ("SVC", svc), </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("AdaBoost", adc), ("XGBoost", xgb), </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("HGB", hgb), ("MLP", mlp), </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("ANN", ann), ("Stacking Classifier", stackclassify)</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609600" y="425450"/>
            <a:ext cx="10972800" cy="5962650"/>
          </a:xfrm>
        </p:spPr>
        <p:txBody>
          <a:bodyPr/>
          <a:p>
            <a:r>
              <a:rPr lang="en-US" sz="2000">
                <a:latin typeface="Times New Roman" panose="02020603050405020304" pitchFamily="18" charset="0"/>
                <a:cs typeface="Times New Roman" panose="02020603050405020304" pitchFamily="18" charset="0"/>
              </a:rPr>
              <a:t>for i, (text, cmd) in enumerate(btns):</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tk.Button(main, text=text, command=cmd, font=font1).place(x=700, y=100 + i * 50)</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pathlabel = tk.Label(main, bg='DarkOrange1', fg='white', font=font1)</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pathlabel.place(x=700, y=150)</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text = scrolledtext.ScrolledText(main, height=30, width=80, font=('times', 12, 'bold'))</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text.place(x=10, y=100)</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main.config(bg='PeachPuff2')</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main.mainloop()</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RESULTS</a:t>
            </a:r>
            <a:endParaRPr lang="en-US" b="1"/>
          </a:p>
        </p:txBody>
      </p:sp>
      <p:sp>
        <p:nvSpPr>
          <p:cNvPr id="5" name="Text Placeholder 4"/>
          <p:cNvSpPr>
            <a:spLocks noGrp="1"/>
          </p:cNvSpPr>
          <p:nvPr>
            <p:ph type="body" idx="1"/>
          </p:nvPr>
        </p:nvSpPr>
        <p:spPr>
          <a:xfrm>
            <a:off x="1014307" y="1681163"/>
            <a:ext cx="5158316" cy="823912"/>
          </a:xfrm>
        </p:spPr>
        <p:txBody>
          <a:bodyPr/>
          <a:p>
            <a:r>
              <a:rPr lang="en-US" b="0"/>
              <a:t>Run Ldp.py file</a:t>
            </a:r>
            <a:endParaRPr lang="en-US" b="0"/>
          </a:p>
        </p:txBody>
      </p:sp>
      <p:pic>
        <p:nvPicPr>
          <p:cNvPr id="25" name="Picture 1"/>
          <p:cNvPicPr>
            <a:picLocks noChangeAspect="1"/>
          </p:cNvPicPr>
          <p:nvPr>
            <p:ph sz="half" idx="2"/>
          </p:nvPr>
        </p:nvPicPr>
        <p:blipFill>
          <a:blip r:embed="rId1"/>
          <a:stretch>
            <a:fillRect/>
          </a:stretch>
        </p:blipFill>
        <p:spPr>
          <a:xfrm>
            <a:off x="840105" y="2967990"/>
            <a:ext cx="5158740" cy="2757805"/>
          </a:xfrm>
          <a:prstGeom prst="rect">
            <a:avLst/>
          </a:prstGeom>
          <a:noFill/>
          <a:ln>
            <a:noFill/>
          </a:ln>
        </p:spPr>
      </p:pic>
      <p:sp>
        <p:nvSpPr>
          <p:cNvPr id="6" name="Text Placeholder 5"/>
          <p:cNvSpPr>
            <a:spLocks noGrp="1"/>
          </p:cNvSpPr>
          <p:nvPr>
            <p:ph type="body" sz="quarter" idx="3"/>
          </p:nvPr>
        </p:nvSpPr>
        <p:spPr>
          <a:xfrm>
            <a:off x="6432550" y="1602105"/>
            <a:ext cx="5183505" cy="676275"/>
          </a:xfrm>
        </p:spPr>
        <p:txBody>
          <a:bodyPr/>
          <a:p>
            <a:r>
              <a:rPr lang="en-US" b="0"/>
              <a:t>click “upload dataset”</a:t>
            </a:r>
            <a:endParaRPr lang="en-US" b="0"/>
          </a:p>
        </p:txBody>
      </p:sp>
      <p:pic>
        <p:nvPicPr>
          <p:cNvPr id="8" name="Picture 2" descr="Screenshot 2024-10-17 131006"/>
          <p:cNvPicPr>
            <a:picLocks noChangeAspect="1"/>
          </p:cNvPicPr>
          <p:nvPr>
            <p:ph sz="quarter" idx="4"/>
          </p:nvPr>
        </p:nvPicPr>
        <p:blipFill>
          <a:blip r:embed="rId2"/>
          <a:stretch>
            <a:fillRect/>
          </a:stretch>
        </p:blipFill>
        <p:spPr>
          <a:xfrm>
            <a:off x="6172200" y="2595245"/>
            <a:ext cx="5443855" cy="343598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a:xfrm>
            <a:off x="548217" y="5007293"/>
            <a:ext cx="5158316" cy="823912"/>
          </a:xfrm>
        </p:spPr>
        <p:txBody>
          <a:bodyPr/>
          <a:p>
            <a:r>
              <a:rPr lang="en-US" b="0"/>
              <a:t>    Select Dataset</a:t>
            </a:r>
            <a:endParaRPr lang="en-US" b="0"/>
          </a:p>
        </p:txBody>
      </p:sp>
      <p:sp>
        <p:nvSpPr>
          <p:cNvPr id="5" name="Text Placeholder 4"/>
          <p:cNvSpPr>
            <a:spLocks noGrp="1"/>
          </p:cNvSpPr>
          <p:nvPr>
            <p:ph type="body" sz="quarter" idx="3"/>
          </p:nvPr>
        </p:nvSpPr>
        <p:spPr>
          <a:xfrm>
            <a:off x="6353810" y="5007293"/>
            <a:ext cx="5183717" cy="823912"/>
          </a:xfrm>
        </p:spPr>
        <p:txBody>
          <a:bodyPr/>
          <a:p>
            <a:r>
              <a:rPr lang="en-US" b="0"/>
              <a:t>   Dataset uploaded sccesfully</a:t>
            </a:r>
            <a:endParaRPr lang="en-US" b="0"/>
          </a:p>
        </p:txBody>
      </p:sp>
      <p:pic>
        <p:nvPicPr>
          <p:cNvPr id="7" name="Picture 4" descr="Screenshot 2024-10-17 131032"/>
          <p:cNvPicPr>
            <a:picLocks noChangeAspect="1"/>
          </p:cNvPicPr>
          <p:nvPr>
            <p:ph sz="half" idx="2"/>
          </p:nvPr>
        </p:nvPicPr>
        <p:blipFill>
          <a:blip r:embed="rId1"/>
          <a:stretch>
            <a:fillRect/>
          </a:stretch>
        </p:blipFill>
        <p:spPr>
          <a:xfrm>
            <a:off x="397510" y="628015"/>
            <a:ext cx="5158740" cy="3900805"/>
          </a:xfrm>
          <a:prstGeom prst="rect">
            <a:avLst/>
          </a:prstGeom>
        </p:spPr>
      </p:pic>
      <p:pic>
        <p:nvPicPr>
          <p:cNvPr id="9" name="Picture 9" descr="Screenshot 2024-10-17 131050"/>
          <p:cNvPicPr>
            <a:picLocks noChangeAspect="1"/>
          </p:cNvPicPr>
          <p:nvPr>
            <p:ph sz="quarter" idx="4"/>
          </p:nvPr>
        </p:nvPicPr>
        <p:blipFill>
          <a:blip r:embed="rId2"/>
          <a:stretch>
            <a:fillRect/>
          </a:stretch>
        </p:blipFill>
        <p:spPr>
          <a:xfrm>
            <a:off x="6092825" y="628015"/>
            <a:ext cx="5262880" cy="380111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48002" y="4600575"/>
            <a:ext cx="10515600" cy="1325563"/>
          </a:xfrm>
        </p:spPr>
        <p:txBody>
          <a:bodyPr/>
          <a:p>
            <a:r>
              <a:rPr lang="en-US" sz="2400">
                <a:latin typeface="Times New Roman" panose="02020603050405020304" pitchFamily="18" charset="0"/>
                <a:cs typeface="Times New Roman" panose="02020603050405020304" pitchFamily="18" charset="0"/>
              </a:rPr>
              <a:t>Generate Train and test data for model</a:t>
            </a:r>
            <a:endParaRPr lang="en-US" sz="240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47912" y="4669473"/>
            <a:ext cx="5158316" cy="823912"/>
          </a:xfrm>
        </p:spPr>
        <p:txBody>
          <a:bodyPr/>
          <a:p>
            <a:r>
              <a:rPr lang="en-US" b="0">
                <a:latin typeface="Times New Roman" panose="02020603050405020304" pitchFamily="18" charset="0"/>
                <a:cs typeface="Times New Roman" panose="02020603050405020304" pitchFamily="18" charset="0"/>
              </a:rPr>
              <a:t>        Preprocess dataset</a:t>
            </a:r>
            <a:endParaRPr lang="en-US" b="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p:txBody>
          <a:bodyPr/>
          <a:p>
            <a:endParaRPr lang="en-US"/>
          </a:p>
        </p:txBody>
      </p:sp>
      <p:pic>
        <p:nvPicPr>
          <p:cNvPr id="7" name="Picture 6" descr="Screenshot 2024-10-17 131109"/>
          <p:cNvPicPr>
            <a:picLocks noChangeAspect="1"/>
          </p:cNvPicPr>
          <p:nvPr>
            <p:ph sz="half" idx="2"/>
          </p:nvPr>
        </p:nvPicPr>
        <p:blipFill>
          <a:blip r:embed="rId1"/>
          <a:stretch>
            <a:fillRect/>
          </a:stretch>
        </p:blipFill>
        <p:spPr>
          <a:xfrm>
            <a:off x="488315" y="245110"/>
            <a:ext cx="5475605" cy="3968750"/>
          </a:xfrm>
          <a:prstGeom prst="rect">
            <a:avLst/>
          </a:prstGeom>
        </p:spPr>
      </p:pic>
      <p:pic>
        <p:nvPicPr>
          <p:cNvPr id="8" name="Picture 5" descr="Screenshot 2024-10-17 131122"/>
          <p:cNvPicPr>
            <a:picLocks noChangeAspect="1"/>
          </p:cNvPicPr>
          <p:nvPr>
            <p:ph sz="quarter" idx="4"/>
          </p:nvPr>
        </p:nvPicPr>
        <p:blipFill>
          <a:blip r:embed="rId2"/>
          <a:stretch>
            <a:fillRect/>
          </a:stretch>
        </p:blipFill>
        <p:spPr>
          <a:xfrm>
            <a:off x="6172200" y="245110"/>
            <a:ext cx="5409565" cy="417385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xfrm>
            <a:off x="609600" y="5511165"/>
            <a:ext cx="10972800" cy="582613"/>
          </a:xfrm>
        </p:spPr>
        <p:txBody>
          <a:bodyPr/>
          <a:p>
            <a:r>
              <a:rPr lang="en-US" sz="2400">
                <a:latin typeface="Times New Roman" panose="02020603050405020304" pitchFamily="18" charset="0"/>
                <a:cs typeface="Times New Roman" panose="02020603050405020304" pitchFamily="18" charset="0"/>
              </a:rPr>
              <a:t>Run all alogirthms for eg i have executed ANN as it has higher accuracy</a:t>
            </a:r>
            <a:endParaRPr lang="en-US" sz="2400">
              <a:latin typeface="Times New Roman" panose="02020603050405020304" pitchFamily="18" charset="0"/>
              <a:cs typeface="Times New Roman" panose="02020603050405020304" pitchFamily="18" charset="0"/>
            </a:endParaRPr>
          </a:p>
        </p:txBody>
      </p:sp>
      <p:pic>
        <p:nvPicPr>
          <p:cNvPr id="21" name="Picture 21" descr="Screenshot 2024-10-17 131622"/>
          <p:cNvPicPr>
            <a:picLocks noChangeAspect="1"/>
          </p:cNvPicPr>
          <p:nvPr>
            <p:ph idx="1"/>
          </p:nvPr>
        </p:nvPicPr>
        <p:blipFill>
          <a:blip r:embed="rId1"/>
          <a:stretch>
            <a:fillRect/>
          </a:stretch>
        </p:blipFill>
        <p:spPr>
          <a:xfrm>
            <a:off x="961390" y="190500"/>
            <a:ext cx="8804910" cy="49530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CONCLUSION</a:t>
            </a:r>
            <a:endParaRPr lang="en-US" b="1"/>
          </a:p>
        </p:txBody>
      </p:sp>
      <p:sp>
        <p:nvSpPr>
          <p:cNvPr id="3" name="Content Placeholder 2"/>
          <p:cNvSpPr>
            <a:spLocks noGrp="1"/>
          </p:cNvSpPr>
          <p:nvPr>
            <p:ph idx="1"/>
          </p:nvPr>
        </p:nvSpPr>
        <p:spPr>
          <a:xfrm>
            <a:off x="609600" y="895350"/>
            <a:ext cx="11099165" cy="5829300"/>
          </a:xfrm>
        </p:spPr>
        <p:txBody>
          <a:bodyPr/>
          <a:p>
            <a:pPr marL="0" indent="0" algn="just">
              <a:buNone/>
            </a:pPr>
            <a:r>
              <a:rPr lang="en-US" sz="2400">
                <a:latin typeface="Times New Roman" panose="02020603050405020304" pitchFamily="18" charset="0"/>
                <a:cs typeface="Times New Roman" panose="02020603050405020304" pitchFamily="18" charset="0"/>
                <a:sym typeface="+mn-ea"/>
              </a:rPr>
              <a:t>In conclusion, the proposed machine learning-based system for</a:t>
            </a:r>
            <a:endParaRPr lang="en-US" sz="2400">
              <a:latin typeface="Times New Roman" panose="02020603050405020304" pitchFamily="18" charset="0"/>
              <a:cs typeface="Times New Roman" panose="02020603050405020304" pitchFamily="18" charset="0"/>
            </a:endParaRPr>
          </a:p>
          <a:p>
            <a:pPr marL="0" indent="0" algn="just">
              <a:buNone/>
            </a:pPr>
            <a:r>
              <a:rPr lang="en-US" sz="2400">
                <a:latin typeface="Times New Roman" panose="02020603050405020304" pitchFamily="18" charset="0"/>
                <a:cs typeface="Times New Roman" panose="02020603050405020304" pitchFamily="18" charset="0"/>
                <a:sym typeface="+mn-ea"/>
              </a:rPr>
              <a:t>assessing the severity of liver fibrosis in patients with chronic HBVrepresents a significant advancement in non-invasive diagnostic methodologies. By integrating data from physical layer imaging techniques, such as elastography, and serum biomarkers, the system leverages the strengths of diverse diagnostic modalities to provide a more accurate and comprehensive evaluation of liver fibrosis.</a:t>
            </a:r>
            <a:endParaRPr lang="en-US" sz="2400">
              <a:latin typeface="Times New Roman" panose="02020603050405020304" pitchFamily="18" charset="0"/>
              <a:cs typeface="Times New Roman" panose="02020603050405020304" pitchFamily="18" charset="0"/>
            </a:endParaRPr>
          </a:p>
          <a:p>
            <a:pPr marL="0" indent="0" algn="just">
              <a:buNone/>
            </a:pPr>
            <a:r>
              <a:rPr lang="en-US" sz="2400">
                <a:latin typeface="Times New Roman" panose="02020603050405020304" pitchFamily="18" charset="0"/>
                <a:cs typeface="Times New Roman" panose="02020603050405020304" pitchFamily="18" charset="0"/>
                <a:sym typeface="+mn-ea"/>
              </a:rPr>
              <a:t>This approach not only improves the accuracy of fibrosis staging but also reduces patient discomfort and procedural risks associated with Invasive diagnostics.</a:t>
            </a:r>
            <a:endParaRPr lang="en-US" sz="2400">
              <a:latin typeface="Times New Roman" panose="02020603050405020304" pitchFamily="18" charset="0"/>
              <a:cs typeface="Times New Roman" panose="02020603050405020304" pitchFamily="18" charset="0"/>
              <a:sym typeface="+mn-ea"/>
            </a:endParaRPr>
          </a:p>
          <a:p>
            <a:endParaRPr lang="en-US"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9580" y="389374"/>
            <a:ext cx="6101080"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FUTURE SCOPE</a:t>
            </a:r>
            <a:endParaRPr lang="en-IN" sz="28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49580" y="1352203"/>
            <a:ext cx="9974580" cy="4154170"/>
          </a:xfrm>
          <a:prstGeom prst="rect">
            <a:avLst/>
          </a:prstGeom>
          <a:noFill/>
        </p:spPr>
        <p:txBody>
          <a:bodyPr wrap="square">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future scope for this project involves further advancements in fraud detection by exploring novel feature selection techniques tailored to the nuances of credit card transaction data. </a:t>
            </a: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Continuously refining deep learning architectures, including convolutional neural networks (CNNs), by experimenting with diverse layers and configurations, can unlock even greater predictive power. Additionally, future </a:t>
            </a:r>
            <a:r>
              <a:rPr lang="en-IN" sz="2400" dirty="0" err="1">
                <a:latin typeface="Times New Roman" panose="02020603050405020304" pitchFamily="18" charset="0"/>
                <a:cs typeface="Times New Roman" panose="02020603050405020304" pitchFamily="18" charset="0"/>
              </a:rPr>
              <a:t>endeavors</a:t>
            </a:r>
            <a:r>
              <a:rPr lang="en-IN" sz="2400" dirty="0">
                <a:latin typeface="Times New Roman" panose="02020603050405020304" pitchFamily="18" charset="0"/>
                <a:cs typeface="Times New Roman" panose="02020603050405020304" pitchFamily="18" charset="0"/>
              </a:rPr>
              <a:t> could delve into ensemble methods to combine the strengths of multiple models for more robust and accurate fraud detection systems. Further research may also focus on enhancing interpretability and explainability of these models, ensuring transparency and trustworthiness in decision-making processes.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7980" y="348734"/>
            <a:ext cx="6101080"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REFERENCES</a:t>
            </a:r>
            <a:endParaRPr lang="en-IN"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73380" y="958235"/>
            <a:ext cx="11183620" cy="3476625"/>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1. Y. </a:t>
            </a:r>
            <a:r>
              <a:rPr lang="en-IN" sz="2000" dirty="0" err="1">
                <a:latin typeface="Times New Roman" panose="02020603050405020304" pitchFamily="18" charset="0"/>
                <a:cs typeface="Times New Roman" panose="02020603050405020304" pitchFamily="18" charset="0"/>
              </a:rPr>
              <a:t>Abakarim</a:t>
            </a:r>
            <a:r>
              <a:rPr lang="en-IN" sz="2000" dirty="0">
                <a:latin typeface="Times New Roman" panose="02020603050405020304" pitchFamily="18" charset="0"/>
                <a:cs typeface="Times New Roman" panose="02020603050405020304" pitchFamily="18" charset="0"/>
              </a:rPr>
              <a:t>, M. </a:t>
            </a:r>
            <a:r>
              <a:rPr lang="en-IN" sz="2000" dirty="0" err="1">
                <a:latin typeface="Times New Roman" panose="02020603050405020304" pitchFamily="18" charset="0"/>
                <a:cs typeface="Times New Roman" panose="02020603050405020304" pitchFamily="18" charset="0"/>
              </a:rPr>
              <a:t>Lahby</a:t>
            </a:r>
            <a:r>
              <a:rPr lang="en-IN" sz="2000" dirty="0">
                <a:latin typeface="Times New Roman" panose="02020603050405020304" pitchFamily="18" charset="0"/>
                <a:cs typeface="Times New Roman" panose="02020603050405020304" pitchFamily="18" charset="0"/>
              </a:rPr>
              <a:t>, and A. </a:t>
            </a:r>
            <a:r>
              <a:rPr lang="en-IN" sz="2000" dirty="0" err="1">
                <a:latin typeface="Times New Roman" panose="02020603050405020304" pitchFamily="18" charset="0"/>
                <a:cs typeface="Times New Roman" panose="02020603050405020304" pitchFamily="18" charset="0"/>
              </a:rPr>
              <a:t>Attioui</a:t>
            </a:r>
            <a:r>
              <a:rPr lang="en-IN" sz="2000" dirty="0">
                <a:latin typeface="Times New Roman" panose="02020603050405020304" pitchFamily="18" charset="0"/>
                <a:cs typeface="Times New Roman" panose="02020603050405020304" pitchFamily="18" charset="0"/>
              </a:rPr>
              <a:t>, ‘‘An efficient real time model for credit card fraud detection</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based on deep learning,’’ in Proc. 12th Int. Conf. </a:t>
            </a:r>
            <a:r>
              <a:rPr lang="en-IN" sz="2000" dirty="0" err="1">
                <a:latin typeface="Times New Roman" panose="02020603050405020304" pitchFamily="18" charset="0"/>
                <a:cs typeface="Times New Roman" panose="02020603050405020304" pitchFamily="18" charset="0"/>
              </a:rPr>
              <a:t>Intell</a:t>
            </a:r>
            <a:r>
              <a:rPr lang="en-IN" sz="2000" dirty="0">
                <a:latin typeface="Times New Roman" panose="02020603050405020304" pitchFamily="18" charset="0"/>
                <a:cs typeface="Times New Roman" panose="02020603050405020304" pitchFamily="18" charset="0"/>
              </a:rPr>
              <a:t>. Systems: Theories Appl., Oct. 2018, pp. 1–7, </a:t>
            </a:r>
            <a:r>
              <a:rPr lang="en-IN" sz="2000" dirty="0" err="1">
                <a:latin typeface="Times New Roman" panose="02020603050405020304" pitchFamily="18" charset="0"/>
                <a:cs typeface="Times New Roman" panose="02020603050405020304" pitchFamily="18" charset="0"/>
              </a:rPr>
              <a:t>doi</a:t>
            </a:r>
            <a:r>
              <a:rPr lang="en-IN"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10.1145/3289402.3289530.</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2. H. Abdi and L. J. Williams, ‘‘Principal component analysis,’’ Wiley </a:t>
            </a:r>
            <a:r>
              <a:rPr lang="en-IN" sz="2000" dirty="0" err="1">
                <a:latin typeface="Times New Roman" panose="02020603050405020304" pitchFamily="18" charset="0"/>
                <a:cs typeface="Times New Roman" panose="02020603050405020304" pitchFamily="18" charset="0"/>
              </a:rPr>
              <a:t>Interdiscipl</a:t>
            </a:r>
            <a:r>
              <a:rPr lang="en-IN" sz="2000" dirty="0">
                <a:latin typeface="Times New Roman" panose="02020603050405020304" pitchFamily="18" charset="0"/>
                <a:cs typeface="Times New Roman" panose="02020603050405020304" pitchFamily="18" charset="0"/>
              </a:rPr>
              <a:t>. Rev., </a:t>
            </a:r>
            <a:r>
              <a:rPr lang="en-IN" sz="2000" dirty="0" err="1">
                <a:latin typeface="Times New Roman" panose="02020603050405020304" pitchFamily="18" charset="0"/>
                <a:cs typeface="Times New Roman" panose="02020603050405020304" pitchFamily="18" charset="0"/>
              </a:rPr>
              <a:t>Comput</a:t>
            </a:r>
            <a:r>
              <a:rPr lang="en-IN" sz="2000" dirty="0">
                <a:latin typeface="Times New Roman" panose="02020603050405020304" pitchFamily="18" charset="0"/>
                <a:cs typeface="Times New Roman" panose="02020603050405020304" pitchFamily="18" charset="0"/>
              </a:rPr>
              <a:t>. Statist.,</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vol. 2, no. 4, pp. 433–459, Jul. 2010, </a:t>
            </a:r>
            <a:r>
              <a:rPr lang="en-IN" sz="2000" dirty="0" err="1">
                <a:latin typeface="Times New Roman" panose="02020603050405020304" pitchFamily="18" charset="0"/>
                <a:cs typeface="Times New Roman" panose="02020603050405020304" pitchFamily="18" charset="0"/>
              </a:rPr>
              <a:t>doi</a:t>
            </a:r>
            <a:r>
              <a:rPr lang="en-IN" sz="2000" dirty="0">
                <a:latin typeface="Times New Roman" panose="02020603050405020304" pitchFamily="18" charset="0"/>
                <a:cs typeface="Times New Roman" panose="02020603050405020304" pitchFamily="18" charset="0"/>
              </a:rPr>
              <a:t>: 10.1002/wics.101.</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3. V. Arora, R. S. </a:t>
            </a:r>
            <a:r>
              <a:rPr lang="en-IN" sz="2000" dirty="0" err="1">
                <a:latin typeface="Times New Roman" panose="02020603050405020304" pitchFamily="18" charset="0"/>
                <a:cs typeface="Times New Roman" panose="02020603050405020304" pitchFamily="18" charset="0"/>
              </a:rPr>
              <a:t>Leekha</a:t>
            </a:r>
            <a:r>
              <a:rPr lang="en-IN" sz="2000" dirty="0">
                <a:latin typeface="Times New Roman" panose="02020603050405020304" pitchFamily="18" charset="0"/>
                <a:cs typeface="Times New Roman" panose="02020603050405020304" pitchFamily="18" charset="0"/>
              </a:rPr>
              <a:t>, K. Lee, and A. </a:t>
            </a:r>
            <a:r>
              <a:rPr lang="en-IN" sz="2000" dirty="0" err="1">
                <a:latin typeface="Times New Roman" panose="02020603050405020304" pitchFamily="18" charset="0"/>
                <a:cs typeface="Times New Roman" panose="02020603050405020304" pitchFamily="18" charset="0"/>
              </a:rPr>
              <a:t>Kataria</a:t>
            </a:r>
            <a:r>
              <a:rPr lang="en-IN" sz="2000" dirty="0">
                <a:latin typeface="Times New Roman" panose="02020603050405020304" pitchFamily="18" charset="0"/>
                <a:cs typeface="Times New Roman" panose="02020603050405020304" pitchFamily="18" charset="0"/>
              </a:rPr>
              <a:t>, ‘‘Facilitating user authorization from imbalanced data</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logs of credit cards using artificial intelligence,’’ Mobile Inf. Syst., vol. 2020, pp. 1–13, Oct. 2020, </a:t>
            </a:r>
            <a:r>
              <a:rPr lang="en-IN" sz="2000" dirty="0" err="1">
                <a:latin typeface="Times New Roman" panose="02020603050405020304" pitchFamily="18" charset="0"/>
                <a:cs typeface="Times New Roman" panose="02020603050405020304" pitchFamily="18" charset="0"/>
              </a:rPr>
              <a:t>doi</a:t>
            </a:r>
            <a:r>
              <a:rPr lang="en-IN"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10.1155/2020/8885269.</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4. A. O. Balogun, S. </a:t>
            </a:r>
            <a:r>
              <a:rPr lang="en-IN" sz="2000" dirty="0" err="1">
                <a:latin typeface="Times New Roman" panose="02020603050405020304" pitchFamily="18" charset="0"/>
                <a:cs typeface="Times New Roman" panose="02020603050405020304" pitchFamily="18" charset="0"/>
              </a:rPr>
              <a:t>Basri</a:t>
            </a:r>
            <a:r>
              <a:rPr lang="en-IN" sz="2000" dirty="0">
                <a:latin typeface="Times New Roman" panose="02020603050405020304" pitchFamily="18" charset="0"/>
                <a:cs typeface="Times New Roman" panose="02020603050405020304" pitchFamily="18" charset="0"/>
              </a:rPr>
              <a:t>, S. J. Abdulkadir, and A. S. Hashim, ‘‘Performance analysis of feature selection</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methods in software defect prediction: A search method approach,’’ Appl. Sci., vol. 9, no. 13, p. 2764,</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Jul. 2019, </a:t>
            </a:r>
            <a:r>
              <a:rPr lang="en-IN" sz="2000" dirty="0" err="1">
                <a:latin typeface="Times New Roman" panose="02020603050405020304" pitchFamily="18" charset="0"/>
                <a:cs typeface="Times New Roman" panose="02020603050405020304" pitchFamily="18" charset="0"/>
              </a:rPr>
              <a:t>doi</a:t>
            </a:r>
            <a:r>
              <a:rPr lang="en-IN" sz="2000" dirty="0">
                <a:latin typeface="Times New Roman" panose="02020603050405020304" pitchFamily="18" charset="0"/>
                <a:cs typeface="Times New Roman" panose="02020603050405020304" pitchFamily="18" charset="0"/>
              </a:rPr>
              <a:t>: 10.3390/app9132764.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394" y="325231"/>
            <a:ext cx="6102626" cy="645160"/>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ABSTRACT</a:t>
            </a:r>
            <a:endParaRPr lang="en-IN" sz="3600" dirty="0"/>
          </a:p>
        </p:txBody>
      </p:sp>
      <p:sp>
        <p:nvSpPr>
          <p:cNvPr id="5" name="TextBox 4"/>
          <p:cNvSpPr txBox="1"/>
          <p:nvPr/>
        </p:nvSpPr>
        <p:spPr>
          <a:xfrm>
            <a:off x="357809" y="1172817"/>
            <a:ext cx="10853530" cy="3784600"/>
          </a:xfrm>
          <a:prstGeom prst="rect">
            <a:avLst/>
          </a:prstGeom>
          <a:noFill/>
        </p:spPr>
        <p:txBody>
          <a:bodyPr wrap="square">
            <a:spAutoFit/>
          </a:bodyPr>
          <a:lstStyle/>
          <a:p>
            <a:pPr marL="285750" indent="-28575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Liver fibrosis, a common consequence of chronic Hepatitis B Virus (HBV) infection, is a critical factor in assessing disease progression and determining appropriate treatment strategies</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Traditional methods for evaluating liver fibrosis, such as liver biopsy, are invasive and have limitations in accuracy and patient comfort</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advanced machine learning algorithms to create predictive models for fibrosis severity. The study involves the collection of comprehensive patient data, including physical layer imaging results and serum marker levels, followed by the application of various machine learning techniques such as Random Forests, Support Vector Machines (SVM), and Neural Networks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GITHUB LINK</a:t>
            </a:r>
            <a:endParaRPr lang="en-US" b="1"/>
          </a:p>
        </p:txBody>
      </p:sp>
      <p:sp>
        <p:nvSpPr>
          <p:cNvPr id="3" name="Content Placeholder 2"/>
          <p:cNvSpPr>
            <a:spLocks noGrp="1"/>
          </p:cNvSpPr>
          <p:nvPr>
            <p:ph idx="1"/>
          </p:nvPr>
        </p:nvSpPr>
        <p:spPr/>
        <p:txBody>
          <a:bodyPr/>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3674042" y="2676791"/>
            <a:ext cx="4997919" cy="829945"/>
          </a:xfrm>
          <a:prstGeom prst="rect">
            <a:avLst/>
          </a:prstGeom>
          <a:noFill/>
        </p:spPr>
        <p:txBody>
          <a:bodyPr wrap="square" rtlCol="0">
            <a:spAutoFit/>
          </a:bodyPr>
          <a:lstStyle/>
          <a:p>
            <a:r>
              <a:rPr lang="en-IN" sz="4800" b="1" dirty="0">
                <a:latin typeface="Times New Roman" panose="02020603050405020304" pitchFamily="18" charset="0"/>
                <a:cs typeface="Times New Roman" panose="02020603050405020304" pitchFamily="18" charset="0"/>
              </a:rPr>
              <a:t>THANK  YOU</a:t>
            </a:r>
            <a:endParaRPr lang="en-IN" sz="4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4940" y="502238"/>
            <a:ext cx="5360504" cy="645160"/>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EXISTING SYSTEM</a:t>
            </a:r>
            <a:endParaRPr lang="en-IN" sz="3600" dirty="0"/>
          </a:p>
        </p:txBody>
      </p:sp>
      <p:sp>
        <p:nvSpPr>
          <p:cNvPr id="4" name="TextBox 3"/>
          <p:cNvSpPr txBox="1"/>
          <p:nvPr/>
        </p:nvSpPr>
        <p:spPr>
          <a:xfrm>
            <a:off x="558799" y="1310640"/>
            <a:ext cx="10029439" cy="3251200"/>
          </a:xfrm>
          <a:prstGeom prst="rect">
            <a:avLst/>
          </a:prstGeom>
          <a:noFill/>
        </p:spPr>
        <p:txBody>
          <a:bodyPr wrap="square">
            <a:spAutoFit/>
          </a:bodyPr>
          <a:lstStyle/>
          <a:p>
            <a:pPr marL="0" marR="0" algn="just">
              <a:lnSpc>
                <a:spcPct val="107000"/>
              </a:lnSpc>
              <a:spcBef>
                <a:spcPts val="0"/>
              </a:spcBef>
              <a:spcAft>
                <a:spcPts val="800"/>
              </a:spcAf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Current methods for assessing liver fibrosis in chronic HBV patients include liver biopsy, elastography, and the use of serum markers. Liver biopsy, the gold standard, is invasive and carries risks. Elastography provides a non-invasive assessment of liver stiffness, but its accuracy can vary based on factors such as operator experience and patient conditions. Serum biomarkers like APRI and FIB-4 are less invasive but can lack specificity and sensitivity. Combining these methods has shown promise but often requires complex integration and may still fall short of providing comprehensive and accurate assessments.</a:t>
            </a:r>
            <a:endPar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26085" y="509270"/>
            <a:ext cx="9371965" cy="1076325"/>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sym typeface="+mn-ea"/>
              </a:rPr>
              <a:t>DISADVANTAGES OF EXISTING SYSTEM</a:t>
            </a:r>
            <a:r>
              <a:rPr lang="en-US" sz="2800" b="1" dirty="0">
                <a:latin typeface="Times New Roman" panose="02020603050405020304" pitchFamily="18" charset="0"/>
                <a:cs typeface="Times New Roman" panose="02020603050405020304" pitchFamily="18" charset="0"/>
                <a:sym typeface="+mn-ea"/>
              </a:rPr>
              <a:t> </a:t>
            </a:r>
            <a:endParaRPr lang="en-IN" sz="2800" dirty="0"/>
          </a:p>
          <a:p>
            <a:endParaRPr lang="en-US" sz="2800"/>
          </a:p>
        </p:txBody>
      </p:sp>
      <p:sp>
        <p:nvSpPr>
          <p:cNvPr id="3" name="Text Box 2"/>
          <p:cNvSpPr txBox="1"/>
          <p:nvPr/>
        </p:nvSpPr>
        <p:spPr>
          <a:xfrm>
            <a:off x="591185" y="1585595"/>
            <a:ext cx="7924800" cy="1978660"/>
          </a:xfrm>
          <a:prstGeom prst="rect">
            <a:avLst/>
          </a:prstGeom>
          <a:noFill/>
        </p:spPr>
        <p:txBody>
          <a:bodyPr wrap="square" rtlCol="0">
            <a:spAutoFit/>
          </a:bodyPr>
          <a:lstStyle/>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Invasive Procedure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Variable Accuracy</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Limited Biomarker Sensitivity</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Complex Integration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4158" y="405056"/>
            <a:ext cx="6102626" cy="706755"/>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PROPOSED SYSTEM</a:t>
            </a:r>
            <a:r>
              <a:rPr lang="en-US" sz="4000" b="1" dirty="0">
                <a:latin typeface="Times New Roman" panose="02020603050405020304" pitchFamily="18" charset="0"/>
                <a:cs typeface="Times New Roman" panose="02020603050405020304" pitchFamily="18" charset="0"/>
              </a:rPr>
              <a:t> </a:t>
            </a:r>
            <a:endParaRPr lang="en-IN" sz="4000" dirty="0"/>
          </a:p>
        </p:txBody>
      </p:sp>
      <p:sp>
        <p:nvSpPr>
          <p:cNvPr id="11" name="TextBox 10"/>
          <p:cNvSpPr txBox="1"/>
          <p:nvPr/>
        </p:nvSpPr>
        <p:spPr>
          <a:xfrm>
            <a:off x="663630" y="797219"/>
            <a:ext cx="8676861" cy="5263561"/>
          </a:xfrm>
          <a:prstGeom prst="rect">
            <a:avLst/>
          </a:prstGeom>
          <a:noFill/>
        </p:spPr>
        <p:txBody>
          <a:bodyPr wrap="square" rtlCol="0">
            <a:spAutoFit/>
          </a:bodyPr>
          <a:lstStyle/>
          <a:p>
            <a:endParaRPr lang="en-IN" dirty="0"/>
          </a:p>
        </p:txBody>
      </p:sp>
      <p:sp>
        <p:nvSpPr>
          <p:cNvPr id="14" name="TextBox 13"/>
          <p:cNvSpPr txBox="1"/>
          <p:nvPr/>
        </p:nvSpPr>
        <p:spPr>
          <a:xfrm>
            <a:off x="514158" y="1538908"/>
            <a:ext cx="9851891" cy="4323080"/>
          </a:xfrm>
          <a:prstGeom prst="rect">
            <a:avLst/>
          </a:prstGeom>
          <a:noFill/>
        </p:spPr>
        <p:txBody>
          <a:bodyPr wrap="square" rtlCol="0">
            <a:spAutoFit/>
          </a:bodyPr>
          <a:lstStyle/>
          <a:p>
            <a:pPr algn="just"/>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The proposed system aims to enhance the assessment of liver fibrosis severity in chronic HBV patients by integrating data from physical layer imaging techniques and serum markers through advanced machine learning algorithms. The system involves:</a:t>
            </a:r>
            <a:endPar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Wingdings" panose="05000000000000000000" pitchFamily="2" charset="2"/>
              <a:buChar char="Ø"/>
              <a:tabLst>
                <a:tab pos="457200" algn="l"/>
              </a:tabLst>
            </a:pPr>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Data Collection</a:t>
            </a:r>
            <a:endPar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800"/>
              </a:spcAft>
              <a:buFont typeface="Wingdings" panose="05000000000000000000" pitchFamily="2" charset="2"/>
              <a:buChar char="Ø"/>
              <a:tabLst>
                <a:tab pos="457200" algn="l"/>
              </a:tabLst>
            </a:pPr>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Feature Extraction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Wingdings" panose="05000000000000000000" pitchFamily="2" charset="2"/>
              <a:buChar char="Ø"/>
              <a:tabLst>
                <a:tab pos="457200" algn="l"/>
              </a:tabLst>
            </a:pPr>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Model Training</a:t>
            </a:r>
            <a:endPar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800"/>
              </a:spcAft>
              <a:buFont typeface="Wingdings" panose="05000000000000000000" pitchFamily="2" charset="2"/>
              <a:buChar char="Ø"/>
              <a:tabLst>
                <a:tab pos="457200" algn="l"/>
              </a:tabLst>
            </a:pPr>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Integration and Prediction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Wingdings" panose="05000000000000000000" pitchFamily="2" charset="2"/>
              <a:buChar char="Ø"/>
              <a:tabLst>
                <a:tab pos="457200" algn="l"/>
              </a:tabLst>
            </a:pPr>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Validation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26085" y="455295"/>
            <a:ext cx="8825865" cy="6323965"/>
          </a:xfrm>
          <a:prstGeom prst="rect">
            <a:avLst/>
          </a:prstGeom>
          <a:noFill/>
        </p:spPr>
        <p:txBody>
          <a:bodyPr wrap="square" rtlCol="0">
            <a:spAutoFit/>
          </a:bodyPr>
          <a:lstStyle/>
          <a:p>
            <a:r>
              <a:rPr lang="en-GB" altLang="en-US" sz="3600" b="1" dirty="0">
                <a:latin typeface="Times New Roman" panose="02020603050405020304" pitchFamily="18" charset="0"/>
                <a:cs typeface="Times New Roman" panose="02020603050405020304" pitchFamily="18" charset="0"/>
                <a:sym typeface="+mn-ea"/>
              </a:rPr>
              <a:t> </a:t>
            </a:r>
            <a:r>
              <a:rPr lang="en-US" sz="3600" b="1" dirty="0">
                <a:latin typeface="Times New Roman" panose="02020603050405020304" pitchFamily="18" charset="0"/>
                <a:cs typeface="Times New Roman" panose="02020603050405020304" pitchFamily="18" charset="0"/>
                <a:sym typeface="+mn-ea"/>
              </a:rPr>
              <a:t>ADVANTAGES OF PROPOSED SYSTEM</a:t>
            </a:r>
            <a:endParaRPr lang="en-US" sz="3600" b="1"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Wingdings" panose="05000000000000000000" pitchFamily="2" charset="2"/>
              <a:buChar char="Ø"/>
              <a:tabLst>
                <a:tab pos="4572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Non-Invasive Assessment</a:t>
            </a:r>
            <a:endPar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Wingdings" panose="05000000000000000000" pitchFamily="2" charset="2"/>
              <a:buChar char="Ø"/>
              <a:tabLst>
                <a:tab pos="4572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Enhanced Accuracy</a:t>
            </a:r>
            <a:endPar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Wingdings" panose="05000000000000000000" pitchFamily="2" charset="2"/>
              <a:buChar char="Ø"/>
              <a:tabLst>
                <a:tab pos="4572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Comprehensive Analysis</a:t>
            </a:r>
            <a:endPar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Wingdings" panose="05000000000000000000" pitchFamily="2" charset="2"/>
              <a:buChar char="Ø"/>
              <a:tabLst>
                <a:tab pos="4572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Reduced Diagnostic Costs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Wingdings" panose="05000000000000000000" pitchFamily="2" charset="2"/>
              <a:buChar char="Ø"/>
              <a:tabLst>
                <a:tab pos="4572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Early Detection and Monitoring</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Wingdings" panose="05000000000000000000" pitchFamily="2" charset="2"/>
              <a:buChar char="Ø"/>
              <a:tabLst>
                <a:tab pos="4572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Personalized Treatment</a:t>
            </a:r>
            <a:endParaRPr lang="en-IN" sz="2400" kern="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Wingdings" panose="05000000000000000000" pitchFamily="2" charset="2"/>
              <a:buChar char="Ø"/>
              <a:tabLst>
                <a:tab pos="4572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Scalability and Efficiency</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Wingdings" panose="05000000000000000000" pitchFamily="2" charset="2"/>
              <a:buChar char="Ø"/>
              <a:tabLst>
                <a:tab pos="4572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Integration of Modern Techniques</a:t>
            </a:r>
            <a:endParaRPr lang="en-IN" sz="2400" kern="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Wingdings" panose="05000000000000000000" pitchFamily="2" charset="2"/>
              <a:buChar char="Ø"/>
              <a:tabLst>
                <a:tab pos="4572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Improved Patient Experience</a:t>
            </a:r>
            <a:endPar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Wingdings" panose="05000000000000000000" pitchFamily="2" charset="2"/>
              <a:buChar char="Ø"/>
              <a:tabLst>
                <a:tab pos="4572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Adaptability</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Wingdings" panose="05000000000000000000" pitchFamily="2" charset="2"/>
              <a:buChar char="Ø"/>
              <a:tabLst>
                <a:tab pos="4572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Comprehensive Decision Support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7078" y="303696"/>
            <a:ext cx="8517835" cy="645160"/>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SYSTEM REQUIRMENTS</a:t>
            </a:r>
            <a:endParaRPr lang="en-IN"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46652" y="1035214"/>
            <a:ext cx="9322904" cy="2768600"/>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HARDWARE REQUIRMENTS</a:t>
            </a:r>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 </a:t>
            </a:r>
            <a:r>
              <a:rPr lang="en-GB" altLang="en-IN" sz="24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System Processor	:	Intel core i3 or above</a:t>
            </a:r>
            <a:endParaRPr lang="en-IN" sz="28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Ram	</a:t>
            </a:r>
            <a:r>
              <a:rPr lang="en-GB" altLang="en-IN" sz="2800" dirty="0">
                <a:latin typeface="Times New Roman" panose="02020603050405020304" pitchFamily="18" charset="0"/>
                <a:cs typeface="Times New Roman" panose="02020603050405020304" pitchFamily="18" charset="0"/>
              </a:rPr>
              <a:t>			</a:t>
            </a:r>
            <a:r>
              <a:rPr lang="en-US" altLang="en-GB" sz="28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	Minimum of 4GB and above</a:t>
            </a:r>
            <a:endParaRPr lang="en-IN" sz="28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Hard Disk	</a:t>
            </a:r>
            <a:r>
              <a:rPr lang="en-GB" altLang="en-IN" sz="2800" dirty="0">
                <a:latin typeface="Times New Roman" panose="02020603050405020304" pitchFamily="18" charset="0"/>
                <a:cs typeface="Times New Roman" panose="02020603050405020304" pitchFamily="18" charset="0"/>
              </a:rPr>
              <a:t>		</a:t>
            </a:r>
            <a:r>
              <a:rPr lang="en-US" altLang="en-GB" sz="28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a:t>
            </a:r>
            <a:r>
              <a:rPr lang="en-US" altLang="en-IN" sz="28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	Maximum of 20GB</a:t>
            </a:r>
            <a:endParaRPr lang="en-IN" sz="28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991152" y="4505000"/>
            <a:ext cx="6987208" cy="460375"/>
          </a:xfrm>
          <a:prstGeom prst="rect">
            <a:avLst/>
          </a:prstGeom>
          <a:noFill/>
        </p:spPr>
        <p:txBody>
          <a:bodyPr wrap="square">
            <a:spAutoFit/>
          </a:bodyPr>
          <a:lstStyle/>
          <a:p>
            <a:endParaRPr lang="en-IN" sz="2400" dirty="0"/>
          </a:p>
        </p:txBody>
      </p:sp>
      <p:sp>
        <p:nvSpPr>
          <p:cNvPr id="8" name="TextBox 7"/>
          <p:cNvSpPr txBox="1"/>
          <p:nvPr/>
        </p:nvSpPr>
        <p:spPr>
          <a:xfrm>
            <a:off x="546652" y="4808845"/>
            <a:ext cx="9909313" cy="460375"/>
          </a:xfrm>
          <a:prstGeom prst="rect">
            <a:avLst/>
          </a:prstGeom>
          <a:noFill/>
        </p:spPr>
        <p:txBody>
          <a:bodyPr wrap="square">
            <a:spAutoFit/>
          </a:bodyPr>
          <a:lstStyle/>
          <a:p>
            <a:endParaRPr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81685" y="607695"/>
            <a:ext cx="9537700" cy="3661410"/>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sym typeface="+mn-ea"/>
              </a:rPr>
              <a:t>SOFTWARE REQUIRMENTS</a:t>
            </a:r>
            <a:endParaRPr lang="en-IN" sz="3600" dirty="0">
              <a:latin typeface="Times New Roman" panose="02020603050405020304" pitchFamily="18" charset="0"/>
              <a:cs typeface="Times New Roman" panose="02020603050405020304" pitchFamily="18" charset="0"/>
            </a:endParaRPr>
          </a:p>
          <a:p>
            <a:endParaRPr lang="en-US" sz="2800" dirty="0"/>
          </a:p>
          <a:p>
            <a:pPr marL="457200" indent="-457200">
              <a:lnSpc>
                <a:spcPct val="150000"/>
              </a:lnSpc>
              <a:buFont typeface="Arial" panose="020B0604020202020204" pitchFamily="34" charset="0"/>
              <a:buChar char="•"/>
            </a:pPr>
            <a:r>
              <a:rPr sz="2800" dirty="0">
                <a:latin typeface="Times New Roman" panose="02020603050405020304" pitchFamily="18" charset="0"/>
                <a:cs typeface="Times New Roman" panose="02020603050405020304" pitchFamily="18" charset="0"/>
                <a:sym typeface="+mn-ea"/>
              </a:rPr>
              <a:t>Operating Systems	</a:t>
            </a:r>
            <a:r>
              <a:rPr lang="en-GB" sz="2800" dirty="0">
                <a:latin typeface="Times New Roman" panose="02020603050405020304" pitchFamily="18" charset="0"/>
                <a:cs typeface="Times New Roman" panose="02020603050405020304" pitchFamily="18" charset="0"/>
                <a:sym typeface="+mn-ea"/>
              </a:rPr>
              <a:t>     </a:t>
            </a:r>
            <a:r>
              <a:rPr sz="2800" dirty="0">
                <a:latin typeface="Times New Roman" panose="02020603050405020304" pitchFamily="18" charset="0"/>
                <a:cs typeface="Times New Roman" panose="02020603050405020304" pitchFamily="18" charset="0"/>
                <a:sym typeface="+mn-ea"/>
              </a:rPr>
              <a:t>:	Window 8 or above</a:t>
            </a:r>
            <a:endParaRPr sz="2800"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sz="2800" dirty="0">
                <a:latin typeface="Times New Roman" panose="02020603050405020304" pitchFamily="18" charset="0"/>
                <a:cs typeface="Times New Roman" panose="02020603050405020304" pitchFamily="18" charset="0"/>
                <a:sym typeface="+mn-ea"/>
              </a:rPr>
              <a:t>Coding Languages</a:t>
            </a:r>
            <a:r>
              <a:rPr lang="en-GB" sz="2800" dirty="0">
                <a:latin typeface="Times New Roman" panose="02020603050405020304" pitchFamily="18" charset="0"/>
                <a:cs typeface="Times New Roman" panose="02020603050405020304" pitchFamily="18" charset="0"/>
                <a:sym typeface="+mn-ea"/>
              </a:rPr>
              <a:t> </a:t>
            </a:r>
            <a:r>
              <a:rPr sz="2800" dirty="0">
                <a:latin typeface="Times New Roman" panose="02020603050405020304" pitchFamily="18" charset="0"/>
                <a:cs typeface="Times New Roman" panose="02020603050405020304" pitchFamily="18" charset="0"/>
                <a:sym typeface="+mn-ea"/>
              </a:rPr>
              <a:t>	:	Python</a:t>
            </a:r>
            <a:endParaRPr sz="2800"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sz="2800" dirty="0">
                <a:latin typeface="Times New Roman" panose="02020603050405020304" pitchFamily="18" charset="0"/>
                <a:cs typeface="Times New Roman" panose="02020603050405020304" pitchFamily="18" charset="0"/>
                <a:sym typeface="+mn-ea"/>
              </a:rPr>
              <a:t>Front-End	</a:t>
            </a:r>
            <a:r>
              <a:rPr lang="en-GB" sz="2800" dirty="0">
                <a:latin typeface="Times New Roman" panose="02020603050405020304" pitchFamily="18" charset="0"/>
                <a:cs typeface="Times New Roman" panose="02020603050405020304" pitchFamily="18" charset="0"/>
                <a:sym typeface="+mn-ea"/>
              </a:rPr>
              <a:t>        		</a:t>
            </a:r>
            <a:r>
              <a:rPr sz="2800" dirty="0">
                <a:latin typeface="Times New Roman" panose="02020603050405020304" pitchFamily="18" charset="0"/>
                <a:cs typeface="Times New Roman" panose="02020603050405020304" pitchFamily="18" charset="0"/>
                <a:sym typeface="+mn-ea"/>
              </a:rPr>
              <a:t>:	Python</a:t>
            </a:r>
            <a:endParaRPr sz="2800"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sz="2800" dirty="0">
                <a:latin typeface="Times New Roman" panose="02020603050405020304" pitchFamily="18" charset="0"/>
                <a:cs typeface="Times New Roman" panose="02020603050405020304" pitchFamily="18" charset="0"/>
                <a:sym typeface="+mn-ea"/>
              </a:rPr>
              <a:t>Ba</a:t>
            </a:r>
            <a:r>
              <a:rPr lang="en-GB" sz="2800" dirty="0">
                <a:latin typeface="Times New Roman" panose="02020603050405020304" pitchFamily="18" charset="0"/>
                <a:cs typeface="Times New Roman" panose="02020603050405020304" pitchFamily="18" charset="0"/>
                <a:sym typeface="+mn-ea"/>
              </a:rPr>
              <a:t>c</a:t>
            </a:r>
            <a:r>
              <a:rPr sz="2800" dirty="0">
                <a:latin typeface="Times New Roman" panose="02020603050405020304" pitchFamily="18" charset="0"/>
                <a:cs typeface="Times New Roman" panose="02020603050405020304" pitchFamily="18" charset="0"/>
                <a:sym typeface="+mn-ea"/>
              </a:rPr>
              <a:t>k-End</a:t>
            </a:r>
            <a:r>
              <a:rPr lang="en-GB" sz="2800" dirty="0">
                <a:latin typeface="Times New Roman" panose="02020603050405020304" pitchFamily="18" charset="0"/>
                <a:cs typeface="Times New Roman" panose="02020603050405020304" pitchFamily="18" charset="0"/>
                <a:sym typeface="+mn-ea"/>
              </a:rPr>
              <a:t>			</a:t>
            </a:r>
            <a:r>
              <a:rPr sz="2800" dirty="0">
                <a:latin typeface="Times New Roman" panose="02020603050405020304" pitchFamily="18" charset="0"/>
                <a:cs typeface="Times New Roman" panose="02020603050405020304" pitchFamily="18" charset="0"/>
                <a:sym typeface="+mn-ea"/>
              </a:rPr>
              <a:t>	:	</a:t>
            </a:r>
            <a:r>
              <a:rPr lang="en-US" sz="2800" dirty="0" err="1">
                <a:latin typeface="Times New Roman" panose="02020603050405020304" pitchFamily="18" charset="0"/>
                <a:cs typeface="Times New Roman" panose="02020603050405020304" pitchFamily="18" charset="0"/>
                <a:sym typeface="+mn-ea"/>
              </a:rPr>
              <a:t>Tkinter</a:t>
            </a:r>
            <a:r>
              <a:rPr lang="en-US" sz="2800" dirty="0">
                <a:latin typeface="Times New Roman" panose="02020603050405020304" pitchFamily="18" charset="0"/>
                <a:cs typeface="Times New Roman" panose="02020603050405020304" pitchFamily="18" charset="0"/>
                <a:sym typeface="+mn-ea"/>
              </a:rPr>
              <a:t> Framework</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liver_Fibrosis_PPT</Template>
  <TotalTime>0</TotalTime>
  <Words>9991</Words>
  <Application>WPS Presentation</Application>
  <PresentationFormat>Widescreen</PresentationFormat>
  <Paragraphs>279</Paragraphs>
  <Slides>31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Arial</vt:lpstr>
      <vt:lpstr>SimSun</vt:lpstr>
      <vt:lpstr>Wingdings</vt:lpstr>
      <vt:lpstr>Times New Roman</vt:lpstr>
      <vt:lpstr>Wingdings 3</vt:lpstr>
      <vt:lpstr>Calibri</vt:lpstr>
      <vt:lpstr>Times New Roman</vt:lpstr>
      <vt:lpstr>Symbol</vt:lpstr>
      <vt:lpstr>Microsoft YaHei</vt:lpstr>
      <vt:lpstr>Arial Unicode MS</vt:lpstr>
      <vt:lpstr>Blue Waves</vt:lpstr>
      <vt:lpstr>PowerPoint 演示文稿</vt:lpstr>
      <vt:lpstr>  CONTENTS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MODULES</vt:lpstr>
      <vt:lpstr>PowerPoint 演示文稿</vt:lpstr>
      <vt:lpstr>PowerPoint 演示文稿</vt:lpstr>
      <vt:lpstr>PowerPoint 演示文稿</vt:lpstr>
      <vt:lpstr>ACTIVITY DIAGRAM</vt:lpstr>
      <vt:lpstr>PowerPoint 演示文稿</vt:lpstr>
      <vt:lpstr>PowerPoint 演示文稿</vt:lpstr>
      <vt:lpstr>PowerPoint 演示文稿</vt:lpstr>
      <vt:lpstr>PowerPoint 演示文稿</vt:lpstr>
      <vt:lpstr>PowerPoint 演示文稿</vt:lpstr>
      <vt:lpstr>PowerPoint 演示文稿</vt:lpstr>
      <vt:lpstr>RESULTS</vt:lpstr>
      <vt:lpstr>PowerPoint 演示文稿</vt:lpstr>
      <vt:lpstr>PowerPoint 演示文稿</vt:lpstr>
      <vt:lpstr>PowerPoint 演示文稿</vt:lpstr>
      <vt:lpstr>CONCLUSION</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Sriram Reddy Alla</dc:creator>
  <cp:lastModifiedBy>WPS_1715245097</cp:lastModifiedBy>
  <cp:revision>14</cp:revision>
  <dcterms:created xsi:type="dcterms:W3CDTF">2024-09-19T14:59:00Z</dcterms:created>
  <dcterms:modified xsi:type="dcterms:W3CDTF">2024-10-17T21:41:14Z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EB12C209A2B246B29CF62C150B9BF80E_13</vt:lpwstr>
  </property>
  <property fmtid="{D5CDD505-2E9C-101B-9397-08002B2CF9AE}" pid="3" name="KSOProductBuildVer">
    <vt:lpwstr>1033-12.2.0.13472</vt:lpwstr>
  </property>
</Properties>
</file>