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68" r:id="rId3"/>
    <p:sldId id="269" r:id="rId4"/>
    <p:sldId id="257" r:id="rId5"/>
    <p:sldId id="271" r:id="rId6"/>
    <p:sldId id="258" r:id="rId7"/>
    <p:sldId id="259" r:id="rId8"/>
    <p:sldId id="260" r:id="rId9"/>
    <p:sldId id="261" r:id="rId10"/>
    <p:sldId id="262" r:id="rId11"/>
    <p:sldId id="263" r:id="rId12"/>
    <p:sldId id="267" r:id="rId13"/>
    <p:sldId id="264" r:id="rId14"/>
    <p:sldId id="270"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99" autoAdjust="0"/>
    <p:restoredTop sz="94660"/>
  </p:normalViewPr>
  <p:slideViewPr>
    <p:cSldViewPr snapToGrid="0">
      <p:cViewPr varScale="1">
        <p:scale>
          <a:sx n="86" d="100"/>
          <a:sy n="86" d="100"/>
        </p:scale>
        <p:origin x="9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peruser\Desktop\Dashboard%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peruser\Desktop\Dashboard%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uperuser\Desktop\Dashboard%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uperuser\Desktop\Dashboard%202.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2.xlsx]Kpi_1!PivotTable1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a:t>
            </a:r>
            <a:r>
              <a:rPr lang="en-US" baseline="0"/>
              <a:t> Wise Loan Chart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gt;999999]\ #,,&quot;M&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gt;999999]\ #,,&quot;M&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gt;999999]\ #,,&quot;M&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Kpi_1!$B$3</c:f>
              <c:strCache>
                <c:ptCount val="1"/>
                <c:pt idx="0">
                  <c:v>Total</c:v>
                </c:pt>
              </c:strCache>
            </c:strRef>
          </c:tx>
          <c:spPr>
            <a:solidFill>
              <a:schemeClr val="accent1"/>
            </a:solidFill>
            <a:ln>
              <a:noFill/>
            </a:ln>
            <a:effectLst/>
          </c:spPr>
          <c:invertIfNegative val="0"/>
          <c:dLbls>
            <c:numFmt formatCode="[&gt;999999]\ #,,&quot;M&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Kpi_1!$A$4:$A$9</c:f>
              <c:strCache>
                <c:ptCount val="5"/>
                <c:pt idx="0">
                  <c:v>2007</c:v>
                </c:pt>
                <c:pt idx="1">
                  <c:v>2008</c:v>
                </c:pt>
                <c:pt idx="2">
                  <c:v>2009</c:v>
                </c:pt>
                <c:pt idx="3">
                  <c:v>2010</c:v>
                </c:pt>
                <c:pt idx="4">
                  <c:v>2011</c:v>
                </c:pt>
              </c:strCache>
            </c:strRef>
          </c:cat>
          <c:val>
            <c:numRef>
              <c:f>Kpi_1!$B$4:$B$9</c:f>
              <c:numCache>
                <c:formatCode>[$$-409]#,##0</c:formatCode>
                <c:ptCount val="5"/>
                <c:pt idx="0">
                  <c:v>2219275</c:v>
                </c:pt>
                <c:pt idx="1">
                  <c:v>14390275</c:v>
                </c:pt>
                <c:pt idx="2">
                  <c:v>46436325</c:v>
                </c:pt>
                <c:pt idx="3">
                  <c:v>122050200</c:v>
                </c:pt>
                <c:pt idx="4">
                  <c:v>260506575</c:v>
                </c:pt>
              </c:numCache>
            </c:numRef>
          </c:val>
          <c:extLst>
            <c:ext xmlns:c16="http://schemas.microsoft.com/office/drawing/2014/chart" uri="{C3380CC4-5D6E-409C-BE32-E72D297353CC}">
              <c16:uniqueId val="{00000000-CAC8-45CF-B221-DD71035C411D}"/>
            </c:ext>
          </c:extLst>
        </c:ser>
        <c:dLbls>
          <c:showLegendKey val="0"/>
          <c:showVal val="0"/>
          <c:showCatName val="0"/>
          <c:showSerName val="0"/>
          <c:showPercent val="0"/>
          <c:showBubbleSize val="0"/>
        </c:dLbls>
        <c:gapWidth val="219"/>
        <c:overlap val="-27"/>
        <c:axId val="1196017080"/>
        <c:axId val="1196014128"/>
      </c:barChart>
      <c:catAx>
        <c:axId val="1196017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6014128"/>
        <c:crosses val="autoZero"/>
        <c:auto val="1"/>
        <c:lblAlgn val="ctr"/>
        <c:lblOffset val="100"/>
        <c:noMultiLvlLbl val="0"/>
      </c:catAx>
      <c:valAx>
        <c:axId val="1196014128"/>
        <c:scaling>
          <c:orientation val="minMax"/>
        </c:scaling>
        <c:delete val="0"/>
        <c:axPos val="l"/>
        <c:numFmt formatCode="[&gt;999999]\ \ #,,&quot;M&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6017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2.xlsx]Kpi_2!PivotTable3</c:name>
    <c:fmtId val="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Grade</a:t>
            </a:r>
            <a:r>
              <a:rPr lang="en-IN" b="1" baseline="0"/>
              <a:t> and Sub-Grade Wise Revol-Bal</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gt;999999]\ #,,&quot;M&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gt;999999]\ #,,&quot;M&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gt;999999]\ #,,&quot;M&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58724057295697"/>
          <c:y val="0.15524795663916113"/>
          <c:w val="0.79138587268881111"/>
          <c:h val="0.73279360192504972"/>
        </c:manualLayout>
      </c:layout>
      <c:barChart>
        <c:barDir val="bar"/>
        <c:grouping val="clustered"/>
        <c:varyColors val="0"/>
        <c:ser>
          <c:idx val="0"/>
          <c:order val="0"/>
          <c:tx>
            <c:strRef>
              <c:f>Kpi_2!$B$3</c:f>
              <c:strCache>
                <c:ptCount val="1"/>
                <c:pt idx="0">
                  <c:v>Total</c:v>
                </c:pt>
              </c:strCache>
            </c:strRef>
          </c:tx>
          <c:spPr>
            <a:solidFill>
              <a:schemeClr val="accent1"/>
            </a:solidFill>
            <a:ln>
              <a:noFill/>
            </a:ln>
            <a:effectLst/>
          </c:spPr>
          <c:invertIfNegative val="0"/>
          <c:dLbls>
            <c:numFmt formatCode="[&gt;999999]\ #,,&quot;M&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Kpi_2!$A$4:$A$11</c:f>
              <c:strCache>
                <c:ptCount val="7"/>
                <c:pt idx="0">
                  <c:v>A</c:v>
                </c:pt>
                <c:pt idx="1">
                  <c:v>B</c:v>
                </c:pt>
                <c:pt idx="2">
                  <c:v>C</c:v>
                </c:pt>
                <c:pt idx="3">
                  <c:v>D</c:v>
                </c:pt>
                <c:pt idx="4">
                  <c:v>E</c:v>
                </c:pt>
                <c:pt idx="5">
                  <c:v>F</c:v>
                </c:pt>
                <c:pt idx="6">
                  <c:v>G</c:v>
                </c:pt>
              </c:strCache>
            </c:strRef>
          </c:cat>
          <c:val>
            <c:numRef>
              <c:f>Kpi_2!$B$4:$B$11</c:f>
              <c:numCache>
                <c:formatCode>[$$-409]#,##0</c:formatCode>
                <c:ptCount val="7"/>
                <c:pt idx="0">
                  <c:v>114774099</c:v>
                </c:pt>
                <c:pt idx="1">
                  <c:v>161308549</c:v>
                </c:pt>
                <c:pt idx="2">
                  <c:v>110120710</c:v>
                </c:pt>
                <c:pt idx="3">
                  <c:v>74490429</c:v>
                </c:pt>
                <c:pt idx="4">
                  <c:v>46074539</c:v>
                </c:pt>
                <c:pt idx="5">
                  <c:v>18282816</c:v>
                </c:pt>
                <c:pt idx="6">
                  <c:v>6462726</c:v>
                </c:pt>
              </c:numCache>
            </c:numRef>
          </c:val>
          <c:extLst>
            <c:ext xmlns:c16="http://schemas.microsoft.com/office/drawing/2014/chart" uri="{C3380CC4-5D6E-409C-BE32-E72D297353CC}">
              <c16:uniqueId val="{00000000-DD7F-4829-994A-3ED9497A06FD}"/>
            </c:ext>
          </c:extLst>
        </c:ser>
        <c:dLbls>
          <c:dLblPos val="outEnd"/>
          <c:showLegendKey val="0"/>
          <c:showVal val="1"/>
          <c:showCatName val="0"/>
          <c:showSerName val="0"/>
          <c:showPercent val="0"/>
          <c:showBubbleSize val="0"/>
        </c:dLbls>
        <c:gapWidth val="182"/>
        <c:axId val="1226276920"/>
        <c:axId val="1226272656"/>
      </c:barChart>
      <c:catAx>
        <c:axId val="122627692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6272656"/>
        <c:crosses val="autoZero"/>
        <c:auto val="1"/>
        <c:lblAlgn val="ctr"/>
        <c:lblOffset val="100"/>
        <c:noMultiLvlLbl val="0"/>
      </c:catAx>
      <c:valAx>
        <c:axId val="1226272656"/>
        <c:scaling>
          <c:orientation val="minMax"/>
        </c:scaling>
        <c:delete val="0"/>
        <c:axPos val="b"/>
        <c:numFmt formatCode="[&gt;999999]\ #,,&quot;M&quot;;#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6276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2.xlsx]Kpi_3!PivotTable4</c:name>
    <c:fmtId val="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Total Payment for Verified Status Vs Total Payment for Non Verified Status</a:t>
            </a:r>
          </a:p>
        </c:rich>
      </c:tx>
      <c:layout>
        <c:manualLayout>
          <c:xMode val="edge"/>
          <c:yMode val="edge"/>
          <c:x val="0.12660931350061688"/>
          <c:y val="0.12446024892049784"/>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solidFill>
              <a:sysClr val="windowText" lastClr="000000"/>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lumMod val="60000"/>
              <a:lumOff val="40000"/>
            </a:schemeClr>
          </a:solidFill>
          <a:ln w="25400">
            <a:noFill/>
          </a:ln>
          <a:effectLst/>
          <a:sp3d/>
        </c:spPr>
        <c:dLbl>
          <c:idx val="0"/>
          <c:layout>
            <c:manualLayout>
              <c:x val="-9.75425461428507E-17"/>
              <c:y val="-6.94444444444444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6622593963464063"/>
                  <c:h val="0.1264061750345723"/>
                </c:manualLayout>
              </c15:layout>
            </c:ext>
          </c:extLst>
        </c:dLbl>
      </c:pivotFmt>
      <c:pivotFmt>
        <c:idx val="2"/>
        <c:spPr>
          <a:solidFill>
            <a:srgbClr val="FFC000"/>
          </a:solidFill>
          <a:ln w="25400">
            <a:noFill/>
          </a:ln>
          <a:effectLst/>
          <a:sp3d/>
        </c:spPr>
        <c:dLbl>
          <c:idx val="0"/>
          <c:layout>
            <c:manualLayout>
              <c:x val="2.6602819898909284E-3"/>
              <c:y val="-8.064516129032257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rgbClr val="92D050"/>
          </a:solidFill>
          <a:ln w="25400">
            <a:noFill/>
          </a:ln>
          <a:effectLst/>
          <a:sp3d/>
        </c:spPr>
        <c:dLbl>
          <c:idx val="0"/>
          <c:layout>
            <c:manualLayout>
              <c:x val="1.8621973929236497E-2"/>
              <c:y val="-0.313620071684587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solidFill>
              <a:sysClr val="windowText" lastClr="000000"/>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rgbClr val="FFC000"/>
          </a:solidFill>
          <a:ln w="25400">
            <a:noFill/>
          </a:ln>
          <a:effectLst/>
          <a:sp3d/>
        </c:spPr>
        <c:dLbl>
          <c:idx val="0"/>
          <c:layout>
            <c:manualLayout>
              <c:x val="2.6602819898909284E-3"/>
              <c:y val="-8.064516129032257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rgbClr val="92D050"/>
          </a:solidFill>
          <a:ln w="25400">
            <a:noFill/>
          </a:ln>
          <a:effectLst/>
          <a:sp3d/>
        </c:spPr>
        <c:dLbl>
          <c:idx val="0"/>
          <c:layout>
            <c:manualLayout>
              <c:x val="1.8621973929236497E-2"/>
              <c:y val="-0.313620071684587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25400">
            <a:solidFill>
              <a:schemeClr val="lt1"/>
            </a:solidFill>
          </a:ln>
          <a:effectLst/>
          <a:sp3d contourW="25400">
            <a:contourClr>
              <a:schemeClr val="lt1"/>
            </a:contourClr>
          </a:sp3d>
        </c:spPr>
        <c:marker>
          <c:symbol val="none"/>
        </c:marker>
        <c:dLbl>
          <c:idx val="0"/>
          <c:spPr>
            <a:solidFill>
              <a:sysClr val="windowText" lastClr="000000"/>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rgbClr val="FFC000"/>
          </a:solidFill>
          <a:ln w="25400">
            <a:noFill/>
          </a:ln>
          <a:effectLst/>
          <a:sp3d/>
        </c:spPr>
        <c:dLbl>
          <c:idx val="0"/>
          <c:layout>
            <c:manualLayout>
              <c:x val="2.6602819898909284E-3"/>
              <c:y val="-8.064516129032257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rgbClr val="92D050"/>
          </a:solidFill>
          <a:ln w="25400">
            <a:noFill/>
          </a:ln>
          <a:effectLst/>
          <a:sp3d/>
        </c:spPr>
        <c:dLbl>
          <c:idx val="0"/>
          <c:layout>
            <c:manualLayout>
              <c:x val="1.8621973929236497E-2"/>
              <c:y val="-0.313620071684587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Kpi_3!$B$3</c:f>
              <c:strCache>
                <c:ptCount val="1"/>
                <c:pt idx="0">
                  <c:v>Total</c:v>
                </c:pt>
              </c:strCache>
            </c:strRef>
          </c:tx>
          <c:explosion val="36"/>
          <c:dPt>
            <c:idx val="0"/>
            <c:bubble3D val="0"/>
            <c:spPr>
              <a:solidFill>
                <a:srgbClr val="FFC000"/>
              </a:solidFill>
              <a:ln w="25400">
                <a:noFill/>
              </a:ln>
              <a:effectLst/>
              <a:sp3d/>
            </c:spPr>
            <c:extLst>
              <c:ext xmlns:c16="http://schemas.microsoft.com/office/drawing/2014/chart" uri="{C3380CC4-5D6E-409C-BE32-E72D297353CC}">
                <c16:uniqueId val="{00000001-96DF-494D-9727-4C3F92BF2289}"/>
              </c:ext>
            </c:extLst>
          </c:dPt>
          <c:dPt>
            <c:idx val="1"/>
            <c:bubble3D val="0"/>
            <c:spPr>
              <a:solidFill>
                <a:srgbClr val="92D050"/>
              </a:solidFill>
              <a:ln w="25400">
                <a:noFill/>
              </a:ln>
              <a:effectLst/>
              <a:sp3d/>
            </c:spPr>
            <c:extLst>
              <c:ext xmlns:c16="http://schemas.microsoft.com/office/drawing/2014/chart" uri="{C3380CC4-5D6E-409C-BE32-E72D297353CC}">
                <c16:uniqueId val="{00000003-96DF-494D-9727-4C3F92BF2289}"/>
              </c:ext>
            </c:extLst>
          </c:dPt>
          <c:dLbls>
            <c:dLbl>
              <c:idx val="0"/>
              <c:layout>
                <c:manualLayout>
                  <c:x val="2.6602819898909284E-3"/>
                  <c:y val="-8.064516129032257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96DF-494D-9727-4C3F92BF2289}"/>
                </c:ext>
              </c:extLst>
            </c:dLbl>
            <c:dLbl>
              <c:idx val="1"/>
              <c:layout>
                <c:manualLayout>
                  <c:x val="1.8621973929236497E-2"/>
                  <c:y val="-0.313620071684587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96DF-494D-9727-4C3F92BF2289}"/>
                </c:ext>
              </c:extLst>
            </c:dLbl>
            <c:spPr>
              <a:solidFill>
                <a:sysClr val="windowText" lastClr="000000"/>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Kpi_3!$A$4:$A$6</c:f>
              <c:strCache>
                <c:ptCount val="2"/>
                <c:pt idx="0">
                  <c:v>Not Verified</c:v>
                </c:pt>
                <c:pt idx="1">
                  <c:v>Verified</c:v>
                </c:pt>
              </c:strCache>
            </c:strRef>
          </c:cat>
          <c:val>
            <c:numRef>
              <c:f>Kpi_3!$B$4:$B$6</c:f>
              <c:numCache>
                <c:formatCode>General</c:formatCode>
                <c:ptCount val="2"/>
                <c:pt idx="0">
                  <c:v>153541418.21059886</c:v>
                </c:pt>
                <c:pt idx="1">
                  <c:v>219892307.51083666</c:v>
                </c:pt>
              </c:numCache>
            </c:numRef>
          </c:val>
          <c:extLst>
            <c:ext xmlns:c16="http://schemas.microsoft.com/office/drawing/2014/chart" uri="{C3380CC4-5D6E-409C-BE32-E72D297353CC}">
              <c16:uniqueId val="{00000004-96DF-494D-9727-4C3F92BF2289}"/>
            </c:ext>
          </c:extLst>
        </c:ser>
        <c:dLbls>
          <c:dLblPos val="outEnd"/>
          <c:showLegendKey val="0"/>
          <c:showVal val="0"/>
          <c:showCatName val="1"/>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2.xlsx]Kpi 5!PivotTable6</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Home</a:t>
            </a:r>
            <a:r>
              <a:rPr lang="en-IN" baseline="0"/>
              <a:t> Owenrship Vs Last Payment Date Stats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4">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4">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4">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914606068978222"/>
          <c:y val="0.14555067798263585"/>
          <c:w val="0.71688941842795961"/>
          <c:h val="0.76592234903911816"/>
        </c:manualLayout>
      </c:layout>
      <c:barChart>
        <c:barDir val="col"/>
        <c:grouping val="stacked"/>
        <c:varyColors val="0"/>
        <c:ser>
          <c:idx val="0"/>
          <c:order val="0"/>
          <c:tx>
            <c:strRef>
              <c:f>'Kpi 5'!$B$3:$B$4</c:f>
              <c:strCache>
                <c:ptCount val="1"/>
                <c:pt idx="0">
                  <c:v>MORTGAGE</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5'!$A$5:$A$15</c:f>
              <c:strCache>
                <c:ptCount val="10"/>
                <c:pt idx="1">
                  <c:v>2008</c:v>
                </c:pt>
                <c:pt idx="2">
                  <c:v>2009</c:v>
                </c:pt>
                <c:pt idx="3">
                  <c:v>2010</c:v>
                </c:pt>
                <c:pt idx="4">
                  <c:v>2011</c:v>
                </c:pt>
                <c:pt idx="5">
                  <c:v>2012</c:v>
                </c:pt>
                <c:pt idx="6">
                  <c:v>2013</c:v>
                </c:pt>
                <c:pt idx="7">
                  <c:v>2014</c:v>
                </c:pt>
                <c:pt idx="8">
                  <c:v>2015</c:v>
                </c:pt>
                <c:pt idx="9">
                  <c:v>2016</c:v>
                </c:pt>
              </c:strCache>
            </c:strRef>
          </c:cat>
          <c:val>
            <c:numRef>
              <c:f>'Kpi 5'!$B$5:$B$15</c:f>
              <c:numCache>
                <c:formatCode>General</c:formatCode>
                <c:ptCount val="10"/>
                <c:pt idx="0">
                  <c:v>14</c:v>
                </c:pt>
                <c:pt idx="1">
                  <c:v>56</c:v>
                </c:pt>
                <c:pt idx="2">
                  <c:v>229</c:v>
                </c:pt>
                <c:pt idx="3">
                  <c:v>706</c:v>
                </c:pt>
                <c:pt idx="4">
                  <c:v>2131</c:v>
                </c:pt>
                <c:pt idx="5">
                  <c:v>3786</c:v>
                </c:pt>
                <c:pt idx="6">
                  <c:v>4254</c:v>
                </c:pt>
                <c:pt idx="7">
                  <c:v>4172</c:v>
                </c:pt>
                <c:pt idx="8">
                  <c:v>1207</c:v>
                </c:pt>
                <c:pt idx="9">
                  <c:v>1104</c:v>
                </c:pt>
              </c:numCache>
            </c:numRef>
          </c:val>
          <c:extLst>
            <c:ext xmlns:c16="http://schemas.microsoft.com/office/drawing/2014/chart" uri="{C3380CC4-5D6E-409C-BE32-E72D297353CC}">
              <c16:uniqueId val="{00000000-5A25-487D-A511-DE9FBC1247C3}"/>
            </c:ext>
          </c:extLst>
        </c:ser>
        <c:ser>
          <c:idx val="1"/>
          <c:order val="1"/>
          <c:tx>
            <c:strRef>
              <c:f>'Kpi 5'!$C$3:$C$4</c:f>
              <c:strCache>
                <c:ptCount val="1"/>
                <c:pt idx="0">
                  <c:v>NONE</c:v>
                </c:pt>
              </c:strCache>
            </c:strRef>
          </c:tx>
          <c:spPr>
            <a:solidFill>
              <a:schemeClr val="accent2"/>
            </a:solidFill>
            <a:ln>
              <a:noFill/>
            </a:ln>
            <a:effectLst/>
          </c:spPr>
          <c:invertIfNegative val="0"/>
          <c:cat>
            <c:strRef>
              <c:f>'Kpi 5'!$A$5:$A$15</c:f>
              <c:strCache>
                <c:ptCount val="10"/>
                <c:pt idx="1">
                  <c:v>2008</c:v>
                </c:pt>
                <c:pt idx="2">
                  <c:v>2009</c:v>
                </c:pt>
                <c:pt idx="3">
                  <c:v>2010</c:v>
                </c:pt>
                <c:pt idx="4">
                  <c:v>2011</c:v>
                </c:pt>
                <c:pt idx="5">
                  <c:v>2012</c:v>
                </c:pt>
                <c:pt idx="6">
                  <c:v>2013</c:v>
                </c:pt>
                <c:pt idx="7">
                  <c:v>2014</c:v>
                </c:pt>
                <c:pt idx="8">
                  <c:v>2015</c:v>
                </c:pt>
                <c:pt idx="9">
                  <c:v>2016</c:v>
                </c:pt>
              </c:strCache>
            </c:strRef>
          </c:cat>
          <c:val>
            <c:numRef>
              <c:f>'Kpi 5'!$C$5:$C$15</c:f>
              <c:numCache>
                <c:formatCode>General</c:formatCode>
                <c:ptCount val="10"/>
                <c:pt idx="3">
                  <c:v>2</c:v>
                </c:pt>
                <c:pt idx="4">
                  <c:v>1</c:v>
                </c:pt>
              </c:numCache>
            </c:numRef>
          </c:val>
          <c:extLst>
            <c:ext xmlns:c16="http://schemas.microsoft.com/office/drawing/2014/chart" uri="{C3380CC4-5D6E-409C-BE32-E72D297353CC}">
              <c16:uniqueId val="{00000001-5A25-487D-A511-DE9FBC1247C3}"/>
            </c:ext>
          </c:extLst>
        </c:ser>
        <c:ser>
          <c:idx val="2"/>
          <c:order val="2"/>
          <c:tx>
            <c:strRef>
              <c:f>'Kpi 5'!$D$3:$D$4</c:f>
              <c:strCache>
                <c:ptCount val="1"/>
                <c:pt idx="0">
                  <c:v>OTHER</c:v>
                </c:pt>
              </c:strCache>
            </c:strRef>
          </c:tx>
          <c:spPr>
            <a:solidFill>
              <a:schemeClr val="accent3"/>
            </a:solidFill>
            <a:ln>
              <a:noFill/>
            </a:ln>
            <a:effectLst/>
          </c:spPr>
          <c:invertIfNegative val="0"/>
          <c:cat>
            <c:strRef>
              <c:f>'Kpi 5'!$A$5:$A$15</c:f>
              <c:strCache>
                <c:ptCount val="10"/>
                <c:pt idx="1">
                  <c:v>2008</c:v>
                </c:pt>
                <c:pt idx="2">
                  <c:v>2009</c:v>
                </c:pt>
                <c:pt idx="3">
                  <c:v>2010</c:v>
                </c:pt>
                <c:pt idx="4">
                  <c:v>2011</c:v>
                </c:pt>
                <c:pt idx="5">
                  <c:v>2012</c:v>
                </c:pt>
                <c:pt idx="6">
                  <c:v>2013</c:v>
                </c:pt>
                <c:pt idx="7">
                  <c:v>2014</c:v>
                </c:pt>
                <c:pt idx="8">
                  <c:v>2015</c:v>
                </c:pt>
                <c:pt idx="9">
                  <c:v>2016</c:v>
                </c:pt>
              </c:strCache>
            </c:strRef>
          </c:cat>
          <c:val>
            <c:numRef>
              <c:f>'Kpi 5'!$D$5:$D$15</c:f>
              <c:numCache>
                <c:formatCode>General</c:formatCode>
                <c:ptCount val="10"/>
                <c:pt idx="2">
                  <c:v>12</c:v>
                </c:pt>
                <c:pt idx="3">
                  <c:v>16</c:v>
                </c:pt>
                <c:pt idx="4">
                  <c:v>34</c:v>
                </c:pt>
                <c:pt idx="5">
                  <c:v>35</c:v>
                </c:pt>
                <c:pt idx="8">
                  <c:v>1</c:v>
                </c:pt>
              </c:numCache>
            </c:numRef>
          </c:val>
          <c:extLst>
            <c:ext xmlns:c16="http://schemas.microsoft.com/office/drawing/2014/chart" uri="{C3380CC4-5D6E-409C-BE32-E72D297353CC}">
              <c16:uniqueId val="{00000002-5A25-487D-A511-DE9FBC1247C3}"/>
            </c:ext>
          </c:extLst>
        </c:ser>
        <c:ser>
          <c:idx val="3"/>
          <c:order val="3"/>
          <c:tx>
            <c:strRef>
              <c:f>'Kpi 5'!$E$3:$E$4</c:f>
              <c:strCache>
                <c:ptCount val="1"/>
                <c:pt idx="0">
                  <c:v>OWN</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5'!$A$5:$A$15</c:f>
              <c:strCache>
                <c:ptCount val="10"/>
                <c:pt idx="1">
                  <c:v>2008</c:v>
                </c:pt>
                <c:pt idx="2">
                  <c:v>2009</c:v>
                </c:pt>
                <c:pt idx="3">
                  <c:v>2010</c:v>
                </c:pt>
                <c:pt idx="4">
                  <c:v>2011</c:v>
                </c:pt>
                <c:pt idx="5">
                  <c:v>2012</c:v>
                </c:pt>
                <c:pt idx="6">
                  <c:v>2013</c:v>
                </c:pt>
                <c:pt idx="7">
                  <c:v>2014</c:v>
                </c:pt>
                <c:pt idx="8">
                  <c:v>2015</c:v>
                </c:pt>
                <c:pt idx="9">
                  <c:v>2016</c:v>
                </c:pt>
              </c:strCache>
            </c:strRef>
          </c:cat>
          <c:val>
            <c:numRef>
              <c:f>'Kpi 5'!$E$5:$E$15</c:f>
              <c:numCache>
                <c:formatCode>General</c:formatCode>
                <c:ptCount val="10"/>
                <c:pt idx="0">
                  <c:v>5</c:v>
                </c:pt>
                <c:pt idx="1">
                  <c:v>11</c:v>
                </c:pt>
                <c:pt idx="2">
                  <c:v>39</c:v>
                </c:pt>
                <c:pt idx="3">
                  <c:v>185</c:v>
                </c:pt>
                <c:pt idx="4">
                  <c:v>422</c:v>
                </c:pt>
                <c:pt idx="5">
                  <c:v>700</c:v>
                </c:pt>
                <c:pt idx="6">
                  <c:v>703</c:v>
                </c:pt>
                <c:pt idx="7">
                  <c:v>673</c:v>
                </c:pt>
                <c:pt idx="8">
                  <c:v>160</c:v>
                </c:pt>
                <c:pt idx="9">
                  <c:v>160</c:v>
                </c:pt>
              </c:numCache>
            </c:numRef>
          </c:val>
          <c:extLst>
            <c:ext xmlns:c16="http://schemas.microsoft.com/office/drawing/2014/chart" uri="{C3380CC4-5D6E-409C-BE32-E72D297353CC}">
              <c16:uniqueId val="{00000003-5A25-487D-A511-DE9FBC1247C3}"/>
            </c:ext>
          </c:extLst>
        </c:ser>
        <c:ser>
          <c:idx val="4"/>
          <c:order val="4"/>
          <c:tx>
            <c:strRef>
              <c:f>'Kpi 5'!$F$3:$F$4</c:f>
              <c:strCache>
                <c:ptCount val="1"/>
                <c:pt idx="0">
                  <c:v>RENT</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5'!$A$5:$A$15</c:f>
              <c:strCache>
                <c:ptCount val="10"/>
                <c:pt idx="1">
                  <c:v>2008</c:v>
                </c:pt>
                <c:pt idx="2">
                  <c:v>2009</c:v>
                </c:pt>
                <c:pt idx="3">
                  <c:v>2010</c:v>
                </c:pt>
                <c:pt idx="4">
                  <c:v>2011</c:v>
                </c:pt>
                <c:pt idx="5">
                  <c:v>2012</c:v>
                </c:pt>
                <c:pt idx="6">
                  <c:v>2013</c:v>
                </c:pt>
                <c:pt idx="7">
                  <c:v>2014</c:v>
                </c:pt>
                <c:pt idx="8">
                  <c:v>2015</c:v>
                </c:pt>
                <c:pt idx="9">
                  <c:v>2016</c:v>
                </c:pt>
              </c:strCache>
            </c:strRef>
          </c:cat>
          <c:val>
            <c:numRef>
              <c:f>'Kpi 5'!$F$5:$F$15</c:f>
              <c:numCache>
                <c:formatCode>General</c:formatCode>
                <c:ptCount val="10"/>
                <c:pt idx="0">
                  <c:v>52</c:v>
                </c:pt>
                <c:pt idx="1">
                  <c:v>70</c:v>
                </c:pt>
                <c:pt idx="2">
                  <c:v>279</c:v>
                </c:pt>
                <c:pt idx="3">
                  <c:v>939</c:v>
                </c:pt>
                <c:pt idx="4">
                  <c:v>2408</c:v>
                </c:pt>
                <c:pt idx="5">
                  <c:v>4383</c:v>
                </c:pt>
                <c:pt idx="6">
                  <c:v>4501</c:v>
                </c:pt>
                <c:pt idx="7">
                  <c:v>4424</c:v>
                </c:pt>
                <c:pt idx="8">
                  <c:v>1063</c:v>
                </c:pt>
                <c:pt idx="9">
                  <c:v>780</c:v>
                </c:pt>
              </c:numCache>
            </c:numRef>
          </c:val>
          <c:extLst>
            <c:ext xmlns:c16="http://schemas.microsoft.com/office/drawing/2014/chart" uri="{C3380CC4-5D6E-409C-BE32-E72D297353CC}">
              <c16:uniqueId val="{00000004-5A25-487D-A511-DE9FBC1247C3}"/>
            </c:ext>
          </c:extLst>
        </c:ser>
        <c:dLbls>
          <c:showLegendKey val="0"/>
          <c:showVal val="0"/>
          <c:showCatName val="0"/>
          <c:showSerName val="0"/>
          <c:showPercent val="0"/>
          <c:showBubbleSize val="0"/>
        </c:dLbls>
        <c:gapWidth val="150"/>
        <c:overlap val="100"/>
        <c:axId val="1125065920"/>
        <c:axId val="499388472"/>
      </c:barChart>
      <c:catAx>
        <c:axId val="112506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388472"/>
        <c:crosses val="autoZero"/>
        <c:auto val="1"/>
        <c:lblAlgn val="ctr"/>
        <c:lblOffset val="100"/>
        <c:noMultiLvlLbl val="0"/>
      </c:catAx>
      <c:valAx>
        <c:axId val="4993884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50659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57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323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006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0071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944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709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557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2092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241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735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827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38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3/30/2024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92248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714A-3053-98BF-2534-D86C0300FC8F}"/>
              </a:ext>
            </a:extLst>
          </p:cNvPr>
          <p:cNvSpPr>
            <a:spLocks noGrp="1"/>
          </p:cNvSpPr>
          <p:nvPr>
            <p:ph type="ctrTitle"/>
          </p:nvPr>
        </p:nvSpPr>
        <p:spPr>
          <a:xfrm>
            <a:off x="457200" y="4960137"/>
            <a:ext cx="7923320" cy="1463040"/>
          </a:xfrm>
        </p:spPr>
        <p:txBody>
          <a:bodyPr/>
          <a:lstStyle/>
          <a:p>
            <a:r>
              <a:rPr lang="en-US" dirty="0"/>
              <a:t>Presentation on </a:t>
            </a:r>
          </a:p>
        </p:txBody>
      </p:sp>
      <p:sp>
        <p:nvSpPr>
          <p:cNvPr id="3" name="Subtitle 2">
            <a:extLst>
              <a:ext uri="{FF2B5EF4-FFF2-40B4-BE49-F238E27FC236}">
                <a16:creationId xmlns:a16="http://schemas.microsoft.com/office/drawing/2014/main" id="{16DFC145-C709-769F-D200-67744DB05E76}"/>
              </a:ext>
            </a:extLst>
          </p:cNvPr>
          <p:cNvSpPr>
            <a:spLocks noGrp="1"/>
          </p:cNvSpPr>
          <p:nvPr>
            <p:ph type="subTitle" idx="1"/>
          </p:nvPr>
        </p:nvSpPr>
        <p:spPr>
          <a:xfrm>
            <a:off x="8380520" y="5198946"/>
            <a:ext cx="3811480" cy="985422"/>
          </a:xfrm>
        </p:spPr>
        <p:txBody>
          <a:bodyPr/>
          <a:lstStyle/>
          <a:p>
            <a:r>
              <a:rPr lang="en-US" sz="2000" dirty="0"/>
              <a:t>BANK LOAN ANALYSIS PROJECT</a:t>
            </a:r>
          </a:p>
        </p:txBody>
      </p:sp>
    </p:spTree>
    <p:extLst>
      <p:ext uri="{BB962C8B-B14F-4D97-AF65-F5344CB8AC3E}">
        <p14:creationId xmlns:p14="http://schemas.microsoft.com/office/powerpoint/2010/main" val="230619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2064-84F7-66DD-8BE0-111042D4D8C2}"/>
              </a:ext>
            </a:extLst>
          </p:cNvPr>
          <p:cNvSpPr>
            <a:spLocks noGrp="1"/>
          </p:cNvSpPr>
          <p:nvPr>
            <p:ph type="title"/>
          </p:nvPr>
        </p:nvSpPr>
        <p:spPr>
          <a:xfrm>
            <a:off x="919119" y="813787"/>
            <a:ext cx="10353761" cy="890725"/>
          </a:xfrm>
        </p:spPr>
        <p:txBody>
          <a:bodyPr>
            <a:normAutofit fontScale="90000"/>
          </a:bodyPr>
          <a:lstStyle/>
          <a:p>
            <a:r>
              <a:rPr lang="en-US" dirty="0"/>
              <a:t>KPI 5 – Home ownership vs last payment date stats</a:t>
            </a:r>
          </a:p>
        </p:txBody>
      </p:sp>
      <p:sp>
        <p:nvSpPr>
          <p:cNvPr id="3" name="Content Placeholder 2">
            <a:extLst>
              <a:ext uri="{FF2B5EF4-FFF2-40B4-BE49-F238E27FC236}">
                <a16:creationId xmlns:a16="http://schemas.microsoft.com/office/drawing/2014/main" id="{3040FF6C-8FC1-5003-F48A-3B53DE473AA0}"/>
              </a:ext>
            </a:extLst>
          </p:cNvPr>
          <p:cNvSpPr>
            <a:spLocks noGrp="1"/>
          </p:cNvSpPr>
          <p:nvPr>
            <p:ph idx="1"/>
          </p:nvPr>
        </p:nvSpPr>
        <p:spPr>
          <a:xfrm>
            <a:off x="488272" y="1935333"/>
            <a:ext cx="5848379" cy="4492100"/>
          </a:xfrm>
        </p:spPr>
        <p:txBody>
          <a:bodyPr>
            <a:normAutofit/>
          </a:bodyPr>
          <a:lstStyle/>
          <a:p>
            <a:pPr marL="342900" indent="-342900">
              <a:buFont typeface="+mj-lt"/>
              <a:buAutoNum type="arabicPeriod"/>
            </a:pPr>
            <a:r>
              <a:rPr lang="en-US" sz="1800" dirty="0">
                <a:effectLst/>
                <a:latin typeface="Times New Roman" panose="02020603050405020304" pitchFamily="18" charset="0"/>
                <a:cs typeface="Times New Roman" panose="02020603050405020304" pitchFamily="18" charset="0"/>
              </a:rPr>
              <a:t>Mortgage and rent ownership counts both reached their highest levels in 2013, indicating a potential peak in homeownership and rental demand during that year.</a:t>
            </a:r>
          </a:p>
          <a:p>
            <a:pPr marL="342900" indent="-342900">
              <a:buFont typeface="+mj-lt"/>
              <a:buAutoNum type="arabicPeriod"/>
            </a:pPr>
            <a:r>
              <a:rPr lang="en-US" sz="1800" dirty="0">
                <a:effectLst/>
                <a:latin typeface="Times New Roman" panose="02020603050405020304" pitchFamily="18" charset="0"/>
                <a:cs typeface="Times New Roman" panose="02020603050405020304" pitchFamily="18" charset="0"/>
              </a:rPr>
              <a:t>The lowest counts for mortgage, rent, and own ownership categories occurred in 2008, which aligns with the global financial crisis and the subsequent housing market downturn.</a:t>
            </a:r>
          </a:p>
          <a:p>
            <a:pPr marL="342900" indent="-342900">
              <a:buFont typeface="+mj-lt"/>
              <a:buAutoNum type="arabicPeriod"/>
            </a:pPr>
            <a:r>
              <a:rPr lang="en-US" sz="1800" dirty="0">
                <a:effectLst/>
                <a:latin typeface="Times New Roman" panose="02020603050405020304" pitchFamily="18" charset="0"/>
                <a:cs typeface="Times New Roman" panose="02020603050405020304" pitchFamily="18" charset="0"/>
              </a:rPr>
              <a:t>The increase in rent ownership alongside mortgage ownership in 2013 could suggest a combination of factors such as tighter lending standards, affordability concerns, or lifestyle preferences favoring renting over homeownership.</a:t>
            </a:r>
            <a:endParaRPr lang="en-US" sz="1800"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1B6AA4AE-00B0-4814-B673-71CBD9E3FB6C}"/>
              </a:ext>
            </a:extLst>
          </p:cNvPr>
          <p:cNvGraphicFramePr>
            <a:graphicFrameLocks/>
          </p:cNvGraphicFramePr>
          <p:nvPr>
            <p:extLst>
              <p:ext uri="{D42A27DB-BD31-4B8C-83A1-F6EECF244321}">
                <p14:modId xmlns:p14="http://schemas.microsoft.com/office/powerpoint/2010/main" val="314931170"/>
              </p:ext>
            </p:extLst>
          </p:nvPr>
        </p:nvGraphicFramePr>
        <p:xfrm>
          <a:off x="6536640" y="1935333"/>
          <a:ext cx="5363001" cy="36398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51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ircle(in)">
                                      <p:cBhvr>
                                        <p:cTn id="3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7098-D47E-594C-C8F5-5BBA8657C8DE}"/>
              </a:ext>
            </a:extLst>
          </p:cNvPr>
          <p:cNvSpPr>
            <a:spLocks noGrp="1"/>
          </p:cNvSpPr>
          <p:nvPr>
            <p:ph type="title"/>
          </p:nvPr>
        </p:nvSpPr>
        <p:spPr>
          <a:xfrm>
            <a:off x="919119" y="766827"/>
            <a:ext cx="10353761" cy="1044217"/>
          </a:xfrm>
        </p:spPr>
        <p:txBody>
          <a:bodyPr/>
          <a:lstStyle/>
          <a:p>
            <a:r>
              <a:rPr lang="en-US" dirty="0"/>
              <a:t>Kpi 6 – loan amount vs purpose</a:t>
            </a:r>
          </a:p>
        </p:txBody>
      </p:sp>
      <p:sp>
        <p:nvSpPr>
          <p:cNvPr id="3" name="Content Placeholder 2">
            <a:extLst>
              <a:ext uri="{FF2B5EF4-FFF2-40B4-BE49-F238E27FC236}">
                <a16:creationId xmlns:a16="http://schemas.microsoft.com/office/drawing/2014/main" id="{2788BD7B-7CF0-74AB-6288-0B1270881065}"/>
              </a:ext>
            </a:extLst>
          </p:cNvPr>
          <p:cNvSpPr>
            <a:spLocks noGrp="1"/>
          </p:cNvSpPr>
          <p:nvPr>
            <p:ph idx="1"/>
          </p:nvPr>
        </p:nvSpPr>
        <p:spPr>
          <a:xfrm>
            <a:off x="284085" y="2086252"/>
            <a:ext cx="6367145" cy="4483222"/>
          </a:xfrm>
        </p:spPr>
        <p:txBody>
          <a:bodyPr>
            <a:noAutofit/>
          </a:bodyPr>
          <a:lstStyle/>
          <a:p>
            <a:pPr marL="457200" indent="-457200">
              <a:buFont typeface="+mj-lt"/>
              <a:buAutoNum type="arabicPeriod"/>
            </a:pPr>
            <a:r>
              <a:rPr lang="en-US" sz="1400" dirty="0">
                <a:effectLst/>
                <a:latin typeface="Times New Roman" panose="02020603050405020304" pitchFamily="18" charset="0"/>
                <a:cs typeface="Times New Roman" panose="02020603050405020304" pitchFamily="18" charset="0"/>
              </a:rPr>
              <a:t>The data reveals that debt consolidation, credit card payments, and home improvement are among the most popular loan purposes, as they have the highest loan amounts. This suggests that borrowers often seek financing for these specific needs.</a:t>
            </a:r>
          </a:p>
          <a:p>
            <a:pPr marL="457200" indent="-457200">
              <a:buFont typeface="+mj-lt"/>
              <a:buAutoNum type="arabicPeriod"/>
            </a:pPr>
            <a:r>
              <a:rPr lang="en-US" sz="1400" dirty="0">
                <a:effectLst/>
                <a:latin typeface="Times New Roman" panose="02020603050405020304" pitchFamily="18" charset="0"/>
                <a:cs typeface="Times New Roman" panose="02020603050405020304" pitchFamily="18" charset="0"/>
              </a:rPr>
              <a:t>The significant loan amount for debt consolidation indicates that many borrowers are using loans to consolidate multiple debts into a single payment, potentially to simplify their finances or secure a lower interest rate.</a:t>
            </a:r>
          </a:p>
          <a:p>
            <a:pPr marL="457200" indent="-457200">
              <a:buFont typeface="+mj-lt"/>
              <a:buAutoNum type="arabicPeriod"/>
            </a:pPr>
            <a:r>
              <a:rPr lang="en-US" sz="1400" dirty="0">
                <a:effectLst/>
                <a:latin typeface="Times New Roman" panose="02020603050405020304" pitchFamily="18" charset="0"/>
                <a:cs typeface="Times New Roman" panose="02020603050405020304" pitchFamily="18" charset="0"/>
              </a:rPr>
              <a:t>The substantial loan amount for credit card payments suggests that consumers may be using personal loans to manage or pay off existing credit card debt. This could reflect consumer preferences for alternative forms of financing with potentially lower interest rates.</a:t>
            </a:r>
          </a:p>
          <a:p>
            <a:pPr marL="457200" indent="-457200">
              <a:buFont typeface="+mj-lt"/>
              <a:buAutoNum type="arabicPeriod"/>
            </a:pPr>
            <a:r>
              <a:rPr lang="en-US" sz="1400" dirty="0">
                <a:effectLst/>
                <a:latin typeface="Times New Roman" panose="02020603050405020304" pitchFamily="18" charset="0"/>
                <a:cs typeface="Times New Roman" panose="02020603050405020304" pitchFamily="18" charset="0"/>
              </a:rPr>
              <a:t>The notable loan amount for home improvement indicates that borrowers are investing in their properties, potentially to increase their home value or enhance living conditions</a:t>
            </a:r>
          </a:p>
          <a:p>
            <a:pPr marL="457200" indent="-457200">
              <a:buFont typeface="+mj-lt"/>
              <a:buAutoNum type="arabicPeriod"/>
            </a:pPr>
            <a:r>
              <a:rPr lang="en-US" sz="1400" dirty="0">
                <a:effectLst/>
                <a:latin typeface="Times New Roman" panose="02020603050405020304" pitchFamily="18" charset="0"/>
                <a:cs typeface="Times New Roman" panose="02020603050405020304" pitchFamily="18" charset="0"/>
              </a:rPr>
              <a:t>While the loan amount for educational purposes is comparatively lower, it still signifies investment in education and career advancement. Borrowers may be using loans to fund tuition fees, educational expenses, or skill development programs.</a:t>
            </a:r>
          </a:p>
          <a:p>
            <a:endParaRPr lang="en-US" sz="1400" dirty="0"/>
          </a:p>
        </p:txBody>
      </p:sp>
      <p:pic>
        <p:nvPicPr>
          <p:cNvPr id="5" name="Picture 4">
            <a:extLst>
              <a:ext uri="{FF2B5EF4-FFF2-40B4-BE49-F238E27FC236}">
                <a16:creationId xmlns:a16="http://schemas.microsoft.com/office/drawing/2014/main" id="{E5F45078-4B27-59B9-643B-7A54E1C0C5DE}"/>
              </a:ext>
            </a:extLst>
          </p:cNvPr>
          <p:cNvPicPr>
            <a:picLocks noChangeAspect="1"/>
          </p:cNvPicPr>
          <p:nvPr/>
        </p:nvPicPr>
        <p:blipFill>
          <a:blip r:embed="rId2"/>
          <a:stretch>
            <a:fillRect/>
          </a:stretch>
        </p:blipFill>
        <p:spPr>
          <a:xfrm>
            <a:off x="7028966" y="1938836"/>
            <a:ext cx="5007719" cy="4152337"/>
          </a:xfrm>
          <a:prstGeom prst="rect">
            <a:avLst/>
          </a:prstGeom>
        </p:spPr>
      </p:pic>
    </p:spTree>
    <p:extLst>
      <p:ext uri="{BB962C8B-B14F-4D97-AF65-F5344CB8AC3E}">
        <p14:creationId xmlns:p14="http://schemas.microsoft.com/office/powerpoint/2010/main" val="316146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ircle(in)">
                                      <p:cBhvr>
                                        <p:cTn id="4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8D44-5CD4-B42A-BA1A-B4AE84E627F9}"/>
              </a:ext>
            </a:extLst>
          </p:cNvPr>
          <p:cNvSpPr>
            <a:spLocks noGrp="1"/>
          </p:cNvSpPr>
          <p:nvPr>
            <p:ph type="title"/>
          </p:nvPr>
        </p:nvSpPr>
        <p:spPr/>
        <p:txBody>
          <a:bodyPr/>
          <a:lstStyle/>
          <a:p>
            <a:r>
              <a:rPr lang="en-US" dirty="0"/>
              <a:t>Kpi 6 – continued..</a:t>
            </a:r>
          </a:p>
        </p:txBody>
      </p:sp>
      <p:sp>
        <p:nvSpPr>
          <p:cNvPr id="3" name="Content Placeholder 2">
            <a:extLst>
              <a:ext uri="{FF2B5EF4-FFF2-40B4-BE49-F238E27FC236}">
                <a16:creationId xmlns:a16="http://schemas.microsoft.com/office/drawing/2014/main" id="{F7267A0A-6B82-C262-E349-CE71C7667F02}"/>
              </a:ext>
            </a:extLst>
          </p:cNvPr>
          <p:cNvSpPr>
            <a:spLocks noGrp="1"/>
          </p:cNvSpPr>
          <p:nvPr>
            <p:ph idx="1"/>
          </p:nvPr>
        </p:nvSpPr>
        <p:spPr/>
        <p:txBody>
          <a:bodyPr>
            <a:normAutofit/>
          </a:bodyPr>
          <a:lstStyle/>
          <a:p>
            <a:pPr marL="457200" indent="-457200">
              <a:buFont typeface="+mj-lt"/>
              <a:buAutoNum type="arabicPeriod" startAt="6"/>
            </a:pPr>
            <a:r>
              <a:rPr lang="en-US" b="0" i="0" dirty="0">
                <a:effectLst/>
                <a:latin typeface="Times New Roman" panose="02020603050405020304" pitchFamily="18" charset="0"/>
                <a:cs typeface="Times New Roman" panose="02020603050405020304" pitchFamily="18" charset="0"/>
              </a:rPr>
              <a:t>The loan amount for small business purposes suggests that some borrowers are using loans to start or expand small businesses. This insight is valuable for understanding entrepreneurship trends and supporting small business development.</a:t>
            </a:r>
          </a:p>
          <a:p>
            <a:pPr marL="457200" indent="-457200">
              <a:buFont typeface="+mj-lt"/>
              <a:buAutoNum type="arabicPeriod" startAt="6"/>
            </a:pPr>
            <a:r>
              <a:rPr lang="en-US" b="0" i="0" dirty="0">
                <a:effectLst/>
                <a:latin typeface="Times New Roman" panose="02020603050405020304" pitchFamily="18" charset="0"/>
                <a:cs typeface="Times New Roman" panose="02020603050405020304" pitchFamily="18" charset="0"/>
              </a:rPr>
              <a:t>Understanding the distribution of loan amounts across different purposes helps lenders assess market demand and develop targeted lending strategies.</a:t>
            </a:r>
          </a:p>
          <a:p>
            <a:pPr marL="457200" indent="-457200">
              <a:buFont typeface="+mj-lt"/>
              <a:buAutoNum type="arabicPeriod" startAt="6"/>
            </a:pPr>
            <a:r>
              <a:rPr lang="en-US" b="0" i="0" dirty="0">
                <a:effectLst/>
                <a:latin typeface="Times New Roman" panose="02020603050405020304" pitchFamily="18" charset="0"/>
                <a:cs typeface="Times New Roman" panose="02020603050405020304" pitchFamily="18" charset="0"/>
              </a:rPr>
              <a:t>Analysis of loan amounts by purpose can also inform risk management strategies for lenders. Certain loan purposes may carry higher or lower risk profiles, and lenders can adjust their underwriting criteria and risk assessment processes accordingly.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30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0901-D9B6-C8D2-07F8-F586B387E309}"/>
              </a:ext>
            </a:extLst>
          </p:cNvPr>
          <p:cNvSpPr>
            <a:spLocks noGrp="1"/>
          </p:cNvSpPr>
          <p:nvPr>
            <p:ph type="title"/>
          </p:nvPr>
        </p:nvSpPr>
        <p:spPr>
          <a:xfrm>
            <a:off x="924444" y="804909"/>
            <a:ext cx="10353761" cy="917359"/>
          </a:xfrm>
        </p:spPr>
        <p:txBody>
          <a:bodyPr/>
          <a:lstStyle/>
          <a:p>
            <a:r>
              <a:rPr lang="en-US" dirty="0"/>
              <a:t>Top Kpi’s</a:t>
            </a:r>
          </a:p>
        </p:txBody>
      </p:sp>
      <p:sp>
        <p:nvSpPr>
          <p:cNvPr id="3" name="Content Placeholder 2">
            <a:extLst>
              <a:ext uri="{FF2B5EF4-FFF2-40B4-BE49-F238E27FC236}">
                <a16:creationId xmlns:a16="http://schemas.microsoft.com/office/drawing/2014/main" id="{CC43E343-2A47-C89A-7274-56B7B11C6CCB}"/>
              </a:ext>
            </a:extLst>
          </p:cNvPr>
          <p:cNvSpPr>
            <a:spLocks noGrp="1"/>
          </p:cNvSpPr>
          <p:nvPr>
            <p:ph idx="1"/>
          </p:nvPr>
        </p:nvSpPr>
        <p:spPr>
          <a:xfrm>
            <a:off x="372862" y="2059619"/>
            <a:ext cx="7915701" cy="4465468"/>
          </a:xfrm>
        </p:spPr>
        <p:txBody>
          <a:bodyPr>
            <a:normAutofit fontScale="77500" lnSpcReduction="20000"/>
          </a:bodyPr>
          <a:lstStyle/>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rPr>
              <a:t>The bank issued a total of 39,717 loans, indicating a significant level of lending activity. Analyzing the performance of this loan portfolio can provide insights into the bank's risk management practices, loan underwriting standards, and overall asset quality.</a:t>
            </a:r>
            <a:r>
              <a:rPr lang="en-US" b="1"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rPr>
              <a:t>Despite issuing 39,717 loans, the total funded amount is $435 million, indicating that the bank efficiently leveraged its funding to support a substantial loan portfolio. This suggests effective capital allocation and management practices within the bank.</a:t>
            </a: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rPr>
              <a:t>The cumulative interest rate of approximately 12% across the loan portfolio indicates the average interest rate charged on the loans. This insight is crucial for assessing the bank's interest income generation and profitability from lending activities.</a:t>
            </a: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rPr>
              <a:t>The total recoveries from the loans amount to $4 million. Analyzing the recovery rate in relation to the total funded amount can provide insights into the bank's ability to effectively manage and collect on its loan portfolio. Higher recovery rates indicate effective collection strategies and loan management practices.</a:t>
            </a: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rPr>
              <a:t>Assessing the overall performance of the loan portfolio, including the interest rates charged and the level of recoveries, provides insights into customer satisfaction and retention. Satisfied customers are more likely to repay their loans, resulting in higher recovery rates and reduced credit risk for the bank.</a:t>
            </a: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EA1615-2C68-F62B-1094-58FB8CEBC517}"/>
              </a:ext>
            </a:extLst>
          </p:cNvPr>
          <p:cNvPicPr>
            <a:picLocks noChangeAspect="1"/>
          </p:cNvPicPr>
          <p:nvPr/>
        </p:nvPicPr>
        <p:blipFill>
          <a:blip r:embed="rId2"/>
          <a:stretch>
            <a:fillRect/>
          </a:stretch>
        </p:blipFill>
        <p:spPr>
          <a:xfrm>
            <a:off x="9010939" y="1722268"/>
            <a:ext cx="2267266" cy="4620270"/>
          </a:xfrm>
          <a:prstGeom prst="rect">
            <a:avLst/>
          </a:prstGeom>
        </p:spPr>
      </p:pic>
    </p:spTree>
    <p:extLst>
      <p:ext uri="{BB962C8B-B14F-4D97-AF65-F5344CB8AC3E}">
        <p14:creationId xmlns:p14="http://schemas.microsoft.com/office/powerpoint/2010/main" val="217264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circle(in)">
                                      <p:cBhvr>
                                        <p:cTn id="4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D2DD-486A-D2AE-837D-0015454C738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1ADE424-0CB2-B27C-75B6-DDFE8921380B}"/>
              </a:ext>
            </a:extLst>
          </p:cNvPr>
          <p:cNvSpPr>
            <a:spLocks noGrp="1"/>
          </p:cNvSpPr>
          <p:nvPr>
            <p:ph idx="1"/>
          </p:nvPr>
        </p:nvSpPr>
        <p:spPr/>
        <p:txBody>
          <a:bodyPr/>
          <a:lstStyle/>
          <a:p>
            <a:pPr marL="457200" indent="-457200">
              <a:buFont typeface="+mj-lt"/>
              <a:buAutoNum type="arabicPeriod"/>
            </a:pPr>
            <a:r>
              <a:rPr lang="en-US" dirty="0"/>
              <a:t>The number of loans issued increased steadily each year, with a slight decrease in 2008, with this settled loans, 83% were Fully Paid, while 14% were Charged Off. </a:t>
            </a:r>
          </a:p>
          <a:p>
            <a:pPr marL="457200" indent="-457200">
              <a:buFont typeface="+mj-lt"/>
              <a:buAutoNum type="arabicPeriod"/>
            </a:pPr>
            <a:r>
              <a:rPr lang="en-US" dirty="0"/>
              <a:t>The majority of loans originated from grades A, B, and C. There exists an inverse relationship between the interest rate and loan grade, with lower grades (E, F, G) having higher interest rates. Verified loan statuses outnumber non-verified ones; however, the bank cannot verify some loan applications due to various reasons. </a:t>
            </a:r>
          </a:p>
          <a:p>
            <a:pPr marL="457200" indent="-457200">
              <a:buFont typeface="+mj-lt"/>
              <a:buAutoNum type="arabicPeriod"/>
            </a:pPr>
            <a:r>
              <a:rPr lang="en-US" dirty="0"/>
              <a:t>The highest loan amount, reaching 237 million, was observed in the debit consolidation process compared to credit cards, small business loans, and others.</a:t>
            </a:r>
          </a:p>
        </p:txBody>
      </p:sp>
    </p:spTree>
    <p:extLst>
      <p:ext uri="{BB962C8B-B14F-4D97-AF65-F5344CB8AC3E}">
        <p14:creationId xmlns:p14="http://schemas.microsoft.com/office/powerpoint/2010/main" val="290667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D362D0-10F8-8473-1879-022F3A82432D}"/>
              </a:ext>
            </a:extLst>
          </p:cNvPr>
          <p:cNvSpPr>
            <a:spLocks noGrp="1"/>
          </p:cNvSpPr>
          <p:nvPr>
            <p:ph type="title"/>
          </p:nvPr>
        </p:nvSpPr>
        <p:spPr>
          <a:xfrm>
            <a:off x="913806" y="2126942"/>
            <a:ext cx="10355327" cy="2511835"/>
          </a:xfrm>
        </p:spPr>
        <p:txBody>
          <a:bodyPr>
            <a:normAutofit/>
          </a:bodyPr>
          <a:lstStyle/>
          <a:p>
            <a:r>
              <a:rPr lang="en-US" sz="60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54699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D7C0-E049-402C-AEB3-318C76504528}"/>
              </a:ext>
            </a:extLst>
          </p:cNvPr>
          <p:cNvSpPr>
            <a:spLocks noGrp="1"/>
          </p:cNvSpPr>
          <p:nvPr>
            <p:ph type="title"/>
          </p:nvPr>
        </p:nvSpPr>
        <p:spPr/>
        <p:txBody>
          <a:bodyPr/>
          <a:lstStyle/>
          <a:p>
            <a:r>
              <a:rPr lang="en-US" dirty="0"/>
              <a:t>Group 5</a:t>
            </a:r>
            <a:endParaRPr lang="en-IN" dirty="0"/>
          </a:p>
        </p:txBody>
      </p:sp>
      <p:sp>
        <p:nvSpPr>
          <p:cNvPr id="3" name="Content Placeholder 2">
            <a:extLst>
              <a:ext uri="{FF2B5EF4-FFF2-40B4-BE49-F238E27FC236}">
                <a16:creationId xmlns:a16="http://schemas.microsoft.com/office/drawing/2014/main" id="{C1454A0F-87DC-4B55-98D2-46FB17E79016}"/>
              </a:ext>
            </a:extLst>
          </p:cNvPr>
          <p:cNvSpPr>
            <a:spLocks noGrp="1"/>
          </p:cNvSpPr>
          <p:nvPr>
            <p:ph idx="1"/>
          </p:nvPr>
        </p:nvSpPr>
        <p:spPr/>
        <p:txBody>
          <a:bodyPr/>
          <a:lstStyle/>
          <a:p>
            <a:pPr>
              <a:buFont typeface="Wingdings" panose="05000000000000000000" pitchFamily="2" charset="2"/>
              <a:buChar char="Ø"/>
            </a:pPr>
            <a:r>
              <a:rPr lang="en-IN" dirty="0"/>
              <a:t> Ms. Pratiksha Kiran Kakade</a:t>
            </a:r>
          </a:p>
          <a:p>
            <a:pPr>
              <a:buFont typeface="Wingdings" panose="05000000000000000000" pitchFamily="2" charset="2"/>
              <a:buChar char="Ø"/>
            </a:pPr>
            <a:r>
              <a:rPr lang="en-US" dirty="0"/>
              <a:t> </a:t>
            </a:r>
            <a:r>
              <a:rPr lang="en-IN" dirty="0"/>
              <a:t>Mr. Sriram Mandalapu</a:t>
            </a:r>
          </a:p>
          <a:p>
            <a:pPr>
              <a:buFont typeface="Wingdings" panose="05000000000000000000" pitchFamily="2" charset="2"/>
              <a:buChar char="Ø"/>
            </a:pPr>
            <a:r>
              <a:rPr lang="en-US" dirty="0"/>
              <a:t> </a:t>
            </a:r>
            <a:r>
              <a:rPr lang="en-IN" dirty="0"/>
              <a:t>Mr. Shubham Vikas Mandlik</a:t>
            </a:r>
          </a:p>
          <a:p>
            <a:pPr>
              <a:buFont typeface="Wingdings" panose="05000000000000000000" pitchFamily="2" charset="2"/>
              <a:buChar char="Ø"/>
            </a:pPr>
            <a:r>
              <a:rPr lang="en-US" dirty="0"/>
              <a:t> </a:t>
            </a:r>
            <a:r>
              <a:rPr lang="en-IN" dirty="0"/>
              <a:t>Miss. Rutuja Sunil Gunjal</a:t>
            </a:r>
          </a:p>
          <a:p>
            <a:pPr>
              <a:buFont typeface="Wingdings" panose="05000000000000000000" pitchFamily="2" charset="2"/>
              <a:buChar char="Ø"/>
            </a:pPr>
            <a:r>
              <a:rPr lang="en-US" dirty="0"/>
              <a:t> </a:t>
            </a:r>
            <a:r>
              <a:rPr lang="en-IN" dirty="0"/>
              <a:t>Ms. Arpita Mohanty</a:t>
            </a:r>
          </a:p>
          <a:p>
            <a:pPr>
              <a:buFont typeface="Wingdings" panose="05000000000000000000" pitchFamily="2" charset="2"/>
              <a:buChar char="Ø"/>
            </a:pPr>
            <a:r>
              <a:rPr lang="en-US" dirty="0"/>
              <a:t> </a:t>
            </a:r>
            <a:r>
              <a:rPr lang="en-IN" dirty="0"/>
              <a:t>Ms. Mrugaya Mahendra Bane</a:t>
            </a:r>
          </a:p>
        </p:txBody>
      </p:sp>
    </p:spTree>
    <p:extLst>
      <p:ext uri="{BB962C8B-B14F-4D97-AF65-F5344CB8AC3E}">
        <p14:creationId xmlns:p14="http://schemas.microsoft.com/office/powerpoint/2010/main" val="125875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70D7-B967-64A2-3D5B-BE34ED25BDD9}"/>
              </a:ext>
            </a:extLst>
          </p:cNvPr>
          <p:cNvSpPr>
            <a:spLocks noGrp="1"/>
          </p:cNvSpPr>
          <p:nvPr>
            <p:ph type="title"/>
          </p:nvPr>
        </p:nvSpPr>
        <p:spPr/>
        <p:txBody>
          <a:bodyPr/>
          <a:lstStyle/>
          <a:p>
            <a:r>
              <a:rPr lang="en-US" dirty="0"/>
              <a:t>Objective of project</a:t>
            </a:r>
            <a:endParaRPr lang="en-IN" dirty="0"/>
          </a:p>
        </p:txBody>
      </p:sp>
      <p:sp>
        <p:nvSpPr>
          <p:cNvPr id="3" name="Content Placeholder 2">
            <a:extLst>
              <a:ext uri="{FF2B5EF4-FFF2-40B4-BE49-F238E27FC236}">
                <a16:creationId xmlns:a16="http://schemas.microsoft.com/office/drawing/2014/main" id="{5CC32731-B832-FC7E-D0D6-2F7B26760D58}"/>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A comprehensive report on bank loan analysis was crafted to oversee and evaluate lending activities. Its purpose was to offer insights into crucial loan metrics and their fluctuations over time, facilitating data-driven decision-making, monitoring loan portfolio health, and pinpointing trends to inform lending strategies.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75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E390E-AD5D-3D1C-AE23-8A337357438E}"/>
              </a:ext>
            </a:extLst>
          </p:cNvPr>
          <p:cNvSpPr>
            <a:spLocks noGrp="1"/>
          </p:cNvSpPr>
          <p:nvPr>
            <p:ph type="title"/>
          </p:nvPr>
        </p:nvSpPr>
        <p:spPr/>
        <p:txBody>
          <a:bodyPr/>
          <a:lstStyle/>
          <a:p>
            <a:r>
              <a:rPr lang="en-US" dirty="0"/>
              <a:t>KPI’S</a:t>
            </a:r>
          </a:p>
        </p:txBody>
      </p:sp>
      <p:sp>
        <p:nvSpPr>
          <p:cNvPr id="3" name="Content Placeholder 2">
            <a:extLst>
              <a:ext uri="{FF2B5EF4-FFF2-40B4-BE49-F238E27FC236}">
                <a16:creationId xmlns:a16="http://schemas.microsoft.com/office/drawing/2014/main" id="{4FB8DD4D-4337-B3A6-D5C3-FB3D64EAA2DF}"/>
              </a:ext>
            </a:extLst>
          </p:cNvPr>
          <p:cNvSpPr>
            <a:spLocks noGrp="1"/>
          </p:cNvSpPr>
          <p:nvPr>
            <p:ph idx="1"/>
          </p:nvPr>
        </p:nvSpPr>
        <p:spPr/>
        <p:txBody>
          <a:bodyPr>
            <a:normAutofit/>
          </a:bodyPr>
          <a:lstStyle/>
          <a:p>
            <a:pPr marL="457200" indent="-457200">
              <a:buFont typeface="+mj-lt"/>
              <a:buAutoNum type="arabicPeriod"/>
            </a:pPr>
            <a:r>
              <a:rPr lang="en-US" b="1" dirty="0">
                <a:solidFill>
                  <a:schemeClr val="tx1">
                    <a:lumMod val="95000"/>
                  </a:schemeClr>
                </a:solidFill>
              </a:rPr>
              <a:t>Year wise loan amount</a:t>
            </a:r>
          </a:p>
          <a:p>
            <a:pPr marL="457200" indent="-457200">
              <a:buFont typeface="+mj-lt"/>
              <a:buAutoNum type="arabicPeriod"/>
            </a:pPr>
            <a:r>
              <a:rPr lang="en-US" b="1" dirty="0">
                <a:solidFill>
                  <a:schemeClr val="tx1">
                    <a:lumMod val="95000"/>
                  </a:schemeClr>
                </a:solidFill>
              </a:rPr>
              <a:t>Grade and subgrade wise </a:t>
            </a:r>
            <a:r>
              <a:rPr lang="en-US" b="1" dirty="0" err="1">
                <a:solidFill>
                  <a:schemeClr val="tx1">
                    <a:lumMod val="95000"/>
                  </a:schemeClr>
                </a:solidFill>
              </a:rPr>
              <a:t>Revol-bal</a:t>
            </a:r>
            <a:endParaRPr lang="en-US" b="1" dirty="0">
              <a:solidFill>
                <a:schemeClr val="tx1">
                  <a:lumMod val="95000"/>
                </a:schemeClr>
              </a:solidFill>
            </a:endParaRPr>
          </a:p>
          <a:p>
            <a:pPr marL="457200" indent="-457200">
              <a:buFont typeface="+mj-lt"/>
              <a:buAutoNum type="arabicPeriod"/>
            </a:pPr>
            <a:r>
              <a:rPr lang="en-US" b="1" dirty="0">
                <a:solidFill>
                  <a:schemeClr val="tx1">
                    <a:lumMod val="95000"/>
                  </a:schemeClr>
                </a:solidFill>
              </a:rPr>
              <a:t>Total payment for verified and non verified loan status</a:t>
            </a:r>
          </a:p>
          <a:p>
            <a:pPr marL="457200" indent="-457200">
              <a:buFont typeface="+mj-lt"/>
              <a:buAutoNum type="arabicPeriod"/>
            </a:pPr>
            <a:r>
              <a:rPr lang="en-US" b="1" dirty="0">
                <a:solidFill>
                  <a:schemeClr val="tx1">
                    <a:lumMod val="95000"/>
                  </a:schemeClr>
                </a:solidFill>
              </a:rPr>
              <a:t>State wise vs last credit pull wise loan status</a:t>
            </a:r>
          </a:p>
          <a:p>
            <a:pPr marL="457200" indent="-457200">
              <a:buFont typeface="+mj-lt"/>
              <a:buAutoNum type="arabicPeriod"/>
            </a:pPr>
            <a:r>
              <a:rPr lang="en-US" b="1" dirty="0">
                <a:solidFill>
                  <a:schemeClr val="tx1">
                    <a:lumMod val="95000"/>
                  </a:schemeClr>
                </a:solidFill>
              </a:rPr>
              <a:t>Home ownership vs last payment date stats</a:t>
            </a:r>
          </a:p>
          <a:p>
            <a:pPr marL="457200" indent="-457200">
              <a:buFont typeface="+mj-lt"/>
              <a:buAutoNum type="arabicPeriod"/>
            </a:pPr>
            <a:r>
              <a:rPr lang="en-US" b="1" dirty="0">
                <a:solidFill>
                  <a:schemeClr val="tx1">
                    <a:lumMod val="95000"/>
                  </a:schemeClr>
                </a:solidFill>
              </a:rPr>
              <a:t>Loan amount with respect to purpose</a:t>
            </a:r>
          </a:p>
          <a:p>
            <a:pPr marL="457200" indent="-457200">
              <a:buFont typeface="+mj-lt"/>
              <a:buAutoNum type="arabicPeriod"/>
            </a:pPr>
            <a:r>
              <a:rPr lang="en-US" b="1" dirty="0">
                <a:solidFill>
                  <a:schemeClr val="tx1">
                    <a:lumMod val="95000"/>
                  </a:schemeClr>
                </a:solidFill>
              </a:rPr>
              <a:t>Top KPIs – Total loans issued, Total funded amount, Cumulative interest rate, Total recoveries</a:t>
            </a:r>
          </a:p>
          <a:p>
            <a:pPr marL="457200" indent="-4572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183416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FDEC-524F-4D3B-BC0B-6E3BF44E3E1F}"/>
              </a:ext>
            </a:extLst>
          </p:cNvPr>
          <p:cNvSpPr>
            <a:spLocks noGrp="1"/>
          </p:cNvSpPr>
          <p:nvPr>
            <p:ph type="title"/>
          </p:nvPr>
        </p:nvSpPr>
        <p:spPr>
          <a:xfrm>
            <a:off x="1024128" y="701336"/>
            <a:ext cx="9720072" cy="1160311"/>
          </a:xfrm>
        </p:spPr>
        <p:txBody>
          <a:bodyPr/>
          <a:lstStyle/>
          <a:p>
            <a:r>
              <a:rPr lang="en-US" dirty="0"/>
              <a:t>Dashboard </a:t>
            </a:r>
            <a:endParaRPr lang="en-IN" dirty="0"/>
          </a:p>
        </p:txBody>
      </p:sp>
      <p:sp>
        <p:nvSpPr>
          <p:cNvPr id="6" name="Content Placeholder 5">
            <a:extLst>
              <a:ext uri="{FF2B5EF4-FFF2-40B4-BE49-F238E27FC236}">
                <a16:creationId xmlns:a16="http://schemas.microsoft.com/office/drawing/2014/main" id="{3F1A5D86-3DF3-4729-A7D6-171F19EA7EFC}"/>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2E7B7D5C-86F2-4F0A-A012-6B3877A52909}"/>
              </a:ext>
            </a:extLst>
          </p:cNvPr>
          <p:cNvPicPr>
            <a:picLocks noChangeAspect="1"/>
          </p:cNvPicPr>
          <p:nvPr/>
        </p:nvPicPr>
        <p:blipFill>
          <a:blip r:embed="rId2"/>
          <a:stretch>
            <a:fillRect/>
          </a:stretch>
        </p:blipFill>
        <p:spPr>
          <a:xfrm>
            <a:off x="938191" y="1861647"/>
            <a:ext cx="10114507" cy="4826346"/>
          </a:xfrm>
          <a:prstGeom prst="rect">
            <a:avLst/>
          </a:prstGeom>
        </p:spPr>
      </p:pic>
    </p:spTree>
    <p:extLst>
      <p:ext uri="{BB962C8B-B14F-4D97-AF65-F5344CB8AC3E}">
        <p14:creationId xmlns:p14="http://schemas.microsoft.com/office/powerpoint/2010/main" val="163797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63FF-2B18-3C26-CB30-7B4066926F32}"/>
              </a:ext>
            </a:extLst>
          </p:cNvPr>
          <p:cNvSpPr>
            <a:spLocks noGrp="1"/>
          </p:cNvSpPr>
          <p:nvPr>
            <p:ph type="title"/>
          </p:nvPr>
        </p:nvSpPr>
        <p:spPr/>
        <p:txBody>
          <a:bodyPr/>
          <a:lstStyle/>
          <a:p>
            <a:r>
              <a:rPr lang="en-US" dirty="0"/>
              <a:t>KPI 1 – Year wise loan amount</a:t>
            </a:r>
          </a:p>
        </p:txBody>
      </p:sp>
      <p:sp>
        <p:nvSpPr>
          <p:cNvPr id="3" name="Content Placeholder 2">
            <a:extLst>
              <a:ext uri="{FF2B5EF4-FFF2-40B4-BE49-F238E27FC236}">
                <a16:creationId xmlns:a16="http://schemas.microsoft.com/office/drawing/2014/main" id="{B579B8FE-C442-48D6-CF0B-7F5EB2253A01}"/>
              </a:ext>
            </a:extLst>
          </p:cNvPr>
          <p:cNvSpPr>
            <a:spLocks noGrp="1"/>
          </p:cNvSpPr>
          <p:nvPr>
            <p:ph idx="1"/>
          </p:nvPr>
        </p:nvSpPr>
        <p:spPr>
          <a:xfrm>
            <a:off x="745724" y="2057399"/>
            <a:ext cx="5960481" cy="4183603"/>
          </a:xfrm>
        </p:spPr>
        <p:txBody>
          <a:bodyPr>
            <a:normAutofit lnSpcReduction="10000"/>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The data reveals a continuous rise in the overall loan amount disbursed by the bank from 2007 to 2011. This consistent uptrend implies an expansion in the bank's lending operations during this timeframe, highlighting either an increasing demand for loans or the bank's ability to attract borrowers.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Increase </a:t>
            </a:r>
            <a:r>
              <a:rPr lang="en-US" dirty="0">
                <a:effectLst/>
                <a:latin typeface="Times New Roman" panose="02020603050405020304" pitchFamily="18" charset="0"/>
                <a:cs typeface="Times New Roman" panose="02020603050405020304" pitchFamily="18" charset="0"/>
              </a:rPr>
              <a:t>in loan amounts could also reflect market confidence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Additionally, exponential growth in loan amounts may suggest a phase of economic expansion or rising investment prospects within the specified years.</a:t>
            </a:r>
          </a:p>
          <a:p>
            <a:endParaRPr lang="en-US" dirty="0"/>
          </a:p>
        </p:txBody>
      </p:sp>
      <p:graphicFrame>
        <p:nvGraphicFramePr>
          <p:cNvPr id="5" name="Chart 4">
            <a:extLst>
              <a:ext uri="{FF2B5EF4-FFF2-40B4-BE49-F238E27FC236}">
                <a16:creationId xmlns:a16="http://schemas.microsoft.com/office/drawing/2014/main" id="{F8063883-ED3D-4479-A825-37C765D1D2CF}"/>
              </a:ext>
            </a:extLst>
          </p:cNvPr>
          <p:cNvGraphicFramePr>
            <a:graphicFrameLocks/>
          </p:cNvGraphicFramePr>
          <p:nvPr>
            <p:extLst>
              <p:ext uri="{D42A27DB-BD31-4B8C-83A1-F6EECF244321}">
                <p14:modId xmlns:p14="http://schemas.microsoft.com/office/powerpoint/2010/main" val="2251285691"/>
              </p:ext>
            </p:extLst>
          </p:nvPr>
        </p:nvGraphicFramePr>
        <p:xfrm>
          <a:off x="6874276" y="2057399"/>
          <a:ext cx="4572000" cy="34822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26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7069-66F7-D959-65B6-783DFDD4691E}"/>
              </a:ext>
            </a:extLst>
          </p:cNvPr>
          <p:cNvSpPr>
            <a:spLocks noGrp="1"/>
          </p:cNvSpPr>
          <p:nvPr>
            <p:ph type="title"/>
          </p:nvPr>
        </p:nvSpPr>
        <p:spPr>
          <a:xfrm>
            <a:off x="919119" y="822186"/>
            <a:ext cx="10353761" cy="962226"/>
          </a:xfrm>
        </p:spPr>
        <p:txBody>
          <a:bodyPr>
            <a:normAutofit fontScale="90000"/>
          </a:bodyPr>
          <a:lstStyle/>
          <a:p>
            <a:r>
              <a:rPr lang="en-US" dirty="0"/>
              <a:t>KPI 2 – grade and subgrade wise revol-balance</a:t>
            </a:r>
          </a:p>
        </p:txBody>
      </p:sp>
      <p:sp>
        <p:nvSpPr>
          <p:cNvPr id="3" name="Content Placeholder 2">
            <a:extLst>
              <a:ext uri="{FF2B5EF4-FFF2-40B4-BE49-F238E27FC236}">
                <a16:creationId xmlns:a16="http://schemas.microsoft.com/office/drawing/2014/main" id="{1E5EDC21-95BF-185C-0176-DA496073A25A}"/>
              </a:ext>
            </a:extLst>
          </p:cNvPr>
          <p:cNvSpPr>
            <a:spLocks noGrp="1"/>
          </p:cNvSpPr>
          <p:nvPr>
            <p:ph idx="1"/>
          </p:nvPr>
        </p:nvSpPr>
        <p:spPr>
          <a:xfrm>
            <a:off x="506027" y="1899821"/>
            <a:ext cx="6693763" cy="4722921"/>
          </a:xfrm>
        </p:spPr>
        <p:txBody>
          <a:bodyPr>
            <a:normAutofit/>
          </a:bodyPr>
          <a:lstStyle/>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Category B holds the largest sum of $161,308,549 (161M), suggesting it accounts for a significant portion of the total revolving balance.</a:t>
            </a:r>
          </a:p>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Categories A, B, &amp; C have higher sum, which indicate they have greater amount in revolving balance, meaning better performance in credit utilization or loan distribution.</a:t>
            </a:r>
          </a:p>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By comparing these sums over time or against other relevant metrics, trends in revolving balances across different categories can be identified. For instance, if Category B consistently maintains the highest sum over multiple periods, it may signify a consistent trend in credit utilization within that category.</a:t>
            </a:r>
          </a:p>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Understanding which categories contribute the most to the total revolving balance can aid in more efficient resource allocation or in tailoring marketing strategies to target specific categories.</a:t>
            </a: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dirty="0"/>
          </a:p>
        </p:txBody>
      </p:sp>
      <p:graphicFrame>
        <p:nvGraphicFramePr>
          <p:cNvPr id="7" name="Chart 6">
            <a:extLst>
              <a:ext uri="{FF2B5EF4-FFF2-40B4-BE49-F238E27FC236}">
                <a16:creationId xmlns:a16="http://schemas.microsoft.com/office/drawing/2014/main" id="{C5DDA744-481B-4CBB-9572-B20D29924369}"/>
              </a:ext>
            </a:extLst>
          </p:cNvPr>
          <p:cNvGraphicFramePr>
            <a:graphicFrameLocks/>
          </p:cNvGraphicFramePr>
          <p:nvPr>
            <p:extLst>
              <p:ext uri="{D42A27DB-BD31-4B8C-83A1-F6EECF244321}">
                <p14:modId xmlns:p14="http://schemas.microsoft.com/office/powerpoint/2010/main" val="2940337111"/>
              </p:ext>
            </p:extLst>
          </p:nvPr>
        </p:nvGraphicFramePr>
        <p:xfrm>
          <a:off x="7288567" y="2041864"/>
          <a:ext cx="4662968" cy="40659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40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1C5A-572D-212E-7DEF-26C59208EFAD}"/>
              </a:ext>
            </a:extLst>
          </p:cNvPr>
          <p:cNvSpPr>
            <a:spLocks noGrp="1"/>
          </p:cNvSpPr>
          <p:nvPr>
            <p:ph type="title"/>
          </p:nvPr>
        </p:nvSpPr>
        <p:spPr>
          <a:xfrm>
            <a:off x="896045" y="781235"/>
            <a:ext cx="10399910" cy="1074199"/>
          </a:xfrm>
        </p:spPr>
        <p:txBody>
          <a:bodyPr>
            <a:normAutofit fontScale="90000"/>
          </a:bodyPr>
          <a:lstStyle/>
          <a:p>
            <a:r>
              <a:rPr lang="en-US" dirty="0"/>
              <a:t>KPI 3 – Total payment for verified and non verified status</a:t>
            </a:r>
          </a:p>
        </p:txBody>
      </p:sp>
      <p:sp>
        <p:nvSpPr>
          <p:cNvPr id="3" name="Content Placeholder 2">
            <a:extLst>
              <a:ext uri="{FF2B5EF4-FFF2-40B4-BE49-F238E27FC236}">
                <a16:creationId xmlns:a16="http://schemas.microsoft.com/office/drawing/2014/main" id="{5AD5CADC-4CE1-0A7C-622A-409F0F6DCC65}"/>
              </a:ext>
            </a:extLst>
          </p:cNvPr>
          <p:cNvSpPr>
            <a:spLocks noGrp="1"/>
          </p:cNvSpPr>
          <p:nvPr>
            <p:ph idx="1"/>
          </p:nvPr>
        </p:nvSpPr>
        <p:spPr>
          <a:xfrm>
            <a:off x="310718" y="2077964"/>
            <a:ext cx="6555551" cy="4456001"/>
          </a:xfrm>
        </p:spPr>
        <p:txBody>
          <a:bodyPr>
            <a:noAutofit/>
          </a:bodyPr>
          <a:lstStyle/>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The increased total payment sum within the "Verified" category may suggest that customers or clients place greater trust and confidence in verified transactions, leading to larger payment amounts.</a:t>
            </a:r>
            <a:endParaRPr lang="en-US" sz="1800" b="0"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Larger payment amounts in verified transactions could imply lower risk, as verified accounts are more likely to fulfill their payment obligations compared to non-verified accounts</a:t>
            </a:r>
            <a:r>
              <a:rPr lang="en-US" sz="1800" b="0" i="0" dirty="0">
                <a:effectLst/>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Given the consistent occurrence of higher payment amounts in verified transactions, banks may prioritize and streamline their verification processes to optimize revenue and efficiency.</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Discrepancies in payment amounts between verified and non-verified transactions may signal potential fraud or irregularities. Banks can utilize this insight to enhance fraud detection and prevention measures, such as implementing additional verification checks for high-value transactions.</a:t>
            </a:r>
          </a:p>
        </p:txBody>
      </p:sp>
      <p:graphicFrame>
        <p:nvGraphicFramePr>
          <p:cNvPr id="6" name="Chart 5">
            <a:extLst>
              <a:ext uri="{FF2B5EF4-FFF2-40B4-BE49-F238E27FC236}">
                <a16:creationId xmlns:a16="http://schemas.microsoft.com/office/drawing/2014/main" id="{525F3358-3E66-4BA2-9069-4BCDDA815813}"/>
              </a:ext>
            </a:extLst>
          </p:cNvPr>
          <p:cNvGraphicFramePr>
            <a:graphicFrameLocks/>
          </p:cNvGraphicFramePr>
          <p:nvPr>
            <p:extLst>
              <p:ext uri="{D42A27DB-BD31-4B8C-83A1-F6EECF244321}">
                <p14:modId xmlns:p14="http://schemas.microsoft.com/office/powerpoint/2010/main" val="3540274640"/>
              </p:ext>
            </p:extLst>
          </p:nvPr>
        </p:nvGraphicFramePr>
        <p:xfrm>
          <a:off x="6866270" y="2077964"/>
          <a:ext cx="4773930" cy="3194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694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heel(1)">
                                      <p:cBhvr>
                                        <p:cTn id="4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3538-23E7-1667-BC63-95F14B0AE5D4}"/>
              </a:ext>
            </a:extLst>
          </p:cNvPr>
          <p:cNvSpPr>
            <a:spLocks noGrp="1"/>
          </p:cNvSpPr>
          <p:nvPr>
            <p:ph type="title"/>
          </p:nvPr>
        </p:nvSpPr>
        <p:spPr>
          <a:xfrm>
            <a:off x="919119" y="816747"/>
            <a:ext cx="10353761" cy="1083076"/>
          </a:xfrm>
        </p:spPr>
        <p:txBody>
          <a:bodyPr>
            <a:normAutofit fontScale="90000"/>
          </a:bodyPr>
          <a:lstStyle/>
          <a:p>
            <a:r>
              <a:rPr lang="en-US" dirty="0"/>
              <a:t>KPI 4 – State wise and last credit pull wise loan status</a:t>
            </a:r>
          </a:p>
        </p:txBody>
      </p:sp>
      <p:sp>
        <p:nvSpPr>
          <p:cNvPr id="3" name="Content Placeholder 2">
            <a:extLst>
              <a:ext uri="{FF2B5EF4-FFF2-40B4-BE49-F238E27FC236}">
                <a16:creationId xmlns:a16="http://schemas.microsoft.com/office/drawing/2014/main" id="{E4DDC67D-D347-EC17-089F-0397A02AEB97}"/>
              </a:ext>
            </a:extLst>
          </p:cNvPr>
          <p:cNvSpPr>
            <a:spLocks noGrp="1"/>
          </p:cNvSpPr>
          <p:nvPr>
            <p:ph idx="1"/>
          </p:nvPr>
        </p:nvSpPr>
        <p:spPr>
          <a:xfrm>
            <a:off x="248574" y="2290439"/>
            <a:ext cx="5847425" cy="4465468"/>
          </a:xfrm>
        </p:spPr>
        <p:txBody>
          <a:bodyPr>
            <a:noAutofit/>
          </a:bodyPr>
          <a:lstStyle/>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States with elevated counts of specific loan statuses may signal regions where borrowers encounter difficulties with loan repayment or where default rates are higher. </a:t>
            </a:r>
          </a:p>
          <a:p>
            <a:pPr marL="342900" indent="-342900">
              <a:buFont typeface="+mj-lt"/>
              <a:buAutoNum type="arabicPeriod"/>
            </a:pPr>
            <a:r>
              <a:rPr lang="en-US" sz="1800" dirty="0">
                <a:effectLst/>
                <a:latin typeface="Times New Roman" panose="02020603050405020304" pitchFamily="18" charset="0"/>
                <a:cs typeface="Times New Roman" panose="02020603050405020304" pitchFamily="18" charset="0"/>
              </a:rPr>
              <a:t>States with a higher count of adverse loan status may represent higher risk areas for lenders or financial institutions, necessitating closer monitoring and risk mitigation strategies.</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S</a:t>
            </a:r>
            <a:r>
              <a:rPr lang="en-US" sz="1800" dirty="0">
                <a:effectLst/>
                <a:latin typeface="Times New Roman" panose="02020603050405020304" pitchFamily="18" charset="0"/>
                <a:cs typeface="Times New Roman" panose="02020603050405020304" pitchFamily="18" charset="0"/>
              </a:rPr>
              <a:t>tates with a higher count of fully paid or current loan status may represent market opportunities for lenders, indicating areas where there is strong borrower performance and potential for further lending activity.</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L</a:t>
            </a:r>
            <a:r>
              <a:rPr lang="en-US" sz="1800" dirty="0">
                <a:effectLst/>
                <a:latin typeface="Times New Roman" panose="02020603050405020304" pitchFamily="18" charset="0"/>
                <a:cs typeface="Times New Roman" panose="02020603050405020304" pitchFamily="18" charset="0"/>
              </a:rPr>
              <a:t>enders may tailor their product offerings or collection strategies based on the loan performance trends observed in different states, thereby optimizing customer engagement.</a:t>
            </a:r>
            <a:br>
              <a:rPr lang="en-US" sz="1400" dirty="0"/>
            </a:br>
            <a:endParaRPr lang="en-US" sz="1400" dirty="0"/>
          </a:p>
        </p:txBody>
      </p:sp>
      <p:pic>
        <p:nvPicPr>
          <p:cNvPr id="5" name="Picture 4">
            <a:extLst>
              <a:ext uri="{FF2B5EF4-FFF2-40B4-BE49-F238E27FC236}">
                <a16:creationId xmlns:a16="http://schemas.microsoft.com/office/drawing/2014/main" id="{9B91584F-3B64-A9A9-2693-D613051E10F5}"/>
              </a:ext>
            </a:extLst>
          </p:cNvPr>
          <p:cNvPicPr>
            <a:picLocks noChangeAspect="1"/>
          </p:cNvPicPr>
          <p:nvPr/>
        </p:nvPicPr>
        <p:blipFill>
          <a:blip r:embed="rId2"/>
          <a:stretch>
            <a:fillRect/>
          </a:stretch>
        </p:blipFill>
        <p:spPr>
          <a:xfrm>
            <a:off x="6551720" y="2290439"/>
            <a:ext cx="5228949" cy="3213716"/>
          </a:xfrm>
          <a:prstGeom prst="rect">
            <a:avLst/>
          </a:prstGeom>
        </p:spPr>
      </p:pic>
    </p:spTree>
    <p:extLst>
      <p:ext uri="{BB962C8B-B14F-4D97-AF65-F5344CB8AC3E}">
        <p14:creationId xmlns:p14="http://schemas.microsoft.com/office/powerpoint/2010/main" val="18193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ircle(in)">
                                      <p:cBhvr>
                                        <p:cTn id="4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1014</TotalTime>
  <Words>1421</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Times New Roman</vt:lpstr>
      <vt:lpstr>Tw Cen MT</vt:lpstr>
      <vt:lpstr>Tw Cen MT Condensed</vt:lpstr>
      <vt:lpstr>Wingdings</vt:lpstr>
      <vt:lpstr>Wingdings 3</vt:lpstr>
      <vt:lpstr>Integral</vt:lpstr>
      <vt:lpstr>Presentation on </vt:lpstr>
      <vt:lpstr>Group 5</vt:lpstr>
      <vt:lpstr>Objective of project</vt:lpstr>
      <vt:lpstr>KPI’S</vt:lpstr>
      <vt:lpstr>Dashboard </vt:lpstr>
      <vt:lpstr>KPI 1 – Year wise loan amount</vt:lpstr>
      <vt:lpstr>KPI 2 – grade and subgrade wise revol-balance</vt:lpstr>
      <vt:lpstr>KPI 3 – Total payment for verified and non verified status</vt:lpstr>
      <vt:lpstr>KPI 4 – State wise and last credit pull wise loan status</vt:lpstr>
      <vt:lpstr>KPI 5 – Home ownership vs last payment date stats</vt:lpstr>
      <vt:lpstr>Kpi 6 – loan amount vs purpose</vt:lpstr>
      <vt:lpstr>Kpi 6 – continued..</vt:lpstr>
      <vt:lpstr>Top Kpi’s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Aniket Dudhasagare</dc:creator>
  <cp:lastModifiedBy>superuser</cp:lastModifiedBy>
  <cp:revision>34</cp:revision>
  <dcterms:created xsi:type="dcterms:W3CDTF">2024-02-03T17:38:32Z</dcterms:created>
  <dcterms:modified xsi:type="dcterms:W3CDTF">2024-03-30T17:37:57Z</dcterms:modified>
</cp:coreProperties>
</file>