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66" autoAdjust="0"/>
    <p:restoredTop sz="94660"/>
  </p:normalViewPr>
  <p:slideViewPr>
    <p:cSldViewPr snapToGrid="0">
      <p:cViewPr varScale="1">
        <p:scale>
          <a:sx n="76" d="100"/>
          <a:sy n="76" d="100"/>
        </p:scale>
        <p:origin x="8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24BE60-8D13-4719-8E2B-17721457B857}" type="datetimeFigureOut">
              <a:rPr lang="en-IN" smtClean="0"/>
              <a:t>16-12-2020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52AEA7E-EDBA-4A84-99C5-D3448558427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4BE60-8D13-4719-8E2B-17721457B85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AEA7E-EDBA-4A84-99C5-D3448558427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832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4BE60-8D13-4719-8E2B-17721457B85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AEA7E-EDBA-4A84-99C5-D3448558427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680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4BE60-8D13-4719-8E2B-17721457B85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AEA7E-EDBA-4A84-99C5-D3448558427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52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BE60-8D13-4719-8E2B-17721457B857}"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AEA7E-EDBA-4A84-99C5-D3448558427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29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24BE60-8D13-4719-8E2B-17721457B85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AEA7E-EDBA-4A84-99C5-D3448558427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959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4BE60-8D13-4719-8E2B-17721457B857}" type="datetimeFigureOut">
              <a:rPr lang="en-IN" smtClean="0"/>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AEA7E-EDBA-4A84-99C5-D3448558427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283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4BE60-8D13-4719-8E2B-17721457B857}"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AEA7E-EDBA-4A84-99C5-D3448558427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753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4BE60-8D13-4719-8E2B-17721457B857}" type="datetimeFigureOut">
              <a:rPr lang="en-IN" smtClean="0"/>
              <a:t>16-12-2020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AEA7E-EDBA-4A84-99C5-D34485584274}" type="slidenum">
              <a:rPr lang="en-IN" smtClean="0"/>
              <a:t>‹#›</a:t>
            </a:fld>
            <a:endParaRPr lang="en-IN"/>
          </a:p>
        </p:txBody>
      </p:sp>
    </p:spTree>
    <p:extLst>
      <p:ext uri="{BB962C8B-B14F-4D97-AF65-F5344CB8AC3E}">
        <p14:creationId xmlns:p14="http://schemas.microsoft.com/office/powerpoint/2010/main" val="219227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24BE60-8D13-4719-8E2B-17721457B857}"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AEA7E-EDBA-4A84-99C5-D3448558427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65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24BE60-8D13-4719-8E2B-17721457B857}" type="datetimeFigureOut">
              <a:rPr lang="en-IN" smtClean="0"/>
              <a:t>16-12-2020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52AEA7E-EDBA-4A84-99C5-D3448558427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5604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24BE60-8D13-4719-8E2B-17721457B857}" type="datetimeFigureOut">
              <a:rPr lang="en-IN" smtClean="0"/>
              <a:t>16-12-2020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52AEA7E-EDBA-4A84-99C5-D3448558427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277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9283-F244-45ED-8C3A-E53551632CFA}"/>
              </a:ext>
            </a:extLst>
          </p:cNvPr>
          <p:cNvSpPr>
            <a:spLocks noGrp="1"/>
          </p:cNvSpPr>
          <p:nvPr>
            <p:ph type="ctrTitle"/>
          </p:nvPr>
        </p:nvSpPr>
        <p:spPr/>
        <p:txBody>
          <a:bodyPr>
            <a:normAutofit/>
          </a:bodyPr>
          <a:lstStyle/>
          <a:p>
            <a:r>
              <a:rPr lang="en-US" sz="3600" b="1" i="1" u="sng" dirty="0">
                <a:solidFill>
                  <a:schemeClr val="accent6"/>
                </a:solidFill>
                <a:latin typeface="Times New Roman" panose="02020603050405020304" pitchFamily="18" charset="0"/>
                <a:cs typeface="Times New Roman" panose="02020603050405020304" pitchFamily="18" charset="0"/>
              </a:rPr>
              <a:t>INTRODUCTION TO DATA MANAGEMENT project presentation</a:t>
            </a:r>
            <a:endParaRPr lang="en-IN" sz="3600" b="1" i="1" u="sng" dirty="0">
              <a:solidFill>
                <a:schemeClr val="accent6"/>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F6CEB2-E77E-4A66-ADBA-0B0C02332BDD}"/>
              </a:ext>
            </a:extLst>
          </p:cNvPr>
          <p:cNvSpPr>
            <a:spLocks noGrp="1"/>
          </p:cNvSpPr>
          <p:nvPr>
            <p:ph type="subTitle" idx="1"/>
          </p:nvPr>
        </p:nvSpPr>
        <p:spPr/>
        <p:txBody>
          <a:bodyPr>
            <a:noAutofit/>
          </a:bodyPr>
          <a:lstStyle/>
          <a:p>
            <a:r>
              <a:rPr lang="en-US" sz="1200" dirty="0">
                <a:solidFill>
                  <a:schemeClr val="accent5"/>
                </a:solidFill>
                <a:latin typeface="Times New Roman" panose="02020603050405020304" pitchFamily="18" charset="0"/>
                <a:cs typeface="Times New Roman" panose="02020603050405020304" pitchFamily="18" charset="0"/>
              </a:rPr>
              <a:t>NAME:J.SRIRAMPRAKASH</a:t>
            </a:r>
          </a:p>
          <a:p>
            <a:r>
              <a:rPr lang="en-US" sz="1200" dirty="0">
                <a:solidFill>
                  <a:schemeClr val="accent5"/>
                </a:solidFill>
                <a:latin typeface="Times New Roman" panose="02020603050405020304" pitchFamily="18" charset="0"/>
                <a:cs typeface="Times New Roman" panose="02020603050405020304" pitchFamily="18" charset="0"/>
              </a:rPr>
              <a:t>REG.NO:11809891</a:t>
            </a:r>
          </a:p>
          <a:p>
            <a:r>
              <a:rPr lang="en-US" sz="1200" dirty="0">
                <a:solidFill>
                  <a:schemeClr val="accent5"/>
                </a:solidFill>
                <a:latin typeface="Times New Roman" panose="02020603050405020304" pitchFamily="18" charset="0"/>
                <a:cs typeface="Times New Roman" panose="02020603050405020304" pitchFamily="18" charset="0"/>
              </a:rPr>
              <a:t>COURSE CODE: INT217</a:t>
            </a:r>
            <a:endParaRPr lang="en-IN" sz="12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5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6E2F-0D8C-4410-9B7D-BD8F0BC1704F}"/>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DATA ANALYSIS REPORT</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C59009-2426-4DD6-9491-1229FE669602}"/>
              </a:ext>
            </a:extLst>
          </p:cNvPr>
          <p:cNvSpPr>
            <a:spLocks noGrp="1"/>
          </p:cNvSpPr>
          <p:nvPr>
            <p:ph idx="1"/>
          </p:nvPr>
        </p:nvSpPr>
        <p:spPr/>
        <p:txBody>
          <a:bodyPr/>
          <a:lstStyle/>
          <a:p>
            <a:r>
              <a:rPr lang="en-IN" b="1" dirty="0"/>
              <a:t>DASHBOARD</a:t>
            </a:r>
          </a:p>
          <a:p>
            <a:pPr marL="0" indent="0">
              <a:buNone/>
            </a:pPr>
            <a:endParaRPr lang="en-IN" dirty="0"/>
          </a:p>
        </p:txBody>
      </p:sp>
      <p:pic>
        <p:nvPicPr>
          <p:cNvPr id="4" name="Picture 3" descr="Graphical user interface, application, PowerPoint&#10;&#10;Description automatically generated">
            <a:extLst>
              <a:ext uri="{FF2B5EF4-FFF2-40B4-BE49-F238E27FC236}">
                <a16:creationId xmlns:a16="http://schemas.microsoft.com/office/drawing/2014/main" id="{45CF8B8F-D88C-4A20-8E4F-B7E6912C522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706238" y="1853754"/>
            <a:ext cx="8131263" cy="4274672"/>
          </a:xfrm>
          <a:prstGeom prst="rect">
            <a:avLst/>
          </a:prstGeom>
        </p:spPr>
      </p:pic>
    </p:spTree>
    <p:extLst>
      <p:ext uri="{BB962C8B-B14F-4D97-AF65-F5344CB8AC3E}">
        <p14:creationId xmlns:p14="http://schemas.microsoft.com/office/powerpoint/2010/main" val="124126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5C50-7053-441A-919E-1FBA2EDA9856}"/>
              </a:ext>
            </a:extLst>
          </p:cNvPr>
          <p:cNvSpPr>
            <a:spLocks noGrp="1"/>
          </p:cNvSpPr>
          <p:nvPr>
            <p:ph type="title"/>
          </p:nvPr>
        </p:nvSpPr>
        <p:spPr/>
        <p:txBody>
          <a:bodyPr/>
          <a:lstStyle/>
          <a:p>
            <a:r>
              <a:rPr lang="en-IN" b="1" i="1" u="sng" dirty="0">
                <a:latin typeface="Times New Roman" panose="02020603050405020304" pitchFamily="18" charset="0"/>
                <a:ea typeface="Calibri" panose="020F0502020204030204" pitchFamily="34" charset="0"/>
                <a:cs typeface="Times New Roman" panose="02020603050405020304" pitchFamily="18" charset="0"/>
              </a:rPr>
              <a:t>HYPERLINKING</a:t>
            </a:r>
            <a:endParaRPr lang="en-IN" i="1" u="sng" dirty="0">
              <a:latin typeface="Times New Roman" panose="02020603050405020304" pitchFamily="18" charset="0"/>
              <a:cs typeface="Times New Roman" panose="02020603050405020304" pitchFamily="18" charset="0"/>
            </a:endParaRPr>
          </a:p>
        </p:txBody>
      </p:sp>
      <p:pic>
        <p:nvPicPr>
          <p:cNvPr id="7" name="Content Placeholder 6" descr="Graphical user interface, application, table, Excel&#10;&#10;Description automatically generated">
            <a:extLst>
              <a:ext uri="{FF2B5EF4-FFF2-40B4-BE49-F238E27FC236}">
                <a16:creationId xmlns:a16="http://schemas.microsoft.com/office/drawing/2014/main" id="{35400C9E-B53A-4257-88BB-38413D6CAFA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3780" y="2016125"/>
            <a:ext cx="8025728" cy="3449638"/>
          </a:xfrm>
          <a:prstGeom prst="rect">
            <a:avLst/>
          </a:prstGeom>
        </p:spPr>
      </p:pic>
    </p:spTree>
    <p:extLst>
      <p:ext uri="{BB962C8B-B14F-4D97-AF65-F5344CB8AC3E}">
        <p14:creationId xmlns:p14="http://schemas.microsoft.com/office/powerpoint/2010/main" val="25410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B355-CA6A-4DD2-91BC-4CC3458FE466}"/>
              </a:ext>
            </a:extLst>
          </p:cNvPr>
          <p:cNvSpPr>
            <a:spLocks noGrp="1"/>
          </p:cNvSpPr>
          <p:nvPr>
            <p:ph type="title"/>
          </p:nvPr>
        </p:nvSpPr>
        <p:spPr/>
        <p:txBody>
          <a:bodyPr/>
          <a:lstStyle/>
          <a:p>
            <a:r>
              <a:rPr lang="en-US" b="1" dirty="0"/>
              <a:t>MOST PARTICIPATED COUTNRIES.</a:t>
            </a:r>
            <a:r>
              <a:rPr lang="en-US" dirty="0"/>
              <a:t> </a:t>
            </a:r>
            <a:br>
              <a:rPr lang="en-IN" dirty="0"/>
            </a:br>
            <a:endParaRPr lang="en-IN" dirty="0"/>
          </a:p>
        </p:txBody>
      </p:sp>
      <p:pic>
        <p:nvPicPr>
          <p:cNvPr id="4" name="Content Placeholder 3" descr="A screenshot of a computer&#10;&#10;Description automatically generated">
            <a:extLst>
              <a:ext uri="{FF2B5EF4-FFF2-40B4-BE49-F238E27FC236}">
                <a16:creationId xmlns:a16="http://schemas.microsoft.com/office/drawing/2014/main" id="{C5F5F41B-28FB-46B1-AE1A-9E8F74605E5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13234" y="2016125"/>
            <a:ext cx="9741620" cy="4037356"/>
          </a:xfrm>
          <a:prstGeom prst="rect">
            <a:avLst/>
          </a:prstGeom>
        </p:spPr>
      </p:pic>
    </p:spTree>
    <p:extLst>
      <p:ext uri="{BB962C8B-B14F-4D97-AF65-F5344CB8AC3E}">
        <p14:creationId xmlns:p14="http://schemas.microsoft.com/office/powerpoint/2010/main" val="384131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9672-F9AF-4128-A399-2CBDE10D7A7A}"/>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NUMBER OF MEDALS WON BY A COUNTRY.</a:t>
            </a:r>
            <a:br>
              <a:rPr lang="en-IN" dirty="0"/>
            </a:br>
            <a:endParaRPr lang="en-IN" dirty="0"/>
          </a:p>
        </p:txBody>
      </p:sp>
      <p:pic>
        <p:nvPicPr>
          <p:cNvPr id="4" name="Content Placeholder 3" descr="Graphical user interface, application, table&#10;&#10;Description automatically generated">
            <a:extLst>
              <a:ext uri="{FF2B5EF4-FFF2-40B4-BE49-F238E27FC236}">
                <a16:creationId xmlns:a16="http://schemas.microsoft.com/office/drawing/2014/main" id="{C2696F27-20A9-4B33-B904-F297D06F818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80" y="2016125"/>
            <a:ext cx="9603274" cy="4170666"/>
          </a:xfrm>
          <a:prstGeom prst="rect">
            <a:avLst/>
          </a:prstGeom>
        </p:spPr>
      </p:pic>
    </p:spTree>
    <p:extLst>
      <p:ext uri="{BB962C8B-B14F-4D97-AF65-F5344CB8AC3E}">
        <p14:creationId xmlns:p14="http://schemas.microsoft.com/office/powerpoint/2010/main" val="224162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886C-0A2A-44D0-AF45-00B8B4B20878}"/>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PERCENTAGE OF MALE AND FEMALE.</a:t>
            </a:r>
            <a:endParaRPr lang="en-IN" i="1" u="sng" dirty="0">
              <a:latin typeface="Times New Roman" panose="02020603050405020304" pitchFamily="18" charset="0"/>
              <a:cs typeface="Times New Roman" panose="02020603050405020304" pitchFamily="18" charset="0"/>
            </a:endParaRPr>
          </a:p>
        </p:txBody>
      </p:sp>
      <p:pic>
        <p:nvPicPr>
          <p:cNvPr id="4" name="Content Placeholder 3" descr="Graphical user interface, application, table, Excel, PowerPoint&#10;&#10;Description automatically generated">
            <a:extLst>
              <a:ext uri="{FF2B5EF4-FFF2-40B4-BE49-F238E27FC236}">
                <a16:creationId xmlns:a16="http://schemas.microsoft.com/office/drawing/2014/main" id="{CE793C80-E5D4-474D-8EC3-8C19CD7EDC3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80" y="2016125"/>
            <a:ext cx="9686590" cy="4037356"/>
          </a:xfrm>
          <a:prstGeom prst="rect">
            <a:avLst/>
          </a:prstGeom>
        </p:spPr>
      </p:pic>
    </p:spTree>
    <p:extLst>
      <p:ext uri="{BB962C8B-B14F-4D97-AF65-F5344CB8AC3E}">
        <p14:creationId xmlns:p14="http://schemas.microsoft.com/office/powerpoint/2010/main" val="389257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3AD1-1FA3-4E5A-A08E-EB96BE23AB5D}"/>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PARTICIPANTS AVG HEIGHT AND WEIGHT.</a:t>
            </a:r>
            <a:endParaRPr lang="en-IN" i="1" u="sng" dirty="0">
              <a:latin typeface="Times New Roman" panose="02020603050405020304" pitchFamily="18" charset="0"/>
              <a:cs typeface="Times New Roman" panose="02020603050405020304" pitchFamily="18" charset="0"/>
            </a:endParaRPr>
          </a:p>
        </p:txBody>
      </p:sp>
      <p:pic>
        <p:nvPicPr>
          <p:cNvPr id="4" name="Content Placeholder 3" descr="Graphical user interface, application&#10;&#10;Description automatically generated">
            <a:extLst>
              <a:ext uri="{FF2B5EF4-FFF2-40B4-BE49-F238E27FC236}">
                <a16:creationId xmlns:a16="http://schemas.microsoft.com/office/drawing/2014/main" id="{1F1490B5-E5A8-42FB-8E5F-77A1A060635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80" y="2016125"/>
            <a:ext cx="9603274" cy="4037356"/>
          </a:xfrm>
          <a:prstGeom prst="rect">
            <a:avLst/>
          </a:prstGeom>
        </p:spPr>
      </p:pic>
    </p:spTree>
    <p:extLst>
      <p:ext uri="{BB962C8B-B14F-4D97-AF65-F5344CB8AC3E}">
        <p14:creationId xmlns:p14="http://schemas.microsoft.com/office/powerpoint/2010/main" val="409629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2AFA-B793-476E-BAB8-9D2C8FC3F150}"/>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TOP 20 EVENTS.</a:t>
            </a:r>
            <a:endParaRPr lang="en-IN" i="1" u="sng" dirty="0">
              <a:latin typeface="Times New Roman" panose="02020603050405020304" pitchFamily="18" charset="0"/>
              <a:cs typeface="Times New Roman" panose="02020603050405020304" pitchFamily="18" charset="0"/>
            </a:endParaRPr>
          </a:p>
        </p:txBody>
      </p:sp>
      <p:pic>
        <p:nvPicPr>
          <p:cNvPr id="4" name="Content Placeholder 3" descr="Graphical user interface, application, table&#10;&#10;Description automatically generated">
            <a:extLst>
              <a:ext uri="{FF2B5EF4-FFF2-40B4-BE49-F238E27FC236}">
                <a16:creationId xmlns:a16="http://schemas.microsoft.com/office/drawing/2014/main" id="{66615E14-68B9-411A-8D63-C0F013C65A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80" y="2016125"/>
            <a:ext cx="9603274" cy="4037356"/>
          </a:xfrm>
          <a:prstGeom prst="rect">
            <a:avLst/>
          </a:prstGeom>
        </p:spPr>
      </p:pic>
    </p:spTree>
    <p:extLst>
      <p:ext uri="{BB962C8B-B14F-4D97-AF65-F5344CB8AC3E}">
        <p14:creationId xmlns:p14="http://schemas.microsoft.com/office/powerpoint/2010/main" val="175182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198B-5BBB-4248-8175-C79C886CA86F}"/>
              </a:ext>
            </a:extLst>
          </p:cNvPr>
          <p:cNvSpPr>
            <a:spLocks noGrp="1"/>
          </p:cNvSpPr>
          <p:nvPr>
            <p:ph type="title"/>
          </p:nvPr>
        </p:nvSpPr>
        <p:spPr/>
        <p:txBody>
          <a:bodyPr/>
          <a:lstStyle/>
          <a:p>
            <a:r>
              <a:rPr lang="en-IN" b="1" i="1" u="sng" dirty="0">
                <a:latin typeface="Times New Roman" panose="02020603050405020304" pitchFamily="18" charset="0"/>
                <a:cs typeface="Times New Roman" panose="02020603050405020304" pitchFamily="18" charset="0"/>
              </a:rPr>
              <a:t>NO OF TIMES A TEAM PARTICIPATED.</a:t>
            </a:r>
            <a:endParaRPr lang="en-IN" i="1" u="sng" dirty="0">
              <a:latin typeface="Times New Roman" panose="02020603050405020304" pitchFamily="18" charset="0"/>
              <a:cs typeface="Times New Roman" panose="02020603050405020304" pitchFamily="18" charset="0"/>
            </a:endParaRPr>
          </a:p>
        </p:txBody>
      </p:sp>
      <p:pic>
        <p:nvPicPr>
          <p:cNvPr id="4" name="Content Placeholder 3" descr="Graphical user interface, application&#10;&#10;Description automatically generated">
            <a:extLst>
              <a:ext uri="{FF2B5EF4-FFF2-40B4-BE49-F238E27FC236}">
                <a16:creationId xmlns:a16="http://schemas.microsoft.com/office/drawing/2014/main" id="{18CA4F21-2371-468F-8531-481EEAFF3E8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9" y="1957759"/>
            <a:ext cx="9603275" cy="4095722"/>
          </a:xfrm>
          <a:prstGeom prst="rect">
            <a:avLst/>
          </a:prstGeom>
        </p:spPr>
      </p:pic>
    </p:spTree>
    <p:extLst>
      <p:ext uri="{BB962C8B-B14F-4D97-AF65-F5344CB8AC3E}">
        <p14:creationId xmlns:p14="http://schemas.microsoft.com/office/powerpoint/2010/main" val="100743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CCCCF0D-3DC2-495D-B16D-B0B0ACF49B4D}"/>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b="1" i="1" u="sng" dirty="0">
                <a:latin typeface="Times New Roman" panose="02020603050405020304" pitchFamily="18" charset="0"/>
                <a:cs typeface="Times New Roman" panose="02020603050405020304" pitchFamily="18" charset="0"/>
              </a:rPr>
              <a:t>THANK YOU</a:t>
            </a:r>
          </a:p>
        </p:txBody>
      </p:sp>
      <p:pic>
        <p:nvPicPr>
          <p:cNvPr id="32" name="Graphic 31" descr="Smiling Face with No Fill">
            <a:extLst>
              <a:ext uri="{FF2B5EF4-FFF2-40B4-BE49-F238E27FC236}">
                <a16:creationId xmlns:a16="http://schemas.microsoft.com/office/drawing/2014/main" id="{E28A1843-68A8-4D89-BE96-544A603E0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47" name="Straight Connector 4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9" name="Picture 48">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27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B021-FA9C-416C-B7A9-5AB6311F8623}"/>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OLYMPIC ATHLETE EVENTS.</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8B617E-FA8B-4DA8-82B0-90269799C3A7}"/>
              </a:ext>
            </a:extLst>
          </p:cNvPr>
          <p:cNvSpPr>
            <a:spLocks noGrp="1"/>
          </p:cNvSpPr>
          <p:nvPr>
            <p:ph idx="1"/>
          </p:nvPr>
        </p:nvSpPr>
        <p:spPr/>
        <p:txBody>
          <a:bodyPr>
            <a:normAutofit/>
          </a:bodyPr>
          <a:lstStyle/>
          <a:p>
            <a:r>
              <a:rPr lang="en-US" sz="1800" b="1" i="1" dirty="0">
                <a:latin typeface="Times New Roman" panose="02020603050405020304" pitchFamily="18" charset="0"/>
                <a:cs typeface="Times New Roman" panose="02020603050405020304" pitchFamily="18" charset="0"/>
              </a:rPr>
              <a:t>INTRODUCTION:</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From the 8th century B.C. to the 4th century A.D., the Games were held every four years in Olympia, located in the western Peloponnese peninsula, in honor of the god Zeus. </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The first modern Olympics took place in 1896 in Athens, and featured 280 participants from 13 nations, competing in 43 events.</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This dataset provides athlete and event data for all Olympics held from 1896 to 2016.</a:t>
            </a:r>
          </a:p>
          <a:p>
            <a:pPr marL="800100" lvl="1" indent="-342900">
              <a:buFont typeface="+mj-lt"/>
              <a:buAutoNum type="arabicPeriod"/>
            </a:pPr>
            <a:r>
              <a:rPr lang="en-US" sz="1600" dirty="0">
                <a:latin typeface="Times New Roman" panose="02020603050405020304" pitchFamily="18" charset="0"/>
                <a:cs typeface="Times New Roman" panose="02020603050405020304" pitchFamily="18" charset="0"/>
              </a:rPr>
              <a:t>the Winter and Summer Games were held in the same year up until 1992. After that, they began to be staggered, such that the Summer and Winter games alternate on a four-year cycle.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21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7E82-D819-4E76-944C-5984CA3231EB}"/>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Objectives/Scope of the Analysis:</a:t>
            </a:r>
            <a:br>
              <a:rPr lang="en-IN" sz="4000" b="1" dirty="0"/>
            </a:br>
            <a:endParaRPr lang="en-IN" dirty="0"/>
          </a:p>
        </p:txBody>
      </p:sp>
      <p:sp>
        <p:nvSpPr>
          <p:cNvPr id="3" name="Content Placeholder 2">
            <a:extLst>
              <a:ext uri="{FF2B5EF4-FFF2-40B4-BE49-F238E27FC236}">
                <a16:creationId xmlns:a16="http://schemas.microsoft.com/office/drawing/2014/main" id="{6FAEA52D-06EB-4099-85E3-85EBC5759C5A}"/>
              </a:ext>
            </a:extLst>
          </p:cNvPr>
          <p:cNvSpPr>
            <a:spLocks noGrp="1"/>
          </p:cNvSpPr>
          <p:nvPr>
            <p:ph idx="1"/>
          </p:nvPr>
        </p:nvSpPr>
        <p:spPr/>
        <p:txBody>
          <a:bodyPr/>
          <a:lstStyle/>
          <a:p>
            <a:pPr marL="0" indent="0">
              <a:buNone/>
            </a:pPr>
            <a:r>
              <a:rPr lang="en-US" sz="1800" dirty="0">
                <a:latin typeface="Times New Roman" panose="02020603050405020304" pitchFamily="18" charset="0"/>
                <a:cs typeface="Times New Roman" panose="02020603050405020304" pitchFamily="18" charset="0"/>
              </a:rPr>
              <a:t>The main objectives of my project are to know:</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The most participated countries.</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Number of medals won by a country.</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Percentage of males and females participated in the Olympic over the years.</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Most medals won by a team.</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Participants avg height and weight.</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Top 20 events based on their occurrence.</a:t>
            </a:r>
            <a:endParaRPr lang="en-IN"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US" sz="1800" dirty="0">
                <a:latin typeface="Times New Roman" panose="02020603050405020304" pitchFamily="18" charset="0"/>
                <a:cs typeface="Times New Roman" panose="02020603050405020304" pitchFamily="18" charset="0"/>
              </a:rPr>
              <a:t>No. of times a team participated.</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883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72FC-1525-45C0-869B-95AF63CFB6A0}"/>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CONCEPTS USED:</a:t>
            </a:r>
            <a:endParaRPr lang="en-IN" b="1"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986947-C53B-4611-9248-E45D58DF7333}"/>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CONCEPTS USED IN THIS PROJECT ARE:</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DATA CLEANING / ETL PROCESS.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PIVOTING.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HYPERLINKING.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SORTING.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DASHBOARD.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65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35B8DA-C179-4BD9-B16E-E111715B5849}"/>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ETL PROCESS:</a:t>
            </a:r>
            <a:endParaRPr lang="en-IN" b="1" i="1" u="sng"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67545FE-B453-4128-8D87-88A9E7A7B8F2}"/>
              </a:ext>
            </a:extLst>
          </p:cNvPr>
          <p:cNvSpPr>
            <a:spLocks noGrp="1"/>
          </p:cNvSpPr>
          <p:nvPr>
            <p:ph idx="1"/>
          </p:nvPr>
        </p:nvSpPr>
        <p:spPr/>
        <p:txBody>
          <a:bodyPr>
            <a:normAutofit/>
          </a:bodyPr>
          <a:lstStyle/>
          <a:p>
            <a:r>
              <a:rPr lang="en-IN" sz="1800" b="1" dirty="0">
                <a:latin typeface="Times New Roman" panose="02020603050405020304" pitchFamily="18" charset="0"/>
                <a:cs typeface="Times New Roman" panose="02020603050405020304" pitchFamily="18" charset="0"/>
              </a:rPr>
              <a:t>What is ETL?</a:t>
            </a:r>
          </a:p>
          <a:p>
            <a:pPr fontAlgn="base"/>
            <a:r>
              <a:rPr lang="en-IN" sz="1800" dirty="0">
                <a:latin typeface="Times New Roman" panose="02020603050405020304" pitchFamily="18" charset="0"/>
                <a:cs typeface="Times New Roman" panose="02020603050405020304" pitchFamily="18" charset="0"/>
              </a:rPr>
              <a:t>The process of extracting data from multiple source systems, transforming it to suit business needs, and loading it into a destination database is commonly called ETL, which stands for extraction, transformation, and loading. While ETL is usually explained as three distinct steps, this actually simplifies it too much as it is truly a broad process that requires a variety of actions.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79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735123-081D-4A40-AE8E-8DA2F60DAE39}"/>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1) Extraction</a:t>
            </a:r>
            <a:br>
              <a:rPr lang="en-IN" b="1" dirty="0"/>
            </a:br>
            <a:endParaRPr lang="en-IN" dirty="0"/>
          </a:p>
        </p:txBody>
      </p:sp>
      <p:sp>
        <p:nvSpPr>
          <p:cNvPr id="8" name="Content Placeholder 7">
            <a:extLst>
              <a:ext uri="{FF2B5EF4-FFF2-40B4-BE49-F238E27FC236}">
                <a16:creationId xmlns:a16="http://schemas.microsoft.com/office/drawing/2014/main" id="{529D7B3B-0572-4FD9-B105-F3E9B8E06FE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 this step, data is extracted from the source system into the staging area. Transformations if any are done in staging area so that performance of source system in not degraded. Also, if corrupted data is copied directly from the source into Data warehouse database, rollback will be a challenge. Staging area gives an opportunity to validate extracted data before it moves into the Data warehouse.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121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1EA5-221B-4772-9B45-6BE009707A26}"/>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2) Transformation</a:t>
            </a:r>
            <a:r>
              <a:rPr lang="en-IN" b="1" i="1" u="sng" dirty="0">
                <a:latin typeface="Times New Roman" panose="02020603050405020304" pitchFamily="18" charset="0"/>
                <a:cs typeface="Times New Roman" panose="02020603050405020304" pitchFamily="18" charset="0"/>
              </a:rPr>
              <a:t>.</a:t>
            </a:r>
            <a:endParaRPr lang="en-IN" i="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F0C167-B49F-4DE1-8A0B-92C72D1931C4}"/>
              </a:ext>
            </a:extLst>
          </p:cNvPr>
          <p:cNvSpPr>
            <a:spLocks noGrp="1"/>
          </p:cNvSpPr>
          <p:nvPr>
            <p:ph idx="1"/>
          </p:nvPr>
        </p:nvSpPr>
        <p:spPr/>
        <p:txBody>
          <a:bodyPr/>
          <a:lstStyle/>
          <a:p>
            <a:pPr marL="0" indent="0">
              <a:buNone/>
            </a:pPr>
            <a:r>
              <a:rPr lang="en-US" dirty="0"/>
              <a:t>Data extracted from source server is raw and not usable in its original form. There fore it needs to be cleansed, mapped and transformed. In fact, this is the key step where ETL process adds value and changes data such that insightful BI reports can be generated.</a:t>
            </a:r>
            <a:endParaRPr lang="en-IN" dirty="0"/>
          </a:p>
        </p:txBody>
      </p:sp>
    </p:spTree>
    <p:extLst>
      <p:ext uri="{BB962C8B-B14F-4D97-AF65-F5344CB8AC3E}">
        <p14:creationId xmlns:p14="http://schemas.microsoft.com/office/powerpoint/2010/main" val="370975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0FD3-85A2-4C78-A5CE-5E1B358C39A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Loading</a:t>
            </a:r>
            <a:br>
              <a:rPr lang="en-IN" b="1" dirty="0"/>
            </a:br>
            <a:endParaRPr lang="en-IN" dirty="0"/>
          </a:p>
        </p:txBody>
      </p:sp>
      <p:sp>
        <p:nvSpPr>
          <p:cNvPr id="3" name="Content Placeholder 2">
            <a:extLst>
              <a:ext uri="{FF2B5EF4-FFF2-40B4-BE49-F238E27FC236}">
                <a16:creationId xmlns:a16="http://schemas.microsoft.com/office/drawing/2014/main" id="{38ED6025-AA85-4B0F-B20A-B1253027A18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Loading data into the target data warehouse database is the last step of the ETL process. In a typical Data warehouse, huge volume of data needs to be loaded in a relatively short period (nights). Hence, load process should be optimized for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518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D10EA2D-6B5F-4C64-87C0-CB680972519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b="1" i="1" u="sng" dirty="0">
                <a:latin typeface="Times New Roman" panose="02020603050405020304" pitchFamily="18" charset="0"/>
                <a:cs typeface="Times New Roman" panose="02020603050405020304" pitchFamily="18" charset="0"/>
              </a:rPr>
              <a:t>CLEANING STEP</a:t>
            </a:r>
          </a:p>
        </p:txBody>
      </p:sp>
      <p:pic>
        <p:nvPicPr>
          <p:cNvPr id="4" name="Content Placeholder 3" descr="Graphical user interface, application&#10;&#10;Description automatically generated">
            <a:extLst>
              <a:ext uri="{FF2B5EF4-FFF2-40B4-BE49-F238E27FC236}">
                <a16:creationId xmlns:a16="http://schemas.microsoft.com/office/drawing/2014/main" id="{ADB64B08-0526-45DC-B746-2D10A1C0BC6F}"/>
              </a:ext>
            </a:extLst>
          </p:cNvPr>
          <p:cNvPicPr>
            <a:picLocks noGrp="1"/>
          </p:cNvPicPr>
          <p:nvPr>
            <p:ph idx="1"/>
          </p:nvPr>
        </p:nvPicPr>
        <p:blipFill rotWithShape="1">
          <a:blip r:embed="rId3" cstate="print">
            <a:extLst>
              <a:ext uri="{28A0092B-C50C-407E-A947-70E740481C1C}">
                <a14:useLocalDpi xmlns:a14="http://schemas.microsoft.com/office/drawing/2010/main" val="0"/>
              </a:ext>
            </a:extLst>
          </a:blip>
          <a:srcRect r="3"/>
          <a:stretch/>
        </p:blipFill>
        <p:spPr>
          <a:xfrm>
            <a:off x="1451579" y="2015732"/>
            <a:ext cx="6134238" cy="3450613"/>
          </a:xfrm>
          <a:prstGeom prst="rect">
            <a:avLst/>
          </a:prstGeom>
        </p:spPr>
      </p:pic>
    </p:spTree>
    <p:extLst>
      <p:ext uri="{BB962C8B-B14F-4D97-AF65-F5344CB8AC3E}">
        <p14:creationId xmlns:p14="http://schemas.microsoft.com/office/powerpoint/2010/main" val="15669759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549</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Gill Sans MT</vt:lpstr>
      <vt:lpstr>Times New Roman</vt:lpstr>
      <vt:lpstr>Gallery</vt:lpstr>
      <vt:lpstr>INTRODUCTION TO DATA MANAGEMENT project presentation</vt:lpstr>
      <vt:lpstr>OLYMPIC ATHLETE EVENTS.</vt:lpstr>
      <vt:lpstr>Objectives/Scope of the Analysis: </vt:lpstr>
      <vt:lpstr>CONCEPTS USED:</vt:lpstr>
      <vt:lpstr>ETL PROCESS:</vt:lpstr>
      <vt:lpstr>1) Extraction </vt:lpstr>
      <vt:lpstr>2) Transformation.</vt:lpstr>
      <vt:lpstr>3) Loading </vt:lpstr>
      <vt:lpstr>CLEANING STEP</vt:lpstr>
      <vt:lpstr>DATA ANALYSIS REPORT</vt:lpstr>
      <vt:lpstr>HYPERLINKING</vt:lpstr>
      <vt:lpstr>MOST PARTICIPATED COUTNRIES.  </vt:lpstr>
      <vt:lpstr>NUMBER OF MEDALS WON BY A COUNTRY. </vt:lpstr>
      <vt:lpstr>PERCENTAGE OF MALE AND FEMALE.</vt:lpstr>
      <vt:lpstr>PARTICIPANTS AVG HEIGHT AND WEIGHT.</vt:lpstr>
      <vt:lpstr>TOP 20 EVENTS.</vt:lpstr>
      <vt:lpstr>NO OF TIMES A TEAM PARTICIPATED.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MANAGEMENT project presentation</dc:title>
  <dc:creator>sreeram prakash</dc:creator>
  <cp:lastModifiedBy>sreeram prakash</cp:lastModifiedBy>
  <cp:revision>1</cp:revision>
  <dcterms:created xsi:type="dcterms:W3CDTF">2020-12-16T11:37:47Z</dcterms:created>
  <dcterms:modified xsi:type="dcterms:W3CDTF">2020-12-16T11:38:37Z</dcterms:modified>
</cp:coreProperties>
</file>