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64" r:id="rId7"/>
    <p:sldId id="274" r:id="rId8"/>
    <p:sldId id="266" r:id="rId9"/>
    <p:sldId id="267" r:id="rId10"/>
    <p:sldId id="275" r:id="rId11"/>
    <p:sldId id="269" r:id="rId12"/>
    <p:sldId id="270" r:id="rId13"/>
    <p:sldId id="280" r:id="rId14"/>
    <p:sldId id="278" r:id="rId15"/>
    <p:sldId id="281" r:id="rId16"/>
    <p:sldId id="282" r:id="rId17"/>
    <p:sldId id="283" r:id="rId18"/>
    <p:sldId id="272" r:id="rId19"/>
    <p:sldId id="273"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6781800" cy="2938497"/>
          </a:xfrm>
          <a:prstGeom prst="rect">
            <a:avLst/>
          </a:prstGeom>
          <a:noFill/>
        </p:spPr>
        <p:txBody>
          <a:bodyPr wrap="square">
            <a:spAutoFit/>
          </a:bodyPr>
          <a:lstStyle/>
          <a:p>
            <a:pPr algn="just"/>
            <a:r>
              <a:rPr lang="en-US" b="1" u="sng" dirty="0"/>
              <a:t>Submitted By </a:t>
            </a:r>
            <a:r>
              <a:rPr lang="en-US" dirty="0"/>
              <a:t>: Team </a:t>
            </a:r>
            <a:r>
              <a:rPr lang="en-IN" sz="1800" kern="100" dirty="0">
                <a:solidFill>
                  <a:srgbClr val="000000"/>
                </a:solidFill>
                <a:effectLst/>
                <a:latin typeface="Arial" panose="020B0604020202020204" pitchFamily="34" charset="0"/>
                <a:ea typeface="Arial" panose="020B0604020202020204" pitchFamily="34" charset="0"/>
              </a:rPr>
              <a:t>TECH TITANS</a:t>
            </a:r>
            <a:endParaRPr lang="en-US" sz="1800" kern="100" dirty="0">
              <a:solidFill>
                <a:srgbClr val="000000"/>
              </a:solidFill>
              <a:effectLst/>
              <a:latin typeface="Arial" panose="020B0604020202020204" pitchFamily="34" charset="0"/>
              <a:ea typeface="Arial" panose="020B0604020202020204" pitchFamily="34" charset="0"/>
            </a:endParaRPr>
          </a:p>
          <a:p>
            <a:endParaRPr lang="en-US" dirty="0"/>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S.Revanth</a:t>
            </a:r>
            <a:r>
              <a:rPr lang="en-IN" sz="1800" kern="100" dirty="0">
                <a:solidFill>
                  <a:srgbClr val="000000"/>
                </a:solidFill>
                <a:effectLst/>
                <a:latin typeface="Arial" panose="020B0604020202020204" pitchFamily="34" charset="0"/>
                <a:ea typeface="Arial" panose="020B0604020202020204" pitchFamily="34" charset="0"/>
              </a:rPr>
              <a:t> Sai               -     AP23110011112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T. </a:t>
            </a:r>
            <a:r>
              <a:rPr lang="en-IN" sz="1800" kern="100" dirty="0" err="1">
                <a:solidFill>
                  <a:srgbClr val="000000"/>
                </a:solidFill>
                <a:effectLst/>
                <a:latin typeface="Arial" panose="020B0604020202020204" pitchFamily="34" charset="0"/>
                <a:ea typeface="Arial" panose="020B0604020202020204" pitchFamily="34" charset="0"/>
              </a:rPr>
              <a:t>Amruthaa</a:t>
            </a:r>
            <a:r>
              <a:rPr lang="en-IN" sz="1800" kern="100" dirty="0">
                <a:solidFill>
                  <a:srgbClr val="000000"/>
                </a:solidFill>
                <a:effectLst/>
                <a:latin typeface="Arial" panose="020B0604020202020204" pitchFamily="34" charset="0"/>
                <a:ea typeface="Arial" panose="020B0604020202020204" pitchFamily="34" charset="0"/>
              </a:rPr>
              <a:t>                   -     AP23110011142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K.Praneeth</a:t>
            </a:r>
            <a:r>
              <a:rPr lang="en-IN" sz="1800" kern="100" dirty="0">
                <a:solidFill>
                  <a:srgbClr val="000000"/>
                </a:solidFill>
                <a:effectLst/>
                <a:latin typeface="Arial" panose="020B0604020202020204" pitchFamily="34" charset="0"/>
                <a:ea typeface="Arial" panose="020B0604020202020204" pitchFamily="34" charset="0"/>
              </a:rPr>
              <a:t> </a:t>
            </a:r>
            <a:r>
              <a:rPr lang="en-IN" sz="1800" kern="100" dirty="0" err="1">
                <a:solidFill>
                  <a:srgbClr val="000000"/>
                </a:solidFill>
                <a:effectLst/>
                <a:latin typeface="Arial" panose="020B0604020202020204" pitchFamily="34" charset="0"/>
                <a:ea typeface="Arial" panose="020B0604020202020204" pitchFamily="34" charset="0"/>
              </a:rPr>
              <a:t>chandra</a:t>
            </a:r>
            <a:r>
              <a:rPr lang="en-IN" sz="1800" kern="100" dirty="0">
                <a:solidFill>
                  <a:srgbClr val="000000"/>
                </a:solidFill>
                <a:effectLst/>
                <a:latin typeface="Arial" panose="020B0604020202020204" pitchFamily="34" charset="0"/>
                <a:ea typeface="Arial" panose="020B0604020202020204" pitchFamily="34" charset="0"/>
              </a:rPr>
              <a:t>      -     AP23110011166</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K.Mokshagna</a:t>
            </a:r>
            <a:r>
              <a:rPr lang="en-IN" sz="1800" kern="100" dirty="0">
                <a:solidFill>
                  <a:srgbClr val="000000"/>
                </a:solidFill>
                <a:effectLst/>
                <a:latin typeface="Arial" panose="020B0604020202020204" pitchFamily="34" charset="0"/>
                <a:ea typeface="Arial" panose="020B0604020202020204" pitchFamily="34" charset="0"/>
              </a:rPr>
              <a:t>                -     AP23110011110</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K.Kiranmai</a:t>
            </a:r>
            <a:r>
              <a:rPr lang="en-IN" sz="1800" kern="100" dirty="0">
                <a:solidFill>
                  <a:srgbClr val="000000"/>
                </a:solidFill>
                <a:effectLst/>
                <a:latin typeface="Arial" panose="020B0604020202020204" pitchFamily="34" charset="0"/>
                <a:ea typeface="Arial" panose="020B0604020202020204" pitchFamily="34" charset="0"/>
              </a:rPr>
              <a:t>                    -     AP23110010716</a:t>
            </a:r>
            <a:endParaRPr lang="en-US" sz="1800" kern="100" dirty="0">
              <a:solidFill>
                <a:srgbClr val="000000"/>
              </a:solidFill>
              <a:effectLst/>
              <a:latin typeface="Arial" panose="020B0604020202020204" pitchFamily="34" charset="0"/>
              <a:ea typeface="Arial" panose="020B0604020202020204" pitchFamily="34" charset="0"/>
            </a:endParaRPr>
          </a:p>
          <a:p>
            <a:r>
              <a:rPr lang="en-US" dirty="0"/>
              <a:t>    </a:t>
            </a:r>
            <a:r>
              <a:rPr lang="en-US" dirty="0" err="1"/>
              <a:t>SB.Navaneeth</a:t>
            </a:r>
            <a:r>
              <a:rPr lang="en-US" dirty="0"/>
              <a:t>              -     AP23110011106</a:t>
            </a:r>
          </a:p>
          <a:p>
            <a:r>
              <a:rPr lang="en-IN" dirty="0"/>
              <a:t>BTECH|CSE-P|SEMESTER-3|2023-27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8302074" cy="369332"/>
          </a:xfrm>
        </p:spPr>
        <p:txBody>
          <a:bodyPr/>
          <a:lstStyle/>
          <a:p>
            <a:r>
              <a:rPr lang="en-US" sz="2400" b="1" dirty="0"/>
              <a:t>ALGORITHM FOR COURSE OBJECTIVE SETTING:</a:t>
            </a:r>
          </a:p>
        </p:txBody>
      </p:sp>
      <p:sp>
        <p:nvSpPr>
          <p:cNvPr id="3" name="Text Placeholder 2"/>
          <p:cNvSpPr>
            <a:spLocks noGrp="1"/>
          </p:cNvSpPr>
          <p:nvPr>
            <p:ph type="body" idx="1"/>
          </p:nvPr>
        </p:nvSpPr>
        <p:spPr>
          <a:xfrm flipH="1">
            <a:off x="9372600" y="1276350"/>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533400" y="807482"/>
            <a:ext cx="6858000" cy="4431983"/>
          </a:xfrm>
          <a:prstGeom prst="rect">
            <a:avLst/>
          </a:prstGeom>
          <a:noFill/>
        </p:spPr>
        <p:txBody>
          <a:bodyPr wrap="square">
            <a:spAutoFit/>
          </a:bodyPr>
          <a:lstStyle/>
          <a:p>
            <a:r>
              <a:rPr lang="en-US" sz="1600" dirty="0"/>
              <a:t>1. Initialize objective list and </a:t>
            </a:r>
            <a:r>
              <a:rPr lang="en-US" sz="1600" dirty="0" err="1"/>
              <a:t>objective_count</a:t>
            </a:r>
            <a:r>
              <a:rPr lang="en-US" sz="1600" dirty="0"/>
              <a:t> = 0</a:t>
            </a:r>
          </a:p>
          <a:p>
            <a:r>
              <a:rPr lang="en-US" sz="1600" dirty="0"/>
              <a:t>2. Repeat:</a:t>
            </a:r>
          </a:p>
          <a:p>
            <a:r>
              <a:rPr lang="en-US" sz="1600" dirty="0"/>
              <a:t>   a. Display menu (Set Objective, Display Objectives, Exit)</a:t>
            </a:r>
          </a:p>
          <a:p>
            <a:r>
              <a:rPr lang="en-US" sz="1600" dirty="0"/>
              <a:t>   b. Input user choice</a:t>
            </a:r>
          </a:p>
          <a:p>
            <a:r>
              <a:rPr lang="en-US" sz="1600" dirty="0"/>
              <a:t>   c. If choice = "Set Objective":</a:t>
            </a:r>
          </a:p>
          <a:p>
            <a:r>
              <a:rPr lang="en-US" sz="1600" dirty="0"/>
              <a:t>      - Input objective description</a:t>
            </a:r>
          </a:p>
          <a:p>
            <a:r>
              <a:rPr lang="en-US" sz="1600" dirty="0"/>
              <a:t>      - Input assessment method</a:t>
            </a:r>
          </a:p>
          <a:p>
            <a:r>
              <a:rPr lang="en-US" sz="1600" dirty="0"/>
              <a:t>      - Input week number</a:t>
            </a:r>
          </a:p>
          <a:p>
            <a:r>
              <a:rPr lang="en-US" sz="1600" dirty="0"/>
              <a:t>      - Check if objective is SMART</a:t>
            </a:r>
          </a:p>
          <a:p>
            <a:r>
              <a:rPr lang="en-US" sz="1600" dirty="0"/>
              <a:t>      - Store objective in list</a:t>
            </a:r>
          </a:p>
          <a:p>
            <a:r>
              <a:rPr lang="en-US" sz="1600" dirty="0"/>
              <a:t>      - Increment </a:t>
            </a:r>
            <a:r>
              <a:rPr lang="en-US" sz="1600" dirty="0" err="1"/>
              <a:t>objective_count</a:t>
            </a:r>
            <a:endParaRPr lang="en-US" sz="1600" dirty="0"/>
          </a:p>
          <a:p>
            <a:r>
              <a:rPr lang="en-US" sz="1600" dirty="0"/>
              <a:t>   d. If choice = "Display Objectives":</a:t>
            </a:r>
          </a:p>
          <a:p>
            <a:r>
              <a:rPr lang="en-US" sz="1600" dirty="0"/>
              <a:t>      - For each objective in the list:</a:t>
            </a:r>
          </a:p>
          <a:p>
            <a:r>
              <a:rPr lang="en-US" sz="1600" dirty="0"/>
              <a:t>         - Display objective description, assessment method, week, and SMART status</a:t>
            </a:r>
          </a:p>
          <a:p>
            <a:r>
              <a:rPr lang="en-US" sz="1600" dirty="0"/>
              <a:t>   e. If choice = "Exit":</a:t>
            </a:r>
          </a:p>
          <a:p>
            <a:r>
              <a:rPr lang="en-US" sz="1600" dirty="0"/>
              <a:t>      - End the program</a:t>
            </a:r>
          </a:p>
        </p:txBody>
      </p:sp>
    </p:spTree>
    <p:extLst>
      <p:ext uri="{BB962C8B-B14F-4D97-AF65-F5344CB8AC3E}">
        <p14:creationId xmlns:p14="http://schemas.microsoft.com/office/powerpoint/2010/main" val="387471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860840867"/>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articulation</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152400" y="886370"/>
            <a:ext cx="8991600" cy="1719253"/>
          </a:xfrm>
          <a:prstGeom prst="rect">
            <a:avLst/>
          </a:prstGeom>
        </p:spPr>
        <p:txBody>
          <a:bodyPr wrap="square">
            <a:spAutoFit/>
          </a:bodyPr>
          <a:lstStyle/>
          <a:p>
            <a:r>
              <a:rPr lang="en-US" sz="1000" dirty="0"/>
              <a:t>// 1. CRUD Operations</a:t>
            </a: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create_course_AP23110011142();</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retrieve_courses_AP23110011112();</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bubble_sort_courses_AP23110011110();</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selection_sort_courses_AP23110011079();</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compare_sorting_algorithms_AP23110010716();</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 </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endParaRPr lang="en-IN" sz="900" dirty="0">
              <a:effectLst/>
              <a:latin typeface="Arial" panose="020B0604020202020204" pitchFamily="34" charset="0"/>
              <a:ea typeface="Arial" panose="020B0604020202020204" pitchFamily="34" charset="0"/>
            </a:endParaRPr>
          </a:p>
          <a:p>
            <a:endParaRPr lang="en-US" sz="300" dirty="0"/>
          </a:p>
          <a:p>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5A5C-380E-9195-5785-08FBC9012F6A}"/>
              </a:ext>
            </a:extLst>
          </p:cNvPr>
          <p:cNvSpPr>
            <a:spLocks noGrp="1"/>
          </p:cNvSpPr>
          <p:nvPr>
            <p:ph type="title"/>
          </p:nvPr>
        </p:nvSpPr>
        <p:spPr>
          <a:xfrm>
            <a:off x="609600" y="514350"/>
            <a:ext cx="5558874" cy="3585597"/>
          </a:xfrm>
        </p:spPr>
        <p:txBody>
          <a:bodyPr/>
          <a:lstStyle/>
          <a:p>
            <a:br>
              <a:rPr lang="en-US" sz="200" dirty="0"/>
            </a:br>
            <a:r>
              <a:rPr lang="en-US" sz="1050" dirty="0"/>
              <a:t>// 2. Sorting (e.g., by sum of elements in rows)</a:t>
            </a:r>
            <a:br>
              <a:rPr lang="en-US" sz="1050" dirty="0"/>
            </a:br>
            <a:r>
              <a:rPr lang="en-US" sz="1050" dirty="0"/>
              <a:t>void </a:t>
            </a:r>
            <a:r>
              <a:rPr lang="en-US" sz="1050" dirty="0" err="1"/>
              <a:t>sortMatrix</a:t>
            </a:r>
            <a:r>
              <a:rPr lang="en-US" sz="1050" dirty="0"/>
              <a:t>(int matrix[MAX_COURSES][MAX_OUTCOMES], int courses, int outcomes) {</a:t>
            </a:r>
            <a:br>
              <a:rPr lang="en-US" sz="1050" dirty="0"/>
            </a:br>
            <a:r>
              <a:rPr lang="en-US" sz="1050" dirty="0"/>
              <a:t>    // Sorts matrix rows based on the sum of their elements</a:t>
            </a:r>
            <a:br>
              <a:rPr lang="en-US" sz="1050" dirty="0"/>
            </a:br>
            <a:r>
              <a:rPr lang="en-US" sz="1050" dirty="0"/>
              <a:t>    for (int </a:t>
            </a:r>
            <a:r>
              <a:rPr lang="en-US" sz="1050" dirty="0" err="1"/>
              <a:t>i</a:t>
            </a:r>
            <a:r>
              <a:rPr lang="en-US" sz="1050" dirty="0"/>
              <a:t> = 0; </a:t>
            </a:r>
            <a:r>
              <a:rPr lang="en-US" sz="1050" dirty="0" err="1"/>
              <a:t>i</a:t>
            </a:r>
            <a:r>
              <a:rPr lang="en-US" sz="1050" dirty="0"/>
              <a:t> &lt; courses - 1; </a:t>
            </a:r>
            <a:r>
              <a:rPr lang="en-US" sz="1050" dirty="0" err="1"/>
              <a:t>i</a:t>
            </a:r>
            <a:r>
              <a:rPr lang="en-US" sz="1050" dirty="0"/>
              <a:t>++) {</a:t>
            </a:r>
            <a:br>
              <a:rPr lang="en-US" sz="1050" dirty="0"/>
            </a:br>
            <a:r>
              <a:rPr lang="en-US" sz="1050" dirty="0"/>
              <a:t>        for (int j = </a:t>
            </a:r>
            <a:r>
              <a:rPr lang="en-US" sz="1050" dirty="0" err="1"/>
              <a:t>i</a:t>
            </a:r>
            <a:r>
              <a:rPr lang="en-US" sz="1050" dirty="0"/>
              <a:t> + 1; j &lt; courses; </a:t>
            </a:r>
            <a:r>
              <a:rPr lang="en-US" sz="1050" dirty="0" err="1"/>
              <a:t>j++</a:t>
            </a:r>
            <a:r>
              <a:rPr lang="en-US" sz="1050" dirty="0"/>
              <a:t>) {</a:t>
            </a:r>
            <a:br>
              <a:rPr lang="en-US" sz="1050" dirty="0"/>
            </a:br>
            <a:r>
              <a:rPr lang="en-US" sz="1050" dirty="0"/>
              <a:t>            int </a:t>
            </a:r>
            <a:r>
              <a:rPr lang="en-US" sz="1050" dirty="0" err="1"/>
              <a:t>sum_i</a:t>
            </a:r>
            <a:r>
              <a:rPr lang="en-US" sz="1050" dirty="0"/>
              <a:t> = 0, </a:t>
            </a:r>
            <a:r>
              <a:rPr lang="en-US" sz="1050" dirty="0" err="1"/>
              <a:t>sum_j</a:t>
            </a:r>
            <a:r>
              <a:rPr lang="en-US" sz="1050" dirty="0"/>
              <a:t> = 0;</a:t>
            </a:r>
            <a:br>
              <a:rPr lang="en-US" sz="1050" dirty="0"/>
            </a:br>
            <a:r>
              <a:rPr lang="en-US" sz="1050" dirty="0"/>
              <a:t>            for (int k = 0; k &lt; outcomes; k++) {</a:t>
            </a:r>
            <a:br>
              <a:rPr lang="en-US" sz="1050" dirty="0"/>
            </a:br>
            <a:r>
              <a:rPr lang="en-US" sz="1050" dirty="0"/>
              <a:t>                </a:t>
            </a:r>
            <a:r>
              <a:rPr lang="en-US" sz="1050" dirty="0" err="1"/>
              <a:t>sum_i</a:t>
            </a:r>
            <a:r>
              <a:rPr lang="en-US" sz="1050" dirty="0"/>
              <a:t> += matrix[</a:t>
            </a:r>
            <a:r>
              <a:rPr lang="en-US" sz="1050" dirty="0" err="1"/>
              <a:t>i</a:t>
            </a:r>
            <a:r>
              <a:rPr lang="en-US" sz="1050" dirty="0"/>
              <a:t>][k];</a:t>
            </a:r>
            <a:br>
              <a:rPr lang="en-US" sz="1050" dirty="0"/>
            </a:br>
            <a:r>
              <a:rPr lang="en-US" sz="1050" dirty="0"/>
              <a:t>                </a:t>
            </a:r>
            <a:r>
              <a:rPr lang="en-US" sz="1050" dirty="0" err="1"/>
              <a:t>sum_j</a:t>
            </a:r>
            <a:r>
              <a:rPr lang="en-US" sz="1050" dirty="0"/>
              <a:t> += matrix[j][k];</a:t>
            </a:r>
            <a:br>
              <a:rPr lang="en-US" sz="1050" dirty="0"/>
            </a:br>
            <a:r>
              <a:rPr lang="en-US" sz="1050" dirty="0"/>
              <a:t>            }</a:t>
            </a:r>
            <a:br>
              <a:rPr lang="en-US" sz="1050" dirty="0"/>
            </a:br>
            <a:r>
              <a:rPr lang="en-US" sz="1050" dirty="0"/>
              <a:t>            if (</a:t>
            </a:r>
            <a:r>
              <a:rPr lang="en-US" sz="1050" dirty="0" err="1"/>
              <a:t>sum_i</a:t>
            </a:r>
            <a:r>
              <a:rPr lang="en-US" sz="1050" dirty="0"/>
              <a:t> &gt; </a:t>
            </a:r>
            <a:r>
              <a:rPr lang="en-US" sz="1050" dirty="0" err="1"/>
              <a:t>sum_j</a:t>
            </a:r>
            <a:r>
              <a:rPr lang="en-US" sz="1050" dirty="0"/>
              <a:t>) {</a:t>
            </a:r>
            <a:br>
              <a:rPr lang="en-US" sz="1050" dirty="0"/>
            </a:br>
            <a:r>
              <a:rPr lang="en-US" sz="1050" dirty="0"/>
              <a:t>                for (int k = 0; k &lt; outcomes; k++) {</a:t>
            </a:r>
            <a:br>
              <a:rPr lang="en-US" sz="1050" dirty="0"/>
            </a:br>
            <a:r>
              <a:rPr lang="en-US" sz="1050" dirty="0"/>
              <a:t>                    int temp = matrix[</a:t>
            </a:r>
            <a:r>
              <a:rPr lang="en-US" sz="1050" dirty="0" err="1"/>
              <a:t>i</a:t>
            </a:r>
            <a:r>
              <a:rPr lang="en-US" sz="1050" dirty="0"/>
              <a:t>][k];</a:t>
            </a:r>
            <a:br>
              <a:rPr lang="en-US" sz="1050" dirty="0"/>
            </a:br>
            <a:r>
              <a:rPr lang="en-US" sz="1050" dirty="0"/>
              <a:t>                    matrix[</a:t>
            </a:r>
            <a:r>
              <a:rPr lang="en-US" sz="1050" dirty="0" err="1"/>
              <a:t>i</a:t>
            </a:r>
            <a:r>
              <a:rPr lang="en-US" sz="1050" dirty="0"/>
              <a:t>][k] = matrix[j][k];</a:t>
            </a:r>
            <a:br>
              <a:rPr lang="en-US" sz="1050" dirty="0"/>
            </a:br>
            <a:r>
              <a:rPr lang="en-US" sz="1050" dirty="0"/>
              <a:t>                    matrix[j][k] = temp;</a:t>
            </a:r>
            <a:br>
              <a:rPr lang="en-US" sz="1050" dirty="0"/>
            </a:br>
            <a:r>
              <a:rPr lang="en-US" sz="1050" dirty="0"/>
              <a:t>                }</a:t>
            </a:r>
            <a:br>
              <a:rPr lang="en-US" sz="1050" dirty="0"/>
            </a:br>
            <a:r>
              <a:rPr lang="en-US" sz="1050" dirty="0"/>
              <a:t>            }</a:t>
            </a:r>
            <a:br>
              <a:rPr lang="en-US" sz="1050" dirty="0"/>
            </a:br>
            <a:r>
              <a:rPr lang="en-US" sz="1050" dirty="0"/>
              <a:t>        }</a:t>
            </a:r>
            <a:br>
              <a:rPr lang="en-US" sz="1050" dirty="0"/>
            </a:br>
            <a:r>
              <a:rPr lang="en-US" sz="1050" dirty="0"/>
              <a:t>    }</a:t>
            </a:r>
            <a:br>
              <a:rPr lang="en-US" sz="1050" dirty="0"/>
            </a:br>
            <a:r>
              <a:rPr lang="en-US" sz="1050" dirty="0"/>
              <a:t>}</a:t>
            </a:r>
            <a:br>
              <a:rPr lang="en-US" sz="1050" dirty="0"/>
            </a:br>
            <a:br>
              <a:rPr lang="en-US" sz="1050" dirty="0"/>
            </a:br>
            <a:endParaRPr lang="en-IN" sz="1050" dirty="0"/>
          </a:p>
        </p:txBody>
      </p:sp>
    </p:spTree>
    <p:extLst>
      <p:ext uri="{BB962C8B-B14F-4D97-AF65-F5344CB8AC3E}">
        <p14:creationId xmlns:p14="http://schemas.microsoft.com/office/powerpoint/2010/main" val="416673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384725" y="505248"/>
            <a:ext cx="8374549" cy="369332"/>
          </a:xfrm>
        </p:spPr>
        <p:txBody>
          <a:bodyPr/>
          <a:lstStyle/>
          <a:p>
            <a:r>
              <a:rPr lang="en-US" sz="2400" b="1" dirty="0"/>
              <a:t>screenshots</a:t>
            </a:r>
            <a:endParaRPr lang="en-IN" sz="2400" b="1" dirty="0"/>
          </a:p>
        </p:txBody>
      </p:sp>
      <p:pic>
        <p:nvPicPr>
          <p:cNvPr id="7" name="Picture 6">
            <a:extLst>
              <a:ext uri="{FF2B5EF4-FFF2-40B4-BE49-F238E27FC236}">
                <a16:creationId xmlns:a16="http://schemas.microsoft.com/office/drawing/2014/main" id="{0BF75FCC-820D-25DC-2816-F018DC1E4B29}"/>
              </a:ext>
            </a:extLst>
          </p:cNvPr>
          <p:cNvPicPr>
            <a:picLocks noChangeAspect="1"/>
          </p:cNvPicPr>
          <p:nvPr/>
        </p:nvPicPr>
        <p:blipFill>
          <a:blip r:embed="rId2"/>
          <a:stretch>
            <a:fillRect/>
          </a:stretch>
        </p:blipFill>
        <p:spPr>
          <a:xfrm>
            <a:off x="228600" y="1200150"/>
            <a:ext cx="3972122" cy="3283828"/>
          </a:xfrm>
          <a:prstGeom prst="rect">
            <a:avLst/>
          </a:prstGeom>
        </p:spPr>
      </p:pic>
      <p:pic>
        <p:nvPicPr>
          <p:cNvPr id="11" name="Picture 10">
            <a:extLst>
              <a:ext uri="{FF2B5EF4-FFF2-40B4-BE49-F238E27FC236}">
                <a16:creationId xmlns:a16="http://schemas.microsoft.com/office/drawing/2014/main" id="{0C9D39DE-B79C-0124-1917-F6D96DBB1D6D}"/>
              </a:ext>
            </a:extLst>
          </p:cNvPr>
          <p:cNvPicPr>
            <a:picLocks noChangeAspect="1"/>
          </p:cNvPicPr>
          <p:nvPr/>
        </p:nvPicPr>
        <p:blipFill>
          <a:blip r:embed="rId3"/>
          <a:stretch>
            <a:fillRect/>
          </a:stretch>
        </p:blipFill>
        <p:spPr>
          <a:xfrm>
            <a:off x="4358162" y="1200150"/>
            <a:ext cx="4371375" cy="3283828"/>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9D89-33A3-2424-DD77-00D70925A9F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5294821-C362-2010-997A-704D0EDA3F7B}"/>
              </a:ext>
            </a:extLst>
          </p:cNvPr>
          <p:cNvPicPr>
            <a:picLocks noChangeAspect="1"/>
          </p:cNvPicPr>
          <p:nvPr/>
        </p:nvPicPr>
        <p:blipFill>
          <a:blip r:embed="rId2"/>
          <a:stretch>
            <a:fillRect/>
          </a:stretch>
        </p:blipFill>
        <p:spPr>
          <a:xfrm>
            <a:off x="351271" y="1087982"/>
            <a:ext cx="3780200" cy="3581400"/>
          </a:xfrm>
          <a:prstGeom prst="rect">
            <a:avLst/>
          </a:prstGeom>
        </p:spPr>
      </p:pic>
      <p:pic>
        <p:nvPicPr>
          <p:cNvPr id="6" name="Picture 5">
            <a:extLst>
              <a:ext uri="{FF2B5EF4-FFF2-40B4-BE49-F238E27FC236}">
                <a16:creationId xmlns:a16="http://schemas.microsoft.com/office/drawing/2014/main" id="{EE294CB0-F6AD-C8F5-C221-F310EB4B1118}"/>
              </a:ext>
            </a:extLst>
          </p:cNvPr>
          <p:cNvPicPr>
            <a:picLocks noChangeAspect="1"/>
          </p:cNvPicPr>
          <p:nvPr/>
        </p:nvPicPr>
        <p:blipFill>
          <a:blip r:embed="rId3"/>
          <a:stretch>
            <a:fillRect/>
          </a:stretch>
        </p:blipFill>
        <p:spPr>
          <a:xfrm>
            <a:off x="4724400" y="1081942"/>
            <a:ext cx="3505201" cy="3581400"/>
          </a:xfrm>
          <a:prstGeom prst="rect">
            <a:avLst/>
          </a:prstGeom>
        </p:spPr>
      </p:pic>
    </p:spTree>
    <p:extLst>
      <p:ext uri="{BB962C8B-B14F-4D97-AF65-F5344CB8AC3E}">
        <p14:creationId xmlns:p14="http://schemas.microsoft.com/office/powerpoint/2010/main" val="259111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80E-CB8D-F88D-43F4-418D31D9E92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E2BD2E8-C636-2B41-5E8E-71E3A23A850E}"/>
              </a:ext>
            </a:extLst>
          </p:cNvPr>
          <p:cNvPicPr>
            <a:picLocks noChangeAspect="1"/>
          </p:cNvPicPr>
          <p:nvPr/>
        </p:nvPicPr>
        <p:blipFill>
          <a:blip r:embed="rId2"/>
          <a:stretch>
            <a:fillRect/>
          </a:stretch>
        </p:blipFill>
        <p:spPr>
          <a:xfrm>
            <a:off x="152400" y="1047750"/>
            <a:ext cx="3962401" cy="3657600"/>
          </a:xfrm>
          <a:prstGeom prst="rect">
            <a:avLst/>
          </a:prstGeom>
        </p:spPr>
      </p:pic>
      <p:pic>
        <p:nvPicPr>
          <p:cNvPr id="6" name="Picture 5">
            <a:extLst>
              <a:ext uri="{FF2B5EF4-FFF2-40B4-BE49-F238E27FC236}">
                <a16:creationId xmlns:a16="http://schemas.microsoft.com/office/drawing/2014/main" id="{0591FAD2-8C2B-6B54-BEB0-6B6917C84319}"/>
              </a:ext>
            </a:extLst>
          </p:cNvPr>
          <p:cNvPicPr>
            <a:picLocks noChangeAspect="1"/>
          </p:cNvPicPr>
          <p:nvPr/>
        </p:nvPicPr>
        <p:blipFill>
          <a:blip r:embed="rId3"/>
          <a:stretch>
            <a:fillRect/>
          </a:stretch>
        </p:blipFill>
        <p:spPr>
          <a:xfrm>
            <a:off x="4267200" y="781050"/>
            <a:ext cx="4418230" cy="4191000"/>
          </a:xfrm>
          <a:prstGeom prst="rect">
            <a:avLst/>
          </a:prstGeom>
        </p:spPr>
      </p:pic>
    </p:spTree>
    <p:extLst>
      <p:ext uri="{BB962C8B-B14F-4D97-AF65-F5344CB8AC3E}">
        <p14:creationId xmlns:p14="http://schemas.microsoft.com/office/powerpoint/2010/main" val="131096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654D-57E4-B3D1-A6DE-745800ECF4B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410ECC5-01F6-8B77-49D4-A539B83D2142}"/>
              </a:ext>
            </a:extLst>
          </p:cNvPr>
          <p:cNvPicPr>
            <a:picLocks noChangeAspect="1"/>
          </p:cNvPicPr>
          <p:nvPr/>
        </p:nvPicPr>
        <p:blipFill>
          <a:blip r:embed="rId2"/>
          <a:stretch>
            <a:fillRect/>
          </a:stretch>
        </p:blipFill>
        <p:spPr>
          <a:xfrm>
            <a:off x="2361890" y="819150"/>
            <a:ext cx="4420217" cy="4010585"/>
          </a:xfrm>
          <a:prstGeom prst="rect">
            <a:avLst/>
          </a:prstGeom>
        </p:spPr>
      </p:pic>
    </p:spTree>
    <p:extLst>
      <p:ext uri="{BB962C8B-B14F-4D97-AF65-F5344CB8AC3E}">
        <p14:creationId xmlns:p14="http://schemas.microsoft.com/office/powerpoint/2010/main" val="5557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t>
            </a:r>
            <a:r>
              <a:rPr lang="en-IN" kern="100" dirty="0">
                <a:solidFill>
                  <a:srgbClr val="000000"/>
                </a:solidFill>
                <a:latin typeface="Arial" panose="020B0604020202020204" pitchFamily="34" charset="0"/>
                <a:ea typeface="Arial" panose="020B0604020202020204" pitchFamily="34" charset="0"/>
              </a:rPr>
              <a:t>Objective setting.</a:t>
            </a:r>
            <a:r>
              <a:rPr lang="en-IN" sz="1800" kern="100" dirty="0">
                <a:solidFill>
                  <a:srgbClr val="000000"/>
                </a:solidFill>
                <a:effectLst/>
                <a:latin typeface="Arial" panose="020B0604020202020204" pitchFamily="34" charset="0"/>
                <a:ea typeface="Arial" panose="020B0604020202020204" pitchFamily="34" charset="0"/>
              </a:rPr>
              <a:t> This program includes functionalities for inputting details </a:t>
            </a:r>
            <a:r>
              <a:rPr lang="en-IN" kern="100" dirty="0">
                <a:solidFill>
                  <a:srgbClr val="000000"/>
                </a:solidFill>
                <a:latin typeface="Arial" panose="020B0604020202020204" pitchFamily="34" charset="0"/>
                <a:ea typeface="Arial" panose="020B0604020202020204" pitchFamily="34" charset="0"/>
              </a:rPr>
              <a:t>&amp; </a:t>
            </a:r>
            <a:r>
              <a:rPr lang="en-IN" sz="1800" kern="100" dirty="0">
                <a:solidFill>
                  <a:srgbClr val="000000"/>
                </a:solidFill>
                <a:effectLst/>
                <a:latin typeface="Arial" panose="020B0604020202020204" pitchFamily="34" charset="0"/>
                <a:ea typeface="Arial" panose="020B0604020202020204" pitchFamily="34" charset="0"/>
              </a:rPr>
              <a:t>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747821"/>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IN" sz="1800" kern="0" dirty="0">
                <a:effectLst/>
                <a:latin typeface="Times New Roman" panose="02020603050405020304" pitchFamily="18" charset="0"/>
                <a:ea typeface="Times New Roman" panose="02020603050405020304" pitchFamily="18" charset="0"/>
              </a:rPr>
              <a:t>The </a:t>
            </a:r>
            <a:r>
              <a:rPr lang="en-IN" sz="1800" b="1" kern="0" dirty="0">
                <a:effectLst/>
                <a:latin typeface="Times New Roman" panose="02020603050405020304" pitchFamily="18" charset="0"/>
                <a:ea typeface="Times New Roman" panose="02020603050405020304" pitchFamily="18" charset="0"/>
              </a:rPr>
              <a:t>Course Objective Setting Module</a:t>
            </a:r>
            <a:r>
              <a:rPr lang="en-IN" sz="1800" kern="0" dirty="0">
                <a:effectLst/>
                <a:latin typeface="Times New Roman" panose="02020603050405020304" pitchFamily="18" charset="0"/>
                <a:ea typeface="Times New Roman" panose="02020603050405020304" pitchFamily="18" charset="0"/>
              </a:rPr>
              <a:t> is an essential component of </a:t>
            </a:r>
            <a:r>
              <a:rPr lang="en-IN" sz="1800" b="1" kern="0" dirty="0">
                <a:effectLst/>
                <a:latin typeface="Times New Roman" panose="02020603050405020304" pitchFamily="18" charset="0"/>
                <a:ea typeface="Times New Roman" panose="02020603050405020304" pitchFamily="18" charset="0"/>
              </a:rPr>
              <a:t>Outcome-Based Education (OBE)</a:t>
            </a:r>
            <a:r>
              <a:rPr lang="en-IN" sz="1800" kern="0" dirty="0">
                <a:effectLst/>
                <a:latin typeface="Times New Roman" panose="02020603050405020304" pitchFamily="18" charset="0"/>
                <a:ea typeface="Times New Roman" panose="02020603050405020304" pitchFamily="18" charset="0"/>
              </a:rPr>
              <a:t>. This module ensures that the course objectives are clearly defined, measurable, and aligned with the overall program goals. By establishing specific course objectives that are aligned with program-level outcomes, this module helps create a structured framework for ensuring that each course contributes effectively to the achievement of the program’s educational goals. This alignment forms the foundation for assessment strategies, curriculum design, and the continuous improvement process</a:t>
            </a:r>
            <a:r>
              <a:rPr lang="en-US" sz="1800" kern="100" dirty="0">
                <a:solidFill>
                  <a:srgbClr val="000000"/>
                </a:solidFill>
                <a:effectLst/>
                <a:latin typeface="Arial" panose="020B0604020202020204" pitchFamily="34" charset="0"/>
                <a:ea typeface="Arial" panose="020B0604020202020204" pitchFamily="34" charset="0"/>
              </a:rPr>
              <a:t>.</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D537C8C-2F22-2165-B2D9-0721186A3BAD}"/>
              </a:ext>
            </a:extLst>
          </p:cNvPr>
          <p:cNvPicPr>
            <a:picLocks noChangeAspect="1"/>
          </p:cNvPicPr>
          <p:nvPr/>
        </p:nvPicPr>
        <p:blipFill>
          <a:blip r:embed="rId2"/>
          <a:stretch>
            <a:fillRect/>
          </a:stretch>
        </p:blipFill>
        <p:spPr>
          <a:xfrm>
            <a:off x="1579880" y="1011872"/>
            <a:ext cx="5984240" cy="3119755"/>
          </a:xfrm>
          <a:prstGeom prst="rect">
            <a:avLst/>
          </a:prstGeom>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65031"/>
            <a:ext cx="762000"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6790645" cy="323165"/>
          </a:xfrm>
          <a:prstGeom prst="rect">
            <a:avLst/>
          </a:prstGeom>
        </p:spPr>
        <p:txBody>
          <a:bodyPr vert="horz" wrap="square" lIns="0" tIns="15240" rIns="0" bIns="0" rtlCol="0">
            <a:spAutoFit/>
          </a:bodyPr>
          <a:lstStyle/>
          <a:p>
            <a:pPr marL="12700">
              <a:lnSpc>
                <a:spcPct val="100000"/>
              </a:lnSpc>
              <a:spcBef>
                <a:spcPts val="120"/>
              </a:spcBef>
            </a:pPr>
            <a:r>
              <a:rPr sz="2000" dirty="0"/>
              <a:t>Module</a:t>
            </a:r>
            <a:r>
              <a:rPr sz="2000" spc="-30" dirty="0"/>
              <a:t> </a:t>
            </a:r>
            <a:r>
              <a:rPr sz="2000" dirty="0"/>
              <a:t>Description</a:t>
            </a:r>
            <a:r>
              <a:rPr sz="2000" spc="-20" dirty="0"/>
              <a:t> </a:t>
            </a:r>
            <a:r>
              <a:rPr sz="2000" dirty="0"/>
              <a:t>:</a:t>
            </a:r>
            <a:r>
              <a:rPr lang="en-US" sz="2000" spc="-20" dirty="0"/>
              <a:t> Program Level Objective Setting</a:t>
            </a:r>
            <a:endParaRPr sz="2000" spc="-10" dirty="0"/>
          </a:p>
        </p:txBody>
      </p:sp>
      <p:sp>
        <p:nvSpPr>
          <p:cNvPr id="3" name="object 3"/>
          <p:cNvSpPr txBox="1"/>
          <p:nvPr/>
        </p:nvSpPr>
        <p:spPr>
          <a:xfrm>
            <a:off x="228600" y="514350"/>
            <a:ext cx="8061959" cy="1582484"/>
          </a:xfrm>
          <a:prstGeom prst="rect">
            <a:avLst/>
          </a:prstGeom>
        </p:spPr>
        <p:txBody>
          <a:bodyPr vert="horz" wrap="square" lIns="0" tIns="12700" rIns="0" bIns="0" rtlCol="0">
            <a:spAutoFit/>
          </a:bodyPr>
          <a:lstStyle/>
          <a:p>
            <a:r>
              <a:rPr lang="en-US" sz="1400" b="1" dirty="0"/>
              <a:t>Module Description:</a:t>
            </a:r>
          </a:p>
          <a:p>
            <a:pPr algn="l"/>
            <a:r>
              <a:rPr lang="en-IN" sz="1400" b="1" kern="100" dirty="0">
                <a:solidFill>
                  <a:srgbClr val="000000"/>
                </a:solidFill>
                <a:effectLst/>
                <a:latin typeface="Arial" panose="020B0604020202020204" pitchFamily="34" charset="0"/>
                <a:ea typeface="Arial" panose="020B0604020202020204" pitchFamily="34" charset="0"/>
              </a:rPr>
              <a:t>This module focuses on defining and structuring course objectives that are aligned with program-level goals. It provides a systematic approach for mapping these objectives to the broader program outcomes. By doing so, the module supports curriculum coherence and facilitates continuous improvement</a:t>
            </a:r>
            <a:r>
              <a:rPr lang="en-IN" sz="1800" b="1" kern="100" dirty="0">
                <a:solidFill>
                  <a:srgbClr val="000000"/>
                </a:solidFill>
                <a:effectLst/>
                <a:latin typeface="Arial" panose="020B0604020202020204" pitchFamily="34" charset="0"/>
                <a:ea typeface="Arial" panose="020B0604020202020204" pitchFamily="34" charset="0"/>
              </a:rPr>
              <a:t>.</a:t>
            </a:r>
            <a:endParaRPr lang="en-US" sz="1800" kern="100" dirty="0">
              <a:solidFill>
                <a:srgbClr val="000000"/>
              </a:solidFill>
              <a:effectLst/>
              <a:latin typeface="Arial" panose="020B0604020202020204" pitchFamily="34" charset="0"/>
              <a:ea typeface="Arial" panose="020B0604020202020204" pitchFamily="34" charset="0"/>
            </a:endParaRPr>
          </a:p>
          <a:p>
            <a:r>
              <a:rPr lang="en-US" sz="1400" dirty="0"/>
              <a:t>.</a:t>
            </a:r>
          </a:p>
          <a:p>
            <a:endParaRPr sz="1400" dirty="0">
              <a:latin typeface="Arial MT"/>
              <a:cs typeface="Arial MT"/>
            </a:endParaRPr>
          </a:p>
        </p:txBody>
      </p:sp>
      <p:pic>
        <p:nvPicPr>
          <p:cNvPr id="10" name="Picture 9">
            <a:extLst>
              <a:ext uri="{FF2B5EF4-FFF2-40B4-BE49-F238E27FC236}">
                <a16:creationId xmlns:a16="http://schemas.microsoft.com/office/drawing/2014/main" id="{9844A98F-1C66-BB83-155C-AAB32496E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10673"/>
            <a:ext cx="4191000" cy="2471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9E517-4AB6-6A56-B391-F944C4949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D0536-062B-3BD4-46CC-C771490967C4}"/>
              </a:ext>
            </a:extLst>
          </p:cNvPr>
          <p:cNvSpPr>
            <a:spLocks noGrp="1"/>
          </p:cNvSpPr>
          <p:nvPr>
            <p:ph type="title"/>
          </p:nvPr>
        </p:nvSpPr>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id="{D21EB715-61C1-D233-C859-A995F94FBF5E}"/>
              </a:ext>
            </a:extLst>
          </p:cNvPr>
          <p:cNvPicPr>
            <a:picLocks noChangeAspect="1"/>
          </p:cNvPicPr>
          <p:nvPr/>
        </p:nvPicPr>
        <p:blipFill>
          <a:blip r:embed="rId2"/>
          <a:stretch>
            <a:fillRect/>
          </a:stretch>
        </p:blipFill>
        <p:spPr>
          <a:xfrm>
            <a:off x="762000" y="1276350"/>
            <a:ext cx="5986791" cy="2828789"/>
          </a:xfrm>
          <a:prstGeom prst="rect">
            <a:avLst/>
          </a:prstGeom>
        </p:spPr>
      </p:pic>
    </p:spTree>
    <p:extLst>
      <p:ext uri="{BB962C8B-B14F-4D97-AF65-F5344CB8AC3E}">
        <p14:creationId xmlns:p14="http://schemas.microsoft.com/office/powerpoint/2010/main" val="208262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spc="-10" dirty="0"/>
              <a:t> </a:t>
            </a:r>
            <a:r>
              <a:rPr spc="-5" dirty="0"/>
              <a:t> </a:t>
            </a:r>
            <a:r>
              <a:rPr dirty="0"/>
              <a:t>Sorting</a:t>
            </a:r>
            <a:r>
              <a:rPr spc="-10" dirty="0"/>
              <a:t> </a:t>
            </a:r>
            <a:r>
              <a:rPr dirty="0"/>
              <a:t>Algorithm</a:t>
            </a:r>
            <a:r>
              <a:rPr spc="-5" dirty="0"/>
              <a:t> </a:t>
            </a:r>
            <a:r>
              <a:rPr spc="-20" dirty="0"/>
              <a:t>used</a:t>
            </a: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11E8B7-9749-464E-838E-6D4933F90553}"/>
              </a:ext>
            </a:extLst>
          </p:cNvPr>
          <p:cNvSpPr txBox="1"/>
          <p:nvPr/>
        </p:nvSpPr>
        <p:spPr>
          <a:xfrm>
            <a:off x="685800" y="1047750"/>
            <a:ext cx="6172200" cy="3693319"/>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4572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1125</Words>
  <Application>Microsoft Office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MT</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  Sorting Algorithm used</vt:lpstr>
      <vt:lpstr>Sorting Algorithm used</vt:lpstr>
      <vt:lpstr>Time Complexity of Sorting Algorithm</vt:lpstr>
      <vt:lpstr>SORTED MATRIX ALGORITHM :</vt:lpstr>
      <vt:lpstr>ALGORITHM FOR COURSE OBJECTIVE SETTING:</vt:lpstr>
      <vt:lpstr>Time Complexity of Searching Algorithm</vt:lpstr>
      <vt:lpstr>Overview Code[overview of searching,Sorting,CRUD and Storage options]</vt:lpstr>
      <vt:lpstr> // 2. Sorting (e.g., by sum of elements in rows) void sortMatrix(int matrix[MAX_COURSES][MAX_OUTCOMES], int courses, int outcomes) {     // Sorts matrix rows based on the sum of their elements     for (int i = 0; i &lt; courses - 1; i++) {         for (int j = i + 1; j &lt; courses; j++) {             int sum_i = 0, sum_j = 0;             for (int k = 0; k &lt; outcomes; k++) {                 sum_i += matrix[i][k];                 sum_j += matrix[j][k];             }             if (sum_i &gt; sum_j) {                 for (int k = 0; k &lt; outcomes; k++) {                     int temp = matrix[i][k];                     matrix[i][k] = matrix[j][k];                     matrix[j][k] = temp;                 }             }         }     } }  </vt:lpstr>
      <vt:lpstr>screenshots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mokshagna chowdary</cp:lastModifiedBy>
  <cp:revision>20</cp:revision>
  <dcterms:created xsi:type="dcterms:W3CDTF">2024-11-01T12:32:17Z</dcterms:created>
  <dcterms:modified xsi:type="dcterms:W3CDTF">2024-11-20T02:53:45Z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