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9" r:id="rId6"/>
    <p:sldId id="274" r:id="rId7"/>
    <p:sldId id="266" r:id="rId8"/>
    <p:sldId id="267" r:id="rId9"/>
    <p:sldId id="275" r:id="rId10"/>
    <p:sldId id="269" r:id="rId11"/>
    <p:sldId id="270" r:id="rId12"/>
    <p:sldId id="280" r:id="rId13"/>
    <p:sldId id="278" r:id="rId14"/>
    <p:sldId id="281" r:id="rId15"/>
    <p:sldId id="282" r:id="rId16"/>
    <p:sldId id="283" r:id="rId17"/>
    <p:sldId id="272" r:id="rId18"/>
    <p:sldId id="273" r:id="rId1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215025" y="137875"/>
            <a:ext cx="1733549" cy="581024"/>
          </a:xfrm>
          <a:prstGeom prst="rect">
            <a:avLst/>
          </a:prstGeom>
        </p:spPr>
      </p:pic>
      <p:sp>
        <p:nvSpPr>
          <p:cNvPr id="2" name="Holder 2"/>
          <p:cNvSpPr>
            <a:spLocks noGrp="1"/>
          </p:cNvSpPr>
          <p:nvPr>
            <p:ph type="title"/>
          </p:nvPr>
        </p:nvSpPr>
        <p:spPr>
          <a:xfrm>
            <a:off x="384725" y="505248"/>
            <a:ext cx="8374549" cy="40957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556937" y="1701562"/>
            <a:ext cx="7633334" cy="152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picnicwithants.wordpress.com/tag/grateful" TargetMode="External"/><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14350"/>
            <a:ext cx="7315200" cy="566822"/>
          </a:xfrm>
          <a:prstGeom prst="rect">
            <a:avLst/>
          </a:prstGeom>
        </p:spPr>
        <p:txBody>
          <a:bodyPr vert="horz" wrap="square" lIns="0" tIns="12700" rIns="0" bIns="0" rtlCol="0">
            <a:spAutoFit/>
          </a:bodyPr>
          <a:lstStyle/>
          <a:p>
            <a:pPr marL="12700">
              <a:lnSpc>
                <a:spcPct val="100000"/>
              </a:lnSpc>
              <a:spcBef>
                <a:spcPts val="100"/>
              </a:spcBef>
            </a:pPr>
            <a:r>
              <a:rPr lang="en-US" sz="3600" b="1" u="sng" dirty="0"/>
              <a:t>DAA PROJECT IMPLEMENTION</a:t>
            </a:r>
            <a:endParaRPr sz="3600" b="1" u="sng" dirty="0"/>
          </a:p>
        </p:txBody>
      </p:sp>
      <p:sp>
        <p:nvSpPr>
          <p:cNvPr id="3" name="object 3"/>
          <p:cNvSpPr txBox="1"/>
          <p:nvPr/>
        </p:nvSpPr>
        <p:spPr>
          <a:xfrm>
            <a:off x="381000" y="1276350"/>
            <a:ext cx="8164830" cy="443711"/>
          </a:xfrm>
          <a:prstGeom prst="rect">
            <a:avLst/>
          </a:prstGeom>
        </p:spPr>
        <p:txBody>
          <a:bodyPr vert="horz" wrap="square" lIns="0" tIns="12700" rIns="0" bIns="0" rtlCol="0">
            <a:spAutoFit/>
          </a:bodyPr>
          <a:lstStyle/>
          <a:p>
            <a:pPr marL="12700">
              <a:lnSpc>
                <a:spcPct val="100000"/>
              </a:lnSpc>
              <a:spcBef>
                <a:spcPts val="100"/>
              </a:spcBef>
            </a:pPr>
            <a:r>
              <a:rPr sz="2800" u="sng" spc="-20" dirty="0">
                <a:solidFill>
                  <a:srgbClr val="595959"/>
                </a:solidFill>
                <a:latin typeface="Arial MT"/>
                <a:cs typeface="Arial MT"/>
              </a:rPr>
              <a:t>Module</a:t>
            </a:r>
            <a:r>
              <a:rPr sz="2800" spc="-20" dirty="0">
                <a:solidFill>
                  <a:srgbClr val="595959"/>
                </a:solidFill>
                <a:latin typeface="Arial MT"/>
                <a:cs typeface="Arial MT"/>
              </a:rPr>
              <a:t>-</a:t>
            </a:r>
            <a:r>
              <a:rPr sz="2800" dirty="0">
                <a:solidFill>
                  <a:srgbClr val="595959"/>
                </a:solidFill>
                <a:latin typeface="Arial MT"/>
                <a:cs typeface="Arial MT"/>
              </a:rPr>
              <a:t>:</a:t>
            </a:r>
            <a:r>
              <a:rPr lang="en-US" sz="2800" dirty="0">
                <a:solidFill>
                  <a:srgbClr val="595959"/>
                </a:solidFill>
                <a:latin typeface="Arial MT"/>
                <a:cs typeface="Arial MT"/>
              </a:rPr>
              <a:t>Program Level </a:t>
            </a:r>
            <a:r>
              <a:rPr lang="en-US" sz="2800" dirty="0" err="1">
                <a:solidFill>
                  <a:srgbClr val="595959"/>
                </a:solidFill>
                <a:latin typeface="Arial MT"/>
                <a:cs typeface="Arial MT"/>
              </a:rPr>
              <a:t>Ojective</a:t>
            </a:r>
            <a:r>
              <a:rPr lang="en-US" sz="2800" dirty="0">
                <a:solidFill>
                  <a:srgbClr val="595959"/>
                </a:solidFill>
                <a:latin typeface="Arial MT"/>
                <a:cs typeface="Arial MT"/>
              </a:rPr>
              <a:t> Setting</a:t>
            </a:r>
          </a:p>
        </p:txBody>
      </p:sp>
      <p:sp>
        <p:nvSpPr>
          <p:cNvPr id="5" name="TextBox 4">
            <a:extLst>
              <a:ext uri="{FF2B5EF4-FFF2-40B4-BE49-F238E27FC236}">
                <a16:creationId xmlns:a16="http://schemas.microsoft.com/office/drawing/2014/main" id="{12FDB6EB-C23C-165B-96C5-3A743AFACCBD}"/>
              </a:ext>
            </a:extLst>
          </p:cNvPr>
          <p:cNvSpPr txBox="1"/>
          <p:nvPr/>
        </p:nvSpPr>
        <p:spPr>
          <a:xfrm>
            <a:off x="1295400" y="2114550"/>
            <a:ext cx="6781800" cy="2938497"/>
          </a:xfrm>
          <a:prstGeom prst="rect">
            <a:avLst/>
          </a:prstGeom>
          <a:noFill/>
        </p:spPr>
        <p:txBody>
          <a:bodyPr wrap="square">
            <a:spAutoFit/>
          </a:bodyPr>
          <a:lstStyle/>
          <a:p>
            <a:pPr algn="just"/>
            <a:r>
              <a:rPr lang="en-US" b="1" u="sng" dirty="0"/>
              <a:t>Submitted By </a:t>
            </a:r>
            <a:r>
              <a:rPr lang="en-US" dirty="0"/>
              <a:t>: Team </a:t>
            </a:r>
            <a:r>
              <a:rPr lang="en-IN" sz="1800" kern="100" dirty="0">
                <a:solidFill>
                  <a:srgbClr val="000000"/>
                </a:solidFill>
                <a:effectLst/>
                <a:latin typeface="Arial" panose="020B0604020202020204" pitchFamily="34" charset="0"/>
                <a:ea typeface="Arial" panose="020B0604020202020204" pitchFamily="34" charset="0"/>
              </a:rPr>
              <a:t>TECH TITANS</a:t>
            </a:r>
            <a:endParaRPr lang="en-US" sz="1800" kern="100" dirty="0">
              <a:solidFill>
                <a:srgbClr val="000000"/>
              </a:solidFill>
              <a:effectLst/>
              <a:latin typeface="Arial" panose="020B0604020202020204" pitchFamily="34" charset="0"/>
              <a:ea typeface="Arial" panose="020B0604020202020204" pitchFamily="34" charset="0"/>
            </a:endParaRPr>
          </a:p>
          <a:p>
            <a:endParaRPr lang="en-US" dirty="0"/>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S.Revanth</a:t>
            </a:r>
            <a:r>
              <a:rPr lang="en-IN" sz="1800" kern="100" dirty="0">
                <a:solidFill>
                  <a:srgbClr val="000000"/>
                </a:solidFill>
                <a:effectLst/>
                <a:latin typeface="Arial" panose="020B0604020202020204" pitchFamily="34" charset="0"/>
                <a:ea typeface="Arial" panose="020B0604020202020204" pitchFamily="34" charset="0"/>
              </a:rPr>
              <a:t> Sai               -     AP23110011112</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T. </a:t>
            </a:r>
            <a:r>
              <a:rPr lang="en-IN" sz="1800" kern="100" dirty="0" err="1">
                <a:solidFill>
                  <a:srgbClr val="000000"/>
                </a:solidFill>
                <a:effectLst/>
                <a:latin typeface="Arial" panose="020B0604020202020204" pitchFamily="34" charset="0"/>
                <a:ea typeface="Arial" panose="020B0604020202020204" pitchFamily="34" charset="0"/>
              </a:rPr>
              <a:t>Amruthaa</a:t>
            </a:r>
            <a:r>
              <a:rPr lang="en-IN" sz="1800" kern="100" dirty="0">
                <a:solidFill>
                  <a:srgbClr val="000000"/>
                </a:solidFill>
                <a:effectLst/>
                <a:latin typeface="Arial" panose="020B0604020202020204" pitchFamily="34" charset="0"/>
                <a:ea typeface="Arial" panose="020B0604020202020204" pitchFamily="34" charset="0"/>
              </a:rPr>
              <a:t>                   -     AP23110011142</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K.Praneeth</a:t>
            </a:r>
            <a:r>
              <a:rPr lang="en-IN" sz="1800" kern="100" dirty="0">
                <a:solidFill>
                  <a:srgbClr val="000000"/>
                </a:solidFill>
                <a:effectLst/>
                <a:latin typeface="Arial" panose="020B0604020202020204" pitchFamily="34" charset="0"/>
                <a:ea typeface="Arial" panose="020B0604020202020204" pitchFamily="34" charset="0"/>
              </a:rPr>
              <a:t> </a:t>
            </a:r>
            <a:r>
              <a:rPr lang="en-IN" sz="1800" kern="100" dirty="0" err="1">
                <a:solidFill>
                  <a:srgbClr val="000000"/>
                </a:solidFill>
                <a:effectLst/>
                <a:latin typeface="Arial" panose="020B0604020202020204" pitchFamily="34" charset="0"/>
                <a:ea typeface="Arial" panose="020B0604020202020204" pitchFamily="34" charset="0"/>
              </a:rPr>
              <a:t>chandra</a:t>
            </a:r>
            <a:r>
              <a:rPr lang="en-IN" sz="1800" kern="100" dirty="0">
                <a:solidFill>
                  <a:srgbClr val="000000"/>
                </a:solidFill>
                <a:effectLst/>
                <a:latin typeface="Arial" panose="020B0604020202020204" pitchFamily="34" charset="0"/>
                <a:ea typeface="Arial" panose="020B0604020202020204" pitchFamily="34" charset="0"/>
              </a:rPr>
              <a:t>      -     AP23110011166</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K.Mokshagna</a:t>
            </a:r>
            <a:r>
              <a:rPr lang="en-IN" sz="1800" kern="100" dirty="0">
                <a:solidFill>
                  <a:srgbClr val="000000"/>
                </a:solidFill>
                <a:effectLst/>
                <a:latin typeface="Arial" panose="020B0604020202020204" pitchFamily="34" charset="0"/>
                <a:ea typeface="Arial" panose="020B0604020202020204" pitchFamily="34" charset="0"/>
              </a:rPr>
              <a:t>                -     AP23110011110</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K.Kiranmai</a:t>
            </a:r>
            <a:r>
              <a:rPr lang="en-IN" sz="1800" kern="100" dirty="0">
                <a:solidFill>
                  <a:srgbClr val="000000"/>
                </a:solidFill>
                <a:effectLst/>
                <a:latin typeface="Arial" panose="020B0604020202020204" pitchFamily="34" charset="0"/>
                <a:ea typeface="Arial" panose="020B0604020202020204" pitchFamily="34" charset="0"/>
              </a:rPr>
              <a:t>                    -     AP23110010716</a:t>
            </a:r>
            <a:endParaRPr lang="en-US" sz="1800" kern="100" dirty="0">
              <a:solidFill>
                <a:srgbClr val="000000"/>
              </a:solidFill>
              <a:effectLst/>
              <a:latin typeface="Arial" panose="020B0604020202020204" pitchFamily="34" charset="0"/>
              <a:ea typeface="Arial" panose="020B0604020202020204" pitchFamily="34" charset="0"/>
            </a:endParaRPr>
          </a:p>
          <a:p>
            <a:r>
              <a:rPr lang="en-US" dirty="0"/>
              <a:t>    </a:t>
            </a:r>
            <a:r>
              <a:rPr lang="en-US" dirty="0" err="1"/>
              <a:t>SB.Navaneeth</a:t>
            </a:r>
            <a:r>
              <a:rPr lang="en-US" dirty="0"/>
              <a:t>              -     AP23110011106</a:t>
            </a:r>
          </a:p>
          <a:p>
            <a:r>
              <a:rPr lang="en-IN" dirty="0"/>
              <a:t>BTECH|CSE-P|SEMESTER-3|2023-27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10" dirty="0"/>
              <a:t> </a:t>
            </a:r>
            <a:r>
              <a:rPr dirty="0"/>
              <a:t>Complexity</a:t>
            </a:r>
            <a:r>
              <a:rPr spc="-10" dirty="0"/>
              <a:t> </a:t>
            </a:r>
            <a:r>
              <a:rPr dirty="0"/>
              <a:t>of</a:t>
            </a:r>
            <a:r>
              <a:rPr spc="-10" dirty="0"/>
              <a:t> </a:t>
            </a:r>
            <a:r>
              <a:rPr dirty="0"/>
              <a:t>Searching</a:t>
            </a:r>
            <a:r>
              <a:rPr spc="-10" dirty="0"/>
              <a:t> Algorithm</a:t>
            </a:r>
          </a:p>
        </p:txBody>
      </p:sp>
      <p:graphicFrame>
        <p:nvGraphicFramePr>
          <p:cNvPr id="3" name="object 3"/>
          <p:cNvGraphicFramePr>
            <a:graphicFrameLocks noGrp="1"/>
          </p:cNvGraphicFramePr>
          <p:nvPr>
            <p:extLst>
              <p:ext uri="{D42A27DB-BD31-4B8C-83A1-F6EECF244321}">
                <p14:modId xmlns:p14="http://schemas.microsoft.com/office/powerpoint/2010/main" val="3172083526"/>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Sitka Banner" pitchFamily="2" charset="0"/>
                          <a:cs typeface="Times New Roman"/>
                        </a:rPr>
                        <a:t>Course objective</a:t>
                      </a:r>
                      <a:endParaRPr sz="2000" dirty="0">
                        <a:latin typeface="Sitka Banner" pitchFamily="2" charset="0"/>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Sorted matrix</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r>
                        <a:rPr lang="en-IN" sz="2000" dirty="0"/>
                        <a:t>n^2</a:t>
                      </a:r>
                      <a:r>
                        <a:rPr lang="en-US" sz="2000" dirty="0">
                          <a:latin typeface="Times New Roman"/>
                          <a:cs typeface="Times New Roman"/>
                        </a:rPr>
                        <a: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05248"/>
            <a:ext cx="8374549" cy="409575"/>
          </a:xfrm>
          <a:prstGeom prst="rect">
            <a:avLst/>
          </a:prstGeom>
        </p:spPr>
        <p:txBody>
          <a:bodyPr vert="horz" wrap="square" lIns="0" tIns="15240" rIns="0" bIns="0" rtlCol="0">
            <a:spAutoFit/>
          </a:bodyPr>
          <a:lstStyle/>
          <a:p>
            <a:pPr marL="12700">
              <a:lnSpc>
                <a:spcPct val="100000"/>
              </a:lnSpc>
              <a:spcBef>
                <a:spcPts val="120"/>
              </a:spcBef>
            </a:pPr>
            <a:r>
              <a:rPr lang="en-US" dirty="0"/>
              <a:t>Overview </a:t>
            </a:r>
            <a:r>
              <a:rPr dirty="0"/>
              <a:t>Code[</a:t>
            </a:r>
            <a:r>
              <a:rPr lang="en-US" sz="1200" dirty="0"/>
              <a:t>overview </a:t>
            </a:r>
            <a:r>
              <a:rPr sz="1300" dirty="0"/>
              <a:t>of</a:t>
            </a:r>
            <a:r>
              <a:rPr sz="1300" spc="5" dirty="0"/>
              <a:t> </a:t>
            </a:r>
            <a:r>
              <a:rPr sz="1300" dirty="0" err="1"/>
              <a:t>searching,Sorting,CRUD</a:t>
            </a:r>
            <a:r>
              <a:rPr sz="1300" spc="5" dirty="0"/>
              <a:t> </a:t>
            </a:r>
            <a:r>
              <a:rPr sz="1300" dirty="0"/>
              <a:t>and</a:t>
            </a:r>
            <a:r>
              <a:rPr sz="1300" spc="5" dirty="0"/>
              <a:t> </a:t>
            </a:r>
            <a:r>
              <a:rPr sz="1300" dirty="0"/>
              <a:t>Storage</a:t>
            </a:r>
            <a:r>
              <a:rPr sz="1300" spc="5" dirty="0"/>
              <a:t> </a:t>
            </a:r>
            <a:r>
              <a:rPr sz="1300" spc="-10" dirty="0"/>
              <a:t>options</a:t>
            </a:r>
            <a:r>
              <a:rPr spc="-10" dirty="0"/>
              <a:t>]</a:t>
            </a:r>
            <a:endParaRPr sz="1300" dirty="0"/>
          </a:p>
        </p:txBody>
      </p:sp>
      <p:sp>
        <p:nvSpPr>
          <p:cNvPr id="3" name="Rectangle 2"/>
          <p:cNvSpPr/>
          <p:nvPr/>
        </p:nvSpPr>
        <p:spPr>
          <a:xfrm>
            <a:off x="990600" y="819150"/>
            <a:ext cx="8001000" cy="276999"/>
          </a:xfrm>
          <a:prstGeom prst="rect">
            <a:avLst/>
          </a:prstGeom>
        </p:spPr>
        <p:txBody>
          <a:bodyPr wrap="square">
            <a:spAutoFit/>
          </a:bodyPr>
          <a:lstStyle/>
          <a:p>
            <a:endParaRPr lang="en-US" sz="1200" dirty="0"/>
          </a:p>
        </p:txBody>
      </p:sp>
      <p:sp>
        <p:nvSpPr>
          <p:cNvPr id="4" name="Rectangle 3"/>
          <p:cNvSpPr/>
          <p:nvPr/>
        </p:nvSpPr>
        <p:spPr>
          <a:xfrm>
            <a:off x="152400" y="886370"/>
            <a:ext cx="8991600" cy="1719253"/>
          </a:xfrm>
          <a:prstGeom prst="rect">
            <a:avLst/>
          </a:prstGeom>
        </p:spPr>
        <p:txBody>
          <a:bodyPr wrap="square">
            <a:spAutoFit/>
          </a:bodyPr>
          <a:lstStyle/>
          <a:p>
            <a:r>
              <a:rPr lang="en-US" sz="1000" dirty="0"/>
              <a:t>// 1. CRUD Operations</a:t>
            </a: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void create_course_AP23110011142();</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void retrieve_courses_AP23110011112();</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void bubble_sort_courses_AP23110011110();</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void selection_sort_courses_AP23110011079();</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void compare_sorting_algorithms_AP23110010716();</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r>
              <a:rPr lang="en-IN" sz="900" b="1" dirty="0">
                <a:effectLst/>
                <a:latin typeface="Arial" panose="020B0604020202020204" pitchFamily="34" charset="0"/>
                <a:ea typeface="Arial" panose="020B0604020202020204" pitchFamily="34" charset="0"/>
              </a:rPr>
              <a:t> </a:t>
            </a:r>
            <a:endParaRPr lang="en-IN" sz="900" dirty="0">
              <a:effectLst/>
              <a:latin typeface="Arial" panose="020B0604020202020204" pitchFamily="34" charset="0"/>
              <a:ea typeface="Arial" panose="020B0604020202020204" pitchFamily="34" charset="0"/>
            </a:endParaRPr>
          </a:p>
          <a:p>
            <a:pPr marL="234950" indent="-6350" algn="just">
              <a:lnSpc>
                <a:spcPct val="112000"/>
              </a:lnSpc>
              <a:spcAft>
                <a:spcPts val="150"/>
              </a:spcAft>
            </a:pPr>
            <a:endParaRPr lang="en-IN" sz="900" dirty="0">
              <a:effectLst/>
              <a:latin typeface="Arial" panose="020B0604020202020204" pitchFamily="34" charset="0"/>
              <a:ea typeface="Arial" panose="020B0604020202020204" pitchFamily="34" charset="0"/>
            </a:endParaRPr>
          </a:p>
          <a:p>
            <a:endParaRPr lang="en-US" sz="300" dirty="0"/>
          </a:p>
          <a:p>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5A5C-380E-9195-5785-08FBC9012F6A}"/>
              </a:ext>
            </a:extLst>
          </p:cNvPr>
          <p:cNvSpPr>
            <a:spLocks noGrp="1"/>
          </p:cNvSpPr>
          <p:nvPr>
            <p:ph type="title"/>
          </p:nvPr>
        </p:nvSpPr>
        <p:spPr>
          <a:xfrm>
            <a:off x="609600" y="514350"/>
            <a:ext cx="5558874" cy="3585597"/>
          </a:xfrm>
        </p:spPr>
        <p:txBody>
          <a:bodyPr/>
          <a:lstStyle/>
          <a:p>
            <a:br>
              <a:rPr lang="en-US" sz="200" dirty="0"/>
            </a:br>
            <a:r>
              <a:rPr lang="en-US" sz="1050" dirty="0"/>
              <a:t>// 2. Sorting (e.g., by sum of elements in rows)</a:t>
            </a:r>
            <a:br>
              <a:rPr lang="en-US" sz="1050" dirty="0"/>
            </a:br>
            <a:r>
              <a:rPr lang="en-US" sz="1050" dirty="0"/>
              <a:t>void </a:t>
            </a:r>
            <a:r>
              <a:rPr lang="en-US" sz="1050" dirty="0" err="1"/>
              <a:t>sortMatrix</a:t>
            </a:r>
            <a:r>
              <a:rPr lang="en-US" sz="1050" dirty="0"/>
              <a:t>(int matrix[MAX_COURSES][MAX_OUTCOMES], int courses, int outcomes) {</a:t>
            </a:r>
            <a:br>
              <a:rPr lang="en-US" sz="1050" dirty="0"/>
            </a:br>
            <a:r>
              <a:rPr lang="en-US" sz="1050" dirty="0"/>
              <a:t>    // Sorts matrix rows based on the sum of their elements</a:t>
            </a:r>
            <a:br>
              <a:rPr lang="en-US" sz="1050" dirty="0"/>
            </a:br>
            <a:r>
              <a:rPr lang="en-US" sz="1050" dirty="0"/>
              <a:t>    for (int </a:t>
            </a:r>
            <a:r>
              <a:rPr lang="en-US" sz="1050" dirty="0" err="1"/>
              <a:t>i</a:t>
            </a:r>
            <a:r>
              <a:rPr lang="en-US" sz="1050" dirty="0"/>
              <a:t> = 0; </a:t>
            </a:r>
            <a:r>
              <a:rPr lang="en-US" sz="1050" dirty="0" err="1"/>
              <a:t>i</a:t>
            </a:r>
            <a:r>
              <a:rPr lang="en-US" sz="1050" dirty="0"/>
              <a:t> &lt; courses - 1; </a:t>
            </a:r>
            <a:r>
              <a:rPr lang="en-US" sz="1050" dirty="0" err="1"/>
              <a:t>i</a:t>
            </a:r>
            <a:r>
              <a:rPr lang="en-US" sz="1050" dirty="0"/>
              <a:t>++) {</a:t>
            </a:r>
            <a:br>
              <a:rPr lang="en-US" sz="1050" dirty="0"/>
            </a:br>
            <a:r>
              <a:rPr lang="en-US" sz="1050" dirty="0"/>
              <a:t>        for (int j = </a:t>
            </a:r>
            <a:r>
              <a:rPr lang="en-US" sz="1050" dirty="0" err="1"/>
              <a:t>i</a:t>
            </a:r>
            <a:r>
              <a:rPr lang="en-US" sz="1050" dirty="0"/>
              <a:t> + 1; j &lt; courses; </a:t>
            </a:r>
            <a:r>
              <a:rPr lang="en-US" sz="1050" dirty="0" err="1"/>
              <a:t>j++</a:t>
            </a:r>
            <a:r>
              <a:rPr lang="en-US" sz="1050" dirty="0"/>
              <a:t>) {</a:t>
            </a:r>
            <a:br>
              <a:rPr lang="en-US" sz="1050" dirty="0"/>
            </a:br>
            <a:r>
              <a:rPr lang="en-US" sz="1050" dirty="0"/>
              <a:t>            int </a:t>
            </a:r>
            <a:r>
              <a:rPr lang="en-US" sz="1050" dirty="0" err="1"/>
              <a:t>sum_i</a:t>
            </a:r>
            <a:r>
              <a:rPr lang="en-US" sz="1050" dirty="0"/>
              <a:t> = 0, </a:t>
            </a:r>
            <a:r>
              <a:rPr lang="en-US" sz="1050" dirty="0" err="1"/>
              <a:t>sum_j</a:t>
            </a:r>
            <a:r>
              <a:rPr lang="en-US" sz="1050" dirty="0"/>
              <a:t> = 0;</a:t>
            </a:r>
            <a:br>
              <a:rPr lang="en-US" sz="1050" dirty="0"/>
            </a:br>
            <a:r>
              <a:rPr lang="en-US" sz="1050" dirty="0"/>
              <a:t>            for (int k = 0; k &lt; outcomes; k++) {</a:t>
            </a:r>
            <a:br>
              <a:rPr lang="en-US" sz="1050" dirty="0"/>
            </a:br>
            <a:r>
              <a:rPr lang="en-US" sz="1050" dirty="0"/>
              <a:t>                </a:t>
            </a:r>
            <a:r>
              <a:rPr lang="en-US" sz="1050" dirty="0" err="1"/>
              <a:t>sum_i</a:t>
            </a:r>
            <a:r>
              <a:rPr lang="en-US" sz="1050" dirty="0"/>
              <a:t> += matrix[</a:t>
            </a:r>
            <a:r>
              <a:rPr lang="en-US" sz="1050" dirty="0" err="1"/>
              <a:t>i</a:t>
            </a:r>
            <a:r>
              <a:rPr lang="en-US" sz="1050" dirty="0"/>
              <a:t>][k];</a:t>
            </a:r>
            <a:br>
              <a:rPr lang="en-US" sz="1050" dirty="0"/>
            </a:br>
            <a:r>
              <a:rPr lang="en-US" sz="1050" dirty="0"/>
              <a:t>                </a:t>
            </a:r>
            <a:r>
              <a:rPr lang="en-US" sz="1050" dirty="0" err="1"/>
              <a:t>sum_j</a:t>
            </a:r>
            <a:r>
              <a:rPr lang="en-US" sz="1050" dirty="0"/>
              <a:t> += matrix[j][k];</a:t>
            </a:r>
            <a:br>
              <a:rPr lang="en-US" sz="1050" dirty="0"/>
            </a:br>
            <a:r>
              <a:rPr lang="en-US" sz="1050" dirty="0"/>
              <a:t>            }</a:t>
            </a:r>
            <a:br>
              <a:rPr lang="en-US" sz="1050" dirty="0"/>
            </a:br>
            <a:r>
              <a:rPr lang="en-US" sz="1050" dirty="0"/>
              <a:t>            if (</a:t>
            </a:r>
            <a:r>
              <a:rPr lang="en-US" sz="1050" dirty="0" err="1"/>
              <a:t>sum_i</a:t>
            </a:r>
            <a:r>
              <a:rPr lang="en-US" sz="1050" dirty="0"/>
              <a:t> &gt; </a:t>
            </a:r>
            <a:r>
              <a:rPr lang="en-US" sz="1050" dirty="0" err="1"/>
              <a:t>sum_j</a:t>
            </a:r>
            <a:r>
              <a:rPr lang="en-US" sz="1050" dirty="0"/>
              <a:t>) {</a:t>
            </a:r>
            <a:br>
              <a:rPr lang="en-US" sz="1050" dirty="0"/>
            </a:br>
            <a:r>
              <a:rPr lang="en-US" sz="1050" dirty="0"/>
              <a:t>                for (int k = 0; k &lt; outcomes; k++) {</a:t>
            </a:r>
            <a:br>
              <a:rPr lang="en-US" sz="1050" dirty="0"/>
            </a:br>
            <a:r>
              <a:rPr lang="en-US" sz="1050" dirty="0"/>
              <a:t>                    int temp = matrix[</a:t>
            </a:r>
            <a:r>
              <a:rPr lang="en-US" sz="1050" dirty="0" err="1"/>
              <a:t>i</a:t>
            </a:r>
            <a:r>
              <a:rPr lang="en-US" sz="1050" dirty="0"/>
              <a:t>][k];</a:t>
            </a:r>
            <a:br>
              <a:rPr lang="en-US" sz="1050" dirty="0"/>
            </a:br>
            <a:r>
              <a:rPr lang="en-US" sz="1050" dirty="0"/>
              <a:t>                    matrix[</a:t>
            </a:r>
            <a:r>
              <a:rPr lang="en-US" sz="1050" dirty="0" err="1"/>
              <a:t>i</a:t>
            </a:r>
            <a:r>
              <a:rPr lang="en-US" sz="1050" dirty="0"/>
              <a:t>][k] = matrix[j][k];</a:t>
            </a:r>
            <a:br>
              <a:rPr lang="en-US" sz="1050" dirty="0"/>
            </a:br>
            <a:r>
              <a:rPr lang="en-US" sz="1050" dirty="0"/>
              <a:t>                    matrix[j][k] = temp;</a:t>
            </a:r>
            <a:br>
              <a:rPr lang="en-US" sz="1050" dirty="0"/>
            </a:br>
            <a:r>
              <a:rPr lang="en-US" sz="1050" dirty="0"/>
              <a:t>                }</a:t>
            </a:r>
            <a:br>
              <a:rPr lang="en-US" sz="1050" dirty="0"/>
            </a:br>
            <a:r>
              <a:rPr lang="en-US" sz="1050" dirty="0"/>
              <a:t>            }</a:t>
            </a:r>
            <a:br>
              <a:rPr lang="en-US" sz="1050" dirty="0"/>
            </a:br>
            <a:r>
              <a:rPr lang="en-US" sz="1050" dirty="0"/>
              <a:t>        }</a:t>
            </a:r>
            <a:br>
              <a:rPr lang="en-US" sz="1050" dirty="0"/>
            </a:br>
            <a:r>
              <a:rPr lang="en-US" sz="1050" dirty="0"/>
              <a:t>    }</a:t>
            </a:r>
            <a:br>
              <a:rPr lang="en-US" sz="1050" dirty="0"/>
            </a:br>
            <a:r>
              <a:rPr lang="en-US" sz="1050" dirty="0"/>
              <a:t>}</a:t>
            </a:r>
            <a:br>
              <a:rPr lang="en-US" sz="1050" dirty="0"/>
            </a:br>
            <a:br>
              <a:rPr lang="en-US" sz="1050" dirty="0"/>
            </a:br>
            <a:endParaRPr lang="en-IN" sz="1050" dirty="0"/>
          </a:p>
        </p:txBody>
      </p:sp>
    </p:spTree>
    <p:extLst>
      <p:ext uri="{BB962C8B-B14F-4D97-AF65-F5344CB8AC3E}">
        <p14:creationId xmlns:p14="http://schemas.microsoft.com/office/powerpoint/2010/main" val="416673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2B5E-6B6B-9521-64D2-8620EA359720}"/>
              </a:ext>
            </a:extLst>
          </p:cNvPr>
          <p:cNvSpPr>
            <a:spLocks noGrp="1"/>
          </p:cNvSpPr>
          <p:nvPr>
            <p:ph type="title"/>
          </p:nvPr>
        </p:nvSpPr>
        <p:spPr>
          <a:xfrm>
            <a:off x="384725" y="505248"/>
            <a:ext cx="8374549" cy="369332"/>
          </a:xfrm>
        </p:spPr>
        <p:txBody>
          <a:bodyPr/>
          <a:lstStyle/>
          <a:p>
            <a:r>
              <a:rPr lang="en-US" sz="2400" b="1" dirty="0"/>
              <a:t>screenshots</a:t>
            </a:r>
            <a:endParaRPr lang="en-IN" sz="2400" b="1" dirty="0"/>
          </a:p>
        </p:txBody>
      </p:sp>
      <p:pic>
        <p:nvPicPr>
          <p:cNvPr id="7" name="Picture 6">
            <a:extLst>
              <a:ext uri="{FF2B5EF4-FFF2-40B4-BE49-F238E27FC236}">
                <a16:creationId xmlns:a16="http://schemas.microsoft.com/office/drawing/2014/main" id="{0BF75FCC-820D-25DC-2816-F018DC1E4B29}"/>
              </a:ext>
            </a:extLst>
          </p:cNvPr>
          <p:cNvPicPr>
            <a:picLocks noChangeAspect="1"/>
          </p:cNvPicPr>
          <p:nvPr/>
        </p:nvPicPr>
        <p:blipFill>
          <a:blip r:embed="rId2"/>
          <a:stretch>
            <a:fillRect/>
          </a:stretch>
        </p:blipFill>
        <p:spPr>
          <a:xfrm>
            <a:off x="228600" y="1200150"/>
            <a:ext cx="3972122" cy="3283828"/>
          </a:xfrm>
          <a:prstGeom prst="rect">
            <a:avLst/>
          </a:prstGeom>
        </p:spPr>
      </p:pic>
      <p:pic>
        <p:nvPicPr>
          <p:cNvPr id="11" name="Picture 10">
            <a:extLst>
              <a:ext uri="{FF2B5EF4-FFF2-40B4-BE49-F238E27FC236}">
                <a16:creationId xmlns:a16="http://schemas.microsoft.com/office/drawing/2014/main" id="{0C9D39DE-B79C-0124-1917-F6D96DBB1D6D}"/>
              </a:ext>
            </a:extLst>
          </p:cNvPr>
          <p:cNvPicPr>
            <a:picLocks noChangeAspect="1"/>
          </p:cNvPicPr>
          <p:nvPr/>
        </p:nvPicPr>
        <p:blipFill>
          <a:blip r:embed="rId3"/>
          <a:stretch>
            <a:fillRect/>
          </a:stretch>
        </p:blipFill>
        <p:spPr>
          <a:xfrm>
            <a:off x="4358162" y="1200150"/>
            <a:ext cx="4371375" cy="3283828"/>
          </a:xfrm>
          <a:prstGeom prst="rect">
            <a:avLst/>
          </a:prstGeom>
        </p:spPr>
      </p:pic>
    </p:spTree>
    <p:extLst>
      <p:ext uri="{BB962C8B-B14F-4D97-AF65-F5344CB8AC3E}">
        <p14:creationId xmlns:p14="http://schemas.microsoft.com/office/powerpoint/2010/main" val="1089966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9D89-33A3-2424-DD77-00D70925A9F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45294821-C362-2010-997A-704D0EDA3F7B}"/>
              </a:ext>
            </a:extLst>
          </p:cNvPr>
          <p:cNvPicPr>
            <a:picLocks noChangeAspect="1"/>
          </p:cNvPicPr>
          <p:nvPr/>
        </p:nvPicPr>
        <p:blipFill>
          <a:blip r:embed="rId2"/>
          <a:stretch>
            <a:fillRect/>
          </a:stretch>
        </p:blipFill>
        <p:spPr>
          <a:xfrm>
            <a:off x="351271" y="1087982"/>
            <a:ext cx="3780200" cy="3581400"/>
          </a:xfrm>
          <a:prstGeom prst="rect">
            <a:avLst/>
          </a:prstGeom>
        </p:spPr>
      </p:pic>
      <p:pic>
        <p:nvPicPr>
          <p:cNvPr id="6" name="Picture 5">
            <a:extLst>
              <a:ext uri="{FF2B5EF4-FFF2-40B4-BE49-F238E27FC236}">
                <a16:creationId xmlns:a16="http://schemas.microsoft.com/office/drawing/2014/main" id="{EE294CB0-F6AD-C8F5-C221-F310EB4B1118}"/>
              </a:ext>
            </a:extLst>
          </p:cNvPr>
          <p:cNvPicPr>
            <a:picLocks noChangeAspect="1"/>
          </p:cNvPicPr>
          <p:nvPr/>
        </p:nvPicPr>
        <p:blipFill>
          <a:blip r:embed="rId3"/>
          <a:stretch>
            <a:fillRect/>
          </a:stretch>
        </p:blipFill>
        <p:spPr>
          <a:xfrm>
            <a:off x="4724400" y="1081942"/>
            <a:ext cx="3505201" cy="3581400"/>
          </a:xfrm>
          <a:prstGeom prst="rect">
            <a:avLst/>
          </a:prstGeom>
        </p:spPr>
      </p:pic>
    </p:spTree>
    <p:extLst>
      <p:ext uri="{BB962C8B-B14F-4D97-AF65-F5344CB8AC3E}">
        <p14:creationId xmlns:p14="http://schemas.microsoft.com/office/powerpoint/2010/main" val="259111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280E-CB8D-F88D-43F4-418D31D9E920}"/>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E2BD2E8-C636-2B41-5E8E-71E3A23A850E}"/>
              </a:ext>
            </a:extLst>
          </p:cNvPr>
          <p:cNvPicPr>
            <a:picLocks noChangeAspect="1"/>
          </p:cNvPicPr>
          <p:nvPr/>
        </p:nvPicPr>
        <p:blipFill>
          <a:blip r:embed="rId2"/>
          <a:stretch>
            <a:fillRect/>
          </a:stretch>
        </p:blipFill>
        <p:spPr>
          <a:xfrm>
            <a:off x="152400" y="1047750"/>
            <a:ext cx="3962401" cy="3657600"/>
          </a:xfrm>
          <a:prstGeom prst="rect">
            <a:avLst/>
          </a:prstGeom>
        </p:spPr>
      </p:pic>
      <p:pic>
        <p:nvPicPr>
          <p:cNvPr id="6" name="Picture 5">
            <a:extLst>
              <a:ext uri="{FF2B5EF4-FFF2-40B4-BE49-F238E27FC236}">
                <a16:creationId xmlns:a16="http://schemas.microsoft.com/office/drawing/2014/main" id="{0591FAD2-8C2B-6B54-BEB0-6B6917C84319}"/>
              </a:ext>
            </a:extLst>
          </p:cNvPr>
          <p:cNvPicPr>
            <a:picLocks noChangeAspect="1"/>
          </p:cNvPicPr>
          <p:nvPr/>
        </p:nvPicPr>
        <p:blipFill>
          <a:blip r:embed="rId3"/>
          <a:stretch>
            <a:fillRect/>
          </a:stretch>
        </p:blipFill>
        <p:spPr>
          <a:xfrm>
            <a:off x="4267200" y="781050"/>
            <a:ext cx="4418230" cy="4191000"/>
          </a:xfrm>
          <a:prstGeom prst="rect">
            <a:avLst/>
          </a:prstGeom>
        </p:spPr>
      </p:pic>
    </p:spTree>
    <p:extLst>
      <p:ext uri="{BB962C8B-B14F-4D97-AF65-F5344CB8AC3E}">
        <p14:creationId xmlns:p14="http://schemas.microsoft.com/office/powerpoint/2010/main" val="131096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654D-57E4-B3D1-A6DE-745800ECF4B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410ECC5-01F6-8B77-49D4-A539B83D2142}"/>
              </a:ext>
            </a:extLst>
          </p:cNvPr>
          <p:cNvPicPr>
            <a:picLocks noChangeAspect="1"/>
          </p:cNvPicPr>
          <p:nvPr/>
        </p:nvPicPr>
        <p:blipFill>
          <a:blip r:embed="rId2"/>
          <a:stretch>
            <a:fillRect/>
          </a:stretch>
        </p:blipFill>
        <p:spPr>
          <a:xfrm>
            <a:off x="2361890" y="819150"/>
            <a:ext cx="4420217" cy="4010585"/>
          </a:xfrm>
          <a:prstGeom prst="rect">
            <a:avLst/>
          </a:prstGeom>
        </p:spPr>
      </p:pic>
    </p:spTree>
    <p:extLst>
      <p:ext uri="{BB962C8B-B14F-4D97-AF65-F5344CB8AC3E}">
        <p14:creationId xmlns:p14="http://schemas.microsoft.com/office/powerpoint/2010/main" val="55579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 dirty="0"/>
              <a:t>Conclusion</a:t>
            </a:r>
          </a:p>
        </p:txBody>
      </p:sp>
      <p:sp>
        <p:nvSpPr>
          <p:cNvPr id="3" name="Rectangle 2"/>
          <p:cNvSpPr/>
          <p:nvPr/>
        </p:nvSpPr>
        <p:spPr>
          <a:xfrm>
            <a:off x="762000" y="1123950"/>
            <a:ext cx="6705600" cy="3722366"/>
          </a:xfrm>
          <a:prstGeom prst="rect">
            <a:avLst/>
          </a:prstGeom>
        </p:spPr>
        <p:txBody>
          <a:bodyPr wrap="square">
            <a:spAutoFit/>
          </a:bodyPr>
          <a:lstStyle/>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In the programming section, we designed a comprehensive C program that handles a Course </a:t>
            </a:r>
            <a:r>
              <a:rPr lang="en-IN" kern="100" dirty="0">
                <a:solidFill>
                  <a:srgbClr val="000000"/>
                </a:solidFill>
                <a:latin typeface="Arial" panose="020B0604020202020204" pitchFamily="34" charset="0"/>
                <a:ea typeface="Arial" panose="020B0604020202020204" pitchFamily="34" charset="0"/>
              </a:rPr>
              <a:t>Objective setting.</a:t>
            </a:r>
            <a:r>
              <a:rPr lang="en-IN" sz="1800" kern="100" dirty="0">
                <a:solidFill>
                  <a:srgbClr val="000000"/>
                </a:solidFill>
                <a:effectLst/>
                <a:latin typeface="Arial" panose="020B0604020202020204" pitchFamily="34" charset="0"/>
                <a:ea typeface="Arial" panose="020B0604020202020204" pitchFamily="34" charset="0"/>
              </a:rPr>
              <a:t> This program includes functionalities for inputting details </a:t>
            </a:r>
            <a:r>
              <a:rPr lang="en-IN" kern="100" dirty="0">
                <a:solidFill>
                  <a:srgbClr val="000000"/>
                </a:solidFill>
                <a:latin typeface="Arial" panose="020B0604020202020204" pitchFamily="34" charset="0"/>
                <a:ea typeface="Arial" panose="020B0604020202020204" pitchFamily="34" charset="0"/>
              </a:rPr>
              <a:t>&amp; </a:t>
            </a:r>
            <a:r>
              <a:rPr lang="en-IN" sz="1800" kern="100" dirty="0">
                <a:solidFill>
                  <a:srgbClr val="000000"/>
                </a:solidFill>
                <a:effectLst/>
                <a:latin typeface="Arial" panose="020B0604020202020204" pitchFamily="34" charset="0"/>
                <a:ea typeface="Arial" panose="020B0604020202020204" pitchFamily="34" charset="0"/>
              </a:rPr>
              <a:t>displaying it, sorting the courses based on specific criteria, and searching for a particular course articulation. We provided detailed steps to capture screenshots and explained how to document the code with an architecture diagram.</a:t>
            </a:r>
          </a:p>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By implementing these concepts, you gained valuable insights into practical programming, enhancing your problem-solving skills and ability to organize and present technical information effectively.</a:t>
            </a:r>
          </a:p>
          <a:p>
            <a:pPr marL="234950" indent="-6350" algn="just">
              <a:lnSpc>
                <a:spcPct val="112000"/>
              </a:lnSpc>
              <a:spcAft>
                <a:spcPts val="150"/>
              </a:spcAft>
            </a:pPr>
            <a:endParaRPr lang="en-US" sz="1050" kern="1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FBE712-18FE-0E01-6434-BEBFA5CDEF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52600" y="666750"/>
            <a:ext cx="4572000" cy="3599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Introduction</a:t>
            </a:r>
            <a:r>
              <a:rPr spc="-30" dirty="0"/>
              <a:t> </a:t>
            </a:r>
            <a:r>
              <a:rPr dirty="0"/>
              <a:t>to</a:t>
            </a:r>
            <a:r>
              <a:rPr spc="-30" dirty="0"/>
              <a:t> </a:t>
            </a:r>
            <a:r>
              <a:rPr spc="-10" dirty="0"/>
              <a:t>Project</a:t>
            </a:r>
          </a:p>
        </p:txBody>
      </p:sp>
      <p:sp>
        <p:nvSpPr>
          <p:cNvPr id="3" name="object 3"/>
          <p:cNvSpPr txBox="1"/>
          <p:nvPr/>
        </p:nvSpPr>
        <p:spPr>
          <a:xfrm>
            <a:off x="152400" y="508542"/>
            <a:ext cx="8915400" cy="3747821"/>
          </a:xfrm>
          <a:prstGeom prst="rect">
            <a:avLst/>
          </a:prstGeom>
        </p:spPr>
        <p:txBody>
          <a:bodyPr vert="horz" wrap="square" lIns="0" tIns="12700" rIns="0" bIns="0" rtlCol="0">
            <a:spAutoFit/>
          </a:bodyPr>
          <a:lstStyle/>
          <a:p>
            <a:pPr marL="234950" marR="31115" indent="-6350" algn="just">
              <a:lnSpc>
                <a:spcPct val="112000"/>
              </a:lnSpc>
              <a:spcAft>
                <a:spcPts val="3745"/>
              </a:spcAft>
            </a:pPr>
            <a:r>
              <a:rPr lang="en-IN" sz="1800" kern="100" dirty="0">
                <a:solidFill>
                  <a:srgbClr val="000000"/>
                </a:solidFill>
                <a:effectLst/>
                <a:latin typeface="Arial" panose="020B0604020202020204" pitchFamily="34" charset="0"/>
                <a:ea typeface="Arial" panose="020B0604020202020204" pitchFamily="34" charset="0"/>
              </a:rPr>
              <a:t> </a:t>
            </a:r>
          </a:p>
          <a:p>
            <a:pPr marL="234950" marR="31115" indent="-6350" algn="just">
              <a:lnSpc>
                <a:spcPct val="112000"/>
              </a:lnSpc>
              <a:spcAft>
                <a:spcPts val="3745"/>
              </a:spcAft>
            </a:pPr>
            <a:r>
              <a:rPr lang="en-IN" sz="1800" kern="0" dirty="0">
                <a:effectLst/>
                <a:latin typeface="Times New Roman" panose="02020603050405020304" pitchFamily="18" charset="0"/>
                <a:ea typeface="Times New Roman" panose="02020603050405020304" pitchFamily="18" charset="0"/>
              </a:rPr>
              <a:t>The </a:t>
            </a:r>
            <a:r>
              <a:rPr lang="en-IN" sz="1800" b="1" kern="0" dirty="0">
                <a:effectLst/>
                <a:latin typeface="Times New Roman" panose="02020603050405020304" pitchFamily="18" charset="0"/>
                <a:ea typeface="Times New Roman" panose="02020603050405020304" pitchFamily="18" charset="0"/>
              </a:rPr>
              <a:t>Course Objective Setting Module</a:t>
            </a:r>
            <a:r>
              <a:rPr lang="en-IN" sz="1800" kern="0" dirty="0">
                <a:effectLst/>
                <a:latin typeface="Times New Roman" panose="02020603050405020304" pitchFamily="18" charset="0"/>
                <a:ea typeface="Times New Roman" panose="02020603050405020304" pitchFamily="18" charset="0"/>
              </a:rPr>
              <a:t> is an essential component of </a:t>
            </a:r>
            <a:r>
              <a:rPr lang="en-IN" sz="1800" b="1" kern="0" dirty="0">
                <a:effectLst/>
                <a:latin typeface="Times New Roman" panose="02020603050405020304" pitchFamily="18" charset="0"/>
                <a:ea typeface="Times New Roman" panose="02020603050405020304" pitchFamily="18" charset="0"/>
              </a:rPr>
              <a:t>Outcome-Based Education (OBE)</a:t>
            </a:r>
            <a:r>
              <a:rPr lang="en-IN" sz="1800" kern="0" dirty="0">
                <a:effectLst/>
                <a:latin typeface="Times New Roman" panose="02020603050405020304" pitchFamily="18" charset="0"/>
                <a:ea typeface="Times New Roman" panose="02020603050405020304" pitchFamily="18" charset="0"/>
              </a:rPr>
              <a:t>. This module ensures that the course objectives are clearly defined, measurable, and aligned with the overall program goals. By establishing specific course objectives that are aligned with program-level outcomes, this module helps create a structured framework for ensuring that each course contributes effectively to the achievement of the program’s educational goals. This alignment forms the foundation for assessment strategies, curriculum design, and the continuous improvement process</a:t>
            </a:r>
            <a:r>
              <a:rPr lang="en-US" sz="1800" kern="100" dirty="0">
                <a:solidFill>
                  <a:srgbClr val="000000"/>
                </a:solidFill>
                <a:effectLst/>
                <a:latin typeface="Arial" panose="020B0604020202020204" pitchFamily="34" charset="0"/>
                <a:ea typeface="Arial" panose="020B0604020202020204" pitchFamily="34" charset="0"/>
              </a:rPr>
              <a:t>.</a:t>
            </a:r>
            <a:endParaRPr lang="en-IN" sz="1800" kern="100" dirty="0">
              <a:solidFill>
                <a:srgbClr val="000000"/>
              </a:solidFill>
              <a:effectLst/>
              <a:latin typeface="Arial" panose="020B0604020202020204" pitchFamily="34" charset="0"/>
              <a:ea typeface="Arial" panose="020B0604020202020204" pitchFamily="34" charset="0"/>
            </a:endParaRPr>
          </a:p>
          <a:p>
            <a:pPr marL="12700" marR="5080">
              <a:lnSpc>
                <a:spcPct val="114999"/>
              </a:lnSpc>
              <a:spcBef>
                <a:spcPts val="100"/>
              </a:spcBef>
            </a:pPr>
            <a:endParaRPr sz="18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Architecture</a:t>
            </a:r>
            <a:r>
              <a:rPr spc="-5" dirty="0"/>
              <a:t> </a:t>
            </a:r>
            <a:r>
              <a:rPr dirty="0"/>
              <a:t>Diagram</a:t>
            </a:r>
            <a:endParaRPr sz="1300" dirty="0"/>
          </a:p>
        </p:txBody>
      </p:sp>
      <p:cxnSp>
        <p:nvCxnSpPr>
          <p:cNvPr id="8" name="Straight Connector 7"/>
          <p:cNvCxnSpPr/>
          <p:nvPr/>
        </p:nvCxnSpPr>
        <p:spPr>
          <a:xfrm>
            <a:off x="3200400" y="2266950"/>
            <a:ext cx="0" cy="106680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D537C8C-2F22-2165-B2D9-0721186A3BAD}"/>
              </a:ext>
            </a:extLst>
          </p:cNvPr>
          <p:cNvPicPr>
            <a:picLocks noChangeAspect="1"/>
          </p:cNvPicPr>
          <p:nvPr/>
        </p:nvPicPr>
        <p:blipFill>
          <a:blip r:embed="rId2"/>
          <a:stretch>
            <a:fillRect/>
          </a:stretch>
        </p:blipFill>
        <p:spPr>
          <a:xfrm>
            <a:off x="1579880" y="1011872"/>
            <a:ext cx="5984240" cy="3119755"/>
          </a:xfrm>
          <a:prstGeom prst="rect">
            <a:avLst/>
          </a:prstGeom>
        </p:spPr>
      </p:pic>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065031"/>
            <a:ext cx="762000" cy="106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6790645" cy="323165"/>
          </a:xfrm>
          <a:prstGeom prst="rect">
            <a:avLst/>
          </a:prstGeom>
        </p:spPr>
        <p:txBody>
          <a:bodyPr vert="horz" wrap="square" lIns="0" tIns="15240" rIns="0" bIns="0" rtlCol="0">
            <a:spAutoFit/>
          </a:bodyPr>
          <a:lstStyle/>
          <a:p>
            <a:pPr marL="12700">
              <a:lnSpc>
                <a:spcPct val="100000"/>
              </a:lnSpc>
              <a:spcBef>
                <a:spcPts val="120"/>
              </a:spcBef>
            </a:pPr>
            <a:r>
              <a:rPr sz="2000" dirty="0"/>
              <a:t>Module</a:t>
            </a:r>
            <a:r>
              <a:rPr sz="2000" spc="-30" dirty="0"/>
              <a:t> </a:t>
            </a:r>
            <a:r>
              <a:rPr sz="2000" dirty="0"/>
              <a:t>Description</a:t>
            </a:r>
            <a:r>
              <a:rPr sz="2000" spc="-20" dirty="0"/>
              <a:t> </a:t>
            </a:r>
            <a:r>
              <a:rPr sz="2000" dirty="0"/>
              <a:t>:</a:t>
            </a:r>
            <a:r>
              <a:rPr lang="en-US" sz="2000" spc="-20" dirty="0"/>
              <a:t> Program Level Objective Setting</a:t>
            </a:r>
            <a:endParaRPr sz="2000" spc="-10" dirty="0"/>
          </a:p>
        </p:txBody>
      </p:sp>
      <p:sp>
        <p:nvSpPr>
          <p:cNvPr id="3" name="object 3"/>
          <p:cNvSpPr txBox="1"/>
          <p:nvPr/>
        </p:nvSpPr>
        <p:spPr>
          <a:xfrm>
            <a:off x="228600" y="514350"/>
            <a:ext cx="8061959" cy="1582484"/>
          </a:xfrm>
          <a:prstGeom prst="rect">
            <a:avLst/>
          </a:prstGeom>
        </p:spPr>
        <p:txBody>
          <a:bodyPr vert="horz" wrap="square" lIns="0" tIns="12700" rIns="0" bIns="0" rtlCol="0">
            <a:spAutoFit/>
          </a:bodyPr>
          <a:lstStyle/>
          <a:p>
            <a:r>
              <a:rPr lang="en-US" sz="1400" b="1" dirty="0"/>
              <a:t>Module Description:</a:t>
            </a:r>
          </a:p>
          <a:p>
            <a:pPr algn="l"/>
            <a:r>
              <a:rPr lang="en-IN" sz="1400" b="1" kern="100" dirty="0">
                <a:solidFill>
                  <a:srgbClr val="000000"/>
                </a:solidFill>
                <a:effectLst/>
                <a:latin typeface="Arial" panose="020B0604020202020204" pitchFamily="34" charset="0"/>
                <a:ea typeface="Arial" panose="020B0604020202020204" pitchFamily="34" charset="0"/>
              </a:rPr>
              <a:t>This module focuses on defining and structuring course objectives that are aligned with program-level goals. It provides a systematic approach for mapping these objectives to the broader program outcomes. By doing so, the module supports curriculum coherence and facilitates continuous improvement</a:t>
            </a:r>
            <a:r>
              <a:rPr lang="en-IN" sz="1800" b="1" kern="100" dirty="0">
                <a:solidFill>
                  <a:srgbClr val="000000"/>
                </a:solidFill>
                <a:effectLst/>
                <a:latin typeface="Arial" panose="020B0604020202020204" pitchFamily="34" charset="0"/>
                <a:ea typeface="Arial" panose="020B0604020202020204" pitchFamily="34" charset="0"/>
              </a:rPr>
              <a:t>.</a:t>
            </a:r>
            <a:endParaRPr lang="en-US" sz="1800" kern="100" dirty="0">
              <a:solidFill>
                <a:srgbClr val="000000"/>
              </a:solidFill>
              <a:effectLst/>
              <a:latin typeface="Arial" panose="020B0604020202020204" pitchFamily="34" charset="0"/>
              <a:ea typeface="Arial" panose="020B0604020202020204" pitchFamily="34" charset="0"/>
            </a:endParaRPr>
          </a:p>
          <a:p>
            <a:r>
              <a:rPr lang="en-US" sz="1400" dirty="0"/>
              <a:t>.</a:t>
            </a:r>
          </a:p>
          <a:p>
            <a:endParaRPr sz="1400" dirty="0">
              <a:latin typeface="Arial MT"/>
              <a:cs typeface="Arial MT"/>
            </a:endParaRPr>
          </a:p>
        </p:txBody>
      </p:sp>
      <p:pic>
        <p:nvPicPr>
          <p:cNvPr id="10" name="Picture 9">
            <a:extLst>
              <a:ext uri="{FF2B5EF4-FFF2-40B4-BE49-F238E27FC236}">
                <a16:creationId xmlns:a16="http://schemas.microsoft.com/office/drawing/2014/main" id="{9844A98F-1C66-BB83-155C-AAB32496E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810673"/>
            <a:ext cx="4191000" cy="2471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9E517-4AB6-6A56-B391-F944C4949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ED0536-062B-3BD4-46CC-C771490967C4}"/>
              </a:ext>
            </a:extLst>
          </p:cNvPr>
          <p:cNvSpPr>
            <a:spLocks noGrp="1"/>
          </p:cNvSpPr>
          <p:nvPr>
            <p:ph type="title"/>
          </p:nvPr>
        </p:nvSpPr>
        <p:spPr/>
        <p:txBody>
          <a:bodyPr/>
          <a:lstStyle/>
          <a:p>
            <a:r>
              <a:rPr lang="en-IN" sz="2000" b="1" kern="100" dirty="0">
                <a:solidFill>
                  <a:srgbClr val="000000"/>
                </a:solidFill>
                <a:effectLst/>
                <a:latin typeface="Arial" panose="020B0604020202020204" pitchFamily="34" charset="0"/>
                <a:ea typeface="Arial" panose="020B0604020202020204" pitchFamily="34" charset="0"/>
              </a:rPr>
              <a:t>Field/table details: For Programs</a:t>
            </a:r>
            <a:br>
              <a:rPr lang="en-IN" sz="1800" kern="100" dirty="0">
                <a:solidFill>
                  <a:srgbClr val="000000"/>
                </a:solidFill>
                <a:effectLst/>
                <a:latin typeface="Arial" panose="020B0604020202020204" pitchFamily="34" charset="0"/>
                <a:ea typeface="Arial" panose="020B0604020202020204" pitchFamily="34" charset="0"/>
              </a:rPr>
            </a:br>
            <a:endParaRPr lang="en-IN" dirty="0"/>
          </a:p>
        </p:txBody>
      </p:sp>
      <p:pic>
        <p:nvPicPr>
          <p:cNvPr id="4" name="Picture 3">
            <a:extLst>
              <a:ext uri="{FF2B5EF4-FFF2-40B4-BE49-F238E27FC236}">
                <a16:creationId xmlns:a16="http://schemas.microsoft.com/office/drawing/2014/main" id="{D21EB715-61C1-D233-C859-A995F94FBF5E}"/>
              </a:ext>
            </a:extLst>
          </p:cNvPr>
          <p:cNvPicPr>
            <a:picLocks noChangeAspect="1"/>
          </p:cNvPicPr>
          <p:nvPr/>
        </p:nvPicPr>
        <p:blipFill>
          <a:blip r:embed="rId2"/>
          <a:stretch>
            <a:fillRect/>
          </a:stretch>
        </p:blipFill>
        <p:spPr>
          <a:xfrm>
            <a:off x="762000" y="1276350"/>
            <a:ext cx="5986791" cy="2828789"/>
          </a:xfrm>
          <a:prstGeom prst="rect">
            <a:avLst/>
          </a:prstGeom>
        </p:spPr>
      </p:pic>
    </p:spTree>
    <p:extLst>
      <p:ext uri="{BB962C8B-B14F-4D97-AF65-F5344CB8AC3E}">
        <p14:creationId xmlns:p14="http://schemas.microsoft.com/office/powerpoint/2010/main" val="208262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5" y="505248"/>
            <a:ext cx="8374549" cy="384721"/>
          </a:xfrm>
        </p:spPr>
        <p:txBody>
          <a:bodyPr/>
          <a:lstStyle/>
          <a:p>
            <a:r>
              <a:rPr lang="en-US" dirty="0"/>
              <a:t>Sorting</a:t>
            </a:r>
            <a:r>
              <a:rPr lang="en-US" spc="-10" dirty="0"/>
              <a:t> </a:t>
            </a:r>
            <a:r>
              <a:rPr lang="en-US" dirty="0"/>
              <a:t>Algorithm</a:t>
            </a:r>
            <a:r>
              <a:rPr lang="en-US" spc="-5" dirty="0"/>
              <a:t> </a:t>
            </a:r>
            <a:r>
              <a:rPr lang="en-US" spc="-20" dirty="0"/>
              <a:t>used</a:t>
            </a:r>
            <a:endParaRPr lang="en-US" dirty="0"/>
          </a:p>
        </p:txBody>
      </p:sp>
      <p:sp>
        <p:nvSpPr>
          <p:cNvPr id="3" name="Text Placeholder 2"/>
          <p:cNvSpPr>
            <a:spLocks noGrp="1"/>
          </p:cNvSpPr>
          <p:nvPr>
            <p:ph type="body" idx="1"/>
          </p:nvPr>
        </p:nvSpPr>
        <p:spPr>
          <a:xfrm>
            <a:off x="384725" y="1352550"/>
            <a:ext cx="7805546" cy="2877711"/>
          </a:xfrm>
        </p:spPr>
        <p:txBody>
          <a:bodyPr/>
          <a:lstStyle/>
          <a:p>
            <a:pPr marL="379095" indent="-366395">
              <a:lnSpc>
                <a:spcPct val="100000"/>
              </a:lnSpc>
              <a:spcBef>
                <a:spcPts val="420"/>
              </a:spcBef>
              <a:buChar char="●"/>
              <a:tabLst>
                <a:tab pos="379095" algn="l"/>
              </a:tabLst>
            </a:pPr>
            <a:r>
              <a:rPr lang="en-US" dirty="0"/>
              <a:t>Selection Sort </a:t>
            </a:r>
            <a:r>
              <a:rPr lang="en-US" spc="-10" dirty="0">
                <a:solidFill>
                  <a:srgbClr val="595959"/>
                </a:solidFill>
                <a:latin typeface="Arial MT"/>
                <a:cs typeface="Arial MT"/>
              </a:rPr>
              <a:t>:</a:t>
            </a:r>
            <a:endParaRPr lang="en-US" dirty="0">
              <a:latin typeface="Arial MT"/>
              <a:cs typeface="Arial MT"/>
            </a:endParaRPr>
          </a:p>
          <a:p>
            <a:pPr marL="379095" indent="-366395">
              <a:lnSpc>
                <a:spcPct val="100000"/>
              </a:lnSpc>
              <a:spcBef>
                <a:spcPts val="325"/>
              </a:spcBef>
              <a:buChar char="●"/>
              <a:tabLst>
                <a:tab pos="379095" algn="l"/>
              </a:tabLst>
            </a:pPr>
            <a:r>
              <a:rPr lang="en-US" spc="-10" dirty="0">
                <a:solidFill>
                  <a:srgbClr val="595959"/>
                </a:solidFill>
                <a:latin typeface="Arial MT"/>
                <a:cs typeface="Arial MT"/>
              </a:rPr>
              <a:t>Algorithm:</a:t>
            </a:r>
            <a:endParaRPr lang="en-US" dirty="0">
              <a:latin typeface="Arial MT"/>
              <a:cs typeface="Arial MT"/>
            </a:endParaRPr>
          </a:p>
          <a:p>
            <a:pPr marL="836294" lvl="1" indent="-335915">
              <a:lnSpc>
                <a:spcPct val="100000"/>
              </a:lnSpc>
              <a:spcBef>
                <a:spcPts val="340"/>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1:</a:t>
            </a:r>
            <a:r>
              <a:rPr lang="en-US" sz="1400" dirty="0"/>
              <a:t> Ask user to choose a field to sort by (code or name).</a:t>
            </a:r>
            <a:endParaRPr lang="en-US" sz="1400" dirty="0">
              <a:latin typeface="Arial MT"/>
              <a:cs typeface="Arial MT"/>
            </a:endParaRPr>
          </a:p>
          <a:p>
            <a:pPr marL="836294" lvl="1" indent="-335915">
              <a:spcBef>
                <a:spcPts val="254"/>
              </a:spcBef>
              <a:buFontTx/>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2:</a:t>
            </a:r>
            <a:r>
              <a:rPr lang="en-US" sz="1400" spc="-10" dirty="0">
                <a:solidFill>
                  <a:srgbClr val="595959"/>
                </a:solidFill>
                <a:latin typeface="Arial MT"/>
                <a:cs typeface="Arial MT"/>
              </a:rPr>
              <a:t>loop from 0 to program_count-1</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3: set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 I</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 -4:loop from i+1 to </a:t>
            </a:r>
            <a:r>
              <a:rPr lang="en-US" sz="1400" spc="-50" dirty="0" err="1">
                <a:solidFill>
                  <a:srgbClr val="595959"/>
                </a:solidFill>
                <a:latin typeface="Arial MT"/>
                <a:cs typeface="Arial MT"/>
              </a:rPr>
              <a:t>program_count</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Step-5: if programs[j]&lt;program[j+1] then replace the values of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to j</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Step-6: swap </a:t>
            </a:r>
            <a:r>
              <a:rPr lang="en-US" sz="1400" spc="-50" dirty="0" err="1">
                <a:solidFill>
                  <a:srgbClr val="595959"/>
                </a:solidFill>
                <a:latin typeface="Arial MT"/>
                <a:cs typeface="Arial MT"/>
              </a:rPr>
              <a:t>prorams</a:t>
            </a:r>
            <a:r>
              <a:rPr lang="en-US" sz="1400" spc="-50" dirty="0">
                <a:solidFill>
                  <a:srgbClr val="595959"/>
                </a:solidFill>
                <a:latin typeface="Arial MT"/>
                <a:cs typeface="Arial MT"/>
              </a:rPr>
              <a:t>[</a:t>
            </a:r>
            <a:r>
              <a:rPr lang="en-US" sz="1400" spc="-50" dirty="0" err="1">
                <a:solidFill>
                  <a:srgbClr val="595959"/>
                </a:solidFill>
                <a:latin typeface="Arial MT"/>
                <a:cs typeface="Arial MT"/>
              </a:rPr>
              <a:t>i</a:t>
            </a:r>
            <a:r>
              <a:rPr lang="en-US" sz="1400" spc="-50" dirty="0">
                <a:solidFill>
                  <a:srgbClr val="595959"/>
                </a:solidFill>
                <a:latin typeface="Arial MT"/>
                <a:cs typeface="Arial MT"/>
              </a:rPr>
              <a:t>] = programs[</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Step-7: continue the program until complete array to be sorted</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Step-8: print success message</a:t>
            </a:r>
          </a:p>
          <a:p>
            <a:pPr marL="836294" lvl="1" indent="-335915">
              <a:lnSpc>
                <a:spcPct val="100000"/>
              </a:lnSpc>
              <a:spcBef>
                <a:spcPts val="254"/>
              </a:spcBef>
              <a:buChar char="○"/>
              <a:tabLst>
                <a:tab pos="836294" algn="l"/>
              </a:tabLst>
            </a:pPr>
            <a:endParaRPr lang="en-US" sz="1400" dirty="0">
              <a:latin typeface="Arial MT"/>
              <a:cs typeface="Arial MT"/>
            </a:endParaRPr>
          </a:p>
        </p:txBody>
      </p:sp>
    </p:spTree>
    <p:extLst>
      <p:ext uri="{BB962C8B-B14F-4D97-AF65-F5344CB8AC3E}">
        <p14:creationId xmlns:p14="http://schemas.microsoft.com/office/powerpoint/2010/main" val="187569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5" dirty="0"/>
              <a:t> </a:t>
            </a:r>
            <a:r>
              <a:rPr dirty="0"/>
              <a:t>Complexity</a:t>
            </a:r>
            <a:r>
              <a:rPr spc="-10" dirty="0"/>
              <a:t> </a:t>
            </a:r>
            <a:r>
              <a:rPr dirty="0"/>
              <a:t>of</a:t>
            </a:r>
            <a:r>
              <a:rPr spc="-10" dirty="0"/>
              <a:t> </a:t>
            </a:r>
            <a:r>
              <a:rPr dirty="0"/>
              <a:t>Sorting</a:t>
            </a:r>
            <a:r>
              <a:rPr spc="-5" dirty="0"/>
              <a:t> </a:t>
            </a:r>
            <a:r>
              <a:rPr spc="-10" dirty="0"/>
              <a:t>Algorithm</a:t>
            </a:r>
          </a:p>
        </p:txBody>
      </p:sp>
      <p:graphicFrame>
        <p:nvGraphicFramePr>
          <p:cNvPr id="3" name="object 3"/>
          <p:cNvGraphicFramePr>
            <a:graphicFrameLocks noGrp="1"/>
          </p:cNvGraphicFramePr>
          <p:nvPr>
            <p:extLst>
              <p:ext uri="{D42A27DB-BD31-4B8C-83A1-F6EECF244321}">
                <p14:modId xmlns:p14="http://schemas.microsoft.com/office/powerpoint/2010/main" val="4272604774"/>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lang="en-US" sz="1500" b="1" spc="-35" dirty="0">
                          <a:latin typeface="Arial"/>
                          <a:cs typeface="Arial"/>
                        </a:rPr>
                        <a:t> </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Bubble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Selection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8374549" cy="323165"/>
          </a:xfrm>
          <a:prstGeom prst="rect">
            <a:avLst/>
          </a:prstGeom>
        </p:spPr>
        <p:txBody>
          <a:bodyPr vert="horz" wrap="square" lIns="0" tIns="15240" rIns="0" bIns="0" rtlCol="0">
            <a:spAutoFit/>
          </a:bodyPr>
          <a:lstStyle/>
          <a:p>
            <a:pPr marL="12700">
              <a:lnSpc>
                <a:spcPct val="100000"/>
              </a:lnSpc>
              <a:spcBef>
                <a:spcPts val="120"/>
              </a:spcBef>
            </a:pPr>
            <a:r>
              <a:rPr lang="en-US" sz="2000" b="1" u="sng" spc="-20" dirty="0"/>
              <a:t>SORTED MATRIX ALGORITHM :</a:t>
            </a:r>
            <a:endParaRPr sz="2000" b="1" u="sng" spc="-20" dirty="0"/>
          </a:p>
        </p:txBody>
      </p:sp>
      <p:sp>
        <p:nvSpPr>
          <p:cNvPr id="5" name="TextBox 4">
            <a:extLst>
              <a:ext uri="{FF2B5EF4-FFF2-40B4-BE49-F238E27FC236}">
                <a16:creationId xmlns:a16="http://schemas.microsoft.com/office/drawing/2014/main" id="{A529B554-833E-6646-9F12-4E9CE344073A}"/>
              </a:ext>
            </a:extLst>
          </p:cNvPr>
          <p:cNvSpPr txBox="1"/>
          <p:nvPr/>
        </p:nvSpPr>
        <p:spPr>
          <a:xfrm>
            <a:off x="457200" y="1047750"/>
            <a:ext cx="6705600" cy="3970318"/>
          </a:xfrm>
          <a:prstGeom prst="rect">
            <a:avLst/>
          </a:prstGeom>
          <a:noFill/>
        </p:spPr>
        <p:txBody>
          <a:bodyPr wrap="square">
            <a:spAutoFit/>
          </a:bodyPr>
          <a:lstStyle/>
          <a:p>
            <a:r>
              <a:rPr lang="en-IN" dirty="0"/>
              <a:t>Start</a:t>
            </a:r>
          </a:p>
          <a:p>
            <a:r>
              <a:rPr lang="en-IN" dirty="0"/>
              <a:t>Input matrix of size courses x outcomes</a:t>
            </a:r>
          </a:p>
          <a:p>
            <a:r>
              <a:rPr lang="en-IN" dirty="0"/>
              <a:t>For </a:t>
            </a:r>
            <a:r>
              <a:rPr lang="en-IN" dirty="0" err="1"/>
              <a:t>i</a:t>
            </a:r>
            <a:r>
              <a:rPr lang="en-IN" dirty="0"/>
              <a:t> = 0 to courses - 1:</a:t>
            </a:r>
          </a:p>
          <a:p>
            <a:r>
              <a:rPr lang="en-IN" dirty="0"/>
              <a:t>    For j = </a:t>
            </a:r>
            <a:r>
              <a:rPr lang="en-IN" dirty="0" err="1"/>
              <a:t>i</a:t>
            </a:r>
            <a:r>
              <a:rPr lang="en-IN" dirty="0"/>
              <a:t> + 1 to courses:</a:t>
            </a:r>
          </a:p>
          <a:p>
            <a:r>
              <a:rPr lang="en-IN" dirty="0"/>
              <a:t>        Initialize </a:t>
            </a:r>
            <a:r>
              <a:rPr lang="en-IN" dirty="0" err="1"/>
              <a:t>sum_i</a:t>
            </a:r>
            <a:r>
              <a:rPr lang="en-IN" dirty="0"/>
              <a:t> = 0 and </a:t>
            </a:r>
            <a:r>
              <a:rPr lang="en-IN" dirty="0" err="1"/>
              <a:t>sum_j</a:t>
            </a:r>
            <a:r>
              <a:rPr lang="en-IN" dirty="0"/>
              <a:t> = 0</a:t>
            </a:r>
          </a:p>
          <a:p>
            <a:r>
              <a:rPr lang="en-IN" dirty="0"/>
              <a:t>        For k = 0 to outcomes - 1:</a:t>
            </a:r>
          </a:p>
          <a:p>
            <a:r>
              <a:rPr lang="en-IN" dirty="0"/>
              <a:t>            </a:t>
            </a:r>
            <a:r>
              <a:rPr lang="en-IN" dirty="0" err="1"/>
              <a:t>sum_i</a:t>
            </a:r>
            <a:r>
              <a:rPr lang="en-IN" dirty="0"/>
              <a:t> += matrix[</a:t>
            </a:r>
            <a:r>
              <a:rPr lang="en-IN" dirty="0" err="1"/>
              <a:t>i</a:t>
            </a:r>
            <a:r>
              <a:rPr lang="en-IN" dirty="0"/>
              <a:t>][k]</a:t>
            </a:r>
          </a:p>
          <a:p>
            <a:r>
              <a:rPr lang="en-IN" dirty="0"/>
              <a:t>            </a:t>
            </a:r>
            <a:r>
              <a:rPr lang="en-IN" dirty="0" err="1"/>
              <a:t>sum_j</a:t>
            </a:r>
            <a:r>
              <a:rPr lang="en-IN" dirty="0"/>
              <a:t> += matrix[j][k]</a:t>
            </a:r>
          </a:p>
          <a:p>
            <a:r>
              <a:rPr lang="en-IN" dirty="0"/>
              <a:t>        If </a:t>
            </a:r>
            <a:r>
              <a:rPr lang="en-IN" dirty="0" err="1"/>
              <a:t>sum_i</a:t>
            </a:r>
            <a:r>
              <a:rPr lang="en-IN" dirty="0"/>
              <a:t> &gt; </a:t>
            </a:r>
            <a:r>
              <a:rPr lang="en-IN" dirty="0" err="1"/>
              <a:t>sum_j</a:t>
            </a:r>
            <a:r>
              <a:rPr lang="en-IN" dirty="0"/>
              <a:t>:</a:t>
            </a:r>
          </a:p>
          <a:p>
            <a:r>
              <a:rPr lang="en-IN" dirty="0"/>
              <a:t>            For k = 0 to outcomes - 1:</a:t>
            </a:r>
          </a:p>
          <a:p>
            <a:r>
              <a:rPr lang="en-IN" dirty="0"/>
              <a:t>                Swap matrix[</a:t>
            </a:r>
            <a:r>
              <a:rPr lang="en-IN" dirty="0" err="1"/>
              <a:t>i</a:t>
            </a:r>
            <a:r>
              <a:rPr lang="en-IN" dirty="0"/>
              <a:t>][k] and matrix[j][k]</a:t>
            </a:r>
          </a:p>
          <a:p>
            <a:r>
              <a:rPr lang="en-IN" dirty="0"/>
              <a:t>Output sorted matrix</a:t>
            </a:r>
          </a:p>
          <a:p>
            <a:r>
              <a:rPr lang="en-IN" dirty="0"/>
              <a:t>End</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8302074" cy="369332"/>
          </a:xfrm>
        </p:spPr>
        <p:txBody>
          <a:bodyPr/>
          <a:lstStyle/>
          <a:p>
            <a:r>
              <a:rPr lang="en-US" sz="2400" b="1" dirty="0"/>
              <a:t>ALGORITHM FOR COURSE OBJECTIVE SETTING:</a:t>
            </a:r>
          </a:p>
        </p:txBody>
      </p:sp>
      <p:sp>
        <p:nvSpPr>
          <p:cNvPr id="3" name="Text Placeholder 2"/>
          <p:cNvSpPr>
            <a:spLocks noGrp="1"/>
          </p:cNvSpPr>
          <p:nvPr>
            <p:ph type="body" idx="1"/>
          </p:nvPr>
        </p:nvSpPr>
        <p:spPr>
          <a:xfrm flipH="1">
            <a:off x="9372600" y="1276350"/>
            <a:ext cx="287741" cy="239435"/>
          </a:xfrm>
        </p:spPr>
        <p:txBody>
          <a:bodyPr/>
          <a:lstStyle/>
          <a:p>
            <a:pPr marL="285750" indent="-285750">
              <a:buFont typeface="Wingdings" panose="05000000000000000000" pitchFamily="2" charset="2"/>
              <a:buChar char="§"/>
            </a:pPr>
            <a:endParaRPr lang="en-US" dirty="0">
              <a:solidFill>
                <a:schemeClr val="bg1">
                  <a:lumMod val="75000"/>
                </a:schemeClr>
              </a:solidFill>
            </a:endParaRPr>
          </a:p>
        </p:txBody>
      </p:sp>
      <p:sp>
        <p:nvSpPr>
          <p:cNvPr id="5" name="Rectangle 2"/>
          <p:cNvSpPr>
            <a:spLocks noChangeArrowheads="1"/>
          </p:cNvSpPr>
          <p:nvPr/>
        </p:nvSpPr>
        <p:spPr bwMode="auto">
          <a:xfrm>
            <a:off x="0" y="-12677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B70B372-B7D9-40CD-6A05-4D16A91E7E6A}"/>
              </a:ext>
            </a:extLst>
          </p:cNvPr>
          <p:cNvSpPr txBox="1"/>
          <p:nvPr/>
        </p:nvSpPr>
        <p:spPr>
          <a:xfrm>
            <a:off x="533400" y="807482"/>
            <a:ext cx="6858000" cy="4431983"/>
          </a:xfrm>
          <a:prstGeom prst="rect">
            <a:avLst/>
          </a:prstGeom>
          <a:noFill/>
        </p:spPr>
        <p:txBody>
          <a:bodyPr wrap="square">
            <a:spAutoFit/>
          </a:bodyPr>
          <a:lstStyle/>
          <a:p>
            <a:r>
              <a:rPr lang="en-US" sz="1600" dirty="0"/>
              <a:t>1. Initialize objective list and </a:t>
            </a:r>
            <a:r>
              <a:rPr lang="en-US" sz="1600" dirty="0" err="1"/>
              <a:t>objective_count</a:t>
            </a:r>
            <a:r>
              <a:rPr lang="en-US" sz="1600" dirty="0"/>
              <a:t> = 0</a:t>
            </a:r>
          </a:p>
          <a:p>
            <a:r>
              <a:rPr lang="en-US" sz="1600" dirty="0"/>
              <a:t>2. Repeat:</a:t>
            </a:r>
          </a:p>
          <a:p>
            <a:r>
              <a:rPr lang="en-US" sz="1600" dirty="0"/>
              <a:t>   a. Display menu (Set Objective, Display Objectives, Exit)</a:t>
            </a:r>
          </a:p>
          <a:p>
            <a:r>
              <a:rPr lang="en-US" sz="1600" dirty="0"/>
              <a:t>   b. Input user choice</a:t>
            </a:r>
          </a:p>
          <a:p>
            <a:r>
              <a:rPr lang="en-US" sz="1600" dirty="0"/>
              <a:t>   c. If choice = "Set Objective":</a:t>
            </a:r>
          </a:p>
          <a:p>
            <a:r>
              <a:rPr lang="en-US" sz="1600" dirty="0"/>
              <a:t>      - Input objective description</a:t>
            </a:r>
          </a:p>
          <a:p>
            <a:r>
              <a:rPr lang="en-US" sz="1600" dirty="0"/>
              <a:t>      - Input assessment method</a:t>
            </a:r>
          </a:p>
          <a:p>
            <a:r>
              <a:rPr lang="en-US" sz="1600" dirty="0"/>
              <a:t>      - Input week number</a:t>
            </a:r>
          </a:p>
          <a:p>
            <a:r>
              <a:rPr lang="en-US" sz="1600" dirty="0"/>
              <a:t>      - Check if objective is SMART</a:t>
            </a:r>
          </a:p>
          <a:p>
            <a:r>
              <a:rPr lang="en-US" sz="1600" dirty="0"/>
              <a:t>      - Store objective in list</a:t>
            </a:r>
          </a:p>
          <a:p>
            <a:r>
              <a:rPr lang="en-US" sz="1600" dirty="0"/>
              <a:t>      - Increment </a:t>
            </a:r>
            <a:r>
              <a:rPr lang="en-US" sz="1600" dirty="0" err="1"/>
              <a:t>objective_count</a:t>
            </a:r>
            <a:endParaRPr lang="en-US" sz="1600" dirty="0"/>
          </a:p>
          <a:p>
            <a:r>
              <a:rPr lang="en-US" sz="1600" dirty="0"/>
              <a:t>   d. If choice = "Display Objectives":</a:t>
            </a:r>
          </a:p>
          <a:p>
            <a:r>
              <a:rPr lang="en-US" sz="1600" dirty="0"/>
              <a:t>      - For each objective in the list:</a:t>
            </a:r>
          </a:p>
          <a:p>
            <a:r>
              <a:rPr lang="en-US" sz="1600" dirty="0"/>
              <a:t>         - Display objective description, assessment method, week, and SMART status</a:t>
            </a:r>
          </a:p>
          <a:p>
            <a:r>
              <a:rPr lang="en-US" sz="1600" dirty="0"/>
              <a:t>   e. If choice = "Exit":</a:t>
            </a:r>
          </a:p>
          <a:p>
            <a:r>
              <a:rPr lang="en-US" sz="1600" dirty="0"/>
              <a:t>      - End the program</a:t>
            </a:r>
          </a:p>
        </p:txBody>
      </p:sp>
    </p:spTree>
    <p:extLst>
      <p:ext uri="{BB962C8B-B14F-4D97-AF65-F5344CB8AC3E}">
        <p14:creationId xmlns:p14="http://schemas.microsoft.com/office/powerpoint/2010/main" val="3874711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702</TotalTime>
  <Words>1010</Words>
  <Application>Microsoft Office PowerPoint</Application>
  <PresentationFormat>On-screen Show (16:9)</PresentationFormat>
  <Paragraphs>97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MT</vt:lpstr>
      <vt:lpstr>Calibri</vt:lpstr>
      <vt:lpstr>Sitka Banner</vt:lpstr>
      <vt:lpstr>Times New Roman</vt:lpstr>
      <vt:lpstr>Wingdings</vt:lpstr>
      <vt:lpstr>Office Theme</vt:lpstr>
      <vt:lpstr>DAA PROJECT IMPLEMENTION</vt:lpstr>
      <vt:lpstr>Introduction to Project</vt:lpstr>
      <vt:lpstr>Architecture Diagram</vt:lpstr>
      <vt:lpstr>Module Description : Program Level Objective Setting</vt:lpstr>
      <vt:lpstr>Field/table details: For Programs </vt:lpstr>
      <vt:lpstr>Sorting Algorithm used</vt:lpstr>
      <vt:lpstr>Time Complexity of Sorting Algorithm</vt:lpstr>
      <vt:lpstr>SORTED MATRIX ALGORITHM :</vt:lpstr>
      <vt:lpstr>ALGORITHM FOR COURSE OBJECTIVE SETTING:</vt:lpstr>
      <vt:lpstr>Time Complexity of Searching Algorithm</vt:lpstr>
      <vt:lpstr>Overview Code[overview of searching,Sorting,CRUD and Storage options]</vt:lpstr>
      <vt:lpstr> // 2. Sorting (e.g., by sum of elements in rows) void sortMatrix(int matrix[MAX_COURSES][MAX_OUTCOMES], int courses, int outcomes) {     // Sorts matrix rows based on the sum of their elements     for (int i = 0; i &lt; courses - 1; i++) {         for (int j = i + 1; j &lt; courses; j++) {             int sum_i = 0, sum_j = 0;             for (int k = 0; k &lt; outcomes; k++) {                 sum_i += matrix[i][k];                 sum_j += matrix[j][k];             }             if (sum_i &gt; sum_j) {                 for (int k = 0; k &lt; outcomes; k++) {                     int temp = matrix[i][k];                     matrix[i][k] = matrix[j][k];                     matrix[j][k] = temp;                 }             }         }     } }  </vt:lpstr>
      <vt:lpstr>screenshots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U$ER</dc:creator>
  <cp:lastModifiedBy>mokshagna chowdary</cp:lastModifiedBy>
  <cp:revision>21</cp:revision>
  <dcterms:created xsi:type="dcterms:W3CDTF">2024-11-01T12:32:17Z</dcterms:created>
  <dcterms:modified xsi:type="dcterms:W3CDTF">2024-11-20T04:13:51Z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2024-11-01T00:00:00Z</vt:filetime>
  </property>
  <property fmtid="{D5CDD505-2E9C-101B-9397-08002B2CF9AE}" pid="3" name="Creator">
    <vt:lpwstr>Google</vt:lpwstr>
  </property>
  <property fmtid="{D5CDD505-2E9C-101B-9397-08002B2CF9AE}" pid="4" name="LastSaved">
    <vt:filetime>2024-11-01T00:00:00Z</vt:filetime>
  </property>
</Properties>
</file>