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11"/>
    <p:restoredTop sz="94610"/>
  </p:normalViewPr>
  <p:slideViewPr>
    <p:cSldViewPr snapToGrid="0" snapToObjects="1">
      <p:cViewPr>
        <p:scale>
          <a:sx n="50" d="100"/>
          <a:sy n="50" d="100"/>
        </p:scale>
        <p:origin x="-1092" y="-378"/>
      </p:cViewPr>
      <p:guideLst>
        <p:guide orient="horz" pos="2592"/>
        <p:guide pos="460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pPr/>
              <a:t>10/28/2023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20" y="0"/>
            <a:ext cx="7477760" cy="789305"/>
          </a:xfrm>
          <a:prstGeom prst="rect">
            <a:avLst/>
          </a:prstGeom>
          <a:noFill/>
        </p:spPr>
        <p:txBody>
          <a:bodyPr wrap="none" rtlCol="0" anchor="t"/>
          <a:lstStyle/>
          <a:p>
            <a:pPr marL="0" indent="0" algn="ctr">
              <a:lnSpc>
                <a:spcPts val="3500"/>
              </a:lnSpc>
              <a:buNone/>
            </a:pPr>
            <a:r>
              <a:rPr lang="en-US" sz="3200" b="1" dirty="0">
                <a:solidFill>
                  <a:srgbClr val="272525"/>
                </a:solidFill>
                <a:latin typeface="Comic Sans MS" panose="030F0702030302020204" charset="0"/>
                <a:ea typeface="Eudoxus Sans" pitchFamily="34" charset="-122"/>
                <a:cs typeface="Comic Sans MS" panose="030F0702030302020204" charset="0"/>
              </a:rPr>
              <a:t>SURYA GROUP OF INSTITUTIONS</a:t>
            </a:r>
          </a:p>
          <a:p>
            <a:pPr marL="0" indent="0" algn="ctr">
              <a:lnSpc>
                <a:spcPts val="3500"/>
              </a:lnSpc>
              <a:buNone/>
            </a:pPr>
            <a:endParaRPr lang="en-US" sz="3200" dirty="0">
              <a:latin typeface="Comic Sans MS" panose="030F0702030302020204" charset="0"/>
              <a:cs typeface="Comic Sans MS" panose="030F0702030302020204" charset="0"/>
            </a:endParaRPr>
          </a:p>
        </p:txBody>
      </p:sp>
      <p:sp>
        <p:nvSpPr>
          <p:cNvPr id="6" name="Text 2"/>
          <p:cNvSpPr/>
          <p:nvPr/>
        </p:nvSpPr>
        <p:spPr>
          <a:xfrm>
            <a:off x="833120" y="3096895"/>
            <a:ext cx="7477760" cy="504825"/>
          </a:xfrm>
          <a:prstGeom prst="rect">
            <a:avLst/>
          </a:prstGeom>
          <a:noFill/>
        </p:spPr>
        <p:txBody>
          <a:bodyPr wrap="none" rtlCol="0" anchor="t"/>
          <a:lstStyle/>
          <a:p>
            <a:pPr marL="0" indent="0" algn="ctr">
              <a:lnSpc>
                <a:spcPts val="2800"/>
              </a:lnSpc>
              <a:buNone/>
            </a:pPr>
            <a:r>
              <a:rPr lang="en-US" sz="2400" b="1" dirty="0" smtClean="0">
                <a:solidFill>
                  <a:srgbClr val="272525"/>
                </a:solidFill>
                <a:latin typeface="Comic Sans MS" panose="030F0702030302020204" charset="0"/>
                <a:ea typeface="Eudoxus Sans" pitchFamily="34" charset="-122"/>
                <a:cs typeface="Comic Sans MS" panose="030F0702030302020204" charset="0"/>
              </a:rPr>
              <a:t>SRIRAM v</a:t>
            </a:r>
            <a:endParaRPr lang="en-US" sz="2400" dirty="0">
              <a:latin typeface="Comic Sans MS" panose="030F0702030302020204" charset="0"/>
              <a:cs typeface="Comic Sans MS" panose="030F0702030302020204" charset="0"/>
            </a:endParaRPr>
          </a:p>
        </p:txBody>
      </p:sp>
      <p:sp>
        <p:nvSpPr>
          <p:cNvPr id="7" name="Text 3"/>
          <p:cNvSpPr/>
          <p:nvPr/>
        </p:nvSpPr>
        <p:spPr>
          <a:xfrm>
            <a:off x="833120" y="3989070"/>
            <a:ext cx="7477760" cy="448310"/>
          </a:xfrm>
          <a:prstGeom prst="rect">
            <a:avLst/>
          </a:prstGeom>
          <a:noFill/>
        </p:spPr>
        <p:txBody>
          <a:bodyPr wrap="none" rtlCol="0" anchor="t"/>
          <a:lstStyle/>
          <a:p>
            <a:pPr marL="0" indent="0" algn="ctr">
              <a:lnSpc>
                <a:spcPts val="2800"/>
              </a:lnSpc>
              <a:buNone/>
            </a:pPr>
            <a:r>
              <a:rPr lang="en-US" sz="2400" b="1" dirty="0" smtClean="0">
                <a:solidFill>
                  <a:srgbClr val="272525"/>
                </a:solidFill>
                <a:latin typeface="Comic Sans MS" panose="030F0702030302020204" charset="0"/>
                <a:ea typeface="Eudoxus Sans" pitchFamily="34" charset="-122"/>
                <a:cs typeface="Comic Sans MS" panose="030F0702030302020204" charset="0"/>
              </a:rPr>
              <a:t>422221104702</a:t>
            </a:r>
          </a:p>
          <a:p>
            <a:pPr marL="0" indent="0" algn="ctr">
              <a:lnSpc>
                <a:spcPts val="2800"/>
              </a:lnSpc>
              <a:buNone/>
            </a:pPr>
            <a:endParaRPr lang="en-US" sz="2400" dirty="0">
              <a:latin typeface="Comic Sans MS" panose="030F0702030302020204" charset="0"/>
              <a:cs typeface="Comic Sans MS" panose="030F0702030302020204" charset="0"/>
            </a:endParaRPr>
          </a:p>
        </p:txBody>
      </p:sp>
      <p:sp>
        <p:nvSpPr>
          <p:cNvPr id="8" name="Text 4"/>
          <p:cNvSpPr/>
          <p:nvPr/>
        </p:nvSpPr>
        <p:spPr>
          <a:xfrm>
            <a:off x="833120" y="4584065"/>
            <a:ext cx="7477760" cy="458470"/>
          </a:xfrm>
          <a:prstGeom prst="rect">
            <a:avLst/>
          </a:prstGeom>
          <a:noFill/>
        </p:spPr>
        <p:txBody>
          <a:bodyPr wrap="none" rtlCol="0" anchor="t"/>
          <a:lstStyle/>
          <a:p>
            <a:pPr marL="0" indent="0" algn="ctr">
              <a:lnSpc>
                <a:spcPts val="2800"/>
              </a:lnSpc>
              <a:buNone/>
            </a:pPr>
            <a:r>
              <a:rPr lang="en-US" sz="2400" b="1" dirty="0">
                <a:solidFill>
                  <a:srgbClr val="272525"/>
                </a:solidFill>
                <a:latin typeface="Comic Sans MS" panose="030F0702030302020204" charset="0"/>
                <a:ea typeface="Eudoxus Sans" pitchFamily="34" charset="-122"/>
                <a:cs typeface="Comic Sans MS" panose="030F0702030302020204" charset="0"/>
              </a:rPr>
              <a:t>eBPL (Artificial Intelligence)</a:t>
            </a:r>
            <a:endParaRPr lang="en-US" sz="2400" dirty="0">
              <a:latin typeface="Comic Sans MS" panose="030F0702030302020204" charset="0"/>
              <a:cs typeface="Comic Sans MS" panose="030F0702030302020204" charset="0"/>
            </a:endParaRPr>
          </a:p>
        </p:txBody>
      </p:sp>
      <p:sp>
        <p:nvSpPr>
          <p:cNvPr id="9" name="Text 5"/>
          <p:cNvSpPr/>
          <p:nvPr/>
        </p:nvSpPr>
        <p:spPr>
          <a:xfrm>
            <a:off x="833120" y="5200650"/>
            <a:ext cx="7477760" cy="447040"/>
          </a:xfrm>
          <a:prstGeom prst="rect">
            <a:avLst/>
          </a:prstGeom>
          <a:noFill/>
        </p:spPr>
        <p:txBody>
          <a:bodyPr wrap="none" rtlCol="0" anchor="t"/>
          <a:lstStyle/>
          <a:p>
            <a:pPr marL="0" indent="0" algn="ctr">
              <a:lnSpc>
                <a:spcPts val="2800"/>
              </a:lnSpc>
              <a:buNone/>
            </a:pPr>
            <a:endParaRPr lang="en-US" sz="2400" dirty="0">
              <a:latin typeface="Comic Sans MS" panose="030F0702030302020204" charset="0"/>
              <a:cs typeface="Comic Sans MS" panose="030F07020303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00">
              <a:alpha val="75000"/>
            </a:srgbClr>
          </a:solidFill>
          <a:ln w="13811">
            <a:solidFill>
              <a:srgbClr val="FFFFFF">
                <a:alpha val="16000"/>
              </a:srgbClr>
            </a:solidFill>
            <a:prstDash val="solid"/>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00000">
              <a:alpha val="80000"/>
            </a:srgbClr>
          </a:solidFill>
        </p:spPr>
      </p:sp>
      <p:sp>
        <p:nvSpPr>
          <p:cNvPr id="6" name="Text 2"/>
          <p:cNvSpPr/>
          <p:nvPr/>
        </p:nvSpPr>
        <p:spPr>
          <a:xfrm>
            <a:off x="2037993" y="1454467"/>
            <a:ext cx="10554414" cy="2499598"/>
          </a:xfrm>
          <a:prstGeom prst="rect">
            <a:avLst/>
          </a:prstGeom>
          <a:noFill/>
        </p:spPr>
        <p:txBody>
          <a:bodyPr wrap="square" rtlCol="0" anchor="t"/>
          <a:lstStyle/>
          <a:p>
            <a:pPr marL="0" indent="0">
              <a:lnSpc>
                <a:spcPts val="6560"/>
              </a:lnSpc>
              <a:buNone/>
            </a:pPr>
            <a:r>
              <a:rPr lang="en-US" sz="5250" b="1" dirty="0">
                <a:solidFill>
                  <a:srgbClr val="FFFFFF"/>
                </a:solidFill>
                <a:latin typeface="p22-mackinac-pro" pitchFamily="34" charset="0"/>
                <a:ea typeface="p22-mackinac-pro" pitchFamily="34" charset="-122"/>
                <a:cs typeface="p22-mackinac-pro" pitchFamily="34" charset="-120"/>
              </a:rPr>
              <a:t>Building a Smarter AI-Powered Spam Classifier using Python Programming</a:t>
            </a:r>
            <a:endParaRPr lang="en-US" sz="5250" dirty="0"/>
          </a:p>
        </p:txBody>
      </p:sp>
      <p:sp>
        <p:nvSpPr>
          <p:cNvPr id="7" name="Text 3"/>
          <p:cNvSpPr/>
          <p:nvPr/>
        </p:nvSpPr>
        <p:spPr>
          <a:xfrm>
            <a:off x="2037993" y="4287322"/>
            <a:ext cx="10554414" cy="2487811"/>
          </a:xfrm>
          <a:prstGeom prst="rect">
            <a:avLst/>
          </a:prstGeom>
          <a:noFill/>
        </p:spPr>
        <p:txBody>
          <a:bodyPr wrap="square" rtlCol="0" anchor="t"/>
          <a:lstStyle/>
          <a:p>
            <a:pPr marL="0" indent="0">
              <a:lnSpc>
                <a:spcPts val="2800"/>
              </a:lnSpc>
              <a:buNone/>
            </a:pPr>
            <a:r>
              <a:rPr lang="en-US" sz="1750" dirty="0">
                <a:solidFill>
                  <a:srgbClr val="E5E0DF"/>
                </a:solidFill>
                <a:latin typeface="Eudoxus Sans" pitchFamily="34" charset="0"/>
                <a:ea typeface="Eudoxus Sans" pitchFamily="34" charset="-122"/>
                <a:cs typeface="Eudoxus Sans" pitchFamily="34" charset="-120"/>
              </a:rPr>
              <a:t>In this guide, we will explore the process of building a highly intelligent spam classifier using the power of Python programming. By utilizing state-of-the-art machine learning algorithms and advanced natural language processing techniques, we can create an efficient system that effectively identifies and filters out spam messages. Through this comprehensive tutorial, we will cover the key steps involved in developing this intelligent spam classifier, from data preprocessing and feature engineering to model training and performance evaluation. Let's dive in and discover how we can create a more secure and spam-free digital environment!</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1471255"/>
            <a:ext cx="10507980" cy="694373"/>
          </a:xfrm>
          <a:prstGeom prst="rect">
            <a:avLst/>
          </a:prstGeom>
          <a:noFill/>
        </p:spPr>
        <p:txBody>
          <a:bodyPr wrap="none" rtlCol="0" anchor="t"/>
          <a:lstStyle/>
          <a:p>
            <a:pPr marL="0" indent="0">
              <a:lnSpc>
                <a:spcPts val="5470"/>
              </a:lnSpc>
              <a:buNone/>
            </a:pPr>
            <a:r>
              <a:rPr lang="en-US" sz="4375" b="1" dirty="0">
                <a:solidFill>
                  <a:srgbClr val="000000"/>
                </a:solidFill>
                <a:latin typeface="p22-mackinac-pro" pitchFamily="34" charset="0"/>
                <a:ea typeface="p22-mackinac-pro" pitchFamily="34" charset="-122"/>
                <a:cs typeface="p22-mackinac-pro" pitchFamily="34" charset="-120"/>
              </a:rPr>
              <a:t>The Importance of Spam Classification</a:t>
            </a:r>
            <a:endParaRPr lang="en-US" sz="4375" dirty="0"/>
          </a:p>
        </p:txBody>
      </p:sp>
      <p:sp>
        <p:nvSpPr>
          <p:cNvPr id="5" name="Text 2"/>
          <p:cNvSpPr/>
          <p:nvPr/>
        </p:nvSpPr>
        <p:spPr>
          <a:xfrm>
            <a:off x="2037993" y="2721054"/>
            <a:ext cx="3040380" cy="416481"/>
          </a:xfrm>
          <a:prstGeom prst="rect">
            <a:avLst/>
          </a:prstGeom>
          <a:noFill/>
        </p:spPr>
        <p:txBody>
          <a:bodyPr wrap="none" rtlCol="0" anchor="t"/>
          <a:lstStyle/>
          <a:p>
            <a:pPr marL="0" indent="0">
              <a:lnSpc>
                <a:spcPts val="3280"/>
              </a:lnSpc>
              <a:buNone/>
            </a:pPr>
            <a:r>
              <a:rPr lang="en-US" sz="2625" b="1" dirty="0">
                <a:solidFill>
                  <a:srgbClr val="000000"/>
                </a:solidFill>
                <a:latin typeface="p22-mackinac-pro" pitchFamily="34" charset="0"/>
                <a:ea typeface="p22-mackinac-pro" pitchFamily="34" charset="-122"/>
                <a:cs typeface="p22-mackinac-pro" pitchFamily="34" charset="-120"/>
              </a:rPr>
              <a:t>Protect Your Inbox</a:t>
            </a:r>
            <a:endParaRPr lang="en-US" sz="2625" dirty="0"/>
          </a:p>
        </p:txBody>
      </p:sp>
      <p:sp>
        <p:nvSpPr>
          <p:cNvPr id="6" name="Text 3"/>
          <p:cNvSpPr/>
          <p:nvPr/>
        </p:nvSpPr>
        <p:spPr>
          <a:xfrm>
            <a:off x="2037993" y="3359706"/>
            <a:ext cx="3156347" cy="3198614"/>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Spam emails can clutter your inbox, making it difficult to find important messages. By implementing an intelligent spam classifier, you can ensure that your inbox remains clean and organized, saving you time and frustration.</a:t>
            </a:r>
            <a:endParaRPr lang="en-US" sz="1750" dirty="0"/>
          </a:p>
        </p:txBody>
      </p:sp>
      <p:sp>
        <p:nvSpPr>
          <p:cNvPr id="7" name="Text 4"/>
          <p:cNvSpPr/>
          <p:nvPr/>
        </p:nvSpPr>
        <p:spPr>
          <a:xfrm>
            <a:off x="5743932" y="2721054"/>
            <a:ext cx="3078480" cy="416481"/>
          </a:xfrm>
          <a:prstGeom prst="rect">
            <a:avLst/>
          </a:prstGeom>
          <a:noFill/>
        </p:spPr>
        <p:txBody>
          <a:bodyPr wrap="none" rtlCol="0" anchor="t"/>
          <a:lstStyle/>
          <a:p>
            <a:pPr marL="0" indent="0">
              <a:lnSpc>
                <a:spcPts val="3280"/>
              </a:lnSpc>
              <a:buNone/>
            </a:pPr>
            <a:r>
              <a:rPr lang="en-US" sz="2625" b="1" dirty="0">
                <a:solidFill>
                  <a:srgbClr val="000000"/>
                </a:solidFill>
                <a:latin typeface="p22-mackinac-pro" pitchFamily="34" charset="0"/>
                <a:ea typeface="p22-mackinac-pro" pitchFamily="34" charset="-122"/>
                <a:cs typeface="p22-mackinac-pro" pitchFamily="34" charset="-120"/>
              </a:rPr>
              <a:t>Enhanced Security</a:t>
            </a:r>
            <a:endParaRPr lang="en-US" sz="2625" dirty="0"/>
          </a:p>
        </p:txBody>
      </p:sp>
      <p:sp>
        <p:nvSpPr>
          <p:cNvPr id="8" name="Text 5"/>
          <p:cNvSpPr/>
          <p:nvPr/>
        </p:nvSpPr>
        <p:spPr>
          <a:xfrm>
            <a:off x="5743932" y="3359706"/>
            <a:ext cx="3156347" cy="2843213"/>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Spam emails often carry malicious content, such as phishing scams and malware. By accurately identifying and filtering out spam, you can significantly reduce the risk of falling victim to such security threats.</a:t>
            </a:r>
            <a:endParaRPr lang="en-US" sz="1750" dirty="0"/>
          </a:p>
        </p:txBody>
      </p:sp>
      <p:sp>
        <p:nvSpPr>
          <p:cNvPr id="9" name="Text 6"/>
          <p:cNvSpPr/>
          <p:nvPr/>
        </p:nvSpPr>
        <p:spPr>
          <a:xfrm>
            <a:off x="9449872" y="2721054"/>
            <a:ext cx="3156347" cy="832961"/>
          </a:xfrm>
          <a:prstGeom prst="rect">
            <a:avLst/>
          </a:prstGeom>
          <a:noFill/>
        </p:spPr>
        <p:txBody>
          <a:bodyPr wrap="square" rtlCol="0" anchor="t"/>
          <a:lstStyle/>
          <a:p>
            <a:pPr marL="0" indent="0">
              <a:lnSpc>
                <a:spcPts val="3280"/>
              </a:lnSpc>
              <a:buNone/>
            </a:pPr>
            <a:r>
              <a:rPr lang="en-US" sz="2625" b="1" dirty="0">
                <a:solidFill>
                  <a:srgbClr val="000000"/>
                </a:solidFill>
                <a:latin typeface="p22-mackinac-pro" pitchFamily="34" charset="0"/>
                <a:ea typeface="p22-mackinac-pro" pitchFamily="34" charset="-122"/>
                <a:cs typeface="p22-mackinac-pro" pitchFamily="34" charset="-120"/>
              </a:rPr>
              <a:t>Improved Productivity</a:t>
            </a:r>
            <a:endParaRPr lang="en-US" sz="2625" dirty="0"/>
          </a:p>
        </p:txBody>
      </p:sp>
      <p:sp>
        <p:nvSpPr>
          <p:cNvPr id="10" name="Text 7"/>
          <p:cNvSpPr/>
          <p:nvPr/>
        </p:nvSpPr>
        <p:spPr>
          <a:xfrm>
            <a:off x="9449872" y="3776186"/>
            <a:ext cx="3156347" cy="2487811"/>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By eliminating the distraction caused by unwanted spam messages, you can focus better on your tasks, improving productivity and efficiency in both personal and professional settings.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1540550"/>
            <a:ext cx="7940040" cy="694373"/>
          </a:xfrm>
          <a:prstGeom prst="rect">
            <a:avLst/>
          </a:prstGeom>
          <a:noFill/>
        </p:spPr>
        <p:txBody>
          <a:bodyPr wrap="none" rtlCol="0" anchor="t"/>
          <a:lstStyle/>
          <a:p>
            <a:pPr marL="0" indent="0">
              <a:lnSpc>
                <a:spcPts val="5470"/>
              </a:lnSpc>
              <a:buNone/>
            </a:pPr>
            <a:r>
              <a:rPr lang="en-US" sz="4375" b="1" dirty="0">
                <a:solidFill>
                  <a:srgbClr val="000000"/>
                </a:solidFill>
                <a:latin typeface="p22-mackinac-pro" pitchFamily="34" charset="0"/>
                <a:ea typeface="p22-mackinac-pro" pitchFamily="34" charset="-122"/>
                <a:cs typeface="p22-mackinac-pro" pitchFamily="34" charset="-120"/>
              </a:rPr>
              <a:t>The Data Preprocessing Stage</a:t>
            </a:r>
            <a:endParaRPr lang="en-US" sz="4375" dirty="0"/>
          </a:p>
        </p:txBody>
      </p:sp>
      <p:sp>
        <p:nvSpPr>
          <p:cNvPr id="5" name="Shape 2"/>
          <p:cNvSpPr/>
          <p:nvPr/>
        </p:nvSpPr>
        <p:spPr>
          <a:xfrm>
            <a:off x="2037993" y="2852857"/>
            <a:ext cx="499943" cy="499943"/>
          </a:xfrm>
          <a:prstGeom prst="roundRect">
            <a:avLst>
              <a:gd name="adj" fmla="val 20000"/>
            </a:avLst>
          </a:prstGeom>
          <a:solidFill>
            <a:srgbClr val="CCEEFF"/>
          </a:solidFill>
          <a:ln w="13811">
            <a:solidFill>
              <a:srgbClr val="99DDFF"/>
            </a:solidFill>
            <a:prstDash val="solid"/>
          </a:ln>
        </p:spPr>
      </p:sp>
      <p:sp>
        <p:nvSpPr>
          <p:cNvPr id="6" name="Text 3"/>
          <p:cNvSpPr/>
          <p:nvPr/>
        </p:nvSpPr>
        <p:spPr>
          <a:xfrm>
            <a:off x="2219325" y="2894528"/>
            <a:ext cx="137160" cy="416481"/>
          </a:xfrm>
          <a:prstGeom prst="rect">
            <a:avLst/>
          </a:prstGeom>
          <a:noFill/>
        </p:spPr>
        <p:txBody>
          <a:bodyPr wrap="none" rtlCol="0" anchor="t"/>
          <a:lstStyle/>
          <a:p>
            <a:pPr marL="0" indent="0" algn="ctr">
              <a:lnSpc>
                <a:spcPts val="3280"/>
              </a:lnSpc>
              <a:buNone/>
            </a:pPr>
            <a:r>
              <a:rPr lang="en-US" sz="2625" b="1" dirty="0">
                <a:solidFill>
                  <a:srgbClr val="272525"/>
                </a:solidFill>
                <a:latin typeface="p22-mackinac-pro" pitchFamily="34" charset="0"/>
                <a:ea typeface="p22-mackinac-pro" pitchFamily="34" charset="-122"/>
                <a:cs typeface="p22-mackinac-pro" pitchFamily="34" charset="-120"/>
              </a:rPr>
              <a:t>1</a:t>
            </a:r>
            <a:endParaRPr lang="en-US" sz="2625" dirty="0"/>
          </a:p>
        </p:txBody>
      </p:sp>
      <p:sp>
        <p:nvSpPr>
          <p:cNvPr id="7" name="Text 4"/>
          <p:cNvSpPr/>
          <p:nvPr/>
        </p:nvSpPr>
        <p:spPr>
          <a:xfrm>
            <a:off x="2760107" y="2929176"/>
            <a:ext cx="2221944" cy="347186"/>
          </a:xfrm>
          <a:prstGeom prst="rect">
            <a:avLst/>
          </a:prstGeom>
          <a:noFill/>
        </p:spPr>
        <p:txBody>
          <a:bodyPr wrap="none" rtlCol="0" anchor="t"/>
          <a:lstStyle/>
          <a:p>
            <a:pPr marL="0" indent="0">
              <a:lnSpc>
                <a:spcPts val="2735"/>
              </a:lnSpc>
              <a:buNone/>
            </a:pPr>
            <a:r>
              <a:rPr lang="en-US" sz="2185" b="1" dirty="0">
                <a:solidFill>
                  <a:srgbClr val="272525"/>
                </a:solidFill>
                <a:latin typeface="p22-mackinac-pro" pitchFamily="34" charset="0"/>
                <a:ea typeface="p22-mackinac-pro" pitchFamily="34" charset="-122"/>
                <a:cs typeface="p22-mackinac-pro" pitchFamily="34" charset="-120"/>
              </a:rPr>
              <a:t>Data Collection</a:t>
            </a:r>
            <a:endParaRPr lang="en-US" sz="2185" dirty="0"/>
          </a:p>
        </p:txBody>
      </p:sp>
      <p:sp>
        <p:nvSpPr>
          <p:cNvPr id="8" name="Text 5"/>
          <p:cNvSpPr/>
          <p:nvPr/>
        </p:nvSpPr>
        <p:spPr>
          <a:xfrm>
            <a:off x="2760107" y="3498533"/>
            <a:ext cx="2647950" cy="2132409"/>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Collect a diverse dataset of spam and non-spam emails containing a wide range of characteristics and patterns for training the classifier effectively.</a:t>
            </a:r>
            <a:endParaRPr lang="en-US" sz="1750" dirty="0"/>
          </a:p>
        </p:txBody>
      </p:sp>
      <p:sp>
        <p:nvSpPr>
          <p:cNvPr id="9" name="Shape 6"/>
          <p:cNvSpPr/>
          <p:nvPr/>
        </p:nvSpPr>
        <p:spPr>
          <a:xfrm>
            <a:off x="5630228" y="2852857"/>
            <a:ext cx="499943" cy="499943"/>
          </a:xfrm>
          <a:prstGeom prst="roundRect">
            <a:avLst>
              <a:gd name="adj" fmla="val 20000"/>
            </a:avLst>
          </a:prstGeom>
          <a:solidFill>
            <a:srgbClr val="CCEEFF"/>
          </a:solidFill>
          <a:ln w="13811">
            <a:solidFill>
              <a:srgbClr val="99DDFF"/>
            </a:solidFill>
            <a:prstDash val="solid"/>
          </a:ln>
        </p:spPr>
      </p:sp>
      <p:sp>
        <p:nvSpPr>
          <p:cNvPr id="10" name="Text 7"/>
          <p:cNvSpPr/>
          <p:nvPr/>
        </p:nvSpPr>
        <p:spPr>
          <a:xfrm>
            <a:off x="5784890" y="2894528"/>
            <a:ext cx="190500" cy="416481"/>
          </a:xfrm>
          <a:prstGeom prst="rect">
            <a:avLst/>
          </a:prstGeom>
          <a:noFill/>
        </p:spPr>
        <p:txBody>
          <a:bodyPr wrap="none" rtlCol="0" anchor="t"/>
          <a:lstStyle/>
          <a:p>
            <a:pPr marL="0" indent="0" algn="ctr">
              <a:lnSpc>
                <a:spcPts val="3280"/>
              </a:lnSpc>
              <a:buNone/>
            </a:pPr>
            <a:r>
              <a:rPr lang="en-US" sz="2625" b="1" dirty="0">
                <a:solidFill>
                  <a:srgbClr val="272525"/>
                </a:solidFill>
                <a:latin typeface="p22-mackinac-pro" pitchFamily="34" charset="0"/>
                <a:ea typeface="p22-mackinac-pro" pitchFamily="34" charset="-122"/>
                <a:cs typeface="p22-mackinac-pro" pitchFamily="34" charset="-120"/>
              </a:rPr>
              <a:t>2</a:t>
            </a:r>
            <a:endParaRPr lang="en-US" sz="2625" dirty="0"/>
          </a:p>
        </p:txBody>
      </p:sp>
      <p:sp>
        <p:nvSpPr>
          <p:cNvPr id="11" name="Text 8"/>
          <p:cNvSpPr/>
          <p:nvPr/>
        </p:nvSpPr>
        <p:spPr>
          <a:xfrm>
            <a:off x="6352342" y="2929176"/>
            <a:ext cx="2647950" cy="694373"/>
          </a:xfrm>
          <a:prstGeom prst="rect">
            <a:avLst/>
          </a:prstGeom>
          <a:noFill/>
        </p:spPr>
        <p:txBody>
          <a:bodyPr wrap="square" rtlCol="0" anchor="t"/>
          <a:lstStyle/>
          <a:p>
            <a:pPr marL="0" indent="0">
              <a:lnSpc>
                <a:spcPts val="2735"/>
              </a:lnSpc>
              <a:buNone/>
            </a:pPr>
            <a:r>
              <a:rPr lang="en-US" sz="2185" b="1" dirty="0">
                <a:solidFill>
                  <a:srgbClr val="272525"/>
                </a:solidFill>
                <a:latin typeface="p22-mackinac-pro" pitchFamily="34" charset="0"/>
                <a:ea typeface="p22-mackinac-pro" pitchFamily="34" charset="-122"/>
                <a:cs typeface="p22-mackinac-pro" pitchFamily="34" charset="-120"/>
              </a:rPr>
              <a:t>Cleaning and Tokenization</a:t>
            </a:r>
            <a:endParaRPr lang="en-US" sz="2185" dirty="0"/>
          </a:p>
        </p:txBody>
      </p:sp>
      <p:sp>
        <p:nvSpPr>
          <p:cNvPr id="12" name="Text 9"/>
          <p:cNvSpPr/>
          <p:nvPr/>
        </p:nvSpPr>
        <p:spPr>
          <a:xfrm>
            <a:off x="6352342" y="3845719"/>
            <a:ext cx="2647950" cy="2843213"/>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Remove any irrelevant information and perform tokenization to break down text into individual words or tokens, facilitating the subsequent feature extraction process.</a:t>
            </a:r>
            <a:endParaRPr lang="en-US" sz="1750" dirty="0"/>
          </a:p>
        </p:txBody>
      </p:sp>
      <p:sp>
        <p:nvSpPr>
          <p:cNvPr id="13" name="Shape 10"/>
          <p:cNvSpPr/>
          <p:nvPr/>
        </p:nvSpPr>
        <p:spPr>
          <a:xfrm>
            <a:off x="9222462" y="2852857"/>
            <a:ext cx="499943" cy="499943"/>
          </a:xfrm>
          <a:prstGeom prst="roundRect">
            <a:avLst>
              <a:gd name="adj" fmla="val 20000"/>
            </a:avLst>
          </a:prstGeom>
          <a:solidFill>
            <a:srgbClr val="CCEEFF"/>
          </a:solidFill>
          <a:ln w="13811">
            <a:solidFill>
              <a:srgbClr val="99DDFF"/>
            </a:solidFill>
            <a:prstDash val="solid"/>
          </a:ln>
        </p:spPr>
      </p:sp>
      <p:sp>
        <p:nvSpPr>
          <p:cNvPr id="14" name="Text 11"/>
          <p:cNvSpPr/>
          <p:nvPr/>
        </p:nvSpPr>
        <p:spPr>
          <a:xfrm>
            <a:off x="9373314" y="2894528"/>
            <a:ext cx="198120" cy="416481"/>
          </a:xfrm>
          <a:prstGeom prst="rect">
            <a:avLst/>
          </a:prstGeom>
          <a:noFill/>
        </p:spPr>
        <p:txBody>
          <a:bodyPr wrap="none" rtlCol="0" anchor="t"/>
          <a:lstStyle/>
          <a:p>
            <a:pPr marL="0" indent="0" algn="ctr">
              <a:lnSpc>
                <a:spcPts val="3280"/>
              </a:lnSpc>
              <a:buNone/>
            </a:pPr>
            <a:r>
              <a:rPr lang="en-US" sz="2625" b="1" dirty="0">
                <a:solidFill>
                  <a:srgbClr val="272525"/>
                </a:solidFill>
                <a:latin typeface="p22-mackinac-pro" pitchFamily="34" charset="0"/>
                <a:ea typeface="p22-mackinac-pro" pitchFamily="34" charset="-122"/>
                <a:cs typeface="p22-mackinac-pro" pitchFamily="34" charset="-120"/>
              </a:rPr>
              <a:t>3</a:t>
            </a:r>
            <a:endParaRPr lang="en-US" sz="2625" dirty="0"/>
          </a:p>
        </p:txBody>
      </p:sp>
      <p:sp>
        <p:nvSpPr>
          <p:cNvPr id="15" name="Text 12"/>
          <p:cNvSpPr/>
          <p:nvPr/>
        </p:nvSpPr>
        <p:spPr>
          <a:xfrm>
            <a:off x="9944576" y="2929176"/>
            <a:ext cx="2647950" cy="694373"/>
          </a:xfrm>
          <a:prstGeom prst="rect">
            <a:avLst/>
          </a:prstGeom>
          <a:noFill/>
        </p:spPr>
        <p:txBody>
          <a:bodyPr wrap="square" rtlCol="0" anchor="t"/>
          <a:lstStyle/>
          <a:p>
            <a:pPr marL="0" indent="0">
              <a:lnSpc>
                <a:spcPts val="2735"/>
              </a:lnSpc>
              <a:buNone/>
            </a:pPr>
            <a:r>
              <a:rPr lang="en-US" sz="2185" b="1" dirty="0">
                <a:solidFill>
                  <a:srgbClr val="272525"/>
                </a:solidFill>
                <a:latin typeface="p22-mackinac-pro" pitchFamily="34" charset="0"/>
                <a:ea typeface="p22-mackinac-pro" pitchFamily="34" charset="-122"/>
                <a:cs typeface="p22-mackinac-pro" pitchFamily="34" charset="-120"/>
              </a:rPr>
              <a:t>Stop Word Removal</a:t>
            </a:r>
            <a:endParaRPr lang="en-US" sz="2185" dirty="0"/>
          </a:p>
        </p:txBody>
      </p:sp>
      <p:sp>
        <p:nvSpPr>
          <p:cNvPr id="16" name="Text 13"/>
          <p:cNvSpPr/>
          <p:nvPr/>
        </p:nvSpPr>
        <p:spPr>
          <a:xfrm>
            <a:off x="9944576" y="3845719"/>
            <a:ext cx="2647950" cy="2843213"/>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Eliminate common words, known as stop words, from the text as they provide little or no useful information in differentiating spam from non-spam messages.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833199" y="1759982"/>
            <a:ext cx="7477601" cy="1388745"/>
          </a:xfrm>
          <a:prstGeom prst="rect">
            <a:avLst/>
          </a:prstGeom>
          <a:noFill/>
        </p:spPr>
        <p:txBody>
          <a:bodyPr wrap="square" rtlCol="0" anchor="t"/>
          <a:lstStyle/>
          <a:p>
            <a:pPr marL="0" indent="0">
              <a:lnSpc>
                <a:spcPts val="5470"/>
              </a:lnSpc>
              <a:buNone/>
            </a:pPr>
            <a:r>
              <a:rPr lang="en-US" sz="4375" b="1" dirty="0">
                <a:solidFill>
                  <a:srgbClr val="000000"/>
                </a:solidFill>
                <a:latin typeface="p22-mackinac-pro" pitchFamily="34" charset="0"/>
                <a:ea typeface="p22-mackinac-pro" pitchFamily="34" charset="-122"/>
                <a:cs typeface="p22-mackinac-pro" pitchFamily="34" charset="-120"/>
              </a:rPr>
              <a:t>Feature Engineering for Intelligent Classification</a:t>
            </a:r>
            <a:endParaRPr lang="en-US" sz="4375" dirty="0"/>
          </a:p>
        </p:txBody>
      </p:sp>
      <p:sp>
        <p:nvSpPr>
          <p:cNvPr id="5" name="Text 2"/>
          <p:cNvSpPr/>
          <p:nvPr/>
        </p:nvSpPr>
        <p:spPr>
          <a:xfrm>
            <a:off x="1166455" y="3731895"/>
            <a:ext cx="7144345" cy="2487811"/>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Feature engineering plays a crucial role in building an effective spam classifier. By carefully selecting and transforming informative data attributes, we can enable the classifier to capture the distinguishing characteristics of spam messages. Various techniques such as word frequency analysis, TF-IDF (Term Frequency-Inverse Document Frequency), and email metadata extraction can be applied to extract meaningful features for classification.</a:t>
            </a:r>
            <a:endParaRPr lang="en-US" sz="1750" dirty="0"/>
          </a:p>
        </p:txBody>
      </p:sp>
      <p:sp>
        <p:nvSpPr>
          <p:cNvPr id="6" name="Shape 3"/>
          <p:cNvSpPr/>
          <p:nvPr/>
        </p:nvSpPr>
        <p:spPr>
          <a:xfrm>
            <a:off x="833199" y="3481983"/>
            <a:ext cx="44410" cy="2987635"/>
          </a:xfrm>
          <a:prstGeom prst="rect">
            <a:avLst/>
          </a:prstGeom>
          <a:solidFill>
            <a:srgbClr val="007EBD"/>
          </a:solidFill>
        </p:spPr>
      </p:sp>
      <p:pic>
        <p:nvPicPr>
          <p:cNvPr id="7" name="Image 1" descr="preencoded.png"/>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985123"/>
            <a:ext cx="10554414" cy="1388745"/>
          </a:xfrm>
          <a:prstGeom prst="rect">
            <a:avLst/>
          </a:prstGeom>
          <a:noFill/>
        </p:spPr>
        <p:txBody>
          <a:bodyPr wrap="square" rtlCol="0" anchor="t"/>
          <a:lstStyle/>
          <a:p>
            <a:pPr marL="0" indent="0">
              <a:lnSpc>
                <a:spcPts val="5470"/>
              </a:lnSpc>
              <a:buNone/>
            </a:pPr>
            <a:r>
              <a:rPr lang="en-US" sz="4375" b="1" dirty="0">
                <a:solidFill>
                  <a:srgbClr val="000000"/>
                </a:solidFill>
                <a:latin typeface="p22-mackinac-pro" pitchFamily="34" charset="0"/>
                <a:ea typeface="p22-mackinac-pro" pitchFamily="34" charset="-122"/>
                <a:cs typeface="p22-mackinac-pro" pitchFamily="34" charset="-120"/>
              </a:rPr>
              <a:t>Choosing the Right Machine Learning Algorithm</a:t>
            </a:r>
            <a:endParaRPr lang="en-US" sz="4375" dirty="0"/>
          </a:p>
        </p:txBody>
      </p:sp>
      <p:sp>
        <p:nvSpPr>
          <p:cNvPr id="5" name="Text 2"/>
          <p:cNvSpPr/>
          <p:nvPr/>
        </p:nvSpPr>
        <p:spPr>
          <a:xfrm>
            <a:off x="2037993" y="2929295"/>
            <a:ext cx="2221944" cy="347186"/>
          </a:xfrm>
          <a:prstGeom prst="rect">
            <a:avLst/>
          </a:prstGeom>
          <a:noFill/>
        </p:spPr>
        <p:txBody>
          <a:bodyPr wrap="none" rtlCol="0" anchor="t"/>
          <a:lstStyle/>
          <a:p>
            <a:pPr marL="0" indent="0">
              <a:lnSpc>
                <a:spcPts val="2735"/>
              </a:lnSpc>
              <a:buNone/>
            </a:pPr>
            <a:r>
              <a:rPr lang="en-US" sz="2185" b="1" dirty="0">
                <a:solidFill>
                  <a:srgbClr val="000000"/>
                </a:solidFill>
                <a:latin typeface="p22-mackinac-pro" pitchFamily="34" charset="0"/>
                <a:ea typeface="p22-mackinac-pro" pitchFamily="34" charset="-122"/>
                <a:cs typeface="p22-mackinac-pro" pitchFamily="34" charset="-120"/>
              </a:rPr>
              <a:t>Naive Bayes</a:t>
            </a:r>
            <a:endParaRPr lang="en-US" sz="2185" dirty="0"/>
          </a:p>
        </p:txBody>
      </p:sp>
      <p:sp>
        <p:nvSpPr>
          <p:cNvPr id="6" name="Text 3"/>
          <p:cNvSpPr/>
          <p:nvPr/>
        </p:nvSpPr>
        <p:spPr>
          <a:xfrm>
            <a:off x="2037993" y="3498652"/>
            <a:ext cx="3156347" cy="3198614"/>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Naive Bayes classifiers are commonly used for spam classification due to their simplicity and efficiency. They assume that the features are conditionally independent, making them suitable for text classification tasks.</a:t>
            </a:r>
            <a:endParaRPr lang="en-US" sz="1750" dirty="0"/>
          </a:p>
        </p:txBody>
      </p:sp>
      <p:sp>
        <p:nvSpPr>
          <p:cNvPr id="7" name="Text 4"/>
          <p:cNvSpPr/>
          <p:nvPr/>
        </p:nvSpPr>
        <p:spPr>
          <a:xfrm>
            <a:off x="5743932" y="2929295"/>
            <a:ext cx="3156347" cy="694373"/>
          </a:xfrm>
          <a:prstGeom prst="rect">
            <a:avLst/>
          </a:prstGeom>
          <a:noFill/>
        </p:spPr>
        <p:txBody>
          <a:bodyPr wrap="square" rtlCol="0" anchor="t"/>
          <a:lstStyle/>
          <a:p>
            <a:pPr marL="0" indent="0">
              <a:lnSpc>
                <a:spcPts val="2735"/>
              </a:lnSpc>
              <a:buNone/>
            </a:pPr>
            <a:r>
              <a:rPr lang="en-US" sz="2185" b="1" dirty="0">
                <a:solidFill>
                  <a:srgbClr val="000000"/>
                </a:solidFill>
                <a:latin typeface="p22-mackinac-pro" pitchFamily="34" charset="0"/>
                <a:ea typeface="p22-mackinac-pro" pitchFamily="34" charset="-122"/>
                <a:cs typeface="p22-mackinac-pro" pitchFamily="34" charset="-120"/>
              </a:rPr>
              <a:t>Support Vector Machines (SVM)</a:t>
            </a:r>
            <a:endParaRPr lang="en-US" sz="2185" dirty="0"/>
          </a:p>
        </p:txBody>
      </p:sp>
      <p:sp>
        <p:nvSpPr>
          <p:cNvPr id="8" name="Text 5"/>
          <p:cNvSpPr/>
          <p:nvPr/>
        </p:nvSpPr>
        <p:spPr>
          <a:xfrm>
            <a:off x="5743932" y="3845838"/>
            <a:ext cx="3156347" cy="3198614"/>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SVM algorithms can effectively handle complex decision boundaries and work well in high-dimensional spaces. They have proven to be successful in spam classification tasks by constructing optimal separating hyperplanes.</a:t>
            </a:r>
            <a:endParaRPr lang="en-US" sz="1750" dirty="0"/>
          </a:p>
        </p:txBody>
      </p:sp>
      <p:sp>
        <p:nvSpPr>
          <p:cNvPr id="9" name="Text 6"/>
          <p:cNvSpPr/>
          <p:nvPr/>
        </p:nvSpPr>
        <p:spPr>
          <a:xfrm>
            <a:off x="9449872" y="2929295"/>
            <a:ext cx="2221944" cy="347186"/>
          </a:xfrm>
          <a:prstGeom prst="rect">
            <a:avLst/>
          </a:prstGeom>
          <a:noFill/>
        </p:spPr>
        <p:txBody>
          <a:bodyPr wrap="none" rtlCol="0" anchor="t"/>
          <a:lstStyle/>
          <a:p>
            <a:pPr marL="0" indent="0">
              <a:lnSpc>
                <a:spcPts val="2735"/>
              </a:lnSpc>
              <a:buNone/>
            </a:pPr>
            <a:r>
              <a:rPr lang="en-US" sz="2185" b="1" dirty="0">
                <a:solidFill>
                  <a:srgbClr val="000000"/>
                </a:solidFill>
                <a:latin typeface="p22-mackinac-pro" pitchFamily="34" charset="0"/>
                <a:ea typeface="p22-mackinac-pro" pitchFamily="34" charset="-122"/>
                <a:cs typeface="p22-mackinac-pro" pitchFamily="34" charset="-120"/>
              </a:rPr>
              <a:t>Random Forest</a:t>
            </a:r>
            <a:endParaRPr lang="en-US" sz="2185" dirty="0"/>
          </a:p>
        </p:txBody>
      </p:sp>
      <p:sp>
        <p:nvSpPr>
          <p:cNvPr id="10" name="Text 7"/>
          <p:cNvSpPr/>
          <p:nvPr/>
        </p:nvSpPr>
        <p:spPr>
          <a:xfrm>
            <a:off x="9449872" y="3498652"/>
            <a:ext cx="3156347" cy="2843213"/>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Random Forest models leverage the power of ensemble learning by combining multiple decision trees. They are robust against overfitting and can provide accurate spam classification results.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2263">
            <a:solidFill>
              <a:srgbClr val="FFFFFF">
                <a:alpha val="64000"/>
              </a:srgbClr>
            </a:solidFill>
            <a:prstDash val="solid"/>
          </a:ln>
        </p:spPr>
      </p:sp>
      <p:sp>
        <p:nvSpPr>
          <p:cNvPr id="4" name="Text 1"/>
          <p:cNvSpPr/>
          <p:nvPr/>
        </p:nvSpPr>
        <p:spPr>
          <a:xfrm>
            <a:off x="2631996" y="696516"/>
            <a:ext cx="8183880" cy="616148"/>
          </a:xfrm>
          <a:prstGeom prst="rect">
            <a:avLst/>
          </a:prstGeom>
          <a:noFill/>
        </p:spPr>
        <p:txBody>
          <a:bodyPr wrap="none" rtlCol="0" anchor="t"/>
          <a:lstStyle/>
          <a:p>
            <a:pPr marL="0" indent="0">
              <a:lnSpc>
                <a:spcPts val="4850"/>
              </a:lnSpc>
              <a:buNone/>
            </a:pPr>
            <a:r>
              <a:rPr lang="en-US" sz="3880" b="1" dirty="0">
                <a:solidFill>
                  <a:srgbClr val="000000"/>
                </a:solidFill>
                <a:latin typeface="p22-mackinac-pro" pitchFamily="34" charset="0"/>
                <a:ea typeface="p22-mackinac-pro" pitchFamily="34" charset="-122"/>
                <a:cs typeface="p22-mackinac-pro" pitchFamily="34" charset="-120"/>
              </a:rPr>
              <a:t>Evaluating Classifier Performance</a:t>
            </a:r>
            <a:endParaRPr lang="en-US" sz="3880" dirty="0"/>
          </a:p>
        </p:txBody>
      </p:sp>
      <p:sp>
        <p:nvSpPr>
          <p:cNvPr id="5" name="Shape 2"/>
          <p:cNvSpPr/>
          <p:nvPr/>
        </p:nvSpPr>
        <p:spPr>
          <a:xfrm>
            <a:off x="2631996" y="1706999"/>
            <a:ext cx="9366290" cy="5825966"/>
          </a:xfrm>
          <a:prstGeom prst="roundRect">
            <a:avLst>
              <a:gd name="adj" fmla="val 1523"/>
            </a:avLst>
          </a:prstGeom>
          <a:noFill/>
          <a:ln w="12263">
            <a:solidFill>
              <a:srgbClr val="000000">
                <a:alpha val="8000"/>
              </a:srgbClr>
            </a:solidFill>
            <a:prstDash val="solid"/>
          </a:ln>
        </p:spPr>
      </p:sp>
      <p:sp>
        <p:nvSpPr>
          <p:cNvPr id="6" name="Shape 3"/>
          <p:cNvSpPr/>
          <p:nvPr/>
        </p:nvSpPr>
        <p:spPr>
          <a:xfrm>
            <a:off x="2644259" y="1719263"/>
            <a:ext cx="9341763" cy="1828681"/>
          </a:xfrm>
          <a:prstGeom prst="rect">
            <a:avLst/>
          </a:prstGeom>
          <a:solidFill>
            <a:srgbClr val="FFFFFF">
              <a:alpha val="4000"/>
            </a:srgbClr>
          </a:solidFill>
        </p:spPr>
      </p:sp>
      <p:sp>
        <p:nvSpPr>
          <p:cNvPr id="7" name="Text 4"/>
          <p:cNvSpPr/>
          <p:nvPr/>
        </p:nvSpPr>
        <p:spPr>
          <a:xfrm>
            <a:off x="2841546" y="1845112"/>
            <a:ext cx="4272677" cy="315397"/>
          </a:xfrm>
          <a:prstGeom prst="rect">
            <a:avLst/>
          </a:prstGeom>
          <a:noFill/>
        </p:spPr>
        <p:txBody>
          <a:bodyPr wrap="none" rtlCol="0" anchor="t"/>
          <a:lstStyle/>
          <a:p>
            <a:pPr marL="0" indent="0">
              <a:lnSpc>
                <a:spcPts val="2485"/>
              </a:lnSpc>
              <a:buNone/>
            </a:pPr>
            <a:r>
              <a:rPr lang="en-US" sz="1555" b="1" dirty="0">
                <a:solidFill>
                  <a:srgbClr val="272525"/>
                </a:solidFill>
                <a:latin typeface="Eudoxus Sans" pitchFamily="34" charset="0"/>
                <a:ea typeface="Eudoxus Sans" pitchFamily="34" charset="-122"/>
                <a:cs typeface="Eudoxus Sans" pitchFamily="34" charset="-120"/>
              </a:rPr>
              <a:t>Precision</a:t>
            </a:r>
            <a:endParaRPr lang="en-US" sz="1555" dirty="0"/>
          </a:p>
        </p:txBody>
      </p:sp>
      <p:sp>
        <p:nvSpPr>
          <p:cNvPr id="8" name="Text 5"/>
          <p:cNvSpPr/>
          <p:nvPr/>
        </p:nvSpPr>
        <p:spPr>
          <a:xfrm>
            <a:off x="7516177" y="1845112"/>
            <a:ext cx="4272677" cy="1576983"/>
          </a:xfrm>
          <a:prstGeom prst="rect">
            <a:avLst/>
          </a:prstGeom>
          <a:noFill/>
        </p:spPr>
        <p:txBody>
          <a:bodyPr wrap="square" rtlCol="0" anchor="t"/>
          <a:lstStyle/>
          <a:p>
            <a:pPr marL="0" indent="0">
              <a:lnSpc>
                <a:spcPts val="2485"/>
              </a:lnSpc>
              <a:buNone/>
            </a:pPr>
            <a:r>
              <a:rPr lang="en-US" sz="1555" dirty="0">
                <a:solidFill>
                  <a:srgbClr val="272525"/>
                </a:solidFill>
                <a:latin typeface="Eudoxus Sans" pitchFamily="34" charset="0"/>
                <a:ea typeface="Eudoxus Sans" pitchFamily="34" charset="-122"/>
                <a:cs typeface="Eudoxus Sans" pitchFamily="34" charset="-120"/>
              </a:rPr>
              <a:t>Precision measures the accuracy of classifying spam messages. It represents the ratio of correctly classified spam messages to the total number of messages classified as spam.</a:t>
            </a:r>
            <a:endParaRPr lang="en-US" sz="1555" dirty="0"/>
          </a:p>
        </p:txBody>
      </p:sp>
      <p:sp>
        <p:nvSpPr>
          <p:cNvPr id="9" name="Shape 6"/>
          <p:cNvSpPr/>
          <p:nvPr/>
        </p:nvSpPr>
        <p:spPr>
          <a:xfrm>
            <a:off x="2644259" y="3547943"/>
            <a:ext cx="9341763" cy="2144078"/>
          </a:xfrm>
          <a:prstGeom prst="rect">
            <a:avLst/>
          </a:prstGeom>
          <a:solidFill>
            <a:srgbClr val="000000">
              <a:alpha val="4000"/>
            </a:srgbClr>
          </a:solidFill>
        </p:spPr>
      </p:sp>
      <p:sp>
        <p:nvSpPr>
          <p:cNvPr id="10" name="Text 7"/>
          <p:cNvSpPr/>
          <p:nvPr/>
        </p:nvSpPr>
        <p:spPr>
          <a:xfrm>
            <a:off x="2841546" y="3673793"/>
            <a:ext cx="4272677" cy="315397"/>
          </a:xfrm>
          <a:prstGeom prst="rect">
            <a:avLst/>
          </a:prstGeom>
          <a:noFill/>
        </p:spPr>
        <p:txBody>
          <a:bodyPr wrap="none" rtlCol="0" anchor="t"/>
          <a:lstStyle/>
          <a:p>
            <a:pPr marL="0" indent="0">
              <a:lnSpc>
                <a:spcPts val="2485"/>
              </a:lnSpc>
              <a:buNone/>
            </a:pPr>
            <a:r>
              <a:rPr lang="en-US" sz="1555" b="1" dirty="0">
                <a:solidFill>
                  <a:srgbClr val="272525"/>
                </a:solidFill>
                <a:latin typeface="Eudoxus Sans" pitchFamily="34" charset="0"/>
                <a:ea typeface="Eudoxus Sans" pitchFamily="34" charset="-122"/>
                <a:cs typeface="Eudoxus Sans" pitchFamily="34" charset="-120"/>
              </a:rPr>
              <a:t>Recall</a:t>
            </a:r>
            <a:endParaRPr lang="en-US" sz="1555" dirty="0"/>
          </a:p>
        </p:txBody>
      </p:sp>
      <p:sp>
        <p:nvSpPr>
          <p:cNvPr id="11" name="Text 8"/>
          <p:cNvSpPr/>
          <p:nvPr/>
        </p:nvSpPr>
        <p:spPr>
          <a:xfrm>
            <a:off x="7516177" y="3673793"/>
            <a:ext cx="4272677" cy="1892379"/>
          </a:xfrm>
          <a:prstGeom prst="rect">
            <a:avLst/>
          </a:prstGeom>
          <a:noFill/>
        </p:spPr>
        <p:txBody>
          <a:bodyPr wrap="square" rtlCol="0" anchor="t"/>
          <a:lstStyle/>
          <a:p>
            <a:pPr marL="0" indent="0">
              <a:lnSpc>
                <a:spcPts val="2485"/>
              </a:lnSpc>
              <a:buNone/>
            </a:pPr>
            <a:r>
              <a:rPr lang="en-US" sz="1555" dirty="0">
                <a:solidFill>
                  <a:srgbClr val="272525"/>
                </a:solidFill>
                <a:latin typeface="Eudoxus Sans" pitchFamily="34" charset="0"/>
                <a:ea typeface="Eudoxus Sans" pitchFamily="34" charset="-122"/>
                <a:cs typeface="Eudoxus Sans" pitchFamily="34" charset="-120"/>
              </a:rPr>
              <a:t>Recall, also known as sensitivity or true positive rate, measures the ability of the classifier to identify all spam messages correctly. It represents the ratio of correctly classified spam messages to the total number of actual spam messages.</a:t>
            </a:r>
            <a:endParaRPr lang="en-US" sz="1555" dirty="0"/>
          </a:p>
        </p:txBody>
      </p:sp>
      <p:sp>
        <p:nvSpPr>
          <p:cNvPr id="12" name="Shape 9"/>
          <p:cNvSpPr/>
          <p:nvPr/>
        </p:nvSpPr>
        <p:spPr>
          <a:xfrm>
            <a:off x="2644259" y="5692021"/>
            <a:ext cx="9341763" cy="1828681"/>
          </a:xfrm>
          <a:prstGeom prst="rect">
            <a:avLst/>
          </a:prstGeom>
          <a:solidFill>
            <a:srgbClr val="FFFFFF">
              <a:alpha val="4000"/>
            </a:srgbClr>
          </a:solidFill>
        </p:spPr>
      </p:sp>
      <p:sp>
        <p:nvSpPr>
          <p:cNvPr id="13" name="Text 10"/>
          <p:cNvSpPr/>
          <p:nvPr/>
        </p:nvSpPr>
        <p:spPr>
          <a:xfrm>
            <a:off x="2841546" y="5817870"/>
            <a:ext cx="4272677" cy="315397"/>
          </a:xfrm>
          <a:prstGeom prst="rect">
            <a:avLst/>
          </a:prstGeom>
          <a:noFill/>
        </p:spPr>
        <p:txBody>
          <a:bodyPr wrap="none" rtlCol="0" anchor="t"/>
          <a:lstStyle/>
          <a:p>
            <a:pPr marL="0" indent="0">
              <a:lnSpc>
                <a:spcPts val="2485"/>
              </a:lnSpc>
              <a:buNone/>
            </a:pPr>
            <a:r>
              <a:rPr lang="en-US" sz="1555" b="1" dirty="0">
                <a:solidFill>
                  <a:srgbClr val="272525"/>
                </a:solidFill>
                <a:latin typeface="Eudoxus Sans" pitchFamily="34" charset="0"/>
                <a:ea typeface="Eudoxus Sans" pitchFamily="34" charset="-122"/>
                <a:cs typeface="Eudoxus Sans" pitchFamily="34" charset="-120"/>
              </a:rPr>
              <a:t>F1 Score</a:t>
            </a:r>
            <a:endParaRPr lang="en-US" sz="1555" dirty="0"/>
          </a:p>
        </p:txBody>
      </p:sp>
      <p:sp>
        <p:nvSpPr>
          <p:cNvPr id="14" name="Text 11"/>
          <p:cNvSpPr/>
          <p:nvPr/>
        </p:nvSpPr>
        <p:spPr>
          <a:xfrm>
            <a:off x="7516177" y="5817870"/>
            <a:ext cx="4272677" cy="1576983"/>
          </a:xfrm>
          <a:prstGeom prst="rect">
            <a:avLst/>
          </a:prstGeom>
          <a:noFill/>
        </p:spPr>
        <p:txBody>
          <a:bodyPr wrap="square" rtlCol="0" anchor="t"/>
          <a:lstStyle/>
          <a:p>
            <a:pPr marL="0" indent="0">
              <a:lnSpc>
                <a:spcPts val="2485"/>
              </a:lnSpc>
              <a:buNone/>
            </a:pPr>
            <a:r>
              <a:rPr lang="en-US" sz="1555" dirty="0">
                <a:solidFill>
                  <a:srgbClr val="272525"/>
                </a:solidFill>
                <a:latin typeface="Eudoxus Sans" pitchFamily="34" charset="0"/>
                <a:ea typeface="Eudoxus Sans" pitchFamily="34" charset="-122"/>
                <a:cs typeface="Eudoxus Sans" pitchFamily="34" charset="-120"/>
              </a:rPr>
              <a:t>The F1 score is the harmonic mean of precision and recall. It provides a comprehensive evaluation metric that balances between precision and recall, taking into account both false positives and false negatives.</a:t>
            </a:r>
            <a:endParaRPr lang="en-US" sz="155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2665095"/>
            <a:ext cx="10554414" cy="1388745"/>
          </a:xfrm>
          <a:prstGeom prst="rect">
            <a:avLst/>
          </a:prstGeom>
          <a:noFill/>
        </p:spPr>
        <p:txBody>
          <a:bodyPr wrap="square" rtlCol="0" anchor="t"/>
          <a:lstStyle/>
          <a:p>
            <a:pPr marL="0" indent="0">
              <a:lnSpc>
                <a:spcPts val="5470"/>
              </a:lnSpc>
              <a:buNone/>
            </a:pPr>
            <a:r>
              <a:rPr lang="en-US" sz="4375" b="1" dirty="0">
                <a:solidFill>
                  <a:srgbClr val="000000"/>
                </a:solidFill>
                <a:latin typeface="p22-mackinac-pro" pitchFamily="34" charset="0"/>
                <a:ea typeface="p22-mackinac-pro" pitchFamily="34" charset="-122"/>
                <a:cs typeface="p22-mackinac-pro" pitchFamily="34" charset="-120"/>
              </a:rPr>
              <a:t>Taking Model Deployment to the Next Level</a:t>
            </a:r>
            <a:endParaRPr lang="en-US" sz="4375" dirty="0"/>
          </a:p>
        </p:txBody>
      </p:sp>
      <p:sp>
        <p:nvSpPr>
          <p:cNvPr id="5" name="Text 2"/>
          <p:cNvSpPr/>
          <p:nvPr/>
        </p:nvSpPr>
        <p:spPr>
          <a:xfrm>
            <a:off x="2037993" y="4498181"/>
            <a:ext cx="10554414" cy="1066205"/>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Once our spam classifier is trained and evaluated, we can deploy it to various platforms for real-time spam detection. Integration with email servers, web applications, and mobile devices can ensure continuous protection against spam messages across multiple communication channels.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2621">
            <a:solidFill>
              <a:srgbClr val="FFFFFF">
                <a:alpha val="64000"/>
              </a:srgbClr>
            </a:solidFill>
            <a:prstDash val="solid"/>
          </a:ln>
        </p:spPr>
      </p:sp>
      <p:sp>
        <p:nvSpPr>
          <p:cNvPr id="4" name="Text 1"/>
          <p:cNvSpPr/>
          <p:nvPr/>
        </p:nvSpPr>
        <p:spPr>
          <a:xfrm>
            <a:off x="4415671" y="717590"/>
            <a:ext cx="9456658" cy="1263491"/>
          </a:xfrm>
          <a:prstGeom prst="rect">
            <a:avLst/>
          </a:prstGeom>
          <a:noFill/>
        </p:spPr>
        <p:txBody>
          <a:bodyPr wrap="square" rtlCol="0" anchor="t"/>
          <a:lstStyle/>
          <a:p>
            <a:pPr marL="0" indent="0">
              <a:lnSpc>
                <a:spcPts val="4975"/>
              </a:lnSpc>
              <a:buNone/>
            </a:pPr>
            <a:r>
              <a:rPr lang="en-US" sz="3980" b="1" dirty="0">
                <a:solidFill>
                  <a:srgbClr val="000000"/>
                </a:solidFill>
                <a:latin typeface="p22-mackinac-pro" pitchFamily="34" charset="0"/>
                <a:ea typeface="p22-mackinac-pro" pitchFamily="34" charset="-122"/>
                <a:cs typeface="p22-mackinac-pro" pitchFamily="34" charset="-120"/>
              </a:rPr>
              <a:t>Continual Improvement and Adaptation</a:t>
            </a:r>
            <a:endParaRPr lang="en-US" sz="3980" dirty="0"/>
          </a:p>
        </p:txBody>
      </p:sp>
      <p:sp>
        <p:nvSpPr>
          <p:cNvPr id="5" name="Shape 2"/>
          <p:cNvSpPr/>
          <p:nvPr/>
        </p:nvSpPr>
        <p:spPr>
          <a:xfrm>
            <a:off x="4415671" y="2442329"/>
            <a:ext cx="454819" cy="454819"/>
          </a:xfrm>
          <a:prstGeom prst="roundRect">
            <a:avLst>
              <a:gd name="adj" fmla="val 20003"/>
            </a:avLst>
          </a:prstGeom>
          <a:solidFill>
            <a:srgbClr val="CCEEFF"/>
          </a:solidFill>
          <a:ln w="12621">
            <a:solidFill>
              <a:srgbClr val="99DDFF"/>
            </a:solidFill>
            <a:prstDash val="solid"/>
          </a:ln>
        </p:spPr>
      </p:sp>
      <p:sp>
        <p:nvSpPr>
          <p:cNvPr id="6" name="Text 3"/>
          <p:cNvSpPr/>
          <p:nvPr/>
        </p:nvSpPr>
        <p:spPr>
          <a:xfrm>
            <a:off x="4582120" y="2480191"/>
            <a:ext cx="121920" cy="378976"/>
          </a:xfrm>
          <a:prstGeom prst="rect">
            <a:avLst/>
          </a:prstGeom>
          <a:noFill/>
        </p:spPr>
        <p:txBody>
          <a:bodyPr wrap="none" rtlCol="0" anchor="t"/>
          <a:lstStyle/>
          <a:p>
            <a:pPr marL="0" indent="0" algn="ctr">
              <a:lnSpc>
                <a:spcPts val="2985"/>
              </a:lnSpc>
              <a:buNone/>
            </a:pPr>
            <a:r>
              <a:rPr lang="en-US" sz="2390" b="1" dirty="0">
                <a:solidFill>
                  <a:srgbClr val="272525"/>
                </a:solidFill>
                <a:latin typeface="p22-mackinac-pro" pitchFamily="34" charset="0"/>
                <a:ea typeface="p22-mackinac-pro" pitchFamily="34" charset="-122"/>
                <a:cs typeface="p22-mackinac-pro" pitchFamily="34" charset="-120"/>
              </a:rPr>
              <a:t>1</a:t>
            </a:r>
            <a:endParaRPr lang="en-US" sz="2390" dirty="0"/>
          </a:p>
        </p:txBody>
      </p:sp>
      <p:sp>
        <p:nvSpPr>
          <p:cNvPr id="7" name="Text 4"/>
          <p:cNvSpPr/>
          <p:nvPr/>
        </p:nvSpPr>
        <p:spPr>
          <a:xfrm>
            <a:off x="5072658" y="2511742"/>
            <a:ext cx="3787140" cy="315873"/>
          </a:xfrm>
          <a:prstGeom prst="rect">
            <a:avLst/>
          </a:prstGeom>
          <a:noFill/>
        </p:spPr>
        <p:txBody>
          <a:bodyPr wrap="none" rtlCol="0" anchor="t"/>
          <a:lstStyle/>
          <a:p>
            <a:pPr marL="0" indent="0">
              <a:lnSpc>
                <a:spcPts val="2485"/>
              </a:lnSpc>
              <a:buNone/>
            </a:pPr>
            <a:r>
              <a:rPr lang="en-US" sz="1990" b="1" dirty="0">
                <a:solidFill>
                  <a:srgbClr val="272525"/>
                </a:solidFill>
                <a:latin typeface="p22-mackinac-pro" pitchFamily="34" charset="0"/>
                <a:ea typeface="p22-mackinac-pro" pitchFamily="34" charset="-122"/>
                <a:cs typeface="p22-mackinac-pro" pitchFamily="34" charset="-120"/>
              </a:rPr>
              <a:t>Monitoring and Feedback Loop</a:t>
            </a:r>
            <a:endParaRPr lang="en-US" sz="1990" dirty="0"/>
          </a:p>
        </p:txBody>
      </p:sp>
      <p:sp>
        <p:nvSpPr>
          <p:cNvPr id="8" name="Text 5"/>
          <p:cNvSpPr/>
          <p:nvPr/>
        </p:nvSpPr>
        <p:spPr>
          <a:xfrm>
            <a:off x="5072658" y="3029783"/>
            <a:ext cx="8799671" cy="970121"/>
          </a:xfrm>
          <a:prstGeom prst="rect">
            <a:avLst/>
          </a:prstGeom>
          <a:noFill/>
        </p:spPr>
        <p:txBody>
          <a:bodyPr wrap="square" rtlCol="0" anchor="t"/>
          <a:lstStyle/>
          <a:p>
            <a:pPr marL="0" indent="0">
              <a:lnSpc>
                <a:spcPts val="2545"/>
              </a:lnSpc>
              <a:buNone/>
            </a:pPr>
            <a:r>
              <a:rPr lang="en-US" sz="1590" dirty="0">
                <a:solidFill>
                  <a:srgbClr val="272525"/>
                </a:solidFill>
                <a:latin typeface="Eudoxus Sans" pitchFamily="34" charset="0"/>
                <a:ea typeface="Eudoxus Sans" pitchFamily="34" charset="-122"/>
                <a:cs typeface="Eudoxus Sans" pitchFamily="34" charset="-120"/>
              </a:rPr>
              <a:t>Regularly monitor the performance of the spam classifier and collect user feedback to identify areas for improvement. This feedback loop enables the system to continuously learn and adapt to the evolving nature of spam messages.</a:t>
            </a:r>
            <a:endParaRPr lang="en-US" sz="1590" dirty="0"/>
          </a:p>
        </p:txBody>
      </p:sp>
      <p:sp>
        <p:nvSpPr>
          <p:cNvPr id="9" name="Shape 6"/>
          <p:cNvSpPr/>
          <p:nvPr/>
        </p:nvSpPr>
        <p:spPr>
          <a:xfrm>
            <a:off x="4415671" y="4360069"/>
            <a:ext cx="454819" cy="454819"/>
          </a:xfrm>
          <a:prstGeom prst="roundRect">
            <a:avLst>
              <a:gd name="adj" fmla="val 20003"/>
            </a:avLst>
          </a:prstGeom>
          <a:solidFill>
            <a:srgbClr val="CCEEFF"/>
          </a:solidFill>
          <a:ln w="12621">
            <a:solidFill>
              <a:srgbClr val="99DDFF"/>
            </a:solidFill>
            <a:prstDash val="solid"/>
          </a:ln>
        </p:spPr>
      </p:sp>
      <p:sp>
        <p:nvSpPr>
          <p:cNvPr id="10" name="Text 7"/>
          <p:cNvSpPr/>
          <p:nvPr/>
        </p:nvSpPr>
        <p:spPr>
          <a:xfrm>
            <a:off x="4555450" y="4397931"/>
            <a:ext cx="175260" cy="378976"/>
          </a:xfrm>
          <a:prstGeom prst="rect">
            <a:avLst/>
          </a:prstGeom>
          <a:noFill/>
        </p:spPr>
        <p:txBody>
          <a:bodyPr wrap="none" rtlCol="0" anchor="t"/>
          <a:lstStyle/>
          <a:p>
            <a:pPr marL="0" indent="0" algn="ctr">
              <a:lnSpc>
                <a:spcPts val="2985"/>
              </a:lnSpc>
              <a:buNone/>
            </a:pPr>
            <a:r>
              <a:rPr lang="en-US" sz="2390" b="1" dirty="0">
                <a:solidFill>
                  <a:srgbClr val="272525"/>
                </a:solidFill>
                <a:latin typeface="p22-mackinac-pro" pitchFamily="34" charset="0"/>
                <a:ea typeface="p22-mackinac-pro" pitchFamily="34" charset="-122"/>
                <a:cs typeface="p22-mackinac-pro" pitchFamily="34" charset="-120"/>
              </a:rPr>
              <a:t>2</a:t>
            </a:r>
            <a:endParaRPr lang="en-US" sz="2390" dirty="0"/>
          </a:p>
        </p:txBody>
      </p:sp>
      <p:sp>
        <p:nvSpPr>
          <p:cNvPr id="11" name="Text 8"/>
          <p:cNvSpPr/>
          <p:nvPr/>
        </p:nvSpPr>
        <p:spPr>
          <a:xfrm>
            <a:off x="5072658" y="4429482"/>
            <a:ext cx="4495800" cy="315873"/>
          </a:xfrm>
          <a:prstGeom prst="rect">
            <a:avLst/>
          </a:prstGeom>
          <a:noFill/>
        </p:spPr>
        <p:txBody>
          <a:bodyPr wrap="none" rtlCol="0" anchor="t"/>
          <a:lstStyle/>
          <a:p>
            <a:pPr marL="0" indent="0">
              <a:lnSpc>
                <a:spcPts val="2485"/>
              </a:lnSpc>
              <a:buNone/>
            </a:pPr>
            <a:r>
              <a:rPr lang="en-US" sz="1990" b="1" dirty="0">
                <a:solidFill>
                  <a:srgbClr val="272525"/>
                </a:solidFill>
                <a:latin typeface="p22-mackinac-pro" pitchFamily="34" charset="0"/>
                <a:ea typeface="p22-mackinac-pro" pitchFamily="34" charset="-122"/>
                <a:cs typeface="p22-mackinac-pro" pitchFamily="34" charset="-120"/>
              </a:rPr>
              <a:t>Implementing Advanced Techniques</a:t>
            </a:r>
            <a:endParaRPr lang="en-US" sz="1990" dirty="0"/>
          </a:p>
        </p:txBody>
      </p:sp>
      <p:sp>
        <p:nvSpPr>
          <p:cNvPr id="12" name="Text 9"/>
          <p:cNvSpPr/>
          <p:nvPr/>
        </p:nvSpPr>
        <p:spPr>
          <a:xfrm>
            <a:off x="5072658" y="4947523"/>
            <a:ext cx="8799671" cy="646748"/>
          </a:xfrm>
          <a:prstGeom prst="rect">
            <a:avLst/>
          </a:prstGeom>
          <a:noFill/>
        </p:spPr>
        <p:txBody>
          <a:bodyPr wrap="square" rtlCol="0" anchor="t"/>
          <a:lstStyle/>
          <a:p>
            <a:pPr marL="0" indent="0">
              <a:lnSpc>
                <a:spcPts val="2545"/>
              </a:lnSpc>
              <a:buNone/>
            </a:pPr>
            <a:r>
              <a:rPr lang="en-US" sz="1590" dirty="0">
                <a:solidFill>
                  <a:srgbClr val="272525"/>
                </a:solidFill>
                <a:latin typeface="Eudoxus Sans" pitchFamily="34" charset="0"/>
                <a:ea typeface="Eudoxus Sans" pitchFamily="34" charset="-122"/>
                <a:cs typeface="Eudoxus Sans" pitchFamily="34" charset="-120"/>
              </a:rPr>
              <a:t>Explore advanced techniques such as deep learning and ensemble methods to further enhance the spam classification accuracy and robustness.</a:t>
            </a:r>
            <a:endParaRPr lang="en-US" sz="1590" dirty="0"/>
          </a:p>
        </p:txBody>
      </p:sp>
      <p:sp>
        <p:nvSpPr>
          <p:cNvPr id="13" name="Shape 10"/>
          <p:cNvSpPr/>
          <p:nvPr/>
        </p:nvSpPr>
        <p:spPr>
          <a:xfrm>
            <a:off x="4415671" y="5954435"/>
            <a:ext cx="454819" cy="454819"/>
          </a:xfrm>
          <a:prstGeom prst="roundRect">
            <a:avLst>
              <a:gd name="adj" fmla="val 20003"/>
            </a:avLst>
          </a:prstGeom>
          <a:solidFill>
            <a:srgbClr val="CCEEFF"/>
          </a:solidFill>
          <a:ln w="12621">
            <a:solidFill>
              <a:srgbClr val="99DDFF"/>
            </a:solidFill>
            <a:prstDash val="solid"/>
          </a:ln>
        </p:spPr>
      </p:sp>
      <p:sp>
        <p:nvSpPr>
          <p:cNvPr id="14" name="Text 11"/>
          <p:cNvSpPr/>
          <p:nvPr/>
        </p:nvSpPr>
        <p:spPr>
          <a:xfrm>
            <a:off x="4551640" y="5992297"/>
            <a:ext cx="182880" cy="378976"/>
          </a:xfrm>
          <a:prstGeom prst="rect">
            <a:avLst/>
          </a:prstGeom>
          <a:noFill/>
        </p:spPr>
        <p:txBody>
          <a:bodyPr wrap="none" rtlCol="0" anchor="t"/>
          <a:lstStyle/>
          <a:p>
            <a:pPr marL="0" indent="0" algn="ctr">
              <a:lnSpc>
                <a:spcPts val="2985"/>
              </a:lnSpc>
              <a:buNone/>
            </a:pPr>
            <a:r>
              <a:rPr lang="en-US" sz="2390" b="1" dirty="0">
                <a:solidFill>
                  <a:srgbClr val="272525"/>
                </a:solidFill>
                <a:latin typeface="p22-mackinac-pro" pitchFamily="34" charset="0"/>
                <a:ea typeface="p22-mackinac-pro" pitchFamily="34" charset="-122"/>
                <a:cs typeface="p22-mackinac-pro" pitchFamily="34" charset="-120"/>
              </a:rPr>
              <a:t>3</a:t>
            </a:r>
            <a:endParaRPr lang="en-US" sz="2390" dirty="0"/>
          </a:p>
        </p:txBody>
      </p:sp>
      <p:sp>
        <p:nvSpPr>
          <p:cNvPr id="15" name="Text 12"/>
          <p:cNvSpPr/>
          <p:nvPr/>
        </p:nvSpPr>
        <p:spPr>
          <a:xfrm>
            <a:off x="5072658" y="6023848"/>
            <a:ext cx="4678680" cy="315873"/>
          </a:xfrm>
          <a:prstGeom prst="rect">
            <a:avLst/>
          </a:prstGeom>
          <a:noFill/>
        </p:spPr>
        <p:txBody>
          <a:bodyPr wrap="none" rtlCol="0" anchor="t"/>
          <a:lstStyle/>
          <a:p>
            <a:pPr marL="0" indent="0">
              <a:lnSpc>
                <a:spcPts val="2485"/>
              </a:lnSpc>
              <a:buNone/>
            </a:pPr>
            <a:r>
              <a:rPr lang="en-US" sz="1990" b="1" dirty="0">
                <a:solidFill>
                  <a:srgbClr val="272525"/>
                </a:solidFill>
                <a:latin typeface="p22-mackinac-pro" pitchFamily="34" charset="0"/>
                <a:ea typeface="p22-mackinac-pro" pitchFamily="34" charset="-122"/>
                <a:cs typeface="p22-mackinac-pro" pitchFamily="34" charset="-120"/>
              </a:rPr>
              <a:t>Collaboration and Knowledge Sharing</a:t>
            </a:r>
            <a:endParaRPr lang="en-US" sz="1990" dirty="0"/>
          </a:p>
        </p:txBody>
      </p:sp>
      <p:sp>
        <p:nvSpPr>
          <p:cNvPr id="16" name="Text 13"/>
          <p:cNvSpPr/>
          <p:nvPr/>
        </p:nvSpPr>
        <p:spPr>
          <a:xfrm>
            <a:off x="5072658" y="6541889"/>
            <a:ext cx="8799671" cy="970121"/>
          </a:xfrm>
          <a:prstGeom prst="rect">
            <a:avLst/>
          </a:prstGeom>
          <a:noFill/>
        </p:spPr>
        <p:txBody>
          <a:bodyPr wrap="square" rtlCol="0" anchor="t"/>
          <a:lstStyle/>
          <a:p>
            <a:pPr marL="0" indent="0">
              <a:lnSpc>
                <a:spcPts val="2545"/>
              </a:lnSpc>
              <a:buNone/>
            </a:pPr>
            <a:r>
              <a:rPr lang="en-US" sz="1590" dirty="0">
                <a:solidFill>
                  <a:srgbClr val="272525"/>
                </a:solidFill>
                <a:latin typeface="Eudoxus Sans" pitchFamily="34" charset="0"/>
                <a:ea typeface="Eudoxus Sans" pitchFamily="34" charset="-122"/>
                <a:cs typeface="Eudoxus Sans" pitchFamily="34" charset="-120"/>
              </a:rPr>
              <a:t>Engage with the data science community to tap into collective expertise and collaborate on research and development projects related to spam classification. Sharing knowledge and insights can lead to breakthrough advancements in the field.</a:t>
            </a:r>
            <a:endParaRPr lang="en-US" sz="1590" dirty="0"/>
          </a:p>
        </p:txBody>
      </p:sp>
      <p:pic>
        <p:nvPicPr>
          <p:cNvPr id="17" name="Image 1" descr="preencoded.png"/>
          <p:cNvPicPr>
            <a:picLocks noChangeAspect="1"/>
          </p:cNvPicPr>
          <p:nvPr/>
        </p:nvPicPr>
        <p:blipFill>
          <a:blip r:embed="rId4"/>
          <a:stretch>
            <a:fillRect/>
          </a:stretch>
        </p:blipFill>
        <p:spPr>
          <a:xfrm>
            <a:off x="0" y="0"/>
            <a:ext cx="3657600"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787</Words>
  <Application>WPS Presentation</Application>
  <PresentationFormat>Custom</PresentationFormat>
  <Paragraphs>60</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Lenovo</cp:lastModifiedBy>
  <cp:revision>6</cp:revision>
  <dcterms:created xsi:type="dcterms:W3CDTF">2023-10-27T15:32:00Z</dcterms:created>
  <dcterms:modified xsi:type="dcterms:W3CDTF">2023-10-28T11:51:01Z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1B10EAE9FB974823A82381EBA4262042</vt:lpwstr>
  </property>
  <property fmtid="{D5CDD505-2E9C-101B-9397-08002B2CF9AE}" pid="3" name="KSOProductBuildVer">
    <vt:lpwstr>1033-11.2.0.11225</vt:lpwstr>
  </property>
</Properties>
</file>