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entury Gothic" panose="020B0502020202020204" pitchFamily="34" charset="0"/>
      <p:regular r:id="rId31"/>
      <p:bold r:id="rId32"/>
      <p:italic r:id="rId33"/>
      <p:boldItalic r:id="rId34"/>
    </p:embeddedFont>
    <p:embeddedFont>
      <p:font typeface="Libre Baskerville" panose="02000000000000000000" pitchFamily="2" charset="0"/>
      <p:regular r:id="rId35"/>
      <p:bold r:id="rId36"/>
      <p:italic r:id="rId37"/>
    </p:embeddedFont>
    <p:embeddedFont>
      <p:font typeface="Libre Franklin" pitchFamily="2" charset="0"/>
      <p:regular r:id="rId38"/>
      <p:bold r:id="rId39"/>
      <p:italic r:id="rId40"/>
      <p:boldItalic r:id="rId41"/>
    </p:embeddedFont>
    <p:embeddedFont>
      <p:font typeface="Palatino Linotype" panose="020405020505050303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3R8KeBfHHtSF4mvrsiGMYklrr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08D5AA-23A4-43F1-89D0-95C07D9337A4}">
  <a:tblStyle styleId="{D008D5AA-23A4-43F1-89D0-95C07D9337A4}" styleName="Table_0">
    <a:wholeTbl>
      <a:tcTxStyle b="off" i="off">
        <a:font>
          <a:latin typeface="Perpetua"/>
          <a:ea typeface="Perpetua"/>
          <a:cs typeface="Perpetu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Perpetua"/>
          <a:ea typeface="Perpetua"/>
          <a:cs typeface="Perpetua"/>
        </a:font>
        <a:schemeClr val="lt1"/>
      </a:tcTxStyle>
      <a:tcStyle>
        <a:tcBdr/>
        <a:fill>
          <a:solidFill>
            <a:schemeClr val="accent1"/>
          </a:solidFill>
        </a:fill>
      </a:tcStyle>
    </a:lastCol>
    <a:firstCol>
      <a:tcTxStyle b="on" i="off">
        <a:font>
          <a:latin typeface="Perpetua"/>
          <a:ea typeface="Perpetua"/>
          <a:cs typeface="Perpetua"/>
        </a:font>
        <a:schemeClr val="lt1"/>
      </a:tcTxStyle>
      <a:tcStyle>
        <a:tcBdr/>
        <a:fill>
          <a:solidFill>
            <a:schemeClr val="accent1"/>
          </a:solidFill>
        </a:fill>
      </a:tcStyle>
    </a:firstCol>
    <a:lastRow>
      <a:tcTxStyle b="on" i="off">
        <a:font>
          <a:latin typeface="Perpetua"/>
          <a:ea typeface="Perpetua"/>
          <a:cs typeface="Perpetu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Perpetua"/>
          <a:ea typeface="Perpetua"/>
          <a:cs typeface="Perpetu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9.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4.fntdata" /><Relationship Id="rId42" Type="http://schemas.openxmlformats.org/officeDocument/2006/relationships/font" Target="fonts/font12.fntdata" /><Relationship Id="rId50"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3.fntdata" /><Relationship Id="rId38"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11.fntdata"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2.fntdata" /><Relationship Id="rId37" Type="http://schemas.openxmlformats.org/officeDocument/2006/relationships/font" Target="fonts/font7.fntdata" /><Relationship Id="rId40" Type="http://schemas.openxmlformats.org/officeDocument/2006/relationships/font" Target="fonts/font10.fntdata" /><Relationship Id="rId45" Type="http://schemas.openxmlformats.org/officeDocument/2006/relationships/font" Target="fonts/font15.fntdata"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6.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fntdata" /><Relationship Id="rId44" Type="http://schemas.openxmlformats.org/officeDocument/2006/relationships/font" Target="fonts/font14.fntdata"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 Id="rId35" Type="http://schemas.openxmlformats.org/officeDocument/2006/relationships/font" Target="fonts/font5.fntdata" /><Relationship Id="rId43" Type="http://schemas.openxmlformats.org/officeDocument/2006/relationships/font" Target="fonts/font13.fntdata" /><Relationship Id="rId8" Type="http://schemas.openxmlformats.org/officeDocument/2006/relationships/slide" Target="slides/slide7.xml" /><Relationship Id="rId5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L="914400" marR="0" lvl="1"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9" name="Google Shape;10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1</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8" name="Google Shape;2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7" name="Google Shape;21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6" name="Google Shape;22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6" name="Google Shape;25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8" name="Google Shape;2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 name="Google Shape;12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2</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0" name="Google Shape;28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8" name="Google Shape;28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2" name="Google Shape;31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1" name="Google Shape;32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9" name="Google Shape;32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8" name="Google Shape;3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6" name="Google Shape;35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9" name="Google Shape;19;p30"/>
          <p:cNvSpPr/>
          <p:nvPr/>
        </p:nvSpPr>
        <p:spPr>
          <a:xfrm>
            <a:off x="87313" y="69850"/>
            <a:ext cx="12017375" cy="6692900"/>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0" name="Google Shape;20;p30"/>
          <p:cNvSpPr/>
          <p:nvPr/>
        </p:nvSpPr>
        <p:spPr>
          <a:xfrm>
            <a:off x="84138" y="1449388"/>
            <a:ext cx="12028487"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1" name="Google Shape;21;p30"/>
          <p:cNvSpPr/>
          <p:nvPr/>
        </p:nvSpPr>
        <p:spPr>
          <a:xfrm>
            <a:off x="84138" y="1397000"/>
            <a:ext cx="12028487" cy="12065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2" name="Google Shape;22;p30"/>
          <p:cNvSpPr/>
          <p:nvPr/>
        </p:nvSpPr>
        <p:spPr>
          <a:xfrm>
            <a:off x="84138" y="2976563"/>
            <a:ext cx="12028487" cy="1111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3" name="Google Shape;23;p30"/>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4" name="Google Shape;24;p30"/>
          <p:cNvSpPr txBox="1">
            <a:spLocks noGrp="1"/>
          </p:cNvSpPr>
          <p:nvPr>
            <p:ph type="ctrTitle"/>
          </p:nvPr>
        </p:nvSpPr>
        <p:spPr>
          <a:xfrm>
            <a:off x="609600" y="1505931"/>
            <a:ext cx="109728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39"/>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9"/>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3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40"/>
          <p:cNvSpPr txBox="1">
            <a:spLocks noGrp="1"/>
          </p:cNvSpPr>
          <p:nvPr>
            <p:ph type="title"/>
          </p:nvPr>
        </p:nvSpPr>
        <p:spPr>
          <a:xfrm rot="5400000">
            <a:off x="7254558" y="1859285"/>
            <a:ext cx="5851525" cy="268224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body" idx="1"/>
          </p:nvPr>
        </p:nvSpPr>
        <p:spPr>
          <a:xfrm rot="5400000">
            <a:off x="2001838" y="-507996"/>
            <a:ext cx="5851525" cy="7416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4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101"/>
        <p:cNvGrpSpPr/>
        <p:nvPr/>
      </p:nvGrpSpPr>
      <p:grpSpPr>
        <a:xfrm>
          <a:off x="0" y="0"/>
          <a:ext cx="0" cy="0"/>
          <a:chOff x="0" y="0"/>
          <a:chExt cx="0" cy="0"/>
        </a:xfrm>
      </p:grpSpPr>
      <p:sp>
        <p:nvSpPr>
          <p:cNvPr id="102" name="Google Shape;102;p4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1"/>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104" name="Google Shape;104;p4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12192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1" name="Google Shape;31;p31"/>
          <p:cNvSpPr txBox="1">
            <a:spLocks noGrp="1"/>
          </p:cNvSpPr>
          <p:nvPr>
            <p:ph type="body" idx="2"/>
          </p:nvPr>
        </p:nvSpPr>
        <p:spPr>
          <a:xfrm>
            <a:off x="65786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2" name="Google Shape;32;p3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8" name="Google Shape;38;p3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3"/>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3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48" name="Google Shape;48;p34"/>
          <p:cNvSpPr/>
          <p:nvPr/>
        </p:nvSpPr>
        <p:spPr>
          <a:xfrm>
            <a:off x="87084" y="69756"/>
            <a:ext cx="12017829" cy="6692201"/>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49" name="Google Shape;49;p34"/>
          <p:cNvSpPr/>
          <p:nvPr/>
        </p:nvSpPr>
        <p:spPr>
          <a:xfrm rot="10800000" flipH="1">
            <a:off x="92075" y="2376488"/>
            <a:ext cx="12018963"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50" name="Google Shape;50;p34"/>
          <p:cNvSpPr/>
          <p:nvPr/>
        </p:nvSpPr>
        <p:spPr>
          <a:xfrm>
            <a:off x="92075" y="2341563"/>
            <a:ext cx="12018963"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51" name="Google Shape;51;p34"/>
          <p:cNvSpPr/>
          <p:nvPr/>
        </p:nvSpPr>
        <p:spPr>
          <a:xfrm>
            <a:off x="90488" y="2468563"/>
            <a:ext cx="12020550" cy="4603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52" name="Google Shape;52;p34"/>
          <p:cNvSpPr txBox="1">
            <a:spLocks noGrp="1"/>
          </p:cNvSpPr>
          <p:nvPr>
            <p:ph type="title"/>
          </p:nvPr>
        </p:nvSpPr>
        <p:spPr>
          <a:xfrm>
            <a:off x="963084" y="952501"/>
            <a:ext cx="103632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4"/>
          <p:cNvSpPr txBox="1">
            <a:spLocks noGrp="1"/>
          </p:cNvSpPr>
          <p:nvPr>
            <p:ph type="body" idx="1"/>
          </p:nvPr>
        </p:nvSpPr>
        <p:spPr>
          <a:xfrm>
            <a:off x="963084" y="2547938"/>
            <a:ext cx="103632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2040"/>
              <a:buNone/>
              <a:defRPr sz="2400">
                <a:solidFill>
                  <a:srgbClr val="888888"/>
                </a:solidFill>
              </a:defRPr>
            </a:lvl1pPr>
            <a:lvl2pPr marL="914400" lvl="1" indent="-228600" algn="l">
              <a:spcBef>
                <a:spcPts val="375"/>
              </a:spcBef>
              <a:spcAft>
                <a:spcPts val="0"/>
              </a:spcAft>
              <a:buSzPts val="1530"/>
              <a:buNone/>
              <a:defRPr sz="1800">
                <a:solidFill>
                  <a:srgbClr val="888888"/>
                </a:solidFill>
              </a:defRPr>
            </a:lvl2pPr>
            <a:lvl3pPr marL="1371600" lvl="2" indent="-228600" algn="l">
              <a:spcBef>
                <a:spcPts val="375"/>
              </a:spcBef>
              <a:spcAft>
                <a:spcPts val="0"/>
              </a:spcAft>
              <a:buSzPts val="1360"/>
              <a:buNone/>
              <a:defRPr sz="1600">
                <a:solidFill>
                  <a:srgbClr val="888888"/>
                </a:solidFill>
              </a:defRPr>
            </a:lvl3pPr>
            <a:lvl4pPr marL="1828800" lvl="3" indent="-228600" algn="l">
              <a:spcBef>
                <a:spcPts val="375"/>
              </a:spcBef>
              <a:spcAft>
                <a:spcPts val="0"/>
              </a:spcAft>
              <a:buSzPts val="1120"/>
              <a:buNone/>
              <a:defRPr sz="1400">
                <a:solidFill>
                  <a:srgbClr val="888888"/>
                </a:solidFill>
              </a:defRPr>
            </a:lvl4pPr>
            <a:lvl5pPr marL="2286000" lvl="4" indent="-228600" algn="l">
              <a:spcBef>
                <a:spcPts val="375"/>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4" name="Google Shape;54;p3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4"/>
          <p:cNvSpPr txBox="1">
            <a:spLocks noGrp="1"/>
          </p:cNvSpPr>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a:spLocks noGrp="1"/>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35"/>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5"/>
          <p:cNvSpPr txBox="1">
            <a:spLocks noGrp="1"/>
          </p:cNvSpPr>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35"/>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1" name="Google Shape;61;p35"/>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2" name="Google Shape;62;p35"/>
          <p:cNvSpPr txBox="1">
            <a:spLocks noGrp="1"/>
          </p:cNvSpPr>
          <p:nvPr>
            <p:ph type="body" idx="4"/>
          </p:nvPr>
        </p:nvSpPr>
        <p:spPr>
          <a:xfrm>
            <a:off x="66040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3" name="Google Shape;63;p3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3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37"/>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72" name="Google Shape;72;p37"/>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73" name="Google Shape;73;p37"/>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7"/>
          <p:cNvSpPr txBox="1">
            <a:spLocks noGrp="1"/>
          </p:cNvSpPr>
          <p:nvPr>
            <p:ph type="body" idx="1"/>
          </p:nvPr>
        </p:nvSpPr>
        <p:spPr>
          <a:xfrm>
            <a:off x="1219200" y="1600200"/>
            <a:ext cx="2540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530"/>
              <a:buNone/>
              <a:defRPr sz="1800"/>
            </a:lvl1pPr>
            <a:lvl2pPr marL="914400" lvl="1" indent="-228600" algn="l">
              <a:spcBef>
                <a:spcPts val="375"/>
              </a:spcBef>
              <a:spcAft>
                <a:spcPts val="0"/>
              </a:spcAft>
              <a:buSzPts val="1020"/>
              <a:buNone/>
              <a:defRPr sz="1200"/>
            </a:lvl2pPr>
            <a:lvl3pPr marL="1371600" lvl="2" indent="-228600" algn="l">
              <a:spcBef>
                <a:spcPts val="375"/>
              </a:spcBef>
              <a:spcAft>
                <a:spcPts val="0"/>
              </a:spcAft>
              <a:buSzPts val="850"/>
              <a:buNone/>
              <a:defRPr sz="1000"/>
            </a:lvl3pPr>
            <a:lvl4pPr marL="1828800" lvl="3" indent="-228600" algn="l">
              <a:spcBef>
                <a:spcPts val="375"/>
              </a:spcBef>
              <a:spcAft>
                <a:spcPts val="0"/>
              </a:spcAft>
              <a:buSzPts val="720"/>
              <a:buNone/>
              <a:defRPr sz="900"/>
            </a:lvl4pPr>
            <a:lvl5pPr marL="2286000" lvl="4" indent="-228600" algn="l">
              <a:spcBef>
                <a:spcPts val="375"/>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37"/>
          <p:cNvSpPr txBox="1">
            <a:spLocks noGrp="1"/>
          </p:cNvSpPr>
          <p:nvPr>
            <p:ph type="body" idx="2"/>
          </p:nvPr>
        </p:nvSpPr>
        <p:spPr>
          <a:xfrm>
            <a:off x="3962400" y="1600200"/>
            <a:ext cx="7620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6" name="Google Shape;76;p3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38"/>
          <p:cNvSpPr/>
          <p:nvPr/>
        </p:nvSpPr>
        <p:spPr>
          <a:xfrm rot="10800000" flipH="1">
            <a:off x="90488" y="4683125"/>
            <a:ext cx="12009437"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1" name="Google Shape;81;p38"/>
          <p:cNvSpPr/>
          <p:nvPr/>
        </p:nvSpPr>
        <p:spPr>
          <a:xfrm>
            <a:off x="92075" y="4649788"/>
            <a:ext cx="12007850"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2" name="Google Shape;82;p38"/>
          <p:cNvSpPr/>
          <p:nvPr/>
        </p:nvSpPr>
        <p:spPr>
          <a:xfrm>
            <a:off x="92075" y="4773613"/>
            <a:ext cx="12007850" cy="4921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3" name="Google Shape;83;p38"/>
          <p:cNvSpPr txBox="1">
            <a:spLocks noGrp="1"/>
          </p:cNvSpPr>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body" idx="1"/>
          </p:nvPr>
        </p:nvSpPr>
        <p:spPr>
          <a:xfrm>
            <a:off x="1219200" y="5445825"/>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360"/>
              <a:buFont typeface="Libre Baskerville"/>
              <a:buNone/>
              <a:defRPr sz="1600"/>
            </a:lvl1pPr>
            <a:lvl2pPr marL="914400" lvl="1" indent="-293369" algn="l">
              <a:spcBef>
                <a:spcPts val="375"/>
              </a:spcBef>
              <a:spcAft>
                <a:spcPts val="0"/>
              </a:spcAft>
              <a:buSzPts val="1020"/>
              <a:buChar char="⚫"/>
              <a:defRPr sz="1200"/>
            </a:lvl2pPr>
            <a:lvl3pPr marL="1371600" lvl="2" indent="-282575" algn="l">
              <a:spcBef>
                <a:spcPts val="375"/>
              </a:spcBef>
              <a:spcAft>
                <a:spcPts val="0"/>
              </a:spcAft>
              <a:buSzPts val="850"/>
              <a:buChar char="⚫"/>
              <a:defRPr sz="1000"/>
            </a:lvl3pPr>
            <a:lvl4pPr marL="1828800" lvl="3" indent="-274319" algn="l">
              <a:spcBef>
                <a:spcPts val="375"/>
              </a:spcBef>
              <a:spcAft>
                <a:spcPts val="0"/>
              </a:spcAft>
              <a:buSzPts val="720"/>
              <a:buChar char="⚫"/>
              <a:defRPr sz="900"/>
            </a:lvl4pPr>
            <a:lvl5pPr marL="2286000" lvl="4" indent="-285750" algn="l">
              <a:spcBef>
                <a:spcPts val="375"/>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38"/>
          <p:cNvSpPr>
            <a:spLocks noGrp="1"/>
          </p:cNvSpPr>
          <p:nvPr>
            <p:ph type="pic" idx="2"/>
          </p:nvPr>
        </p:nvSpPr>
        <p:spPr>
          <a:xfrm>
            <a:off x="91078" y="66676"/>
            <a:ext cx="12002497"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86" name="Google Shape;86;p3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8"/>
          <p:cNvSpPr txBox="1">
            <a:spLocks noGrp="1"/>
          </p:cNvSpPr>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8"/>
          <p:cNvSpPr>
            <a:spLocks noGrp="1"/>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1" name="Google Shape;11;p29"/>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2" name="Google Shape;12;p29"/>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29"/>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5" name="Google Shape;15;p2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6" name="Google Shape;16;p2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3.gif" /></Relationships>
</file>

<file path=ppt/slides/_rels/slide10.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2.xml" /><Relationship Id="rId1" Type="http://schemas.openxmlformats.org/officeDocument/2006/relationships/slideLayout" Target="../slideLayouts/slideLayout3.xml" /><Relationship Id="rId4" Type="http://schemas.openxmlformats.org/officeDocument/2006/relationships/hyperlink" Target="https://drive.google.com/file/d/1okuXD_y5aFUPBz3kiyJ2L2auCSpRfz08/view?usp=drive_link" TargetMode="Externa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8.xml" /><Relationship Id="rId1" Type="http://schemas.openxmlformats.org/officeDocument/2006/relationships/slideLayout" Target="../slideLayouts/slideLayout3.xml" /><Relationship Id="rId4" Type="http://schemas.openxmlformats.org/officeDocument/2006/relationships/image" Target="../media/image3.gif" /></Relationships>
</file>

<file path=ppt/slides/_rels/slide1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9.xml" /><Relationship Id="rId1" Type="http://schemas.openxmlformats.org/officeDocument/2006/relationships/slideLayout" Target="../slideLayouts/slideLayout3.xml" /><Relationship Id="rId4" Type="http://schemas.openxmlformats.org/officeDocument/2006/relationships/image" Target="../media/image3.gif" /></Relationships>
</file>

<file path=ppt/slides/_rels/slide2.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23.xml" /><Relationship Id="rId1" Type="http://schemas.openxmlformats.org/officeDocument/2006/relationships/slideLayout" Target="../slideLayouts/slideLayout2.xml" /><Relationship Id="rId4" Type="http://schemas.openxmlformats.org/officeDocument/2006/relationships/hyperlink" Target="https://drive.google.com/file/d/1osEHbabk0upME-iT_JbQ9j7yqar93Q0q/view?usp=drive_link" TargetMode="Externa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6.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8.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4" Type="http://schemas.openxmlformats.org/officeDocument/2006/relationships/image" Target="../media/image3.gif"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3.gif"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
          <p:cNvPicPr preferRelativeResize="0"/>
          <p:nvPr/>
        </p:nvPicPr>
        <p:blipFill rotWithShape="1">
          <a:blip r:embed="rId3">
            <a:alphaModFix/>
          </a:blip>
          <a:srcRect/>
          <a:stretch/>
        </p:blipFill>
        <p:spPr>
          <a:xfrm>
            <a:off x="10833100" y="176213"/>
            <a:ext cx="1196975" cy="1195387"/>
          </a:xfrm>
          <a:prstGeom prst="rect">
            <a:avLst/>
          </a:prstGeom>
          <a:noFill/>
          <a:ln>
            <a:noFill/>
          </a:ln>
        </p:spPr>
      </p:pic>
      <p:sp>
        <p:nvSpPr>
          <p:cNvPr id="113" name="Google Shape;113;p1"/>
          <p:cNvSpPr txBox="1">
            <a:spLocks noGrp="1"/>
          </p:cNvSpPr>
          <p:nvPr>
            <p:ph type="subTitle" idx="1"/>
          </p:nvPr>
        </p:nvSpPr>
        <p:spPr>
          <a:xfrm>
            <a:off x="-690880" y="3533776"/>
            <a:ext cx="12719368" cy="3454399"/>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SzPct val="85000"/>
              <a:buFont typeface="Noto Sans Symbols"/>
              <a:buNone/>
            </a:pPr>
            <a:endParaRPr sz="3100" b="1">
              <a:solidFill>
                <a:srgbClr val="00B050"/>
              </a:solidFill>
              <a:latin typeface="Times New Roman"/>
              <a:ea typeface="Times New Roman"/>
              <a:cs typeface="Times New Roman"/>
              <a:sym typeface="Times New Roman"/>
            </a:endParaRPr>
          </a:p>
          <a:p>
            <a:pPr marL="0" lvl="0" indent="0" algn="ctr" rtl="0">
              <a:lnSpc>
                <a:spcPct val="90000"/>
              </a:lnSpc>
              <a:spcBef>
                <a:spcPts val="465"/>
              </a:spcBef>
              <a:spcAft>
                <a:spcPts val="0"/>
              </a:spcAft>
              <a:buSzPct val="85000"/>
              <a:buFont typeface="Noto Sans Symbols"/>
              <a:buNone/>
            </a:pPr>
            <a:r>
              <a:rPr lang="en-US" sz="7200" b="1">
                <a:solidFill>
                  <a:srgbClr val="00B050"/>
                </a:solidFill>
                <a:latin typeface="Times New Roman"/>
                <a:ea typeface="Times New Roman"/>
                <a:cs typeface="Times New Roman"/>
                <a:sym typeface="Times New Roman"/>
              </a:rPr>
              <a:t>Presented by:</a:t>
            </a:r>
            <a:endParaRPr sz="7200" b="1">
              <a:solidFill>
                <a:srgbClr val="00B050"/>
              </a:solidFill>
              <a:latin typeface="Times New Roman"/>
              <a:ea typeface="Times New Roman"/>
              <a:cs typeface="Times New Roman"/>
              <a:sym typeface="Times New Roman"/>
            </a:endParaRPr>
          </a:p>
          <a:p>
            <a:pPr marL="0" lvl="0" indent="0" algn="ctr" rtl="0">
              <a:lnSpc>
                <a:spcPct val="90000"/>
              </a:lnSpc>
              <a:spcBef>
                <a:spcPts val="465"/>
              </a:spcBef>
              <a:spcAft>
                <a:spcPts val="0"/>
              </a:spcAft>
              <a:buSzPct val="85000"/>
              <a:buFont typeface="Noto Sans Symbols"/>
              <a:buNone/>
            </a:pPr>
            <a:r>
              <a:rPr lang="en-US" sz="7200" b="1">
                <a:solidFill>
                  <a:schemeClr val="dk1"/>
                </a:solidFill>
                <a:latin typeface="Times New Roman"/>
                <a:ea typeface="Times New Roman"/>
                <a:cs typeface="Times New Roman"/>
                <a:sym typeface="Times New Roman"/>
              </a:rPr>
              <a:t>Aravind P (811722106010)</a:t>
            </a:r>
            <a:endParaRPr/>
          </a:p>
          <a:p>
            <a:pPr marL="0" lvl="0" indent="0" algn="ctr" rtl="0">
              <a:lnSpc>
                <a:spcPct val="90000"/>
              </a:lnSpc>
              <a:spcBef>
                <a:spcPts val="465"/>
              </a:spcBef>
              <a:spcAft>
                <a:spcPts val="0"/>
              </a:spcAft>
              <a:buSzPct val="85000"/>
              <a:buNone/>
            </a:pPr>
            <a:r>
              <a:rPr lang="en-US" sz="7200" b="1">
                <a:solidFill>
                  <a:schemeClr val="dk1"/>
                </a:solidFill>
                <a:latin typeface="Times New Roman"/>
                <a:ea typeface="Times New Roman"/>
                <a:cs typeface="Times New Roman"/>
                <a:sym typeface="Times New Roman"/>
              </a:rPr>
              <a:t>Harish U (811722106029)</a:t>
            </a:r>
            <a:endParaRPr/>
          </a:p>
          <a:p>
            <a:pPr marL="0" lvl="0" indent="0" algn="ctr" rtl="0">
              <a:lnSpc>
                <a:spcPct val="90000"/>
              </a:lnSpc>
              <a:spcBef>
                <a:spcPts val="465"/>
              </a:spcBef>
              <a:spcAft>
                <a:spcPts val="0"/>
              </a:spcAft>
              <a:buSzPct val="85000"/>
              <a:buFont typeface="Noto Sans Symbols"/>
              <a:buNone/>
            </a:pPr>
            <a:r>
              <a:rPr lang="en-US" sz="7200" b="1">
                <a:solidFill>
                  <a:schemeClr val="dk1"/>
                </a:solidFill>
                <a:latin typeface="Times New Roman"/>
                <a:ea typeface="Times New Roman"/>
                <a:cs typeface="Times New Roman"/>
                <a:sym typeface="Times New Roman"/>
              </a:rPr>
              <a:t>Sunil kumar M (811722106115)</a:t>
            </a:r>
            <a:endParaRPr/>
          </a:p>
          <a:p>
            <a:pPr marL="0" lvl="0" indent="0" algn="ctr" rtl="0">
              <a:lnSpc>
                <a:spcPct val="90000"/>
              </a:lnSpc>
              <a:spcBef>
                <a:spcPts val="465"/>
              </a:spcBef>
              <a:spcAft>
                <a:spcPts val="0"/>
              </a:spcAft>
              <a:buSzPct val="85000"/>
              <a:buFont typeface="Noto Sans Symbols"/>
              <a:buNone/>
            </a:pPr>
            <a:endParaRPr sz="7200" b="1">
              <a:solidFill>
                <a:srgbClr val="000000"/>
              </a:solidFill>
              <a:latin typeface="Times New Roman"/>
              <a:ea typeface="Times New Roman"/>
              <a:cs typeface="Times New Roman"/>
              <a:sym typeface="Times New Roman"/>
            </a:endParaRPr>
          </a:p>
          <a:p>
            <a:pPr marL="0" lvl="0" indent="0" algn="r" rtl="0">
              <a:lnSpc>
                <a:spcPct val="120000"/>
              </a:lnSpc>
              <a:spcBef>
                <a:spcPts val="580"/>
              </a:spcBef>
              <a:spcAft>
                <a:spcPts val="0"/>
              </a:spcAft>
              <a:buSzPct val="85000"/>
              <a:buFont typeface="Noto Sans Symbols"/>
              <a:buNone/>
            </a:pPr>
            <a:r>
              <a:rPr lang="en-US" sz="7200" b="1">
                <a:solidFill>
                  <a:srgbClr val="00B050"/>
                </a:solidFill>
                <a:latin typeface="Times New Roman"/>
                <a:ea typeface="Times New Roman"/>
                <a:cs typeface="Times New Roman"/>
                <a:sym typeface="Times New Roman"/>
              </a:rPr>
              <a:t>										</a:t>
            </a:r>
            <a:r>
              <a:rPr lang="en-US" sz="7200" b="1" i="1">
                <a:solidFill>
                  <a:srgbClr val="00B050"/>
                </a:solidFill>
                <a:latin typeface="Times New Roman"/>
                <a:ea typeface="Times New Roman"/>
                <a:cs typeface="Times New Roman"/>
                <a:sym typeface="Times New Roman"/>
              </a:rPr>
              <a:t>Under the Guidance of                                          </a:t>
            </a:r>
            <a:endParaRPr/>
          </a:p>
          <a:p>
            <a:pPr marL="0" lvl="0" indent="0" algn="r" rtl="0">
              <a:lnSpc>
                <a:spcPct val="120000"/>
              </a:lnSpc>
              <a:spcBef>
                <a:spcPts val="580"/>
              </a:spcBef>
              <a:spcAft>
                <a:spcPts val="0"/>
              </a:spcAft>
              <a:buSzPct val="85000"/>
              <a:buFont typeface="Noto Sans Symbols"/>
              <a:buNone/>
            </a:pPr>
            <a:r>
              <a:rPr lang="en-US" sz="7200" b="1" i="1">
                <a:solidFill>
                  <a:srgbClr val="002060"/>
                </a:solidFill>
                <a:latin typeface="Times New Roman"/>
                <a:ea typeface="Times New Roman"/>
                <a:cs typeface="Times New Roman"/>
                <a:sym typeface="Times New Roman"/>
              </a:rPr>
              <a:t>Dr.C.RajinikanthM.Tech, Ph.D</a:t>
            </a:r>
            <a:endParaRPr sz="7200" b="1" i="1">
              <a:solidFill>
                <a:srgbClr val="002060"/>
              </a:solidFill>
              <a:latin typeface="Times New Roman"/>
              <a:ea typeface="Times New Roman"/>
              <a:cs typeface="Times New Roman"/>
              <a:sym typeface="Times New Roman"/>
            </a:endParaRPr>
          </a:p>
          <a:p>
            <a:pPr marL="0" lvl="0" indent="0" algn="r" rtl="0">
              <a:lnSpc>
                <a:spcPct val="120000"/>
              </a:lnSpc>
              <a:spcBef>
                <a:spcPts val="580"/>
              </a:spcBef>
              <a:spcAft>
                <a:spcPts val="0"/>
              </a:spcAft>
              <a:buSzPct val="85000"/>
              <a:buFont typeface="Noto Sans Symbols"/>
              <a:buNone/>
            </a:pPr>
            <a:r>
              <a:rPr lang="en-US" sz="7200" b="1" i="1">
                <a:solidFill>
                  <a:srgbClr val="002060"/>
                </a:solidFill>
                <a:latin typeface="Times New Roman"/>
                <a:ea typeface="Times New Roman"/>
                <a:cs typeface="Times New Roman"/>
                <a:sym typeface="Times New Roman"/>
              </a:rPr>
              <a:t>Assistant professor</a:t>
            </a:r>
            <a:endParaRPr/>
          </a:p>
          <a:p>
            <a:pPr marL="0" lvl="0" indent="0" algn="r" rtl="0">
              <a:lnSpc>
                <a:spcPct val="120000"/>
              </a:lnSpc>
              <a:spcBef>
                <a:spcPts val="580"/>
              </a:spcBef>
              <a:spcAft>
                <a:spcPts val="0"/>
              </a:spcAft>
              <a:buSzPct val="85000"/>
              <a:buFont typeface="Noto Sans Symbols"/>
              <a:buNone/>
            </a:pPr>
            <a:r>
              <a:rPr lang="en-US" sz="6200">
                <a:latin typeface="Times New Roman"/>
                <a:ea typeface="Times New Roman"/>
                <a:cs typeface="Times New Roman"/>
                <a:sym typeface="Times New Roman"/>
              </a:rPr>
              <a:t>ECE</a:t>
            </a:r>
            <a:endParaRPr sz="6200">
              <a:latin typeface="Times New Roman"/>
              <a:ea typeface="Times New Roman"/>
              <a:cs typeface="Times New Roman"/>
              <a:sym typeface="Times New Roman"/>
            </a:endParaRPr>
          </a:p>
          <a:p>
            <a:pPr marL="0" lvl="0" indent="0" algn="ctr" rtl="0">
              <a:lnSpc>
                <a:spcPct val="90000"/>
              </a:lnSpc>
              <a:spcBef>
                <a:spcPts val="465"/>
              </a:spcBef>
              <a:spcAft>
                <a:spcPts val="0"/>
              </a:spcAft>
              <a:buSzPct val="85000"/>
              <a:buFont typeface="Noto Sans Symbols"/>
              <a:buNone/>
            </a:pPr>
            <a:endParaRPr sz="2200" b="1">
              <a:solidFill>
                <a:srgbClr val="000000"/>
              </a:solidFill>
              <a:latin typeface="Times New Roman"/>
              <a:ea typeface="Times New Roman"/>
              <a:cs typeface="Times New Roman"/>
              <a:sym typeface="Times New Roman"/>
            </a:endParaRPr>
          </a:p>
          <a:p>
            <a:pPr marL="0" lvl="0" indent="0" algn="ctr" rtl="0">
              <a:lnSpc>
                <a:spcPct val="90000"/>
              </a:lnSpc>
              <a:spcBef>
                <a:spcPts val="465"/>
              </a:spcBef>
              <a:spcAft>
                <a:spcPts val="0"/>
              </a:spcAft>
              <a:buSzPct val="85000"/>
              <a:buFont typeface="Noto Sans Symbols"/>
              <a:buNone/>
            </a:pPr>
            <a:endParaRPr sz="2200" b="1">
              <a:solidFill>
                <a:srgbClr val="000000"/>
              </a:solidFill>
              <a:latin typeface="Times New Roman"/>
              <a:ea typeface="Times New Roman"/>
              <a:cs typeface="Times New Roman"/>
              <a:sym typeface="Times New Roman"/>
            </a:endParaRPr>
          </a:p>
          <a:p>
            <a:pPr marL="0" lvl="0" indent="0" algn="r" rtl="0">
              <a:lnSpc>
                <a:spcPct val="90000"/>
              </a:lnSpc>
              <a:spcBef>
                <a:spcPts val="465"/>
              </a:spcBef>
              <a:spcAft>
                <a:spcPts val="0"/>
              </a:spcAft>
              <a:buSzPct val="85000"/>
              <a:buFont typeface="Noto Sans Symbols"/>
              <a:buNone/>
            </a:pPr>
            <a:r>
              <a:rPr lang="en-US" sz="2700" b="1" i="1">
                <a:solidFill>
                  <a:srgbClr val="00B050"/>
                </a:solidFill>
                <a:latin typeface="Times New Roman"/>
                <a:ea typeface="Times New Roman"/>
                <a:cs typeface="Times New Roman"/>
                <a:sym typeface="Times New Roman"/>
              </a:rPr>
              <a:t>	</a:t>
            </a:r>
            <a:endParaRPr sz="2700">
              <a:latin typeface="Times New Roman"/>
              <a:ea typeface="Times New Roman"/>
              <a:cs typeface="Times New Roman"/>
              <a:sym typeface="Times New Roman"/>
            </a:endParaRPr>
          </a:p>
          <a:p>
            <a:pPr marL="0" lvl="0" indent="0" algn="ctr" rtl="0">
              <a:lnSpc>
                <a:spcPct val="80000"/>
              </a:lnSpc>
              <a:spcBef>
                <a:spcPts val="465"/>
              </a:spcBef>
              <a:spcAft>
                <a:spcPts val="0"/>
              </a:spcAft>
              <a:buSzPct val="85000"/>
              <a:buFont typeface="Noto Sans Symbols"/>
              <a:buNone/>
            </a:pPr>
            <a:endParaRPr sz="2700">
              <a:latin typeface="Times New Roman"/>
              <a:ea typeface="Times New Roman"/>
              <a:cs typeface="Times New Roman"/>
              <a:sym typeface="Times New Roman"/>
            </a:endParaRPr>
          </a:p>
          <a:p>
            <a:pPr marL="0" lvl="0" indent="0" algn="r" rtl="0">
              <a:lnSpc>
                <a:spcPct val="90000"/>
              </a:lnSpc>
              <a:spcBef>
                <a:spcPts val="465"/>
              </a:spcBef>
              <a:spcAft>
                <a:spcPts val="0"/>
              </a:spcAft>
              <a:buSzPct val="85000"/>
              <a:buFont typeface="Noto Sans Symbols"/>
              <a:buNone/>
            </a:pPr>
            <a:endParaRPr sz="1600">
              <a:latin typeface="Times New Roman"/>
              <a:ea typeface="Times New Roman"/>
              <a:cs typeface="Times New Roman"/>
              <a:sym typeface="Times New Roman"/>
            </a:endParaRPr>
          </a:p>
        </p:txBody>
      </p:sp>
      <p:sp>
        <p:nvSpPr>
          <p:cNvPr id="114" name="Google Shape;114;p1"/>
          <p:cNvSpPr txBox="1">
            <a:spLocks noGrp="1"/>
          </p:cNvSpPr>
          <p:nvPr>
            <p:ph type="ctrTitle"/>
          </p:nvPr>
        </p:nvSpPr>
        <p:spPr>
          <a:xfrm>
            <a:off x="-21272" y="1603534"/>
            <a:ext cx="12141835" cy="1371283"/>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800" b="1">
                <a:latin typeface="Times New Roman"/>
                <a:ea typeface="Times New Roman"/>
                <a:cs typeface="Times New Roman"/>
                <a:sym typeface="Times New Roman"/>
              </a:rPr>
              <a:t>20EC5203  ELECTRONIC DESIGN PROJECT- I</a:t>
            </a:r>
            <a:br>
              <a:rPr lang="en-US" sz="2800" b="1">
                <a:latin typeface="Times New Roman"/>
                <a:ea typeface="Times New Roman"/>
                <a:cs typeface="Times New Roman"/>
                <a:sym typeface="Times New Roman"/>
              </a:rPr>
            </a:br>
            <a:r>
              <a:rPr lang="en-US" sz="2800" b="1">
                <a:latin typeface="Times New Roman"/>
                <a:ea typeface="Times New Roman"/>
                <a:cs typeface="Times New Roman"/>
                <a:sym typeface="Times New Roman"/>
              </a:rPr>
              <a:t>MODULE 1 - E BICYCLE LOCKING SYSTEM</a:t>
            </a:r>
            <a:br>
              <a:rPr lang="en-US" sz="2800" b="1">
                <a:latin typeface="Times New Roman"/>
                <a:ea typeface="Times New Roman"/>
                <a:cs typeface="Times New Roman"/>
                <a:sym typeface="Times New Roman"/>
              </a:rPr>
            </a:br>
            <a:r>
              <a:rPr lang="en-US" sz="2800" b="1">
                <a:latin typeface="Times New Roman"/>
                <a:ea typeface="Times New Roman"/>
                <a:cs typeface="Times New Roman"/>
                <a:sym typeface="Times New Roman"/>
              </a:rPr>
              <a:t>MODULE 2 -AUTOMATIC STREET CUM-PORCH LIGHT</a:t>
            </a:r>
            <a:endParaRPr sz="2800" b="1">
              <a:latin typeface="Times New Roman"/>
              <a:ea typeface="Times New Roman"/>
              <a:cs typeface="Times New Roman"/>
              <a:sym typeface="Times New Roman"/>
            </a:endParaRPr>
          </a:p>
        </p:txBody>
      </p:sp>
      <p:pic>
        <p:nvPicPr>
          <p:cNvPr id="115" name="Google Shape;115;p1"/>
          <p:cNvPicPr preferRelativeResize="0"/>
          <p:nvPr/>
        </p:nvPicPr>
        <p:blipFill rotWithShape="1">
          <a:blip r:embed="rId4">
            <a:alphaModFix/>
          </a:blip>
          <a:srcRect/>
          <a:stretch/>
        </p:blipFill>
        <p:spPr>
          <a:xfrm>
            <a:off x="263525" y="306388"/>
            <a:ext cx="1041400" cy="738187"/>
          </a:xfrm>
          <a:prstGeom prst="rect">
            <a:avLst/>
          </a:prstGeom>
          <a:noFill/>
          <a:ln>
            <a:noFill/>
          </a:ln>
        </p:spPr>
      </p:pic>
      <p:sp>
        <p:nvSpPr>
          <p:cNvPr id="116" name="Google Shape;116;p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b="0" i="0" u="none" strike="noStrike" cap="none">
                <a:solidFill>
                  <a:schemeClr val="dk2"/>
                </a:solidFill>
                <a:latin typeface="Times New Roman"/>
                <a:ea typeface="Times New Roman"/>
                <a:cs typeface="Times New Roman"/>
                <a:sym typeface="Times New Roman"/>
              </a:rPr>
              <a:t>12/4/2024</a:t>
            </a:r>
            <a:endParaRPr sz="1400" b="0" i="0" u="none" strike="noStrike" cap="none">
              <a:solidFill>
                <a:schemeClr val="dk2"/>
              </a:solidFill>
              <a:latin typeface="Times New Roman"/>
              <a:ea typeface="Times New Roman"/>
              <a:cs typeface="Times New Roman"/>
              <a:sym typeface="Times New Roman"/>
            </a:endParaRPr>
          </a:p>
        </p:txBody>
      </p:sp>
      <p:sp>
        <p:nvSpPr>
          <p:cNvPr id="117" name="Google Shape;117;p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BLOCK DIAGRAM</a:t>
            </a:r>
            <a:endParaRPr/>
          </a:p>
        </p:txBody>
      </p:sp>
      <p:sp>
        <p:nvSpPr>
          <p:cNvPr id="195" name="Google Shape;195;p1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b="0" i="0" u="none" strike="noStrike" cap="none">
                <a:solidFill>
                  <a:schemeClr val="dk2"/>
                </a:solidFill>
                <a:latin typeface="Palatino Linotype"/>
                <a:ea typeface="Palatino Linotype"/>
                <a:cs typeface="Palatino Linotype"/>
                <a:sym typeface="Palatino Linotype"/>
              </a:rPr>
              <a:t>12/3/2024</a:t>
            </a:r>
            <a:endParaRPr/>
          </a:p>
        </p:txBody>
      </p:sp>
      <p:pic>
        <p:nvPicPr>
          <p:cNvPr id="196" name="Google Shape;196;p10"/>
          <p:cNvPicPr preferRelativeResize="0">
            <a:picLocks noGrp="1"/>
          </p:cNvPicPr>
          <p:nvPr>
            <p:ph type="body" idx="1"/>
          </p:nvPr>
        </p:nvPicPr>
        <p:blipFill rotWithShape="1">
          <a:blip r:embed="rId3">
            <a:alphaModFix/>
          </a:blip>
          <a:srcRect/>
          <a:stretch/>
        </p:blipFill>
        <p:spPr>
          <a:xfrm>
            <a:off x="1645921" y="1447800"/>
            <a:ext cx="8981440" cy="5135562"/>
          </a:xfrm>
          <a:prstGeom prst="rect">
            <a:avLst/>
          </a:prstGeom>
          <a:noFill/>
          <a:ln>
            <a:noFill/>
          </a:ln>
        </p:spPr>
      </p:pic>
      <p:sp>
        <p:nvSpPr>
          <p:cNvPr id="197" name="Google Shape;197;p1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CIRCUIT</a:t>
            </a:r>
            <a:r>
              <a:rPr lang="en-US" b="1"/>
              <a:t> </a:t>
            </a:r>
            <a:r>
              <a:rPr lang="en-US" b="1">
                <a:latin typeface="Times New Roman"/>
                <a:ea typeface="Times New Roman"/>
                <a:cs typeface="Times New Roman"/>
                <a:sym typeface="Times New Roman"/>
              </a:rPr>
              <a:t>DIAGRAM</a:t>
            </a:r>
            <a:r>
              <a:rPr lang="en-US" b="1"/>
              <a:t> :</a:t>
            </a:r>
            <a:endParaRPr/>
          </a:p>
        </p:txBody>
      </p:sp>
      <p:pic>
        <p:nvPicPr>
          <p:cNvPr id="203" name="Google Shape;203;p11"/>
          <p:cNvPicPr preferRelativeResize="0">
            <a:picLocks noGrp="1"/>
          </p:cNvPicPr>
          <p:nvPr>
            <p:ph type="body" idx="1"/>
          </p:nvPr>
        </p:nvPicPr>
        <p:blipFill rotWithShape="1">
          <a:blip r:embed="rId3">
            <a:alphaModFix/>
          </a:blip>
          <a:srcRect/>
          <a:stretch/>
        </p:blipFill>
        <p:spPr>
          <a:xfrm>
            <a:off x="1726075" y="1600230"/>
            <a:ext cx="8552244" cy="4974555"/>
          </a:xfrm>
          <a:prstGeom prst="rect">
            <a:avLst/>
          </a:prstGeom>
          <a:noFill/>
          <a:ln>
            <a:noFill/>
          </a:ln>
        </p:spPr>
      </p:pic>
      <p:sp>
        <p:nvSpPr>
          <p:cNvPr id="204" name="Google Shape;204;p1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205" name="Google Shape;205;p1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HARDWARE MODULE :</a:t>
            </a:r>
            <a:endParaRPr/>
          </a:p>
        </p:txBody>
      </p:sp>
      <p:pic>
        <p:nvPicPr>
          <p:cNvPr id="211" name="Google Shape;211;p12"/>
          <p:cNvPicPr preferRelativeResize="0">
            <a:picLocks noGrp="1"/>
          </p:cNvPicPr>
          <p:nvPr>
            <p:ph type="body" idx="1"/>
          </p:nvPr>
        </p:nvPicPr>
        <p:blipFill rotWithShape="1">
          <a:blip r:embed="rId3">
            <a:alphaModFix/>
          </a:blip>
          <a:srcRect/>
          <a:stretch/>
        </p:blipFill>
        <p:spPr>
          <a:xfrm>
            <a:off x="3049919" y="1577237"/>
            <a:ext cx="5674204" cy="3703526"/>
          </a:xfrm>
          <a:prstGeom prst="rect">
            <a:avLst/>
          </a:prstGeom>
          <a:noFill/>
          <a:ln>
            <a:noFill/>
          </a:ln>
        </p:spPr>
      </p:pic>
      <p:sp>
        <p:nvSpPr>
          <p:cNvPr id="212" name="Google Shape;212;p1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213" name="Google Shape;213;p1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12</a:t>
            </a:fld>
            <a:endParaRPr/>
          </a:p>
        </p:txBody>
      </p:sp>
      <p:sp>
        <p:nvSpPr>
          <p:cNvPr id="214" name="Google Shape;214;p12">
            <a:hlinkClick r:id="rId4"/>
          </p:cNvPr>
          <p:cNvSpPr txBox="1"/>
          <p:nvPr/>
        </p:nvSpPr>
        <p:spPr>
          <a:xfrm>
            <a:off x="1219199" y="5690415"/>
            <a:ext cx="922175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a:solidFill>
                  <a:schemeClr val="dk1"/>
                </a:solidFill>
                <a:latin typeface="Palatino Linotype"/>
                <a:ea typeface="Palatino Linotype"/>
                <a:cs typeface="Palatino Linotype"/>
                <a:sym typeface="Palatino Linotype"/>
                <a:hlinkClick r:id="rId4">
                  <a:extLst>
                    <a:ext uri="{A12FA001-AC4F-418D-AE19-62706E023703}">
                      <ahyp:hlinkClr xmlns:ahyp="http://schemas.microsoft.com/office/drawing/2018/hyperlinkcolor" val="tx"/>
                    </a:ext>
                  </a:extLst>
                </a:hlinkClick>
              </a:rPr>
              <a:t>https://drive.google.com/file/d/1okuXD_y5aFUPBz3kiyJ2L2auCSpRfz08/view?usp=drive_link</a:t>
            </a:r>
            <a:endParaRPr sz="180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1507722" y="-11149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ADVANTAGES AND APPLICATIONS</a:t>
            </a:r>
            <a:endParaRPr b="1">
              <a:latin typeface="Times New Roman"/>
              <a:ea typeface="Times New Roman"/>
              <a:cs typeface="Times New Roman"/>
              <a:sym typeface="Times New Roman"/>
            </a:endParaRPr>
          </a:p>
        </p:txBody>
      </p:sp>
      <p:sp>
        <p:nvSpPr>
          <p:cNvPr id="220" name="Google Shape;220;p1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21" name="Google Shape;221;p13"/>
          <p:cNvSpPr txBox="1">
            <a:spLocks noGrp="1"/>
          </p:cNvSpPr>
          <p:nvPr>
            <p:ph type="body" idx="1"/>
          </p:nvPr>
        </p:nvSpPr>
        <p:spPr>
          <a:xfrm>
            <a:off x="1560596" y="1476972"/>
            <a:ext cx="5812425" cy="3416320"/>
          </a:xfrm>
          <a:prstGeom prst="rect">
            <a:avLst/>
          </a:prstGeom>
          <a:noFill/>
          <a:ln>
            <a:noFill/>
          </a:ln>
        </p:spPr>
        <p:txBody>
          <a:bodyPr spcFirstLastPara="1" wrap="square" lIns="91425" tIns="45700" rIns="91425" bIns="45700" anchor="ctr" anchorCtr="0">
            <a:spAutoFit/>
          </a:bodyPr>
          <a:lstStyle/>
          <a:p>
            <a:pPr marL="0" lvl="0" indent="0" algn="just" rtl="0">
              <a:spcBef>
                <a:spcPts val="0"/>
              </a:spcBef>
              <a:spcAft>
                <a:spcPts val="0"/>
              </a:spcAft>
              <a:buClr>
                <a:schemeClr val="dk1"/>
              </a:buClr>
              <a:buSzPts val="2400"/>
              <a:buNone/>
            </a:pPr>
            <a:r>
              <a:rPr lang="en-US" sz="2400" b="1" i="0" u="none" strike="noStrike" cap="none">
                <a:solidFill>
                  <a:schemeClr val="dk1"/>
                </a:solidFill>
                <a:latin typeface="Times New Roman"/>
                <a:ea typeface="Times New Roman"/>
                <a:cs typeface="Times New Roman"/>
                <a:sym typeface="Times New Roman"/>
              </a:rPr>
              <a:t>ADVANTAGES</a:t>
            </a:r>
            <a:endParaRPr/>
          </a:p>
          <a:p>
            <a:pPr marL="457200" lvl="0" indent="-457200" algn="just" rtl="0">
              <a:spcBef>
                <a:spcPts val="0"/>
              </a:spcBef>
              <a:spcAft>
                <a:spcPts val="0"/>
              </a:spcAft>
              <a:buClr>
                <a:schemeClr val="dk1"/>
              </a:buClr>
              <a:buSzPts val="2000"/>
              <a:buFont typeface="Libre Franklin"/>
              <a:buAutoNum type="arabicPeriod"/>
            </a:pPr>
            <a:r>
              <a:rPr lang="en-US" sz="20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Enhanced Security</a:t>
            </a:r>
            <a:endParaRPr/>
          </a:p>
          <a:p>
            <a:pPr marL="457200" lvl="0" indent="-457200" algn="just" rtl="0">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  User Convenience</a:t>
            </a:r>
            <a:endParaRPr/>
          </a:p>
          <a:p>
            <a:pPr marL="457200" lvl="0" indent="-457200" algn="just" rtl="0">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  Smart Features</a:t>
            </a:r>
            <a:endParaRPr/>
          </a:p>
          <a:p>
            <a:pPr marL="457200" lvl="0" indent="-457200" algn="just" rtl="0">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  Durability</a:t>
            </a:r>
            <a:endParaRPr/>
          </a:p>
          <a:p>
            <a:pPr marL="457200" lvl="0" indent="-457200" algn="just" rtl="0">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  Encouragement of Sustainable Transport</a:t>
            </a:r>
            <a:endParaRPr/>
          </a:p>
          <a:p>
            <a:pPr marL="0" lvl="0" indent="0" algn="just" rtl="0">
              <a:spcBef>
                <a:spcPts val="0"/>
              </a:spcBef>
              <a:spcAft>
                <a:spcPts val="0"/>
              </a:spcAft>
              <a:buClr>
                <a:schemeClr val="dk1"/>
              </a:buClr>
              <a:buSzPts val="2400"/>
              <a:buNone/>
            </a:pPr>
            <a:endParaRPr sz="2400" b="0" i="0" u="none" strike="noStrike" cap="none">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400"/>
              <a:buNone/>
            </a:pPr>
            <a:r>
              <a:rPr lang="en-US" sz="2400" b="1">
                <a:latin typeface="Times New Roman"/>
                <a:ea typeface="Times New Roman"/>
                <a:cs typeface="Times New Roman"/>
                <a:sym typeface="Times New Roman"/>
              </a:rPr>
              <a:t>APPLICATIONS</a:t>
            </a:r>
            <a:endParaRPr/>
          </a:p>
          <a:p>
            <a:pPr marL="0" lvl="0" indent="0" algn="l" rtl="0">
              <a:spcBef>
                <a:spcPts val="0"/>
              </a:spcBef>
              <a:spcAft>
                <a:spcPts val="0"/>
              </a:spcAft>
              <a:buClr>
                <a:schemeClr val="dk1"/>
              </a:buClr>
              <a:buSzPts val="2400"/>
              <a:buNone/>
            </a:pPr>
            <a:r>
              <a:rPr lang="en-US" sz="2400" b="0" i="0" u="none" strike="noStrike" cap="none">
                <a:solidFill>
                  <a:schemeClr val="dk1"/>
                </a:solidFill>
                <a:latin typeface="Times New Roman"/>
                <a:ea typeface="Times New Roman"/>
                <a:cs typeface="Times New Roman"/>
                <a:sym typeface="Times New Roman"/>
              </a:rPr>
              <a:t> </a:t>
            </a:r>
            <a:endParaRPr/>
          </a:p>
        </p:txBody>
      </p:sp>
      <p:sp>
        <p:nvSpPr>
          <p:cNvPr id="222" name="Google Shape;222;p13"/>
          <p:cNvSpPr/>
          <p:nvPr/>
        </p:nvSpPr>
        <p:spPr>
          <a:xfrm>
            <a:off x="1560596" y="4367371"/>
            <a:ext cx="4582345" cy="2215991"/>
          </a:xfrm>
          <a:prstGeom prst="rect">
            <a:avLst/>
          </a:prstGeom>
          <a:noFill/>
          <a:ln>
            <a:noFill/>
          </a:ln>
        </p:spPr>
        <p:txBody>
          <a:bodyPr spcFirstLastPara="1" wrap="square" lIns="91425" tIns="45700" rIns="91425" bIns="45700" anchor="ctr" anchorCtr="0">
            <a:spAutoFit/>
          </a:bodyPr>
          <a:lstStyle/>
          <a:p>
            <a:pPr marL="457200" marR="0" lvl="0" indent="-457200" algn="just" rtl="0">
              <a:lnSpc>
                <a:spcPct val="100000"/>
              </a:lnSpc>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Bike Share Programs</a:t>
            </a:r>
            <a:endParaRPr/>
          </a:p>
          <a:p>
            <a:pPr marL="457200" marR="0" lvl="0" indent="-457200" algn="just" rtl="0">
              <a:lnSpc>
                <a:spcPct val="100000"/>
              </a:lnSpc>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Personal Use</a:t>
            </a:r>
            <a:endParaRPr/>
          </a:p>
          <a:p>
            <a:pPr marL="457200" marR="0" lvl="0" indent="-457200" algn="just" rtl="0">
              <a:lnSpc>
                <a:spcPct val="100000"/>
              </a:lnSpc>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Commercial Use</a:t>
            </a:r>
            <a:endParaRPr/>
          </a:p>
          <a:p>
            <a:pPr marL="457200" marR="0" lvl="0" indent="-457200" algn="just" rtl="0">
              <a:lnSpc>
                <a:spcPct val="100000"/>
              </a:lnSpc>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Urban Environments</a:t>
            </a:r>
            <a:endParaRPr/>
          </a:p>
          <a:p>
            <a:pPr marL="457200" marR="0" lvl="0" indent="-457200" algn="just" rtl="0">
              <a:lnSpc>
                <a:spcPct val="100000"/>
              </a:lnSpc>
              <a:spcBef>
                <a:spcPts val="0"/>
              </a:spcBef>
              <a:spcAft>
                <a:spcPts val="0"/>
              </a:spcAft>
              <a:buClr>
                <a:schemeClr val="dk1"/>
              </a:buClr>
              <a:buSzPts val="2400"/>
              <a:buFont typeface="Libre Franklin"/>
              <a:buAutoNum type="arabicPeriod"/>
            </a:pPr>
            <a:r>
              <a:rPr lang="en-US" sz="2400" b="0" i="0" u="none" strike="noStrike" cap="none">
                <a:solidFill>
                  <a:schemeClr val="dk1"/>
                </a:solidFill>
                <a:latin typeface="Times New Roman"/>
                <a:ea typeface="Times New Roman"/>
                <a:cs typeface="Times New Roman"/>
                <a:sym typeface="Times New Roman"/>
              </a:rPr>
              <a:t>Campus and Recreational Areas</a:t>
            </a:r>
            <a:endParaRPr/>
          </a:p>
          <a:p>
            <a:pPr marL="342900" marR="0" lvl="0" indent="-22860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Times New Roman"/>
              <a:ea typeface="Times New Roman"/>
              <a:cs typeface="Times New Roman"/>
              <a:sym typeface="Times New Roman"/>
            </a:endParaRPr>
          </a:p>
        </p:txBody>
      </p:sp>
      <p:sp>
        <p:nvSpPr>
          <p:cNvPr id="223" name="Google Shape;223;p1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29" name="Google Shape;229;p14"/>
          <p:cNvSpPr txBox="1">
            <a:spLocks noGrp="1"/>
          </p:cNvSpPr>
          <p:nvPr>
            <p:ph type="ctrTitle"/>
          </p:nvPr>
        </p:nvSpPr>
        <p:spPr>
          <a:xfrm>
            <a:off x="609600" y="1506538"/>
            <a:ext cx="10972800" cy="1470025"/>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MODULE 2 –AUTOMATIC STREET CUM-PORCH LIGHT</a:t>
            </a:r>
            <a:endParaRPr b="1">
              <a:latin typeface="Times New Roman"/>
              <a:ea typeface="Times New Roman"/>
              <a:cs typeface="Times New Roman"/>
              <a:sym typeface="Times New Roman"/>
            </a:endParaRPr>
          </a:p>
        </p:txBody>
      </p:sp>
      <p:sp>
        <p:nvSpPr>
          <p:cNvPr id="230" name="Google Shape;230;p1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ABSTRACT  </a:t>
            </a:r>
            <a:endParaRPr b="1">
              <a:latin typeface="Times New Roman"/>
              <a:ea typeface="Times New Roman"/>
              <a:cs typeface="Times New Roman"/>
              <a:sym typeface="Times New Roman"/>
            </a:endParaRPr>
          </a:p>
        </p:txBody>
      </p:sp>
      <p:sp>
        <p:nvSpPr>
          <p:cNvPr id="236" name="Google Shape;236;p1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37" name="Google Shape;237;p15"/>
          <p:cNvSpPr txBox="1">
            <a:spLocks noGrp="1"/>
          </p:cNvSpPr>
          <p:nvPr>
            <p:ph type="body" idx="1"/>
          </p:nvPr>
        </p:nvSpPr>
        <p:spPr>
          <a:xfrm>
            <a:off x="804863" y="1281972"/>
            <a:ext cx="10363200" cy="58079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40"/>
              <a:buNone/>
            </a:pPr>
            <a:endParaRPr sz="2400" b="1"/>
          </a:p>
          <a:p>
            <a:pPr marL="0" lvl="0" indent="0" algn="just" rtl="0">
              <a:spcBef>
                <a:spcPts val="575"/>
              </a:spcBef>
              <a:spcAft>
                <a:spcPts val="0"/>
              </a:spcAft>
              <a:buSzPts val="2040"/>
              <a:buNone/>
            </a:pPr>
            <a:r>
              <a:rPr lang="en-US" sz="2400">
                <a:latin typeface="Times New Roman"/>
                <a:ea typeface="Times New Roman"/>
                <a:cs typeface="Times New Roman"/>
                <a:sym typeface="Times New Roman"/>
              </a:rPr>
              <a:t>The Automatic Street cum Porch Light project is designed to automatically control street or porch lights based on ambient light levels. It uses a Light Dependent Resistor (LDR) to detect the surrounding light intensity and switches the light on at dusk and off at dawn without the need for manual intervention.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This project is important as it enhances energy efficiency by ensuring that lights are only on when needed, reducing electricity wastage. It also contributes to safety and convenience, as lights automatically illuminate dark areas, reducing the risk of accidents or unwanted incidents</a:t>
            </a: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Current solutions for controlling street and porch lights include manual switches, timers, and more sophisticated systems like smart lighting controlled via apps.</a:t>
            </a:r>
            <a:endParaRPr sz="2400">
              <a:latin typeface="Times New Roman"/>
              <a:ea typeface="Times New Roman"/>
              <a:cs typeface="Times New Roman"/>
              <a:sym typeface="Times New Roman"/>
            </a:endParaRPr>
          </a:p>
        </p:txBody>
      </p:sp>
      <p:sp>
        <p:nvSpPr>
          <p:cNvPr id="238" name="Google Shape;238;p1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INTRODUCTION </a:t>
            </a:r>
            <a:endParaRPr b="1">
              <a:latin typeface="Times New Roman"/>
              <a:ea typeface="Times New Roman"/>
              <a:cs typeface="Times New Roman"/>
              <a:sym typeface="Times New Roman"/>
            </a:endParaRPr>
          </a:p>
        </p:txBody>
      </p:sp>
      <p:sp>
        <p:nvSpPr>
          <p:cNvPr id="244" name="Google Shape;244;p1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45" name="Google Shape;245;p16"/>
          <p:cNvSpPr txBox="1">
            <a:spLocks noGrp="1"/>
          </p:cNvSpPr>
          <p:nvPr>
            <p:ph type="body" idx="1"/>
          </p:nvPr>
        </p:nvSpPr>
        <p:spPr>
          <a:xfrm>
            <a:off x="477416" y="1981518"/>
            <a:ext cx="11237167" cy="330842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210"/>
              <a:buNone/>
            </a:pPr>
            <a:r>
              <a:rPr lang="en-US">
                <a:latin typeface="Times New Roman"/>
                <a:ea typeface="Times New Roman"/>
                <a:cs typeface="Times New Roman"/>
                <a:sym typeface="Times New Roman"/>
              </a:rPr>
              <a:t>Increasing need for energy efficiency and automation has driven the development of smart lighting systems. Traditional street and porch lights are often operated manually or through basic timers, leading to energy wastage due to improper managemeThent. This project focuses on the design and implementation of an automatic street cum porch light system that enhances energy conservation and convenience through automation.The proposed system operates by utilizing light-dependent resistors (LDRs) and motion sensors to control the lighting. The LDR enables the lights to turn on automatically when the surrounding light intensity drops below a threshold, such as during dusk or in dark conditions. Meanwhile, motion sensors detect human or vehicle movement, ensuring the lights are activated only when necessary.</a:t>
            </a:r>
            <a:endParaRPr/>
          </a:p>
          <a:p>
            <a:pPr marL="0" lvl="0" indent="0" algn="l" rtl="0">
              <a:spcBef>
                <a:spcPts val="575"/>
              </a:spcBef>
              <a:spcAft>
                <a:spcPts val="0"/>
              </a:spcAft>
              <a:buSzPts val="1700"/>
              <a:buNone/>
            </a:pPr>
            <a:endParaRPr sz="2000" b="1">
              <a:latin typeface="Times New Roman"/>
              <a:ea typeface="Times New Roman"/>
              <a:cs typeface="Times New Roman"/>
              <a:sym typeface="Times New Roman"/>
            </a:endParaRPr>
          </a:p>
        </p:txBody>
      </p:sp>
      <p:sp>
        <p:nvSpPr>
          <p:cNvPr id="246" name="Google Shape;246;p1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body" idx="1"/>
          </p:nvPr>
        </p:nvSpPr>
        <p:spPr>
          <a:xfrm>
            <a:off x="363220" y="190500"/>
            <a:ext cx="11465560" cy="528828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210"/>
              <a:buNone/>
            </a:pPr>
            <a:r>
              <a:rPr lang="en-US" b="1">
                <a:latin typeface="Times New Roman"/>
                <a:ea typeface="Times New Roman"/>
                <a:cs typeface="Times New Roman"/>
                <a:sym typeface="Times New Roman"/>
              </a:rPr>
              <a:t>Objective:</a:t>
            </a:r>
            <a:r>
              <a:rPr lang="en-US">
                <a:latin typeface="Times New Roman"/>
                <a:ea typeface="Times New Roman"/>
                <a:cs typeface="Times New Roman"/>
                <a:sym typeface="Times New Roman"/>
              </a:rPr>
              <a:t> </a:t>
            </a:r>
            <a:r>
              <a:rPr lang="en-US" sz="2800">
                <a:latin typeface="Times New Roman"/>
                <a:ea typeface="Times New Roman"/>
                <a:cs typeface="Times New Roman"/>
                <a:sym typeface="Times New Roman"/>
              </a:rPr>
              <a:t>:</a:t>
            </a:r>
            <a:br>
              <a:rPr lang="en-US" sz="2800" b="1"/>
            </a:br>
            <a:r>
              <a:rPr lang="en-US" sz="2000" b="1"/>
              <a:t>                 </a:t>
            </a:r>
            <a:r>
              <a:rPr lang="en-US" sz="2200">
                <a:latin typeface="Times New Roman"/>
                <a:ea typeface="Times New Roman"/>
                <a:cs typeface="Times New Roman"/>
                <a:sym typeface="Times New Roman"/>
              </a:rPr>
              <a:t>The primary objective of this project is to develop a low-cost, reliable system that automatically controls street and porch lighting based on the surrounding light levels.Providing a maintenance-free solution that can operate independently without user intervention.</a:t>
            </a:r>
            <a:endParaRPr/>
          </a:p>
          <a:p>
            <a:pPr marL="0" lvl="0" indent="0" algn="just" rtl="0">
              <a:spcBef>
                <a:spcPts val="575"/>
              </a:spcBef>
              <a:spcAft>
                <a:spcPts val="0"/>
              </a:spcAft>
              <a:buSzPts val="1870"/>
              <a:buNone/>
            </a:pPr>
            <a:endParaRPr sz="2200" b="1">
              <a:latin typeface="Times New Roman"/>
              <a:ea typeface="Times New Roman"/>
              <a:cs typeface="Times New Roman"/>
              <a:sym typeface="Times New Roman"/>
            </a:endParaRPr>
          </a:p>
          <a:p>
            <a:pPr marL="0" lvl="0" indent="0" algn="just" rtl="0">
              <a:spcBef>
                <a:spcPts val="575"/>
              </a:spcBef>
              <a:spcAft>
                <a:spcPts val="0"/>
              </a:spcAft>
              <a:buSzPts val="2210"/>
              <a:buNone/>
            </a:pPr>
            <a:r>
              <a:rPr lang="en-US" b="1">
                <a:latin typeface="Times New Roman"/>
                <a:ea typeface="Times New Roman"/>
                <a:cs typeface="Times New Roman"/>
                <a:sym typeface="Times New Roman"/>
              </a:rPr>
              <a:t>Goals:</a:t>
            </a:r>
            <a:endParaRPr/>
          </a:p>
          <a:p>
            <a:pPr marL="0" lvl="0" indent="0" algn="just" rtl="0">
              <a:spcBef>
                <a:spcPts val="575"/>
              </a:spcBef>
              <a:spcAft>
                <a:spcPts val="0"/>
              </a:spcAft>
              <a:buSzPts val="1870"/>
              <a:buNone/>
            </a:pPr>
            <a:r>
              <a:rPr lang="en-US" sz="2200" b="1">
                <a:latin typeface="Times New Roman"/>
                <a:ea typeface="Times New Roman"/>
                <a:cs typeface="Times New Roman"/>
                <a:sym typeface="Times New Roman"/>
              </a:rPr>
              <a:t> </a:t>
            </a:r>
            <a:r>
              <a:rPr lang="en-US" sz="2200">
                <a:latin typeface="Times New Roman"/>
                <a:ea typeface="Times New Roman"/>
                <a:cs typeface="Times New Roman"/>
                <a:sym typeface="Times New Roman"/>
              </a:rPr>
              <a:t>The primary goal of the Automatic Street cum Porch Light system is to enhance energy efficiency by automating lighting based on environmental conditions such as ambient light levels and motion detection. This system ensures that lights operate only when needed, reducing unnecessary energy consumption and lowering electricity costs.</a:t>
            </a:r>
            <a:endParaRPr sz="2200" b="1">
              <a:latin typeface="Times New Roman"/>
              <a:ea typeface="Times New Roman"/>
              <a:cs typeface="Times New Roman"/>
              <a:sym typeface="Times New Roman"/>
            </a:endParaRPr>
          </a:p>
          <a:p>
            <a:pPr marL="0" lvl="0" indent="0" algn="just" rtl="0">
              <a:spcBef>
                <a:spcPts val="575"/>
              </a:spcBef>
              <a:spcAft>
                <a:spcPts val="0"/>
              </a:spcAft>
              <a:buSzPts val="2040"/>
              <a:buNone/>
            </a:pPr>
            <a:endParaRPr sz="2400"/>
          </a:p>
          <a:p>
            <a:pPr marL="0" lvl="0" indent="0" algn="just" rtl="0">
              <a:spcBef>
                <a:spcPts val="575"/>
              </a:spcBef>
              <a:spcAft>
                <a:spcPts val="0"/>
              </a:spcAft>
              <a:buSzPts val="2210"/>
              <a:buNone/>
            </a:pPr>
            <a:r>
              <a:rPr lang="en-US" b="1">
                <a:latin typeface="Times New Roman"/>
                <a:ea typeface="Times New Roman"/>
                <a:cs typeface="Times New Roman"/>
                <a:sym typeface="Times New Roman"/>
              </a:rPr>
              <a:t>Scope of the project:</a:t>
            </a:r>
            <a:endParaRPr/>
          </a:p>
          <a:p>
            <a:pPr marL="0" lvl="0" indent="0" algn="just" rtl="0">
              <a:spcBef>
                <a:spcPts val="575"/>
              </a:spcBef>
              <a:spcAft>
                <a:spcPts val="0"/>
              </a:spcAft>
              <a:buSzPts val="2210"/>
              <a:buNone/>
            </a:pPr>
            <a:r>
              <a:rPr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The scope of the Automatic Street cum Porch Light project includes the design and implementation of an automatic lighting control system suitable for various outdoor environments such as streets, porches, gardens, and public areas. </a:t>
            </a:r>
            <a:endParaRPr sz="2200"/>
          </a:p>
        </p:txBody>
      </p:sp>
      <p:sp>
        <p:nvSpPr>
          <p:cNvPr id="252" name="Google Shape;252;p1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253" name="Google Shape;253;p17"/>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259" name="Google Shape;259;p18"/>
          <p:cNvSpPr txBox="1"/>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60" name="Google Shape;260;p18"/>
          <p:cNvSpPr txBox="1"/>
          <p:nvPr/>
        </p:nvSpPr>
        <p:spPr>
          <a:xfrm>
            <a:off x="10149840" y="6858000"/>
            <a:ext cx="3302000" cy="4762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400">
              <a:solidFill>
                <a:schemeClr val="dk2"/>
              </a:solidFill>
              <a:latin typeface="Palatino Linotype"/>
              <a:ea typeface="Palatino Linotype"/>
              <a:cs typeface="Palatino Linotype"/>
              <a:sym typeface="Palatino Linotype"/>
            </a:endParaRPr>
          </a:p>
        </p:txBody>
      </p:sp>
      <p:sp>
        <p:nvSpPr>
          <p:cNvPr id="261" name="Google Shape;261;p18"/>
          <p:cNvSpPr txBox="1"/>
          <p:nvPr/>
        </p:nvSpPr>
        <p:spPr>
          <a:xfrm>
            <a:off x="993775" y="176213"/>
            <a:ext cx="10363200" cy="844550"/>
          </a:xfrm>
          <a:prstGeom prst="rect">
            <a:avLst/>
          </a:prstGeom>
          <a:noFill/>
          <a:ln>
            <a:noFill/>
          </a:ln>
        </p:spPr>
        <p:txBody>
          <a:bodyPr spcFirstLastPara="1" wrap="square" lIns="91425" tIns="45700" rIns="91425" bIns="91425" anchor="b" anchorCtr="0">
            <a:noAutofit/>
          </a:bodyPr>
          <a:lstStyle/>
          <a:p>
            <a:pPr marL="0" marR="0" lvl="0" indent="0" algn="ctr" rtl="0">
              <a:spcBef>
                <a:spcPts val="0"/>
              </a:spcBef>
              <a:spcAft>
                <a:spcPts val="0"/>
              </a:spcAft>
              <a:buNone/>
            </a:pPr>
            <a:r>
              <a:rPr lang="en-US" sz="4000">
                <a:solidFill>
                  <a:srgbClr val="0E58C4"/>
                </a:solidFill>
                <a:latin typeface="Times New Roman"/>
                <a:ea typeface="Times New Roman"/>
                <a:cs typeface="Times New Roman"/>
                <a:sym typeface="Times New Roman"/>
              </a:rPr>
              <a:t>LITERATURE SURVEY</a:t>
            </a:r>
            <a:endParaRPr/>
          </a:p>
        </p:txBody>
      </p:sp>
      <p:pic>
        <p:nvPicPr>
          <p:cNvPr id="262" name="Google Shape;262;p18"/>
          <p:cNvPicPr preferRelativeResize="0"/>
          <p:nvPr/>
        </p:nvPicPr>
        <p:blipFill rotWithShape="1">
          <a:blip r:embed="rId3">
            <a:alphaModFix/>
          </a:blip>
          <a:srcRect/>
          <a:stretch/>
        </p:blipFill>
        <p:spPr>
          <a:xfrm>
            <a:off x="10833100" y="176213"/>
            <a:ext cx="1196975" cy="1195387"/>
          </a:xfrm>
          <a:prstGeom prst="rect">
            <a:avLst/>
          </a:prstGeom>
          <a:noFill/>
          <a:ln>
            <a:noFill/>
          </a:ln>
        </p:spPr>
      </p:pic>
      <p:pic>
        <p:nvPicPr>
          <p:cNvPr id="263" name="Google Shape;263;p18"/>
          <p:cNvPicPr preferRelativeResize="0"/>
          <p:nvPr/>
        </p:nvPicPr>
        <p:blipFill rotWithShape="1">
          <a:blip r:embed="rId4">
            <a:alphaModFix/>
          </a:blip>
          <a:srcRect/>
          <a:stretch/>
        </p:blipFill>
        <p:spPr>
          <a:xfrm>
            <a:off x="263525" y="306388"/>
            <a:ext cx="1041400" cy="738187"/>
          </a:xfrm>
          <a:prstGeom prst="rect">
            <a:avLst/>
          </a:prstGeom>
          <a:noFill/>
          <a:ln>
            <a:noFill/>
          </a:ln>
        </p:spPr>
      </p:pic>
      <p:graphicFrame>
        <p:nvGraphicFramePr>
          <p:cNvPr id="264" name="Google Shape;264;p18"/>
          <p:cNvGraphicFramePr/>
          <p:nvPr/>
        </p:nvGraphicFramePr>
        <p:xfrm>
          <a:off x="924560" y="1221423"/>
          <a:ext cx="3000000" cy="3000000"/>
        </p:xfrm>
        <a:graphic>
          <a:graphicData uri="http://schemas.openxmlformats.org/drawingml/2006/table">
            <a:tbl>
              <a:tblPr>
                <a:noFill/>
                <a:tableStyleId>{D008D5AA-23A4-43F1-89D0-95C07D9337A4}</a:tableStyleId>
              </a:tblPr>
              <a:tblGrid>
                <a:gridCol w="608250">
                  <a:extLst>
                    <a:ext uri="{9D8B030D-6E8A-4147-A177-3AD203B41FA5}">
                      <a16:colId xmlns:a16="http://schemas.microsoft.com/office/drawing/2014/main" val="20000"/>
                    </a:ext>
                  </a:extLst>
                </a:gridCol>
                <a:gridCol w="3217600">
                  <a:extLst>
                    <a:ext uri="{9D8B030D-6E8A-4147-A177-3AD203B41FA5}">
                      <a16:colId xmlns:a16="http://schemas.microsoft.com/office/drawing/2014/main" val="20001"/>
                    </a:ext>
                  </a:extLst>
                </a:gridCol>
                <a:gridCol w="2262025">
                  <a:extLst>
                    <a:ext uri="{9D8B030D-6E8A-4147-A177-3AD203B41FA5}">
                      <a16:colId xmlns:a16="http://schemas.microsoft.com/office/drawing/2014/main" val="20002"/>
                    </a:ext>
                  </a:extLst>
                </a:gridCol>
                <a:gridCol w="1876550">
                  <a:extLst>
                    <a:ext uri="{9D8B030D-6E8A-4147-A177-3AD203B41FA5}">
                      <a16:colId xmlns:a16="http://schemas.microsoft.com/office/drawing/2014/main" val="20003"/>
                    </a:ext>
                  </a:extLst>
                </a:gridCol>
                <a:gridCol w="1765350">
                  <a:extLst>
                    <a:ext uri="{9D8B030D-6E8A-4147-A177-3AD203B41FA5}">
                      <a16:colId xmlns:a16="http://schemas.microsoft.com/office/drawing/2014/main" val="20004"/>
                    </a:ext>
                  </a:extLst>
                </a:gridCol>
              </a:tblGrid>
              <a:tr h="408825">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REF. NO</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TITLE &amp; AUTHOR</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METHODOLOGY OR COMPONENTS USED</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PROS</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CONS</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0"/>
                  </a:ext>
                </a:extLst>
              </a:tr>
              <a:tr h="1063475">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1</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b="1"/>
                        <a:t>"</a:t>
                      </a:r>
                      <a:r>
                        <a:rPr lang="en-US" sz="1400" b="0"/>
                        <a:t>Design and Implementation of an Automatic Street Light Control System Using LDR and Microcontroller</a:t>
                      </a:r>
                      <a:r>
                        <a:rPr lang="en-US" sz="1400" b="1"/>
                        <a:t>"</a:t>
                      </a:r>
                      <a:endParaRPr/>
                    </a:p>
                    <a:p>
                      <a:pPr marL="0" marR="0" lvl="0" indent="0" algn="l" rtl="0">
                        <a:spcBef>
                          <a:spcPts val="0"/>
                        </a:spcBef>
                        <a:spcAft>
                          <a:spcPts val="0"/>
                        </a:spcAft>
                        <a:buNone/>
                      </a:pPr>
                      <a:r>
                        <a:rPr lang="en-US" sz="1400"/>
                        <a:t>Alice Thompson, Mark Johnson</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r>
                        <a:rPr lang="en-US" sz="1400"/>
                        <a:t>This study designs an automatic street lighting system that utilizes Lig (LDRs) to detect ambient light levels.</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a:t>Energy-efficient operation</a:t>
                      </a:r>
                      <a:endParaRPr/>
                    </a:p>
                    <a:p>
                      <a:pPr marL="0" marR="0" lvl="0" indent="0" algn="l" rtl="0">
                        <a:spcBef>
                          <a:spcPts val="0"/>
                        </a:spcBef>
                        <a:spcAft>
                          <a:spcPts val="0"/>
                        </a:spcAft>
                        <a:buNone/>
                      </a:pPr>
                      <a:r>
                        <a:rPr lang="en-US" sz="1400"/>
                        <a:t>Simple and cost-effective design</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r>
                        <a:rPr lang="en-US" sz="1400"/>
                        <a:t>Performance may be affected by dust or dirt on sensorsLimited functionality in extreme weather conditions</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1"/>
                  </a:ext>
                </a:extLst>
              </a:tr>
              <a:tr h="1807100">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2</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b="0"/>
                        <a:t>"Smart Street Lighting System Using IoT and Motion Detection"</a:t>
                      </a:r>
                      <a:endParaRPr/>
                    </a:p>
                    <a:p>
                      <a:pPr marL="0" marR="0" lvl="0" indent="0" algn="l" rtl="0">
                        <a:spcBef>
                          <a:spcPts val="0"/>
                        </a:spcBef>
                        <a:spcAft>
                          <a:spcPts val="0"/>
                        </a:spcAft>
                        <a:buNone/>
                      </a:pPr>
                      <a:r>
                        <a:rPr lang="en-US" sz="1400"/>
                        <a:t> Sarah Williams, David Brown</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This paper proposes a smart street lighting system that employs IoT technology</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Reduces energy consumption when no activity is detectedProvides real-time monitoring and control</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endParaRPr sz="1400"/>
                    </a:p>
                    <a:p>
                      <a:pPr marL="457200" marR="0" lvl="1" indent="0" algn="l" rtl="0">
                        <a:spcBef>
                          <a:spcPts val="0"/>
                        </a:spcBef>
                        <a:spcAft>
                          <a:spcPts val="0"/>
                        </a:spcAft>
                        <a:buNone/>
                      </a:pPr>
                      <a:r>
                        <a:rPr lang="en-US" sz="1400" u="none" strike="noStrike" cap="none"/>
                        <a:t>Higher initial installation costs</a:t>
                      </a:r>
                      <a:endParaRPr/>
                    </a:p>
                    <a:p>
                      <a:pPr marL="457200" marR="0" lvl="1" indent="0" algn="l" rtl="0">
                        <a:spcBef>
                          <a:spcPts val="0"/>
                        </a:spcBef>
                        <a:spcAft>
                          <a:spcPts val="0"/>
                        </a:spcAft>
                        <a:buNone/>
                      </a:pPr>
                      <a:r>
                        <a:rPr lang="en-US" sz="1400" u="none" strike="noStrike" cap="none"/>
                        <a:t>Requires internet connectivity for optimal functionality</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2"/>
                  </a:ext>
                </a:extLst>
              </a:tr>
              <a:tr h="1719625">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3</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b="0"/>
                        <a:t>"Solar-Powered Automatic Street Light with Dusk to Dawn Sensor"</a:t>
                      </a:r>
                      <a:endParaRPr/>
                    </a:p>
                    <a:p>
                      <a:pPr marL="0" marR="0" lvl="0" indent="0" algn="l" rtl="0">
                        <a:spcBef>
                          <a:spcPts val="0"/>
                        </a:spcBef>
                        <a:spcAft>
                          <a:spcPts val="0"/>
                        </a:spcAft>
                        <a:buNone/>
                      </a:pPr>
                      <a:r>
                        <a:rPr lang="en-US" sz="1400"/>
                        <a:t> Emily Green, John Davis</a:t>
                      </a:r>
                      <a:endParaRPr/>
                    </a:p>
                    <a:p>
                      <a:pPr marL="0" marR="0" lvl="0" indent="0" algn="ctr" rtl="0">
                        <a:spcBef>
                          <a:spcPts val="0"/>
                        </a:spcBef>
                        <a:spcAft>
                          <a:spcPts val="0"/>
                        </a:spcAft>
                        <a:buNone/>
                      </a:pP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This research focuses on a solar-powered street lighting system that automatically adjusts</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a:t>Sustainable and eco-friendly solution</a:t>
                      </a:r>
                      <a:endParaRPr/>
                    </a:p>
                    <a:p>
                      <a:pPr marL="0" marR="0" lvl="0" indent="0" algn="l" rtl="0">
                        <a:spcBef>
                          <a:spcPts val="0"/>
                        </a:spcBef>
                        <a:spcAft>
                          <a:spcPts val="0"/>
                        </a:spcAft>
                        <a:buNone/>
                      </a:pPr>
                      <a:r>
                        <a:rPr lang="en-US" sz="1400"/>
                        <a:t>Reduced electricity costs</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endParaRPr sz="1400"/>
                    </a:p>
                    <a:p>
                      <a:pPr marL="457200" marR="0" lvl="1" indent="0" algn="l" rtl="0">
                        <a:spcBef>
                          <a:spcPts val="0"/>
                        </a:spcBef>
                        <a:spcAft>
                          <a:spcPts val="0"/>
                        </a:spcAft>
                        <a:buNone/>
                      </a:pPr>
                      <a:r>
                        <a:rPr lang="en-US" sz="1400" u="none" strike="noStrike" cap="none"/>
                        <a:t>Initial setup costs can be high</a:t>
                      </a:r>
                      <a:endParaRPr/>
                    </a:p>
                    <a:p>
                      <a:pPr marL="457200" marR="0" lvl="1" indent="0" algn="l" rtl="0">
                        <a:spcBef>
                          <a:spcPts val="0"/>
                        </a:spcBef>
                        <a:spcAft>
                          <a:spcPts val="0"/>
                        </a:spcAft>
                        <a:buNone/>
                      </a:pPr>
                      <a:r>
                        <a:rPr lang="en-US" sz="1400" u="none" strike="noStrike" cap="none"/>
                        <a:t>Performance may vary based on weather conditions</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3"/>
                  </a:ext>
                </a:extLst>
              </a:tr>
            </a:tbl>
          </a:graphicData>
        </a:graphic>
      </p:graphicFrame>
      <p:sp>
        <p:nvSpPr>
          <p:cNvPr id="265" name="Google Shape;265;p1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271" name="Google Shape;271;p19"/>
          <p:cNvSpPr txBox="1"/>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72" name="Google Shape;272;p19"/>
          <p:cNvSpPr txBox="1"/>
          <p:nvPr/>
        </p:nvSpPr>
        <p:spPr>
          <a:xfrm>
            <a:off x="10149840" y="6858000"/>
            <a:ext cx="3302000" cy="4762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400">
              <a:solidFill>
                <a:schemeClr val="dk2"/>
              </a:solidFill>
              <a:latin typeface="Palatino Linotype"/>
              <a:ea typeface="Palatino Linotype"/>
              <a:cs typeface="Palatino Linotype"/>
              <a:sym typeface="Palatino Linotype"/>
            </a:endParaRPr>
          </a:p>
        </p:txBody>
      </p:sp>
      <p:sp>
        <p:nvSpPr>
          <p:cNvPr id="273" name="Google Shape;273;p19"/>
          <p:cNvSpPr txBox="1"/>
          <p:nvPr/>
        </p:nvSpPr>
        <p:spPr>
          <a:xfrm>
            <a:off x="993775" y="176213"/>
            <a:ext cx="10363200" cy="844550"/>
          </a:xfrm>
          <a:prstGeom prst="rect">
            <a:avLst/>
          </a:prstGeom>
          <a:noFill/>
          <a:ln>
            <a:noFill/>
          </a:ln>
        </p:spPr>
        <p:txBody>
          <a:bodyPr spcFirstLastPara="1" wrap="square" lIns="91425" tIns="45700" rIns="91425" bIns="91425" anchor="b" anchorCtr="0">
            <a:noAutofit/>
          </a:bodyPr>
          <a:lstStyle/>
          <a:p>
            <a:pPr marL="0" marR="0" lvl="0" indent="0" algn="ctr" rtl="0">
              <a:spcBef>
                <a:spcPts val="0"/>
              </a:spcBef>
              <a:spcAft>
                <a:spcPts val="0"/>
              </a:spcAft>
              <a:buNone/>
            </a:pPr>
            <a:r>
              <a:rPr lang="en-US" sz="4000">
                <a:solidFill>
                  <a:srgbClr val="0E58C4"/>
                </a:solidFill>
                <a:latin typeface="Times New Roman"/>
                <a:ea typeface="Times New Roman"/>
                <a:cs typeface="Times New Roman"/>
                <a:sym typeface="Times New Roman"/>
              </a:rPr>
              <a:t>LITERATURE SURVEY</a:t>
            </a:r>
            <a:endParaRPr/>
          </a:p>
        </p:txBody>
      </p:sp>
      <p:pic>
        <p:nvPicPr>
          <p:cNvPr id="274" name="Google Shape;274;p19"/>
          <p:cNvPicPr preferRelativeResize="0"/>
          <p:nvPr/>
        </p:nvPicPr>
        <p:blipFill rotWithShape="1">
          <a:blip r:embed="rId3">
            <a:alphaModFix/>
          </a:blip>
          <a:srcRect/>
          <a:stretch/>
        </p:blipFill>
        <p:spPr>
          <a:xfrm>
            <a:off x="10833100" y="176213"/>
            <a:ext cx="1196975" cy="1195387"/>
          </a:xfrm>
          <a:prstGeom prst="rect">
            <a:avLst/>
          </a:prstGeom>
          <a:noFill/>
          <a:ln>
            <a:noFill/>
          </a:ln>
        </p:spPr>
      </p:pic>
      <p:pic>
        <p:nvPicPr>
          <p:cNvPr id="275" name="Google Shape;275;p19"/>
          <p:cNvPicPr preferRelativeResize="0"/>
          <p:nvPr/>
        </p:nvPicPr>
        <p:blipFill rotWithShape="1">
          <a:blip r:embed="rId4">
            <a:alphaModFix/>
          </a:blip>
          <a:srcRect/>
          <a:stretch/>
        </p:blipFill>
        <p:spPr>
          <a:xfrm>
            <a:off x="263525" y="306388"/>
            <a:ext cx="1041400" cy="738187"/>
          </a:xfrm>
          <a:prstGeom prst="rect">
            <a:avLst/>
          </a:prstGeom>
          <a:noFill/>
          <a:ln>
            <a:noFill/>
          </a:ln>
        </p:spPr>
      </p:pic>
      <p:graphicFrame>
        <p:nvGraphicFramePr>
          <p:cNvPr id="276" name="Google Shape;276;p19"/>
          <p:cNvGraphicFramePr/>
          <p:nvPr/>
        </p:nvGraphicFramePr>
        <p:xfrm>
          <a:off x="680721" y="1235076"/>
          <a:ext cx="3000000" cy="3000000"/>
        </p:xfrm>
        <a:graphic>
          <a:graphicData uri="http://schemas.openxmlformats.org/drawingml/2006/table">
            <a:tbl>
              <a:tblPr>
                <a:noFill/>
                <a:tableStyleId>{D008D5AA-23A4-43F1-89D0-95C07D9337A4}</a:tableStyleId>
              </a:tblPr>
              <a:tblGrid>
                <a:gridCol w="630075">
                  <a:extLst>
                    <a:ext uri="{9D8B030D-6E8A-4147-A177-3AD203B41FA5}">
                      <a16:colId xmlns:a16="http://schemas.microsoft.com/office/drawing/2014/main" val="20000"/>
                    </a:ext>
                  </a:extLst>
                </a:gridCol>
                <a:gridCol w="3333000">
                  <a:extLst>
                    <a:ext uri="{9D8B030D-6E8A-4147-A177-3AD203B41FA5}">
                      <a16:colId xmlns:a16="http://schemas.microsoft.com/office/drawing/2014/main" val="20001"/>
                    </a:ext>
                  </a:extLst>
                </a:gridCol>
                <a:gridCol w="2343125">
                  <a:extLst>
                    <a:ext uri="{9D8B030D-6E8A-4147-A177-3AD203B41FA5}">
                      <a16:colId xmlns:a16="http://schemas.microsoft.com/office/drawing/2014/main" val="20002"/>
                    </a:ext>
                  </a:extLst>
                </a:gridCol>
                <a:gridCol w="1943850">
                  <a:extLst>
                    <a:ext uri="{9D8B030D-6E8A-4147-A177-3AD203B41FA5}">
                      <a16:colId xmlns:a16="http://schemas.microsoft.com/office/drawing/2014/main" val="20003"/>
                    </a:ext>
                  </a:extLst>
                </a:gridCol>
                <a:gridCol w="1828650">
                  <a:extLst>
                    <a:ext uri="{9D8B030D-6E8A-4147-A177-3AD203B41FA5}">
                      <a16:colId xmlns:a16="http://schemas.microsoft.com/office/drawing/2014/main" val="20004"/>
                    </a:ext>
                  </a:extLst>
                </a:gridCol>
              </a:tblGrid>
              <a:tr h="553100">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REF. NO</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TITLE &amp; AUTHOR</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METHODOLOGY OR COMPONENTS USED</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PROS</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CONS</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0"/>
                  </a:ext>
                </a:extLst>
              </a:tr>
              <a:tr h="1438725">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4</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"Automatic Street Light Control Using Arduino and IR Sensor</a:t>
                      </a:r>
                      <a:endParaRPr/>
                    </a:p>
                    <a:p>
                      <a:pPr marL="0" marR="0" lvl="0" indent="0" algn="l" rtl="0">
                        <a:spcBef>
                          <a:spcPts val="0"/>
                        </a:spcBef>
                        <a:spcAft>
                          <a:spcPts val="0"/>
                        </a:spcAft>
                        <a:buNone/>
                      </a:pPr>
                      <a:r>
                        <a:rPr lang="en-US" sz="1400" b="0">
                          <a:latin typeface="Times New Roman"/>
                          <a:ea typeface="Times New Roman"/>
                          <a:cs typeface="Times New Roman"/>
                          <a:sym typeface="Times New Roman"/>
                        </a:rPr>
                        <a:t> Rachel Adams, Kevin Smith</a:t>
                      </a:r>
                      <a:endParaRPr/>
                    </a:p>
                    <a:p>
                      <a:pPr marL="0" marR="0" lvl="0" indent="0" algn="ctr" rtl="0">
                        <a:spcBef>
                          <a:spcPts val="0"/>
                        </a:spcBef>
                        <a:spcAft>
                          <a:spcPts val="0"/>
                        </a:spcAft>
                        <a:buNone/>
                      </a:pPr>
                      <a:r>
                        <a:rPr lang="en-US" sz="1400" b="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latin typeface="Times New Roman"/>
                          <a:ea typeface="Times New Roman"/>
                          <a:cs typeface="Times New Roman"/>
                          <a:sym typeface="Times New Roman"/>
                        </a:rPr>
                        <a:t>The study describes an automatic street lighting control system using in (IR) sensors.</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r>
                        <a:rPr lang="en-US" sz="1400">
                          <a:latin typeface="Times New Roman"/>
                          <a:ea typeface="Times New Roman"/>
                          <a:cs typeface="Times New Roman"/>
                          <a:sym typeface="Times New Roman"/>
                        </a:rPr>
                        <a:t>Enhances safety by illuminating areas with activityFlexible and</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latin typeface="Times New Roman"/>
                          <a:ea typeface="Times New Roman"/>
                          <a:cs typeface="Times New Roman"/>
                          <a:sym typeface="Times New Roman"/>
                        </a:rPr>
                        <a:t>This paper presents an adaptive street lighting system that adjusts brightness </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1"/>
                  </a:ext>
                </a:extLst>
              </a:tr>
              <a:tr h="2858950">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5</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b="0" u="none" strike="noStrike">
                          <a:latin typeface="Times New Roman"/>
                          <a:ea typeface="Times New Roman"/>
                          <a:cs typeface="Times New Roman"/>
                          <a:sym typeface="Times New Roman"/>
                        </a:rPr>
                        <a:t> </a:t>
                      </a:r>
                      <a:r>
                        <a:rPr lang="en-US" sz="1400" b="0">
                          <a:latin typeface="Times New Roman"/>
                          <a:ea typeface="Times New Roman"/>
                          <a:cs typeface="Times New Roman"/>
                          <a:sym typeface="Times New Roman"/>
                        </a:rPr>
                        <a:t>"Adaptive Street Lighting System Using Environmental Sensors"</a:t>
                      </a:r>
                      <a:endParaRPr/>
                    </a:p>
                    <a:p>
                      <a:pPr marL="0" marR="0" lvl="0" indent="0" algn="l" rtl="0">
                        <a:spcBef>
                          <a:spcPts val="0"/>
                        </a:spcBef>
                        <a:spcAft>
                          <a:spcPts val="0"/>
                        </a:spcAft>
                        <a:buNone/>
                      </a:pPr>
                      <a:r>
                        <a:rPr lang="en-US" sz="1400" b="0">
                          <a:latin typeface="Times New Roman"/>
                          <a:ea typeface="Times New Roman"/>
                          <a:cs typeface="Times New Roman"/>
                          <a:sym typeface="Times New Roman"/>
                        </a:rPr>
                        <a:t> Laura Martinez, James White</a:t>
                      </a:r>
                      <a:endParaRPr/>
                    </a:p>
                    <a:p>
                      <a:pPr marL="0" marR="0" lvl="0" indent="0" algn="ctr" rtl="0">
                        <a:spcBef>
                          <a:spcPts val="0"/>
                        </a:spcBef>
                        <a:spcAft>
                          <a:spcPts val="0"/>
                        </a:spcAft>
                        <a:buNone/>
                      </a:pP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latin typeface="Times New Roman"/>
                          <a:ea typeface="Times New Roman"/>
                          <a:cs typeface="Times New Roman"/>
                          <a:sym typeface="Times New Roman"/>
                        </a:rPr>
                        <a:t>This paper presents an adaptive street lighting system that adjusts brightness.</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Improves visibility and safety in varying conditions</a:t>
                      </a:r>
                      <a:endParaRPr/>
                    </a:p>
                    <a:p>
                      <a:pPr marL="0" marR="0" lvl="0" indent="0" algn="l" rtl="0">
                        <a:spcBef>
                          <a:spcPts val="0"/>
                        </a:spcBef>
                        <a:spcAft>
                          <a:spcPts val="0"/>
                        </a:spcAft>
                        <a:buNone/>
                      </a:pPr>
                      <a:r>
                        <a:rPr lang="en-US" sz="1400">
                          <a:latin typeface="Times New Roman"/>
                          <a:ea typeface="Times New Roman"/>
                          <a:cs typeface="Times New Roman"/>
                          <a:sym typeface="Times New Roman"/>
                        </a:rPr>
                        <a:t>Reduces energy consumption by adapting light levels</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endParaRPr sz="1400">
                        <a:latin typeface="Times New Roman"/>
                        <a:ea typeface="Times New Roman"/>
                        <a:cs typeface="Times New Roman"/>
                        <a:sym typeface="Times New Roman"/>
                      </a:endParaRPr>
                    </a:p>
                    <a:p>
                      <a:pPr marL="457200" marR="0" lvl="1" indent="0" algn="l" rtl="0">
                        <a:spcBef>
                          <a:spcPts val="0"/>
                        </a:spcBef>
                        <a:spcAft>
                          <a:spcPts val="0"/>
                        </a:spcAft>
                        <a:buNone/>
                      </a:pPr>
                      <a:r>
                        <a:rPr lang="en-US" sz="1400" u="none" strike="noStrike" cap="none">
                          <a:latin typeface="Times New Roman"/>
                          <a:ea typeface="Times New Roman"/>
                          <a:cs typeface="Times New Roman"/>
                          <a:sym typeface="Times New Roman"/>
                        </a:rPr>
                        <a:t>Complex system integration can increase costs</a:t>
                      </a:r>
                      <a:endParaRPr/>
                    </a:p>
                    <a:p>
                      <a:pPr marL="457200" marR="0" lvl="1" indent="0" algn="l" rtl="0">
                        <a:spcBef>
                          <a:spcPts val="0"/>
                        </a:spcBef>
                        <a:spcAft>
                          <a:spcPts val="0"/>
                        </a:spcAft>
                        <a:buNone/>
                      </a:pPr>
                      <a:r>
                        <a:rPr lang="en-US" sz="1400" u="none" strike="noStrike" cap="none">
                          <a:latin typeface="Times New Roman"/>
                          <a:ea typeface="Times New Roman"/>
                          <a:cs typeface="Times New Roman"/>
                          <a:sym typeface="Times New Roman"/>
                        </a:rPr>
                        <a:t>Requires regular calibration and maintenance</a:t>
                      </a:r>
                      <a:endParaRPr/>
                    </a:p>
                    <a:p>
                      <a:pPr marL="0" marR="0" lvl="0" indent="0" algn="ctr" rtl="0">
                        <a:spcBef>
                          <a:spcPts val="0"/>
                        </a:spcBef>
                        <a:spcAft>
                          <a:spcPts val="0"/>
                        </a:spcAft>
                        <a:buNone/>
                      </a:pP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2"/>
                  </a:ext>
                </a:extLst>
              </a:tr>
            </a:tbl>
          </a:graphicData>
        </a:graphic>
      </p:graphicFrame>
      <p:sp>
        <p:nvSpPr>
          <p:cNvPr id="277" name="Google Shape;277;p1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None/>
            </a:pPr>
            <a:r>
              <a:rPr lang="en-US" b="1">
                <a:solidFill>
                  <a:srgbClr val="8B7B57"/>
                </a:solidFill>
                <a:latin typeface="Times New Roman"/>
                <a:ea typeface="Times New Roman"/>
                <a:cs typeface="Times New Roman"/>
                <a:sym typeface="Times New Roman"/>
              </a:rPr>
              <a:t>OUTLINE</a:t>
            </a:r>
            <a:endParaRPr b="1">
              <a:solidFill>
                <a:srgbClr val="8B7B57"/>
              </a:solidFill>
              <a:latin typeface="Times New Roman"/>
              <a:ea typeface="Times New Roman"/>
              <a:cs typeface="Times New Roman"/>
              <a:sym typeface="Times New Roman"/>
            </a:endParaRPr>
          </a:p>
        </p:txBody>
      </p:sp>
      <p:sp>
        <p:nvSpPr>
          <p:cNvPr id="124" name="Google Shape;124;p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b="0" i="0" u="none" strike="noStrike" cap="none">
                <a:solidFill>
                  <a:schemeClr val="dk2"/>
                </a:solidFill>
                <a:latin typeface="Palatino Linotype"/>
                <a:ea typeface="Palatino Linotype"/>
                <a:cs typeface="Palatino Linotype"/>
                <a:sym typeface="Palatino Linotype"/>
              </a:rPr>
              <a:t>12/4/2024</a:t>
            </a:r>
            <a:endParaRPr sz="1400" b="0" i="0" u="none" strike="noStrike" cap="none">
              <a:solidFill>
                <a:schemeClr val="dk2"/>
              </a:solidFill>
              <a:latin typeface="Palatino Linotype"/>
              <a:ea typeface="Palatino Linotype"/>
              <a:cs typeface="Palatino Linotype"/>
              <a:sym typeface="Palatino Linotype"/>
            </a:endParaRPr>
          </a:p>
        </p:txBody>
      </p:sp>
      <p:pic>
        <p:nvPicPr>
          <p:cNvPr id="125" name="Google Shape;125;p2"/>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26" name="Google Shape;126;p2"/>
          <p:cNvSpPr txBox="1">
            <a:spLocks noGrp="1"/>
          </p:cNvSpPr>
          <p:nvPr>
            <p:ph type="body" idx="2"/>
          </p:nvPr>
        </p:nvSpPr>
        <p:spPr>
          <a:xfrm>
            <a:off x="1865487" y="1422381"/>
            <a:ext cx="10607675" cy="4441209"/>
          </a:xfrm>
          <a:prstGeom prst="rect">
            <a:avLst/>
          </a:prstGeom>
          <a:noFill/>
          <a:ln>
            <a:noFill/>
          </a:ln>
        </p:spPr>
        <p:txBody>
          <a:bodyPr spcFirstLastPara="1" wrap="square" lIns="91425" tIns="45700" rIns="91425" bIns="45700" anchor="t" anchorCtr="0">
            <a:noAutofit/>
          </a:bodyPr>
          <a:lstStyle/>
          <a:p>
            <a:pPr marL="274320" lvl="0" indent="-274320" algn="l" rtl="0">
              <a:lnSpc>
                <a:spcPct val="120000"/>
              </a:lnSpc>
              <a:spcBef>
                <a:spcPts val="0"/>
              </a:spcBef>
              <a:spcAft>
                <a:spcPts val="0"/>
              </a:spcAft>
              <a:buSzPts val="765"/>
              <a:buFont typeface="Noto Sans Symbols"/>
              <a:buChar char="❑"/>
            </a:pPr>
            <a:r>
              <a:rPr lang="en-US" sz="900" b="1">
                <a:latin typeface="Times New Roman"/>
                <a:ea typeface="Times New Roman"/>
                <a:cs typeface="Times New Roman"/>
                <a:sym typeface="Times New Roman"/>
              </a:rPr>
              <a:t>ABSTRACT –MODULE 1</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INTRODUCTION</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LITERATURE SURVEY</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BLOCK DIAGRAM</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CIRCUIT DIAGRAM</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HARDWARE MODULE</a:t>
            </a:r>
            <a:endParaRPr sz="900" b="1">
              <a:latin typeface="Times New Roman"/>
              <a:ea typeface="Times New Roman"/>
              <a:cs typeface="Times New Roman"/>
              <a:sym typeface="Times New Roman"/>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ABSTRACT –MODULE 2</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LITERATURE SURVEY</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BLOCK DIAGRAM</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CIRCUIT DIAGRAM</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HARDWARE MODULE</a:t>
            </a:r>
            <a:endParaRPr sz="900" b="1">
              <a:latin typeface="Times New Roman"/>
              <a:ea typeface="Times New Roman"/>
              <a:cs typeface="Times New Roman"/>
              <a:sym typeface="Times New Roman"/>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CONCLUSION </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PROJECT PLAN</a:t>
            </a:r>
            <a:endParaRPr/>
          </a:p>
          <a:p>
            <a:pPr marL="274320" lvl="0" indent="-274320" algn="l" rtl="0">
              <a:lnSpc>
                <a:spcPct val="120000"/>
              </a:lnSpc>
              <a:spcBef>
                <a:spcPts val="1600"/>
              </a:spcBef>
              <a:spcAft>
                <a:spcPts val="0"/>
              </a:spcAft>
              <a:buSzPts val="765"/>
              <a:buFont typeface="Noto Sans Symbols"/>
              <a:buChar char="❑"/>
            </a:pPr>
            <a:r>
              <a:rPr lang="en-US" sz="900" b="1">
                <a:latin typeface="Times New Roman"/>
                <a:ea typeface="Times New Roman"/>
                <a:cs typeface="Times New Roman"/>
                <a:sym typeface="Times New Roman"/>
              </a:rPr>
              <a:t>REFERENCES</a:t>
            </a:r>
            <a:endParaRPr/>
          </a:p>
          <a:p>
            <a:pPr marL="274320" lvl="0" indent="-225742" algn="l" rtl="0">
              <a:spcBef>
                <a:spcPts val="1380"/>
              </a:spcBef>
              <a:spcAft>
                <a:spcPts val="0"/>
              </a:spcAft>
              <a:buSzPts val="765"/>
              <a:buFont typeface="Noto Sans Symbols"/>
              <a:buNone/>
            </a:pPr>
            <a:endParaRPr sz="900" b="1"/>
          </a:p>
        </p:txBody>
      </p:sp>
      <p:pic>
        <p:nvPicPr>
          <p:cNvPr id="127" name="Google Shape;127;p2"/>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128" name="Google Shape;128;p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0"/>
          <p:cNvSpPr txBox="1">
            <a:spLocks noGrp="1"/>
          </p:cNvSpPr>
          <p:nvPr>
            <p:ph type="title"/>
          </p:nvPr>
        </p:nvSpPr>
        <p:spPr>
          <a:xfrm>
            <a:off x="914400" y="-152400"/>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COMPONENTS USED</a:t>
            </a:r>
            <a:endParaRPr/>
          </a:p>
        </p:txBody>
      </p:sp>
      <p:sp>
        <p:nvSpPr>
          <p:cNvPr id="283" name="Google Shape;283;p20"/>
          <p:cNvSpPr txBox="1">
            <a:spLocks noGrp="1"/>
          </p:cNvSpPr>
          <p:nvPr>
            <p:ph type="body" idx="1"/>
          </p:nvPr>
        </p:nvSpPr>
        <p:spPr>
          <a:xfrm>
            <a:off x="1221362" y="1224135"/>
            <a:ext cx="8071928" cy="511974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40"/>
              <a:buNone/>
            </a:pPr>
            <a:r>
              <a:rPr lang="en-US" sz="2400">
                <a:latin typeface="Times New Roman"/>
                <a:ea typeface="Times New Roman"/>
                <a:cs typeface="Times New Roman"/>
                <a:sym typeface="Times New Roman"/>
              </a:rPr>
              <a:t>IC – LM358 operational amplifier</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T1– BC548 NPN transistor</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LED1	– 5mm LED</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Resistors 	</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R1– 1-kilo-ohm</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R2– 15-kilo-ohm</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VR1 – 100-kilo-ohm potmeter</a:t>
            </a:r>
            <a:endParaRPr sz="2400">
              <a:latin typeface="Times New Roman"/>
              <a:ea typeface="Times New Roman"/>
              <a:cs typeface="Times New Roman"/>
              <a:sym typeface="Times New Roman"/>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Capacitor</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C1– 4.7µF, 35V electrolytic</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LDR– Small size</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JACK1– DC socket</a:t>
            </a:r>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CON1, CON2– 2-pin connector</a:t>
            </a:r>
            <a:endParaRPr/>
          </a:p>
          <a:p>
            <a:pPr marL="0" lvl="0" indent="0" algn="l" rtl="0">
              <a:spcBef>
                <a:spcPts val="575"/>
              </a:spcBef>
              <a:spcAft>
                <a:spcPts val="0"/>
              </a:spcAft>
              <a:buSzPts val="2040"/>
              <a:buNone/>
            </a:pPr>
            <a:endParaRPr sz="2400"/>
          </a:p>
          <a:p>
            <a:pPr marL="0" lvl="0" indent="0" algn="l" rtl="0">
              <a:spcBef>
                <a:spcPts val="575"/>
              </a:spcBef>
              <a:spcAft>
                <a:spcPts val="0"/>
              </a:spcAft>
              <a:buSzPts val="2040"/>
              <a:buNone/>
            </a:pPr>
            <a:r>
              <a:rPr lang="en-US" sz="2400"/>
              <a:t>	</a:t>
            </a:r>
            <a:endParaRPr/>
          </a:p>
          <a:p>
            <a:pPr marL="0" lvl="0" indent="0" algn="l" rtl="0">
              <a:spcBef>
                <a:spcPts val="575"/>
              </a:spcBef>
              <a:spcAft>
                <a:spcPts val="0"/>
              </a:spcAft>
              <a:buSzPts val="2040"/>
              <a:buNone/>
            </a:pPr>
            <a:endParaRPr sz="2400"/>
          </a:p>
        </p:txBody>
      </p:sp>
      <p:sp>
        <p:nvSpPr>
          <p:cNvPr id="284" name="Google Shape;284;p2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85" name="Google Shape;285;p2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BLOCK DIAGRAM</a:t>
            </a:r>
            <a:endParaRPr/>
          </a:p>
        </p:txBody>
      </p:sp>
      <p:sp>
        <p:nvSpPr>
          <p:cNvPr id="291" name="Google Shape;291;p2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292" name="Google Shape;292;p21"/>
          <p:cNvSpPr/>
          <p:nvPr/>
        </p:nvSpPr>
        <p:spPr>
          <a:xfrm>
            <a:off x="1498060" y="2490281"/>
            <a:ext cx="1517514" cy="846306"/>
          </a:xfrm>
          <a:prstGeom prst="roundRect">
            <a:avLst>
              <a:gd name="adj" fmla="val 16667"/>
            </a:avLst>
          </a:prstGeom>
          <a:solidFill>
            <a:schemeClr val="tx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alatino Linotype"/>
                <a:ea typeface="Palatino Linotype"/>
                <a:cs typeface="Palatino Linotype"/>
                <a:sym typeface="Palatino Linotype"/>
              </a:rPr>
              <a:t>Ambient light</a:t>
            </a:r>
            <a:endParaRPr sz="1800">
              <a:solidFill>
                <a:schemeClr val="lt1"/>
              </a:solidFill>
              <a:latin typeface="Palatino Linotype"/>
              <a:ea typeface="Palatino Linotype"/>
              <a:cs typeface="Palatino Linotype"/>
              <a:sym typeface="Palatino Linotype"/>
            </a:endParaRPr>
          </a:p>
        </p:txBody>
      </p:sp>
      <p:sp>
        <p:nvSpPr>
          <p:cNvPr id="293" name="Google Shape;293;p21"/>
          <p:cNvSpPr/>
          <p:nvPr/>
        </p:nvSpPr>
        <p:spPr>
          <a:xfrm>
            <a:off x="3492230" y="2490281"/>
            <a:ext cx="1770434" cy="938719"/>
          </a:xfrm>
          <a:prstGeom prst="roundRect">
            <a:avLst>
              <a:gd name="adj" fmla="val 16667"/>
            </a:avLst>
          </a:prstGeom>
          <a:solidFill>
            <a:schemeClr val="tx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alatino Linotype"/>
                <a:ea typeface="Palatino Linotype"/>
                <a:cs typeface="Palatino Linotype"/>
                <a:sym typeface="Palatino Linotype"/>
              </a:rPr>
              <a:t>LDR senses low light </a:t>
            </a:r>
            <a:endParaRPr sz="1800">
              <a:solidFill>
                <a:schemeClr val="lt1"/>
              </a:solidFill>
              <a:latin typeface="Palatino Linotype"/>
              <a:ea typeface="Palatino Linotype"/>
              <a:cs typeface="Palatino Linotype"/>
              <a:sym typeface="Palatino Linotype"/>
            </a:endParaRPr>
          </a:p>
        </p:txBody>
      </p:sp>
      <p:sp>
        <p:nvSpPr>
          <p:cNvPr id="294" name="Google Shape;294;p21"/>
          <p:cNvSpPr/>
          <p:nvPr/>
        </p:nvSpPr>
        <p:spPr>
          <a:xfrm>
            <a:off x="5739320" y="2490281"/>
            <a:ext cx="1702340" cy="938719"/>
          </a:xfrm>
          <a:prstGeom prst="roundRect">
            <a:avLst>
              <a:gd name="adj" fmla="val 16667"/>
            </a:avLst>
          </a:prstGeom>
          <a:solidFill>
            <a:schemeClr val="tx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alatino Linotype"/>
                <a:ea typeface="Palatino Linotype"/>
                <a:cs typeface="Palatino Linotype"/>
                <a:sym typeface="Palatino Linotype"/>
              </a:rPr>
              <a:t>Comaparator activates</a:t>
            </a:r>
            <a:endParaRPr sz="1800">
              <a:solidFill>
                <a:schemeClr val="lt1"/>
              </a:solidFill>
              <a:latin typeface="Palatino Linotype"/>
              <a:ea typeface="Palatino Linotype"/>
              <a:cs typeface="Palatino Linotype"/>
              <a:sym typeface="Palatino Linotype"/>
            </a:endParaRPr>
          </a:p>
        </p:txBody>
      </p:sp>
      <p:sp>
        <p:nvSpPr>
          <p:cNvPr id="295" name="Google Shape;295;p21"/>
          <p:cNvSpPr/>
          <p:nvPr/>
        </p:nvSpPr>
        <p:spPr>
          <a:xfrm>
            <a:off x="8073957" y="2490281"/>
            <a:ext cx="1702340" cy="1021404"/>
          </a:xfrm>
          <a:prstGeom prst="roundRect">
            <a:avLst>
              <a:gd name="adj" fmla="val 16667"/>
            </a:avLst>
          </a:prstGeom>
          <a:solidFill>
            <a:schemeClr val="tx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alatino Linotype"/>
                <a:ea typeface="Palatino Linotype"/>
                <a:cs typeface="Palatino Linotype"/>
                <a:sym typeface="Palatino Linotype"/>
              </a:rPr>
              <a:t>Switch turn on</a:t>
            </a:r>
            <a:endParaRPr sz="1800">
              <a:solidFill>
                <a:schemeClr val="lt1"/>
              </a:solidFill>
              <a:latin typeface="Palatino Linotype"/>
              <a:ea typeface="Palatino Linotype"/>
              <a:cs typeface="Palatino Linotype"/>
              <a:sym typeface="Palatino Linotype"/>
            </a:endParaRPr>
          </a:p>
        </p:txBody>
      </p:sp>
      <p:sp>
        <p:nvSpPr>
          <p:cNvPr id="296" name="Google Shape;296;p21"/>
          <p:cNvSpPr/>
          <p:nvPr/>
        </p:nvSpPr>
        <p:spPr>
          <a:xfrm>
            <a:off x="8229600" y="4289898"/>
            <a:ext cx="1867711" cy="1021404"/>
          </a:xfrm>
          <a:prstGeom prst="roundRect">
            <a:avLst>
              <a:gd name="adj" fmla="val 16667"/>
            </a:avLst>
          </a:prstGeom>
          <a:solidFill>
            <a:schemeClr val="tx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alatino Linotype"/>
                <a:ea typeface="Palatino Linotype"/>
                <a:cs typeface="Palatino Linotype"/>
                <a:sym typeface="Palatino Linotype"/>
              </a:rPr>
              <a:t>Lamp lights</a:t>
            </a:r>
            <a:endParaRPr sz="1800">
              <a:solidFill>
                <a:schemeClr val="lt1"/>
              </a:solidFill>
              <a:latin typeface="Palatino Linotype"/>
              <a:ea typeface="Palatino Linotype"/>
              <a:cs typeface="Palatino Linotype"/>
              <a:sym typeface="Palatino Linotype"/>
            </a:endParaRPr>
          </a:p>
        </p:txBody>
      </p:sp>
      <p:sp>
        <p:nvSpPr>
          <p:cNvPr id="297" name="Google Shape;297;p21"/>
          <p:cNvSpPr/>
          <p:nvPr/>
        </p:nvSpPr>
        <p:spPr>
          <a:xfrm>
            <a:off x="3112851" y="2889115"/>
            <a:ext cx="311285" cy="165370"/>
          </a:xfrm>
          <a:prstGeom prst="rightArrow">
            <a:avLst>
              <a:gd name="adj1" fmla="val 50000"/>
              <a:gd name="adj2" fmla="val 50000"/>
            </a:avLst>
          </a:prstGeom>
          <a:solidFill>
            <a:schemeClr val="accent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98" name="Google Shape;298;p21"/>
          <p:cNvSpPr/>
          <p:nvPr/>
        </p:nvSpPr>
        <p:spPr>
          <a:xfrm>
            <a:off x="5408579" y="2889115"/>
            <a:ext cx="288587" cy="165370"/>
          </a:xfrm>
          <a:prstGeom prst="rightArrow">
            <a:avLst>
              <a:gd name="adj1" fmla="val 50000"/>
              <a:gd name="adj2" fmla="val 50000"/>
            </a:avLst>
          </a:prstGeom>
          <a:solidFill>
            <a:schemeClr val="accent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99" name="Google Shape;299;p21"/>
          <p:cNvSpPr/>
          <p:nvPr/>
        </p:nvSpPr>
        <p:spPr>
          <a:xfrm>
            <a:off x="7535694" y="2858953"/>
            <a:ext cx="382622" cy="195532"/>
          </a:xfrm>
          <a:prstGeom prst="rightArrow">
            <a:avLst>
              <a:gd name="adj1" fmla="val 50000"/>
              <a:gd name="adj2" fmla="val 50000"/>
            </a:avLst>
          </a:prstGeom>
          <a:solidFill>
            <a:schemeClr val="accent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300" name="Google Shape;300;p21"/>
          <p:cNvSpPr/>
          <p:nvPr/>
        </p:nvSpPr>
        <p:spPr>
          <a:xfrm>
            <a:off x="8550613" y="3797672"/>
            <a:ext cx="535021" cy="320776"/>
          </a:xfrm>
          <a:prstGeom prst="downArrow">
            <a:avLst>
              <a:gd name="adj1" fmla="val 50000"/>
              <a:gd name="adj2" fmla="val 50000"/>
            </a:avLst>
          </a:prstGeom>
          <a:solidFill>
            <a:schemeClr val="accent1"/>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301" name="Google Shape;301;p2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21</a:t>
            </a:fld>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CIRCUIT DIAGRAM :</a:t>
            </a:r>
            <a:endParaRPr/>
          </a:p>
        </p:txBody>
      </p:sp>
      <p:sp>
        <p:nvSpPr>
          <p:cNvPr id="307" name="Google Shape;307;p2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pic>
        <p:nvPicPr>
          <p:cNvPr id="308" name="Google Shape;308;p22"/>
          <p:cNvPicPr preferRelativeResize="0">
            <a:picLocks noGrp="1"/>
          </p:cNvPicPr>
          <p:nvPr>
            <p:ph type="body" idx="1"/>
          </p:nvPr>
        </p:nvPicPr>
        <p:blipFill rotWithShape="1">
          <a:blip r:embed="rId3">
            <a:alphaModFix/>
          </a:blip>
          <a:srcRect/>
          <a:stretch/>
        </p:blipFill>
        <p:spPr>
          <a:xfrm>
            <a:off x="1792941" y="1417638"/>
            <a:ext cx="8785412" cy="5226144"/>
          </a:xfrm>
          <a:prstGeom prst="rect">
            <a:avLst/>
          </a:prstGeom>
          <a:noFill/>
          <a:ln>
            <a:noFill/>
          </a:ln>
        </p:spPr>
      </p:pic>
      <p:sp>
        <p:nvSpPr>
          <p:cNvPr id="309" name="Google Shape;309;p2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3"/>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HARDWARE MODULE :</a:t>
            </a:r>
            <a:endParaRPr b="1">
              <a:latin typeface="Times New Roman"/>
              <a:ea typeface="Times New Roman"/>
              <a:cs typeface="Times New Roman"/>
              <a:sym typeface="Times New Roman"/>
            </a:endParaRPr>
          </a:p>
        </p:txBody>
      </p:sp>
      <p:pic>
        <p:nvPicPr>
          <p:cNvPr id="315" name="Google Shape;315;p23"/>
          <p:cNvPicPr preferRelativeResize="0">
            <a:picLocks noGrp="1"/>
          </p:cNvPicPr>
          <p:nvPr>
            <p:ph type="body" idx="1"/>
          </p:nvPr>
        </p:nvPicPr>
        <p:blipFill rotWithShape="1">
          <a:blip r:embed="rId3">
            <a:alphaModFix/>
          </a:blip>
          <a:srcRect/>
          <a:stretch/>
        </p:blipFill>
        <p:spPr>
          <a:xfrm>
            <a:off x="2651388" y="1666772"/>
            <a:ext cx="5727502" cy="3524456"/>
          </a:xfrm>
          <a:prstGeom prst="rect">
            <a:avLst/>
          </a:prstGeom>
          <a:noFill/>
          <a:ln>
            <a:noFill/>
          </a:ln>
        </p:spPr>
      </p:pic>
      <p:sp>
        <p:nvSpPr>
          <p:cNvPr id="316" name="Google Shape;316;p2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317" name="Google Shape;317;p2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a:p>
        </p:txBody>
      </p:sp>
      <p:sp>
        <p:nvSpPr>
          <p:cNvPr id="318" name="Google Shape;318;p23"/>
          <p:cNvSpPr txBox="1"/>
          <p:nvPr/>
        </p:nvSpPr>
        <p:spPr>
          <a:xfrm>
            <a:off x="1066412" y="5647556"/>
            <a:ext cx="106687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Palatino Linotype"/>
                <a:ea typeface="Palatino Linotype"/>
                <a:cs typeface="Palatino Linotype"/>
                <a:sym typeface="Palatino Linotype"/>
                <a:hlinkClick r:id="rId4">
                  <a:extLst>
                    <a:ext uri="{A12FA001-AC4F-418D-AE19-62706E023703}">
                      <ahyp:hlinkClr xmlns:ahyp="http://schemas.microsoft.com/office/drawing/2018/hyperlinkcolor" val="tx"/>
                    </a:ext>
                  </a:extLst>
                </a:hlinkClick>
              </a:rPr>
              <a:t>https://drive.google.com/file/d/1osEHbabk0upME-iT_JbQ9j7yqar93Q0q/view?usp=drive_link</a:t>
            </a:r>
            <a:endParaRPr sz="180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ADVANTAGES AND APPLICATIONS</a:t>
            </a:r>
            <a:endParaRPr b="1">
              <a:latin typeface="Times New Roman"/>
              <a:ea typeface="Times New Roman"/>
              <a:cs typeface="Times New Roman"/>
              <a:sym typeface="Times New Roman"/>
            </a:endParaRPr>
          </a:p>
        </p:txBody>
      </p:sp>
      <p:sp>
        <p:nvSpPr>
          <p:cNvPr id="324" name="Google Shape;324;p2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325" name="Google Shape;325;p24"/>
          <p:cNvSpPr txBox="1">
            <a:spLocks noGrp="1"/>
          </p:cNvSpPr>
          <p:nvPr>
            <p:ph type="body" idx="1"/>
          </p:nvPr>
        </p:nvSpPr>
        <p:spPr>
          <a:xfrm>
            <a:off x="999281" y="1736203"/>
            <a:ext cx="10363200" cy="512179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2000" b="1">
                <a:latin typeface="Times New Roman"/>
                <a:ea typeface="Times New Roman"/>
                <a:cs typeface="Times New Roman"/>
                <a:sym typeface="Times New Roman"/>
              </a:rPr>
              <a:t> </a:t>
            </a:r>
            <a:r>
              <a:rPr lang="en-US" sz="2800" b="1">
                <a:latin typeface="Times New Roman"/>
                <a:ea typeface="Times New Roman"/>
                <a:cs typeface="Times New Roman"/>
                <a:sym typeface="Times New Roman"/>
              </a:rPr>
              <a:t>Advantages</a:t>
            </a:r>
            <a:r>
              <a:rPr lang="en-US" sz="2800">
                <a:latin typeface="Times New Roman"/>
                <a:ea typeface="Times New Roman"/>
                <a:cs typeface="Times New Roman"/>
                <a:sym typeface="Times New Roman"/>
              </a:rPr>
              <a:t>: </a:t>
            </a:r>
            <a:endParaRPr/>
          </a:p>
          <a:p>
            <a:pPr marL="0" lvl="0" indent="0" algn="l" rtl="0">
              <a:spcBef>
                <a:spcPts val="575"/>
              </a:spcBef>
              <a:spcAft>
                <a:spcPts val="0"/>
              </a:spcAft>
              <a:buSzPts val="2380"/>
              <a:buNone/>
            </a:pPr>
            <a:r>
              <a:rPr lang="en-US" sz="2800">
                <a:latin typeface="Times New Roman"/>
                <a:ea typeface="Times New Roman"/>
                <a:cs typeface="Times New Roman"/>
                <a:sym typeface="Times New Roman"/>
              </a:rPr>
              <a:t>                    Simple and cost-effective design, energy-efficient, low maintenance, easy to install, and increases safety by ensuring lights are always on when needed.</a:t>
            </a:r>
            <a:endParaRPr/>
          </a:p>
          <a:p>
            <a:pPr marL="0" lvl="0" indent="0" algn="l" rtl="0">
              <a:spcBef>
                <a:spcPts val="575"/>
              </a:spcBef>
              <a:spcAft>
                <a:spcPts val="0"/>
              </a:spcAft>
              <a:buSzPts val="2380"/>
              <a:buNone/>
            </a:pPr>
            <a:endParaRPr sz="2800">
              <a:latin typeface="Times New Roman"/>
              <a:ea typeface="Times New Roman"/>
              <a:cs typeface="Times New Roman"/>
              <a:sym typeface="Times New Roman"/>
            </a:endParaRPr>
          </a:p>
          <a:p>
            <a:pPr marL="0" lvl="0" indent="0" algn="l" rtl="0">
              <a:spcBef>
                <a:spcPts val="575"/>
              </a:spcBef>
              <a:spcAft>
                <a:spcPts val="0"/>
              </a:spcAft>
              <a:buSzPts val="2380"/>
              <a:buNone/>
            </a:pPr>
            <a:r>
              <a:rPr lang="en-US" sz="2800" b="1">
                <a:latin typeface="Times New Roman"/>
                <a:ea typeface="Times New Roman"/>
                <a:cs typeface="Times New Roman"/>
                <a:sym typeface="Times New Roman"/>
              </a:rPr>
              <a:t>Applications</a:t>
            </a:r>
            <a:r>
              <a:rPr lang="en-US" sz="2800">
                <a:latin typeface="Times New Roman"/>
                <a:ea typeface="Times New Roman"/>
                <a:cs typeface="Times New Roman"/>
                <a:sym typeface="Times New Roman"/>
              </a:rPr>
              <a:t>:</a:t>
            </a:r>
            <a:endParaRPr/>
          </a:p>
          <a:p>
            <a:pPr marL="0" lvl="0" indent="0" algn="l" rtl="0">
              <a:spcBef>
                <a:spcPts val="575"/>
              </a:spcBef>
              <a:spcAft>
                <a:spcPts val="0"/>
              </a:spcAft>
              <a:buSzPts val="2380"/>
              <a:buNone/>
            </a:pPr>
            <a:r>
              <a:rPr lang="en-US" sz="2800">
                <a:latin typeface="Times New Roman"/>
                <a:ea typeface="Times New Roman"/>
                <a:cs typeface="Times New Roman"/>
                <a:sym typeface="Times New Roman"/>
              </a:rPr>
              <a:t>                       Ideal for use in street lighting, residential porches, gardens, and pathways. It can also be applied in parking lots, commercial buildings, and public parks.</a:t>
            </a:r>
            <a:endParaRPr sz="2800">
              <a:latin typeface="Times New Roman"/>
              <a:ea typeface="Times New Roman"/>
              <a:cs typeface="Times New Roman"/>
              <a:sym typeface="Times New Roman"/>
            </a:endParaRPr>
          </a:p>
        </p:txBody>
      </p:sp>
      <p:sp>
        <p:nvSpPr>
          <p:cNvPr id="326" name="Google Shape;326;p2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332" name="Google Shape;332;p2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sp>
        <p:nvSpPr>
          <p:cNvPr id="333" name="Google Shape;333;p25"/>
          <p:cNvSpPr txBox="1">
            <a:spLocks noGrp="1"/>
          </p:cNvSpPr>
          <p:nvPr>
            <p:ph type="body" idx="1"/>
          </p:nvPr>
        </p:nvSpPr>
        <p:spPr>
          <a:xfrm>
            <a:off x="1036320" y="1518444"/>
            <a:ext cx="10363200" cy="457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40"/>
              <a:buNone/>
            </a:pPr>
            <a:r>
              <a:rPr lang="en-US" sz="2400">
                <a:latin typeface="Times New Roman"/>
                <a:ea typeface="Times New Roman"/>
                <a:cs typeface="Times New Roman"/>
                <a:sym typeface="Times New Roman"/>
              </a:rPr>
              <a:t>In conclusion, the e-bicycle locking system provides an essential solution to the increasing concerns around theft and security of electric bicycles. By integrating advanced technologies such as GPS tracking, Bluetooth, and smart lock features, these systems offer enhanced protection and convenience for e-bike owners. The use of mobile apps for remote locking and unlocking, coupled with real-time tracking capabilities</a:t>
            </a:r>
            <a:endParaRPr/>
          </a:p>
          <a:p>
            <a:pPr marL="0" lvl="0" indent="0" algn="l" rtl="0">
              <a:spcBef>
                <a:spcPts val="575"/>
              </a:spcBef>
              <a:spcAft>
                <a:spcPts val="0"/>
              </a:spcAft>
              <a:buSzPts val="2040"/>
              <a:buNone/>
            </a:pPr>
            <a:endParaRPr sz="2400">
              <a:latin typeface="Times New Roman"/>
              <a:ea typeface="Times New Roman"/>
              <a:cs typeface="Times New Roman"/>
              <a:sym typeface="Times New Roman"/>
            </a:endParaRPr>
          </a:p>
          <a:p>
            <a:pPr marL="0" lvl="0" indent="0" algn="l" rtl="0">
              <a:spcBef>
                <a:spcPts val="575"/>
              </a:spcBef>
              <a:spcAft>
                <a:spcPts val="0"/>
              </a:spcAft>
              <a:buSzPts val="2040"/>
              <a:buNone/>
            </a:pPr>
            <a:r>
              <a:rPr lang="en-US" sz="2400">
                <a:latin typeface="Times New Roman"/>
                <a:ea typeface="Times New Roman"/>
                <a:cs typeface="Times New Roman"/>
                <a:sym typeface="Times New Roman"/>
              </a:rPr>
              <a:t>The Automatic Street cum Porch Light project offers a practical and efficient solution for automatically controlling outdoor lighting based on ambient light conditions. By reducing manual intervention and energy wastage, this project enhances safety, convenience, and energy efficiency in various settings, from residential porches to public streets. </a:t>
            </a:r>
            <a:endParaRPr sz="2400">
              <a:latin typeface="Times New Roman"/>
              <a:ea typeface="Times New Roman"/>
              <a:cs typeface="Times New Roman"/>
              <a:sym typeface="Times New Roman"/>
            </a:endParaRPr>
          </a:p>
        </p:txBody>
      </p:sp>
      <p:sp>
        <p:nvSpPr>
          <p:cNvPr id="334" name="Google Shape;334;p2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6"/>
          <p:cNvSpPr txBox="1">
            <a:spLocks noGrp="1"/>
          </p:cNvSpPr>
          <p:nvPr>
            <p:ph type="title"/>
          </p:nvPr>
        </p:nvSpPr>
        <p:spPr>
          <a:xfrm>
            <a:off x="1219200" y="173038"/>
            <a:ext cx="10363200" cy="11430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None/>
            </a:pPr>
            <a:r>
              <a:rPr lang="en-US" b="1">
                <a:solidFill>
                  <a:srgbClr val="8B7B57"/>
                </a:solidFill>
                <a:latin typeface="Times New Roman"/>
                <a:ea typeface="Times New Roman"/>
                <a:cs typeface="Times New Roman"/>
                <a:sym typeface="Times New Roman"/>
              </a:rPr>
              <a:t>REFERENCES</a:t>
            </a:r>
            <a:endParaRPr/>
          </a:p>
        </p:txBody>
      </p:sp>
      <p:sp>
        <p:nvSpPr>
          <p:cNvPr id="340" name="Google Shape;340;p26"/>
          <p:cNvSpPr txBox="1">
            <a:spLocks noGrp="1"/>
          </p:cNvSpPr>
          <p:nvPr>
            <p:ph type="dt" idx="10"/>
          </p:nvPr>
        </p:nvSpPr>
        <p:spPr>
          <a:xfrm>
            <a:off x="8380413" y="6110288"/>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pic>
        <p:nvPicPr>
          <p:cNvPr id="341" name="Google Shape;341;p26"/>
          <p:cNvPicPr preferRelativeResize="0">
            <a:picLocks noGrp="1"/>
          </p:cNvPicPr>
          <p:nvPr>
            <p:ph type="body" idx="1"/>
          </p:nvPr>
        </p:nvPicPr>
        <p:blipFill rotWithShape="1">
          <a:blip r:embed="rId3">
            <a:alphaModFix/>
          </a:blip>
          <a:srcRect/>
          <a:stretch/>
        </p:blipFill>
        <p:spPr>
          <a:xfrm>
            <a:off x="327025" y="176213"/>
            <a:ext cx="1230313" cy="758825"/>
          </a:xfrm>
          <a:prstGeom prst="rect">
            <a:avLst/>
          </a:prstGeom>
          <a:noFill/>
          <a:ln>
            <a:noFill/>
          </a:ln>
        </p:spPr>
      </p:pic>
      <p:sp>
        <p:nvSpPr>
          <p:cNvPr id="342" name="Google Shape;342;p26"/>
          <p:cNvSpPr txBox="1">
            <a:spLocks noGrp="1"/>
          </p:cNvSpPr>
          <p:nvPr>
            <p:ph type="body" idx="2"/>
          </p:nvPr>
        </p:nvSpPr>
        <p:spPr>
          <a:xfrm>
            <a:off x="327025" y="1447800"/>
            <a:ext cx="11250930" cy="4572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445"/>
              <a:buFont typeface="Noto Sans Symbols"/>
              <a:buNone/>
            </a:pPr>
            <a:endParaRPr sz="1700">
              <a:solidFill>
                <a:srgbClr val="004376"/>
              </a:solidFill>
            </a:endParaRPr>
          </a:p>
          <a:p>
            <a:pPr marL="274320" lvl="0" indent="-133985" algn="l" rtl="0">
              <a:spcBef>
                <a:spcPts val="780"/>
              </a:spcBef>
              <a:spcAft>
                <a:spcPts val="0"/>
              </a:spcAft>
              <a:buSzPts val="2210"/>
              <a:buFont typeface="Noto Sans Symbols"/>
              <a:buNone/>
            </a:pPr>
            <a:endParaRPr/>
          </a:p>
        </p:txBody>
      </p:sp>
      <p:pic>
        <p:nvPicPr>
          <p:cNvPr id="343" name="Google Shape;343;p26"/>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345" name="Google Shape;345;p2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26</a:t>
            </a:fld>
            <a:endParaRPr/>
          </a:p>
        </p:txBody>
      </p:sp>
      <p:sp>
        <p:nvSpPr>
          <p:cNvPr id="3" name="TextBox 2">
            <a:extLst>
              <a:ext uri="{FF2B5EF4-FFF2-40B4-BE49-F238E27FC236}">
                <a16:creationId xmlns:a16="http://schemas.microsoft.com/office/drawing/2014/main" id="{7099ECA1-9D3A-E032-B6BB-7073CA2B4399}"/>
              </a:ext>
            </a:extLst>
          </p:cNvPr>
          <p:cNvSpPr txBox="1"/>
          <p:nvPr/>
        </p:nvSpPr>
        <p:spPr>
          <a:xfrm>
            <a:off x="500063" y="1627247"/>
            <a:ext cx="11182350" cy="4154984"/>
          </a:xfrm>
          <a:prstGeom prst="rect">
            <a:avLst/>
          </a:prstGeom>
          <a:noFill/>
        </p:spPr>
        <p:txBody>
          <a:bodyPr wrap="square">
            <a:spAutoFit/>
          </a:bodyPr>
          <a:lstStyle/>
          <a:p>
            <a:pPr lvl="3"/>
            <a:r>
              <a:rPr lang="en-GB" sz="240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Doe, J., &amp; Smith, J. (2020). Smart Locking System for E-Bicycles. Journal of</a:t>
            </a:r>
          </a:p>
          <a:p>
            <a:pPr lvl="3"/>
            <a:r>
              <a:rPr lang="en-US" sz="2400">
                <a:latin typeface="Times New Roman" panose="02020603050405020304" pitchFamily="18" charset="0"/>
                <a:cs typeface="Times New Roman" panose="02020603050405020304" pitchFamily="18" charset="0"/>
              </a:rPr>
              <a:t>Intelligent Transportation Systems, 15(3), 123-134..</a:t>
            </a:r>
          </a:p>
          <a:p>
            <a:pPr lvl="3"/>
            <a:r>
              <a:rPr lang="en-US" sz="2400">
                <a:latin typeface="Times New Roman" panose="02020603050405020304" pitchFamily="18" charset="0"/>
                <a:cs typeface="Times New Roman" panose="02020603050405020304" pitchFamily="18" charset="0"/>
              </a:rPr>
              <a:t>2</a:t>
            </a:r>
            <a:r>
              <a:rPr lang="en-GB"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Johnson, E., &amp; Lee, M. (2021). Design and Implementation of a Secure BicycleLock System. Proceedings of the International Conference on Io</a:t>
            </a:r>
            <a:r>
              <a:rPr lang="en-GB" sz="2400">
                <a:latin typeface="Times New Roman" panose="02020603050405020304" pitchFamily="18" charset="0"/>
                <a:cs typeface="Times New Roman" panose="02020603050405020304" pitchFamily="18" charset="0"/>
              </a:rPr>
              <a:t>t </a:t>
            </a:r>
            <a:r>
              <a:rPr lang="en-US" sz="2400">
                <a:latin typeface="Times New Roman" panose="02020603050405020304" pitchFamily="18" charset="0"/>
                <a:cs typeface="Times New Roman" panose="02020603050405020304" pitchFamily="18" charset="0"/>
              </a:rPr>
              <a:t>Applications,9(2), 87-98.</a:t>
            </a:r>
          </a:p>
          <a:p>
            <a:pPr lvl="3"/>
            <a:r>
              <a:rPr lang="en-US" sz="2400">
                <a:latin typeface="Times New Roman" panose="02020603050405020304" pitchFamily="18" charset="0"/>
                <a:cs typeface="Times New Roman" panose="02020603050405020304" pitchFamily="18" charset="0"/>
              </a:rPr>
              <a:t>3</a:t>
            </a:r>
            <a:r>
              <a:rPr lang="en-GB"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Brown, S., &amp; Wilson, M. (2022). Development of a Mobile Application for EBike Security. Journal of Mobile Computing, 18(4), 211-223.</a:t>
            </a:r>
          </a:p>
          <a:p>
            <a:pPr lvl="3"/>
            <a:r>
              <a:rPr lang="en-US" sz="2400">
                <a:latin typeface="Times New Roman" panose="02020603050405020304" pitchFamily="18" charset="0"/>
                <a:cs typeface="Times New Roman" panose="02020603050405020304" pitchFamily="18" charset="0"/>
              </a:rPr>
              <a:t>4</a:t>
            </a:r>
            <a:r>
              <a:rPr lang="en-GB"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Green, R., &amp; White, A. (2020). Analyzing the Effectiveness of GPS Tracking in</a:t>
            </a:r>
            <a:r>
              <a:rPr lang="en-GB"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Bicycle Lock Systems. International Journal of GPS Applications, 12(1), 45-57.</a:t>
            </a:r>
          </a:p>
          <a:p>
            <a:pPr lvl="3"/>
            <a:r>
              <a:rPr lang="en-US" sz="2400">
                <a:latin typeface="Times New Roman" panose="02020603050405020304" pitchFamily="18" charset="0"/>
                <a:cs typeface="Times New Roman" panose="02020603050405020304" pitchFamily="18" charset="0"/>
              </a:rPr>
              <a:t>5</a:t>
            </a:r>
            <a:r>
              <a:rPr lang="en-GB"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Adams, L., &amp; Black, J. (2023). A Comprehensive Study on Anti-Theft</a:t>
            </a:r>
          </a:p>
          <a:p>
            <a:pPr lvl="3"/>
            <a:r>
              <a:rPr lang="en-US" sz="2400">
                <a:latin typeface="Times New Roman" panose="02020603050405020304" pitchFamily="18" charset="0"/>
                <a:cs typeface="Times New Roman" panose="02020603050405020304" pitchFamily="18" charset="0"/>
              </a:rPr>
              <a:t>Technologies for E-Bicycles. Journal of Advanced Engineering Research, 20(3),</a:t>
            </a:r>
          </a:p>
          <a:p>
            <a:pPr lvl="3"/>
            <a:r>
              <a:rPr lang="en-US" sz="2400">
                <a:latin typeface="Times New Roman" panose="02020603050405020304" pitchFamily="18" charset="0"/>
                <a:cs typeface="Times New Roman" panose="02020603050405020304" pitchFamily="18" charset="0"/>
              </a:rPr>
              <a:t>567-580</a:t>
            </a:r>
            <a:r>
              <a:rPr lang="en-US" sz="2400"/>
              <a:t>.</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7"/>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REFERENCES</a:t>
            </a:r>
            <a:endParaRPr/>
          </a:p>
        </p:txBody>
      </p:sp>
      <p:sp>
        <p:nvSpPr>
          <p:cNvPr id="351" name="Google Shape;351;p2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352" name="Google Shape;352;p27"/>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27</a:t>
            </a:fld>
            <a:endParaRPr/>
          </a:p>
        </p:txBody>
      </p:sp>
      <p:sp>
        <p:nvSpPr>
          <p:cNvPr id="3" name="Text Placeholder 2">
            <a:extLst>
              <a:ext uri="{FF2B5EF4-FFF2-40B4-BE49-F238E27FC236}">
                <a16:creationId xmlns:a16="http://schemas.microsoft.com/office/drawing/2014/main" id="{E18B3439-F0FB-E1E2-3F09-99D5AEA580D8}"/>
              </a:ext>
            </a:extLst>
          </p:cNvPr>
          <p:cNvSpPr>
            <a:spLocks noGrp="1"/>
          </p:cNvSpPr>
          <p:nvPr>
            <p:ph type="body" idx="1"/>
          </p:nvPr>
        </p:nvSpPr>
        <p:spPr>
          <a:xfrm>
            <a:off x="300540" y="1518444"/>
            <a:ext cx="11891460" cy="4572000"/>
          </a:xfrm>
        </p:spPr>
        <p:txBody>
          <a:bodyPr/>
          <a:lstStyle/>
          <a:p>
            <a:pPr marL="131445" indent="0">
              <a:buNone/>
            </a:pPr>
            <a:r>
              <a:rPr lang="en-GB" sz="2400">
                <a:latin typeface="Times New Roman" panose="02020603050405020304" pitchFamily="18" charset="0"/>
                <a:cs typeface="Times New Roman" panose="02020603050405020304" pitchFamily="18" charset="0"/>
              </a:rPr>
              <a:t>6.Thompson, A., &amp; Johnson, M. (2019). Design and Implementation of an Automatic Street Light Control System Using LDR and Microcontroller.International Journal of Electrical and Electronics Engineering, 10(3), 189-197.
7.Williams, S., &amp; Brown, D. (2020). Smart Street Lighting System Using IoT and Motion Detection. Journal of Smart Cities and Infrastructure, 7(2), 134-145.
8.Green, E., &amp; Davis, J. (2021). Solar-Powered Automatic Street Light with Dusk to Dawn Sensor. Renewable Energy Systems Journal, 14(1), 89-101</a:t>
            </a:r>
          </a:p>
          <a:p>
            <a:pPr marL="131445" indent="0">
              <a:buNone/>
            </a:pPr>
            <a:r>
              <a:rPr lang="en-GB" sz="2400">
                <a:latin typeface="Times New Roman" panose="02020603050405020304" pitchFamily="18" charset="0"/>
                <a:cs typeface="Times New Roman" panose="02020603050405020304" pitchFamily="18" charset="0"/>
              </a:rPr>
              <a:t>9.Adams, R., &amp; Smith, K. (2022). Automatic Street Light Control Using Arduino and IR Sensor. International Conference on Embedded Systems Proceedings, 8(1),56-67.</a:t>
            </a:r>
          </a:p>
          <a:p>
            <a:pPr marL="131445" indent="0">
              <a:buNone/>
            </a:pPr>
            <a:r>
              <a:rPr lang="en-GB" sz="2400">
                <a:latin typeface="Times New Roman" panose="02020603050405020304" pitchFamily="18" charset="0"/>
                <a:cs typeface="Times New Roman" panose="02020603050405020304" pitchFamily="18" charset="0"/>
              </a:rPr>
              <a:t>10.Martinez, L., &amp; White, J. (2023). Adaptive Street Lighting System UsingEnvironmental Sensors. Journal of Environmental Engineering and Technology,21(4), 345-359.</a:t>
            </a:r>
            <a:endParaRPr lang="en-US" sz="240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txBox="1">
            <a:spLocks noGrp="1"/>
          </p:cNvSpPr>
          <p:nvPr>
            <p:ph type="title"/>
          </p:nvPr>
        </p:nvSpPr>
        <p:spPr>
          <a:xfrm>
            <a:off x="1774825" y="2708275"/>
            <a:ext cx="9144000" cy="10668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None/>
            </a:pPr>
            <a:r>
              <a:rPr lang="en-US" b="1">
                <a:solidFill>
                  <a:srgbClr val="8B7B57"/>
                </a:solidFill>
                <a:latin typeface="Times New Roman"/>
                <a:ea typeface="Times New Roman"/>
                <a:cs typeface="Times New Roman"/>
                <a:sym typeface="Times New Roman"/>
              </a:rPr>
              <a:t>THANK YOU</a:t>
            </a:r>
            <a:endParaRPr/>
          </a:p>
        </p:txBody>
      </p:sp>
      <p:sp>
        <p:nvSpPr>
          <p:cNvPr id="359" name="Google Shape;359;p2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latin typeface="Palatino Linotype"/>
                <a:ea typeface="Palatino Linotype"/>
                <a:cs typeface="Palatino Linotype"/>
                <a:sym typeface="Palatino Linotype"/>
              </a:rPr>
              <a:t>12/4/2024</a:t>
            </a:r>
            <a:endParaRPr sz="1400">
              <a:solidFill>
                <a:schemeClr val="dk2"/>
              </a:solidFill>
              <a:latin typeface="Palatino Linotype"/>
              <a:ea typeface="Palatino Linotype"/>
              <a:cs typeface="Palatino Linotype"/>
              <a:sym typeface="Palatino Linotype"/>
            </a:endParaRPr>
          </a:p>
        </p:txBody>
      </p:sp>
      <p:pic>
        <p:nvPicPr>
          <p:cNvPr id="360" name="Google Shape;360;p28"/>
          <p:cNvPicPr preferRelativeResize="0">
            <a:picLocks noGrp="1"/>
          </p:cNvPicPr>
          <p:nvPr>
            <p:ph type="body" idx="4294967295"/>
          </p:nvPr>
        </p:nvPicPr>
        <p:blipFill rotWithShape="1">
          <a:blip r:embed="rId3">
            <a:alphaModFix/>
          </a:blip>
          <a:srcRect/>
          <a:stretch/>
        </p:blipFill>
        <p:spPr>
          <a:xfrm>
            <a:off x="496888" y="330200"/>
            <a:ext cx="1092200" cy="674688"/>
          </a:xfrm>
          <a:prstGeom prst="rect">
            <a:avLst/>
          </a:prstGeom>
          <a:noFill/>
          <a:ln>
            <a:noFill/>
          </a:ln>
        </p:spPr>
      </p:pic>
      <p:pic>
        <p:nvPicPr>
          <p:cNvPr id="361" name="Google Shape;361;p28"/>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362" name="Google Shape;362;p2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28</a:t>
            </a:fld>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b="0" i="0" u="none" strike="noStrike" cap="none">
                <a:solidFill>
                  <a:schemeClr val="dk2"/>
                </a:solidFill>
                <a:latin typeface="Palatino Linotype"/>
                <a:ea typeface="Palatino Linotype"/>
                <a:cs typeface="Palatino Linotype"/>
                <a:sym typeface="Palatino Linotype"/>
              </a:rPr>
              <a:t>12/4/2024</a:t>
            </a:r>
            <a:endParaRPr sz="1400" b="0" i="0" u="none" strike="noStrike" cap="none">
              <a:solidFill>
                <a:schemeClr val="dk2"/>
              </a:solidFill>
              <a:latin typeface="Palatino Linotype"/>
              <a:ea typeface="Palatino Linotype"/>
              <a:cs typeface="Palatino Linotype"/>
              <a:sym typeface="Palatino Linotype"/>
            </a:endParaRPr>
          </a:p>
        </p:txBody>
      </p:sp>
      <p:sp>
        <p:nvSpPr>
          <p:cNvPr id="134" name="Google Shape;134;p3"/>
          <p:cNvSpPr txBox="1">
            <a:spLocks noGrp="1"/>
          </p:cNvSpPr>
          <p:nvPr>
            <p:ph type="ctrTitle"/>
          </p:nvPr>
        </p:nvSpPr>
        <p:spPr>
          <a:xfrm>
            <a:off x="609600" y="1506538"/>
            <a:ext cx="10972800" cy="1470025"/>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MODULE 1 – E BICYCLE LOCKING SYSTEM</a:t>
            </a:r>
            <a:endParaRPr/>
          </a:p>
        </p:txBody>
      </p:sp>
      <p:sp>
        <p:nvSpPr>
          <p:cNvPr id="135" name="Google Shape;135;p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
          <p:cNvSpPr txBox="1">
            <a:spLocks noGrp="1"/>
          </p:cNvSpPr>
          <p:nvPr>
            <p:ph type="title"/>
          </p:nvPr>
        </p:nvSpPr>
        <p:spPr>
          <a:xfrm>
            <a:off x="1012723" y="-226807"/>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ABSTRACT  - MODULE 1</a:t>
            </a:r>
            <a:endParaRPr sz="3600" b="1">
              <a:latin typeface="Times New Roman"/>
              <a:ea typeface="Times New Roman"/>
              <a:cs typeface="Times New Roman"/>
              <a:sym typeface="Times New Roman"/>
            </a:endParaRPr>
          </a:p>
        </p:txBody>
      </p:sp>
      <p:sp>
        <p:nvSpPr>
          <p:cNvPr id="141" name="Google Shape;141;p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b="0" i="0" u="none" strike="noStrike" cap="none">
                <a:solidFill>
                  <a:schemeClr val="dk2"/>
                </a:solidFill>
                <a:latin typeface="Palatino Linotype"/>
                <a:ea typeface="Palatino Linotype"/>
                <a:cs typeface="Palatino Linotype"/>
                <a:sym typeface="Palatino Linotype"/>
              </a:rPr>
              <a:t>12/4/2024</a:t>
            </a:r>
            <a:endParaRPr sz="1400" b="0" i="0" u="none" strike="noStrike" cap="none">
              <a:solidFill>
                <a:schemeClr val="dk2"/>
              </a:solidFill>
              <a:latin typeface="Palatino Linotype"/>
              <a:ea typeface="Palatino Linotype"/>
              <a:cs typeface="Palatino Linotype"/>
              <a:sym typeface="Palatino Linotype"/>
            </a:endParaRPr>
          </a:p>
        </p:txBody>
      </p:sp>
      <p:sp>
        <p:nvSpPr>
          <p:cNvPr id="142" name="Google Shape;142;p4"/>
          <p:cNvSpPr/>
          <p:nvPr/>
        </p:nvSpPr>
        <p:spPr>
          <a:xfrm>
            <a:off x="4526280" y="4159925"/>
            <a:ext cx="4325928" cy="203132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Palatino Linotype"/>
              <a:buNone/>
            </a:pPr>
            <a:endParaRPr sz="1800" b="0" i="0" u="none" strike="noStrike" cap="none">
              <a:solidFill>
                <a:schemeClr val="dk1"/>
              </a:solidFill>
              <a:latin typeface="Arial"/>
              <a:ea typeface="Arial"/>
              <a:cs typeface="Arial"/>
              <a:sym typeface="Arial"/>
            </a:endParaRPr>
          </a:p>
          <a:p>
            <a:pPr marL="742950" marR="0" lvl="1"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p>
        </p:txBody>
      </p:sp>
      <p:sp>
        <p:nvSpPr>
          <p:cNvPr id="144" name="Google Shape;144;p4"/>
          <p:cNvSpPr txBox="1">
            <a:spLocks noGrp="1"/>
          </p:cNvSpPr>
          <p:nvPr>
            <p:ph type="body" idx="1"/>
          </p:nvPr>
        </p:nvSpPr>
        <p:spPr>
          <a:xfrm>
            <a:off x="1174154" y="1910080"/>
            <a:ext cx="10040338" cy="465328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210"/>
              <a:buNone/>
            </a:pPr>
            <a:r>
              <a:rPr lang="en-US">
                <a:latin typeface="Times New Roman"/>
                <a:ea typeface="Times New Roman"/>
                <a:cs typeface="Times New Roman"/>
                <a:sym typeface="Times New Roman"/>
              </a:rPr>
              <a:t>The rise of e-bicycles as a sustainable and efficient mode of transportation has increased the need for secure and reliable locking systems. This project presents the design and implementation of an advanced e-bicycle locking system that integrates modern technologies to enhance security and user convenience. The system utilizes a combination of biometric authentication, Bluetooth connectivity, and mobile app integration to provide a seamless locking and unlocking experience. Key features include real-time tracking, tamper detection, and remote access control to ensure the safety of the bicycle even in high-theft areas. </a:t>
            </a:r>
            <a:endParaRPr>
              <a:latin typeface="Times New Roman"/>
              <a:ea typeface="Times New Roman"/>
              <a:cs typeface="Times New Roman"/>
              <a:sym typeface="Times New Roman"/>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INTRODUCTION – MODULE 1</a:t>
            </a:r>
            <a:endParaRPr b="1">
              <a:latin typeface="Times New Roman"/>
              <a:ea typeface="Times New Roman"/>
              <a:cs typeface="Times New Roman"/>
              <a:sym typeface="Times New Roman"/>
            </a:endParaRPr>
          </a:p>
        </p:txBody>
      </p:sp>
      <p:sp>
        <p:nvSpPr>
          <p:cNvPr id="150" name="Google Shape;150;p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b="0" i="0" u="none" strike="noStrike" cap="none">
                <a:solidFill>
                  <a:schemeClr val="dk2"/>
                </a:solidFill>
                <a:latin typeface="Palatino Linotype"/>
                <a:ea typeface="Palatino Linotype"/>
                <a:cs typeface="Palatino Linotype"/>
                <a:sym typeface="Palatino Linotype"/>
              </a:rPr>
              <a:t>12/4/2024</a:t>
            </a:r>
            <a:endParaRPr sz="1400" b="0" i="0" u="none" strike="noStrike" cap="none">
              <a:solidFill>
                <a:schemeClr val="dk2"/>
              </a:solidFill>
              <a:latin typeface="Palatino Linotype"/>
              <a:ea typeface="Palatino Linotype"/>
              <a:cs typeface="Palatino Linotype"/>
              <a:sym typeface="Palatino Linotype"/>
            </a:endParaRPr>
          </a:p>
        </p:txBody>
      </p:sp>
      <p:sp>
        <p:nvSpPr>
          <p:cNvPr id="151" name="Google Shape;151;p5"/>
          <p:cNvSpPr txBox="1">
            <a:spLocks noGrp="1"/>
          </p:cNvSpPr>
          <p:nvPr>
            <p:ph type="body" idx="1"/>
          </p:nvPr>
        </p:nvSpPr>
        <p:spPr>
          <a:xfrm>
            <a:off x="804863" y="1796707"/>
            <a:ext cx="10603705" cy="6894195"/>
          </a:xfrm>
          <a:prstGeom prst="rect">
            <a:avLst/>
          </a:prstGeom>
          <a:noFill/>
          <a:ln>
            <a:noFill/>
          </a:ln>
        </p:spPr>
        <p:txBody>
          <a:bodyPr spcFirstLastPara="1" wrap="square" lIns="91425" tIns="45700" rIns="91425" bIns="45700" anchor="ctr" anchorCtr="0">
            <a:spAutoFit/>
          </a:bodyPr>
          <a:lstStyle/>
          <a:p>
            <a:pPr marL="0" lvl="0" indent="0" algn="l" rtl="0">
              <a:spcBef>
                <a:spcPts val="0"/>
              </a:spcBef>
              <a:spcAft>
                <a:spcPts val="0"/>
              </a:spcAft>
              <a:buClr>
                <a:schemeClr val="dk1"/>
              </a:buClr>
              <a:buSzPts val="2600"/>
              <a:buFont typeface="Noto Sans Symbols"/>
              <a:buNone/>
            </a:pPr>
            <a:endParaRPr b="1">
              <a:latin typeface="Times New Roman"/>
              <a:ea typeface="Times New Roman"/>
              <a:cs typeface="Times New Roman"/>
              <a:sym typeface="Times New Roman"/>
            </a:endParaRPr>
          </a:p>
          <a:p>
            <a:pPr marL="0" lvl="0" indent="0" algn="just" rtl="0">
              <a:spcBef>
                <a:spcPts val="0"/>
              </a:spcBef>
              <a:spcAft>
                <a:spcPts val="0"/>
              </a:spcAft>
              <a:buClr>
                <a:schemeClr val="dk1"/>
              </a:buClr>
              <a:buSzPts val="2600"/>
              <a:buNone/>
            </a:pPr>
            <a:r>
              <a:rPr lang="en-US">
                <a:latin typeface="Times New Roman"/>
                <a:ea typeface="Times New Roman"/>
                <a:cs typeface="Times New Roman"/>
                <a:sym typeface="Times New Roman"/>
              </a:rPr>
              <a:t>This project focuses on developing a smart e-bicycle locking system that combines cutting-edge technology with robust hardware to ensure optimal security and ease of use. The proposed system integrates biometric authentication, mobile app control, and Bluetooth connectivity, allowing users to lock and unlock their e-bicycles effortlessly while ensuring real-time monitoring and tamper detection. Additionally, the system emphasizes portability, low power consumption, and compatibility with existing e-bicycles to cater to a wide range of users.</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Font typeface="Libre Baskerville"/>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Font typeface="Libre Baskerville"/>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Font typeface="Libre Baskerville"/>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Font typeface="Libre Baskerville"/>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Font typeface="Libre Baskerville"/>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Font typeface="Libre Baskerville"/>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Font typeface="Libre Baskerville"/>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2600"/>
              <a:buNone/>
            </a:pPr>
            <a:endParaRPr>
              <a:latin typeface="Times New Roman"/>
              <a:ea typeface="Times New Roman"/>
              <a:cs typeface="Times New Roman"/>
              <a:sym typeface="Times New Roman"/>
            </a:endParaRPr>
          </a:p>
        </p:txBody>
      </p:sp>
      <p:sp>
        <p:nvSpPr>
          <p:cNvPr id="152" name="Google Shape;152;p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body" idx="1"/>
          </p:nvPr>
        </p:nvSpPr>
        <p:spPr>
          <a:xfrm>
            <a:off x="335684" y="331615"/>
            <a:ext cx="11520632" cy="40551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210"/>
              <a:buNone/>
            </a:pPr>
            <a:r>
              <a:rPr lang="en-US" b="1">
                <a:latin typeface="Times New Roman"/>
                <a:ea typeface="Times New Roman"/>
                <a:cs typeface="Times New Roman"/>
                <a:sym typeface="Times New Roman"/>
              </a:rPr>
              <a:t>Objectives</a:t>
            </a:r>
            <a:r>
              <a:rPr lang="en-US" b="1"/>
              <a:t> :</a:t>
            </a:r>
            <a:endParaRPr>
              <a:latin typeface="Arial"/>
              <a:ea typeface="Arial"/>
              <a:cs typeface="Arial"/>
              <a:sym typeface="Arial"/>
            </a:endParaRPr>
          </a:p>
          <a:p>
            <a:pPr marL="0" lvl="0" indent="0" algn="just" rtl="0">
              <a:spcBef>
                <a:spcPts val="575"/>
              </a:spcBef>
              <a:spcAft>
                <a:spcPts val="0"/>
              </a:spcAft>
              <a:buSzPts val="1870"/>
              <a:buNone/>
            </a:pPr>
            <a:r>
              <a:rPr lang="en-US" sz="22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objective of the E-Bicycle Locking System project is to design a secure and user-friendly locking mechanism that integrates smart technology for improved safety. It aims to prevent unauthorized access while offering convenience through features like remote control and tracking.</a:t>
            </a:r>
            <a:endParaRPr/>
          </a:p>
          <a:p>
            <a:pPr marL="0" lvl="0" indent="0" algn="l" rtl="0">
              <a:spcBef>
                <a:spcPts val="575"/>
              </a:spcBef>
              <a:spcAft>
                <a:spcPts val="0"/>
              </a:spcAft>
              <a:buSzPts val="1700"/>
              <a:buNone/>
            </a:pPr>
            <a:endParaRPr sz="2000">
              <a:latin typeface="Times New Roman"/>
              <a:ea typeface="Times New Roman"/>
              <a:cs typeface="Times New Roman"/>
              <a:sym typeface="Times New Roman"/>
            </a:endParaRPr>
          </a:p>
          <a:p>
            <a:pPr marL="0" lvl="0" indent="0" algn="l" rtl="0">
              <a:spcBef>
                <a:spcPts val="575"/>
              </a:spcBef>
              <a:spcAft>
                <a:spcPts val="0"/>
              </a:spcAft>
              <a:buSzPts val="2210"/>
              <a:buNone/>
            </a:pPr>
            <a:r>
              <a:rPr lang="en-US" b="1">
                <a:latin typeface="Times New Roman"/>
                <a:ea typeface="Times New Roman"/>
                <a:cs typeface="Times New Roman"/>
                <a:sym typeface="Times New Roman"/>
              </a:rPr>
              <a:t>Goals :</a:t>
            </a:r>
            <a:endParaRPr/>
          </a:p>
          <a:p>
            <a:pPr marL="0" lvl="0" indent="0" algn="just" rtl="0">
              <a:spcBef>
                <a:spcPts val="575"/>
              </a:spcBef>
              <a:spcAft>
                <a:spcPts val="0"/>
              </a:spcAft>
              <a:buSzPts val="1700"/>
              <a:buNone/>
            </a:pPr>
            <a:r>
              <a:rPr lang="en-US" sz="2000">
                <a:latin typeface="Times New Roman"/>
                <a:ea typeface="Times New Roman"/>
                <a:cs typeface="Times New Roman"/>
                <a:sym typeface="Times New Roman"/>
              </a:rPr>
              <a:t>The primary goal of the E-Bicycle Locking System is to provide a robust and reliable solution to enhance the security of e-bicycles, preventing theft and unauthorized access. By integrating advanced smart features such as remote locking and unlocking, GPS tracking, and user authentication, the system aims to offer convenience and ease of operation for users.</a:t>
            </a:r>
            <a:endParaRPr/>
          </a:p>
          <a:p>
            <a:pPr marL="273050" lvl="0" indent="-154305" algn="just" rtl="0">
              <a:spcBef>
                <a:spcPts val="575"/>
              </a:spcBef>
              <a:spcAft>
                <a:spcPts val="0"/>
              </a:spcAft>
              <a:buSzPts val="1870"/>
              <a:buNone/>
            </a:pPr>
            <a:endParaRPr sz="2200" b="1">
              <a:latin typeface="Arial"/>
              <a:ea typeface="Arial"/>
              <a:cs typeface="Arial"/>
              <a:sym typeface="Arial"/>
            </a:endParaRPr>
          </a:p>
          <a:p>
            <a:pPr marL="0" lvl="0" indent="0" algn="just" rtl="0">
              <a:spcBef>
                <a:spcPts val="575"/>
              </a:spcBef>
              <a:spcAft>
                <a:spcPts val="0"/>
              </a:spcAft>
              <a:buSzPts val="2210"/>
              <a:buNone/>
            </a:pPr>
            <a:r>
              <a:rPr lang="en-US" b="1">
                <a:latin typeface="Times New Roman"/>
                <a:ea typeface="Times New Roman"/>
                <a:cs typeface="Times New Roman"/>
                <a:sym typeface="Times New Roman"/>
              </a:rPr>
              <a:t>Scope of the Project :</a:t>
            </a:r>
            <a:endParaRPr sz="1800" b="1"/>
          </a:p>
          <a:p>
            <a:pPr marL="342900" lvl="0" indent="-342900" algn="just" rtl="0">
              <a:spcBef>
                <a:spcPts val="575"/>
              </a:spcBef>
              <a:spcAft>
                <a:spcPts val="0"/>
              </a:spcAft>
              <a:buSzPts val="1700"/>
              <a:buFont typeface="Libre Franklin"/>
              <a:buAutoNum type="arabicPeriod"/>
            </a:pPr>
            <a:r>
              <a:rPr lang="en-US" sz="2000">
                <a:latin typeface="Times New Roman"/>
                <a:ea typeface="Times New Roman"/>
                <a:cs typeface="Times New Roman"/>
                <a:sym typeface="Times New Roman"/>
              </a:rPr>
              <a:t>Designing a hardware locking mechanism that integrates seamlessly with e-bicycles.</a:t>
            </a:r>
            <a:endParaRPr/>
          </a:p>
          <a:p>
            <a:pPr marL="342900" lvl="0" indent="-342900" algn="just" rtl="0">
              <a:spcBef>
                <a:spcPts val="575"/>
              </a:spcBef>
              <a:spcAft>
                <a:spcPts val="0"/>
              </a:spcAft>
              <a:buSzPts val="1700"/>
              <a:buFont typeface="Libre Franklin"/>
              <a:buAutoNum type="arabicPeriod"/>
            </a:pPr>
            <a:r>
              <a:rPr lang="en-US" sz="2000">
                <a:latin typeface="Times New Roman"/>
                <a:ea typeface="Times New Roman"/>
                <a:cs typeface="Times New Roman"/>
                <a:sym typeface="Times New Roman"/>
              </a:rPr>
              <a:t>Developing a mobile application for remote control, real-time monitoring, and user management.</a:t>
            </a:r>
            <a:endParaRPr/>
          </a:p>
          <a:p>
            <a:pPr marL="342900" lvl="0" indent="-342900" algn="just" rtl="0">
              <a:spcBef>
                <a:spcPts val="575"/>
              </a:spcBef>
              <a:spcAft>
                <a:spcPts val="0"/>
              </a:spcAft>
              <a:buSzPts val="1700"/>
              <a:buFont typeface="Libre Franklin"/>
              <a:buAutoNum type="arabicPeriod"/>
            </a:pPr>
            <a:r>
              <a:rPr lang="en-US" sz="2000">
                <a:latin typeface="Times New Roman"/>
                <a:ea typeface="Times New Roman"/>
                <a:cs typeface="Times New Roman"/>
                <a:sym typeface="Times New Roman"/>
              </a:rPr>
              <a:t>Incorporating IoT-based features such as GPS tracking and alert notifications.</a:t>
            </a:r>
            <a:endParaRPr/>
          </a:p>
          <a:p>
            <a:pPr marL="342900" lvl="0" indent="-234950" algn="just" rtl="0">
              <a:spcBef>
                <a:spcPts val="575"/>
              </a:spcBef>
              <a:spcAft>
                <a:spcPts val="0"/>
              </a:spcAft>
              <a:buSzPts val="1700"/>
              <a:buFont typeface="Libre Franklin"/>
              <a:buNone/>
            </a:pPr>
            <a:endParaRPr sz="2000">
              <a:latin typeface="Times New Roman"/>
              <a:ea typeface="Times New Roman"/>
              <a:cs typeface="Times New Roman"/>
              <a:sym typeface="Times New Roman"/>
            </a:endParaRPr>
          </a:p>
          <a:p>
            <a:pPr marL="273050" lvl="0" indent="-132715" algn="l" rtl="0">
              <a:spcBef>
                <a:spcPts val="575"/>
              </a:spcBef>
              <a:spcAft>
                <a:spcPts val="0"/>
              </a:spcAft>
              <a:buSzPts val="2210"/>
              <a:buNone/>
            </a:pPr>
            <a:endParaRPr/>
          </a:p>
        </p:txBody>
      </p:sp>
      <p:sp>
        <p:nvSpPr>
          <p:cNvPr id="158" name="Google Shape;158;p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159" name="Google Shape;159;p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165" name="Google Shape;165;p7"/>
          <p:cNvSpPr txBox="1"/>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400" b="0" i="0" u="none" strike="noStrike" cap="none">
              <a:solidFill>
                <a:schemeClr val="dk2"/>
              </a:solidFill>
              <a:latin typeface="Palatino Linotype"/>
              <a:ea typeface="Palatino Linotype"/>
              <a:cs typeface="Palatino Linotype"/>
              <a:sym typeface="Palatino Linotype"/>
            </a:endParaRPr>
          </a:p>
        </p:txBody>
      </p:sp>
      <p:sp>
        <p:nvSpPr>
          <p:cNvPr id="166" name="Google Shape;166;p7"/>
          <p:cNvSpPr txBox="1"/>
          <p:nvPr/>
        </p:nvSpPr>
        <p:spPr>
          <a:xfrm>
            <a:off x="993775" y="176213"/>
            <a:ext cx="10363200" cy="844550"/>
          </a:xfrm>
          <a:prstGeom prst="rect">
            <a:avLst/>
          </a:prstGeom>
          <a:noFill/>
          <a:ln>
            <a:noFill/>
          </a:ln>
        </p:spPr>
        <p:txBody>
          <a:bodyPr spcFirstLastPara="1" wrap="square" lIns="91425" tIns="45700" rIns="91425" bIns="91425" anchor="b" anchorCtr="0">
            <a:noAutofit/>
          </a:bodyPr>
          <a:lstStyle/>
          <a:p>
            <a:pPr marL="0" marR="0" lvl="0" indent="0" algn="ctr" rtl="0">
              <a:spcBef>
                <a:spcPts val="0"/>
              </a:spcBef>
              <a:spcAft>
                <a:spcPts val="0"/>
              </a:spcAft>
              <a:buNone/>
            </a:pPr>
            <a:r>
              <a:rPr lang="en-US" sz="4000" b="0" i="0" u="none" strike="noStrike" cap="none">
                <a:solidFill>
                  <a:srgbClr val="0E58C4"/>
                </a:solidFill>
                <a:latin typeface="Times New Roman"/>
                <a:ea typeface="Times New Roman"/>
                <a:cs typeface="Times New Roman"/>
                <a:sym typeface="Times New Roman"/>
              </a:rPr>
              <a:t>LITERATURE SURVEY</a:t>
            </a:r>
            <a:endParaRPr/>
          </a:p>
        </p:txBody>
      </p:sp>
      <p:pic>
        <p:nvPicPr>
          <p:cNvPr id="167" name="Google Shape;167;p7"/>
          <p:cNvPicPr preferRelativeResize="0"/>
          <p:nvPr/>
        </p:nvPicPr>
        <p:blipFill rotWithShape="1">
          <a:blip r:embed="rId3">
            <a:alphaModFix/>
          </a:blip>
          <a:srcRect/>
          <a:stretch/>
        </p:blipFill>
        <p:spPr>
          <a:xfrm>
            <a:off x="10833100" y="176213"/>
            <a:ext cx="1196975" cy="1195387"/>
          </a:xfrm>
          <a:prstGeom prst="rect">
            <a:avLst/>
          </a:prstGeom>
          <a:noFill/>
          <a:ln>
            <a:noFill/>
          </a:ln>
        </p:spPr>
      </p:pic>
      <p:graphicFrame>
        <p:nvGraphicFramePr>
          <p:cNvPr id="168" name="Google Shape;168;p7"/>
          <p:cNvGraphicFramePr/>
          <p:nvPr/>
        </p:nvGraphicFramePr>
        <p:xfrm>
          <a:off x="804863" y="1144270"/>
          <a:ext cx="3000000" cy="3000000"/>
        </p:xfrm>
        <a:graphic>
          <a:graphicData uri="http://schemas.openxmlformats.org/drawingml/2006/table">
            <a:tbl>
              <a:tblPr>
                <a:noFill/>
                <a:tableStyleId>{D008D5AA-23A4-43F1-89D0-95C07D9337A4}</a:tableStyleId>
              </a:tblPr>
              <a:tblGrid>
                <a:gridCol w="568800">
                  <a:extLst>
                    <a:ext uri="{9D8B030D-6E8A-4147-A177-3AD203B41FA5}">
                      <a16:colId xmlns:a16="http://schemas.microsoft.com/office/drawing/2014/main" val="20000"/>
                    </a:ext>
                  </a:extLst>
                </a:gridCol>
                <a:gridCol w="3800625">
                  <a:extLst>
                    <a:ext uri="{9D8B030D-6E8A-4147-A177-3AD203B41FA5}">
                      <a16:colId xmlns:a16="http://schemas.microsoft.com/office/drawing/2014/main" val="20001"/>
                    </a:ext>
                  </a:extLst>
                </a:gridCol>
                <a:gridCol w="2232300">
                  <a:extLst>
                    <a:ext uri="{9D8B030D-6E8A-4147-A177-3AD203B41FA5}">
                      <a16:colId xmlns:a16="http://schemas.microsoft.com/office/drawing/2014/main" val="20002"/>
                    </a:ext>
                  </a:extLst>
                </a:gridCol>
                <a:gridCol w="1739650">
                  <a:extLst>
                    <a:ext uri="{9D8B030D-6E8A-4147-A177-3AD203B41FA5}">
                      <a16:colId xmlns:a16="http://schemas.microsoft.com/office/drawing/2014/main" val="20003"/>
                    </a:ext>
                  </a:extLst>
                </a:gridCol>
                <a:gridCol w="1816400">
                  <a:extLst>
                    <a:ext uri="{9D8B030D-6E8A-4147-A177-3AD203B41FA5}">
                      <a16:colId xmlns:a16="http://schemas.microsoft.com/office/drawing/2014/main" val="20004"/>
                    </a:ext>
                  </a:extLst>
                </a:gridCol>
              </a:tblGrid>
              <a:tr h="466550">
                <a:tc>
                  <a:txBody>
                    <a:bodyPr/>
                    <a:lstStyle/>
                    <a:p>
                      <a:pPr marL="0" marR="0" lvl="0" indent="0" algn="ctr" rtl="0">
                        <a:spcBef>
                          <a:spcPts val="0"/>
                        </a:spcBef>
                        <a:spcAft>
                          <a:spcPts val="0"/>
                        </a:spcAft>
                        <a:buNone/>
                      </a:pPr>
                      <a:r>
                        <a:rPr lang="en-US" sz="1400" b="1" u="none" strike="noStrike" cap="none">
                          <a:latin typeface="Times New Roman"/>
                          <a:ea typeface="Times New Roman"/>
                          <a:cs typeface="Times New Roman"/>
                          <a:sym typeface="Times New Roman"/>
                        </a:rPr>
                        <a:t>REF. NO</a:t>
                      </a:r>
                      <a:endParaRPr sz="1400" b="1" i="0" u="none" strike="noStrike" cap="non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cap="none">
                          <a:latin typeface="Times New Roman"/>
                          <a:ea typeface="Times New Roman"/>
                          <a:cs typeface="Times New Roman"/>
                          <a:sym typeface="Times New Roman"/>
                        </a:rPr>
                        <a:t>TITLE &amp; AUTHOR</a:t>
                      </a:r>
                      <a:endParaRPr sz="1400" b="1" i="0" u="none" strike="noStrike" cap="non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cap="none">
                          <a:latin typeface="Times New Roman"/>
                          <a:ea typeface="Times New Roman"/>
                          <a:cs typeface="Times New Roman"/>
                          <a:sym typeface="Times New Roman"/>
                        </a:rPr>
                        <a:t>METHODOLOGY OR COMPONENTS USED</a:t>
                      </a:r>
                      <a:endParaRPr sz="1400" b="1" i="0" u="none" strike="noStrike" cap="non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cap="none">
                          <a:latin typeface="Times New Roman"/>
                          <a:ea typeface="Times New Roman"/>
                          <a:cs typeface="Times New Roman"/>
                          <a:sym typeface="Times New Roman"/>
                        </a:rPr>
                        <a:t>PROS</a:t>
                      </a:r>
                      <a:endParaRPr sz="1400" b="1" i="0" u="none" strike="noStrike" cap="non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cap="none">
                          <a:latin typeface="Times New Roman"/>
                          <a:ea typeface="Times New Roman"/>
                          <a:cs typeface="Times New Roman"/>
                          <a:sym typeface="Times New Roman"/>
                        </a:rPr>
                        <a:t>CONS</a:t>
                      </a:r>
                      <a:endParaRPr sz="1400" b="1" i="0" u="none" strike="noStrike" cap="none">
                        <a:solidFill>
                          <a:srgbClr val="FFFFFF"/>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0"/>
                  </a:ext>
                </a:extLst>
              </a:tr>
              <a:tr h="1083875">
                <a:tc>
                  <a:txBody>
                    <a:bodyPr/>
                    <a:lstStyle/>
                    <a:p>
                      <a:pPr marL="0" marR="0" lvl="0" indent="0" algn="ctr" rtl="0">
                        <a:spcBef>
                          <a:spcPts val="0"/>
                        </a:spcBef>
                        <a:spcAft>
                          <a:spcPts val="0"/>
                        </a:spcAft>
                        <a:buNone/>
                      </a:pPr>
                      <a:r>
                        <a:rPr lang="en-US" sz="1400" u="none" strike="noStrike" cap="none">
                          <a:latin typeface="Times New Roman"/>
                          <a:ea typeface="Times New Roman"/>
                          <a:cs typeface="Times New Roman"/>
                          <a:sym typeface="Times New Roman"/>
                        </a:rPr>
                        <a:t>1</a:t>
                      </a:r>
                      <a:endParaRPr sz="1400" b="0"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b="1" u="none" strike="noStrike" cap="none"/>
                        <a:t>"Smart Locking System for E-Bicycles"</a:t>
                      </a:r>
                      <a:endParaRPr/>
                    </a:p>
                    <a:p>
                      <a:pPr marL="0" marR="0" lvl="0" indent="0" algn="l" rtl="0">
                        <a:spcBef>
                          <a:spcPts val="0"/>
                        </a:spcBef>
                        <a:spcAft>
                          <a:spcPts val="0"/>
                        </a:spcAft>
                        <a:buNone/>
                      </a:pPr>
                      <a:r>
                        <a:rPr lang="en-US" sz="1400"/>
                        <a:t> Jane Doe, John Smith</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Development of a prototype utilizing IoT technology for remote access.</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Allows remote locking/unlocking; real-time tracking; user notifications</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Battery-dependent; potential for hacking.</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1"/>
                  </a:ext>
                </a:extLst>
              </a:tr>
              <a:tr h="2478400">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2</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endParaRPr sz="1400" u="none" strike="noStrike">
                        <a:latin typeface="Times New Roman"/>
                        <a:ea typeface="Times New Roman"/>
                        <a:cs typeface="Times New Roman"/>
                        <a:sym typeface="Times New Roman"/>
                      </a:endParaRPr>
                    </a:p>
                    <a:p>
                      <a:pPr marL="0" marR="0" lvl="0" indent="0" algn="l" rtl="0">
                        <a:spcBef>
                          <a:spcPts val="0"/>
                        </a:spcBef>
                        <a:spcAft>
                          <a:spcPts val="0"/>
                        </a:spcAft>
                        <a:buNone/>
                      </a:pPr>
                      <a:r>
                        <a:rPr lang="en-US" sz="1400" b="1"/>
                        <a:t>Design and Implementation of a Secure Bicycle Lock System"</a:t>
                      </a:r>
                      <a:endParaRPr/>
                    </a:p>
                    <a:p>
                      <a:pPr marL="0" marR="0" lvl="0" indent="0" algn="l" rtl="0">
                        <a:spcBef>
                          <a:spcPts val="0"/>
                        </a:spcBef>
                        <a:spcAft>
                          <a:spcPts val="0"/>
                        </a:spcAft>
                        <a:buNone/>
                      </a:pPr>
                      <a:r>
                        <a:rPr lang="en-US" sz="1400"/>
                        <a:t> Emily Johnson, Mark Lee</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This study designs a prototype of a secure lock using biometric authentication</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Enhanced security through biometric dataReduces the chance of theft</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endParaRPr sz="1400"/>
                    </a:p>
                    <a:p>
                      <a:pPr marL="457200" marR="0" lvl="1" indent="0" algn="l" rtl="0">
                        <a:spcBef>
                          <a:spcPts val="0"/>
                        </a:spcBef>
                        <a:spcAft>
                          <a:spcPts val="0"/>
                        </a:spcAft>
                        <a:buNone/>
                      </a:pPr>
                      <a:r>
                        <a:rPr lang="en-US" sz="1400" u="none" strike="noStrike" cap="none"/>
                        <a:t>Potential for fingerprint sensor malfunction</a:t>
                      </a:r>
                      <a:endParaRPr/>
                    </a:p>
                    <a:p>
                      <a:pPr marL="457200" marR="0" lvl="1" indent="0" algn="l" rtl="0">
                        <a:spcBef>
                          <a:spcPts val="0"/>
                        </a:spcBef>
                        <a:spcAft>
                          <a:spcPts val="0"/>
                        </a:spcAft>
                        <a:buNone/>
                      </a:pPr>
                      <a:r>
                        <a:rPr lang="en-US" sz="1400" u="none" strike="noStrike" cap="none"/>
                        <a:t>Higher production cost</a:t>
                      </a:r>
                      <a:endParaRPr/>
                    </a:p>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2"/>
                  </a:ext>
                </a:extLst>
              </a:tr>
              <a:tr h="922900">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3</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u="none" strike="noStrike">
                          <a:latin typeface="Times New Roman"/>
                          <a:ea typeface="Times New Roman"/>
                          <a:cs typeface="Times New Roman"/>
                          <a:sym typeface="Times New Roman"/>
                        </a:rPr>
                        <a:t> </a:t>
                      </a:r>
                      <a:r>
                        <a:rPr lang="en-US" sz="1400" b="1"/>
                        <a:t>Development of a Mobile Application for E-Bike Security"</a:t>
                      </a:r>
                      <a:endParaRPr/>
                    </a:p>
                    <a:p>
                      <a:pPr marL="0" marR="0" lvl="0" indent="0" algn="l" rtl="0">
                        <a:spcBef>
                          <a:spcPts val="0"/>
                        </a:spcBef>
                        <a:spcAft>
                          <a:spcPts val="0"/>
                        </a:spcAft>
                        <a:buNone/>
                      </a:pPr>
                      <a:r>
                        <a:rPr lang="en-US" sz="1400" b="1"/>
                        <a:t>Authors:</a:t>
                      </a:r>
                      <a:r>
                        <a:rPr lang="en-US" sz="1400"/>
                        <a:t> Sarah Brown, Michael Wilson</a:t>
                      </a:r>
                      <a:endParaRPr/>
                    </a:p>
                    <a:p>
                      <a:pPr marL="0" marR="0" lvl="0" indent="0" algn="ctr" rtl="0">
                        <a:spcBef>
                          <a:spcPts val="0"/>
                        </a:spcBef>
                        <a:spcAft>
                          <a:spcPts val="0"/>
                        </a:spcAft>
                        <a:buNone/>
                      </a:pP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This research involves developing a mobile application to interface with smart locks.</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User-friendly interfaceReal-time alerts for suspicious activity</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Requires constant internet connectionMay need frequent updates and maintenance</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3"/>
                  </a:ext>
                </a:extLst>
              </a:tr>
            </a:tbl>
          </a:graphicData>
        </a:graphic>
      </p:graphicFrame>
      <p:pic>
        <p:nvPicPr>
          <p:cNvPr id="169" name="Google Shape;169;p7"/>
          <p:cNvPicPr preferRelativeResize="0"/>
          <p:nvPr/>
        </p:nvPicPr>
        <p:blipFill rotWithShape="1">
          <a:blip r:embed="rId4">
            <a:alphaModFix/>
          </a:blip>
          <a:srcRect/>
          <a:stretch/>
        </p:blipFill>
        <p:spPr>
          <a:xfrm>
            <a:off x="263525" y="306388"/>
            <a:ext cx="1041400" cy="738187"/>
          </a:xfrm>
          <a:prstGeom prst="rect">
            <a:avLst/>
          </a:prstGeom>
          <a:noFill/>
          <a:ln>
            <a:noFill/>
          </a:ln>
        </p:spPr>
      </p:pic>
      <p:sp>
        <p:nvSpPr>
          <p:cNvPr id="170" name="Google Shape;170;p7"/>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12/4/2024</a:t>
            </a:r>
            <a:endParaRPr/>
          </a:p>
        </p:txBody>
      </p:sp>
      <p:sp>
        <p:nvSpPr>
          <p:cNvPr id="176" name="Google Shape;176;p8"/>
          <p:cNvSpPr txBox="1"/>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400" b="0" i="0" u="none" strike="noStrike" cap="none">
              <a:solidFill>
                <a:schemeClr val="dk2"/>
              </a:solidFill>
              <a:latin typeface="Palatino Linotype"/>
              <a:ea typeface="Palatino Linotype"/>
              <a:cs typeface="Palatino Linotype"/>
              <a:sym typeface="Palatino Linotype"/>
            </a:endParaRPr>
          </a:p>
        </p:txBody>
      </p:sp>
      <p:sp>
        <p:nvSpPr>
          <p:cNvPr id="177" name="Google Shape;177;p8"/>
          <p:cNvSpPr txBox="1"/>
          <p:nvPr/>
        </p:nvSpPr>
        <p:spPr>
          <a:xfrm>
            <a:off x="993775" y="176213"/>
            <a:ext cx="10363200" cy="844550"/>
          </a:xfrm>
          <a:prstGeom prst="rect">
            <a:avLst/>
          </a:prstGeom>
          <a:noFill/>
          <a:ln>
            <a:noFill/>
          </a:ln>
        </p:spPr>
        <p:txBody>
          <a:bodyPr spcFirstLastPara="1" wrap="square" lIns="91425" tIns="45700" rIns="91425" bIns="91425" anchor="b" anchorCtr="0">
            <a:noAutofit/>
          </a:bodyPr>
          <a:lstStyle/>
          <a:p>
            <a:pPr marL="0" marR="0" lvl="0" indent="0" algn="ctr" rtl="0">
              <a:spcBef>
                <a:spcPts val="0"/>
              </a:spcBef>
              <a:spcAft>
                <a:spcPts val="0"/>
              </a:spcAft>
              <a:buNone/>
            </a:pPr>
            <a:r>
              <a:rPr lang="en-US" sz="4000" b="0" i="0" u="none" strike="noStrike" cap="none">
                <a:solidFill>
                  <a:srgbClr val="0E58C4"/>
                </a:solidFill>
                <a:latin typeface="Times New Roman"/>
                <a:ea typeface="Times New Roman"/>
                <a:cs typeface="Times New Roman"/>
                <a:sym typeface="Times New Roman"/>
              </a:rPr>
              <a:t>LITERATURE SURVEY</a:t>
            </a:r>
            <a:endParaRPr/>
          </a:p>
        </p:txBody>
      </p:sp>
      <p:pic>
        <p:nvPicPr>
          <p:cNvPr id="178" name="Google Shape;178;p8"/>
          <p:cNvPicPr preferRelativeResize="0"/>
          <p:nvPr/>
        </p:nvPicPr>
        <p:blipFill rotWithShape="1">
          <a:blip r:embed="rId3">
            <a:alphaModFix/>
          </a:blip>
          <a:srcRect/>
          <a:stretch/>
        </p:blipFill>
        <p:spPr>
          <a:xfrm>
            <a:off x="10833100" y="176213"/>
            <a:ext cx="1196975" cy="1195387"/>
          </a:xfrm>
          <a:prstGeom prst="rect">
            <a:avLst/>
          </a:prstGeom>
          <a:noFill/>
          <a:ln>
            <a:noFill/>
          </a:ln>
        </p:spPr>
      </p:pic>
      <p:graphicFrame>
        <p:nvGraphicFramePr>
          <p:cNvPr id="179" name="Google Shape;179;p8"/>
          <p:cNvGraphicFramePr/>
          <p:nvPr/>
        </p:nvGraphicFramePr>
        <p:xfrm>
          <a:off x="1068387" y="1380930"/>
          <a:ext cx="3000000" cy="3000000"/>
        </p:xfrm>
        <a:graphic>
          <a:graphicData uri="http://schemas.openxmlformats.org/drawingml/2006/table">
            <a:tbl>
              <a:tblPr>
                <a:noFill/>
                <a:tableStyleId>{D008D5AA-23A4-43F1-89D0-95C07D9337A4}</a:tableStyleId>
              </a:tblPr>
              <a:tblGrid>
                <a:gridCol w="546800">
                  <a:extLst>
                    <a:ext uri="{9D8B030D-6E8A-4147-A177-3AD203B41FA5}">
                      <a16:colId xmlns:a16="http://schemas.microsoft.com/office/drawing/2014/main" val="20000"/>
                    </a:ext>
                  </a:extLst>
                </a:gridCol>
                <a:gridCol w="3653550">
                  <a:extLst>
                    <a:ext uri="{9D8B030D-6E8A-4147-A177-3AD203B41FA5}">
                      <a16:colId xmlns:a16="http://schemas.microsoft.com/office/drawing/2014/main" val="20001"/>
                    </a:ext>
                  </a:extLst>
                </a:gridCol>
                <a:gridCol w="2145925">
                  <a:extLst>
                    <a:ext uri="{9D8B030D-6E8A-4147-A177-3AD203B41FA5}">
                      <a16:colId xmlns:a16="http://schemas.microsoft.com/office/drawing/2014/main" val="20002"/>
                    </a:ext>
                  </a:extLst>
                </a:gridCol>
                <a:gridCol w="1672350">
                  <a:extLst>
                    <a:ext uri="{9D8B030D-6E8A-4147-A177-3AD203B41FA5}">
                      <a16:colId xmlns:a16="http://schemas.microsoft.com/office/drawing/2014/main" val="20003"/>
                    </a:ext>
                  </a:extLst>
                </a:gridCol>
                <a:gridCol w="1746125">
                  <a:extLst>
                    <a:ext uri="{9D8B030D-6E8A-4147-A177-3AD203B41FA5}">
                      <a16:colId xmlns:a16="http://schemas.microsoft.com/office/drawing/2014/main" val="20004"/>
                    </a:ext>
                  </a:extLst>
                </a:gridCol>
              </a:tblGrid>
              <a:tr h="532450">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REF. NO</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TITLE &amp; AUTHOR</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METHODOLOGY OR COMPONENTS USED</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PROS</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b="1" u="none" strike="noStrike">
                          <a:latin typeface="Times New Roman"/>
                          <a:ea typeface="Times New Roman"/>
                          <a:cs typeface="Times New Roman"/>
                          <a:sym typeface="Times New Roman"/>
                        </a:rPr>
                        <a:t>CONS</a:t>
                      </a:r>
                      <a:endParaRPr sz="1400" b="1" i="0" u="none" strike="noStrike">
                        <a:solidFill>
                          <a:srgbClr val="FFFFFF"/>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0"/>
                  </a:ext>
                </a:extLst>
              </a:tr>
              <a:tr h="2050675">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4</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u="none" strike="noStrike">
                          <a:latin typeface="Times New Roman"/>
                          <a:ea typeface="Times New Roman"/>
                          <a:cs typeface="Times New Roman"/>
                          <a:sym typeface="Times New Roman"/>
                        </a:rPr>
                        <a:t> </a:t>
                      </a:r>
                      <a:r>
                        <a:rPr lang="en-US" sz="1400" b="1"/>
                        <a:t>Analyzing the Effectiveness of GPS Tracking in Bicycle Lock Systems"</a:t>
                      </a:r>
                      <a:endParaRPr/>
                    </a:p>
                    <a:p>
                      <a:pPr marL="0" marR="0" lvl="0" indent="0" algn="l" rtl="0">
                        <a:spcBef>
                          <a:spcPts val="0"/>
                        </a:spcBef>
                        <a:spcAft>
                          <a:spcPts val="0"/>
                        </a:spcAft>
                        <a:buNone/>
                      </a:pPr>
                      <a:r>
                        <a:rPr lang="en-US" sz="1400"/>
                        <a:t> Robert Green, Anna White</a:t>
                      </a:r>
                      <a:endParaRPr/>
                    </a:p>
                    <a:p>
                      <a:pPr marL="0" marR="0" lvl="0" indent="0" algn="ctr" rtl="0">
                        <a:spcBef>
                          <a:spcPts val="0"/>
                        </a:spcBef>
                        <a:spcAft>
                          <a:spcPts val="0"/>
                        </a:spcAft>
                        <a:buNone/>
                      </a:pP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The authors conduct a comparative analysis of traditional locks versus GPS-enabled locks.</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Data-driven insights on theft preventionAbility to recover stolen bikes</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 </a:t>
                      </a:r>
                      <a:r>
                        <a:rPr lang="en-US" sz="1400"/>
                        <a:t>GPS signal limitations in urban areasPotential privacy concerns</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1"/>
                  </a:ext>
                </a:extLst>
              </a:tr>
              <a:tr h="2050675">
                <a:tc>
                  <a:txBody>
                    <a:bodyPr/>
                    <a:lstStyle/>
                    <a:p>
                      <a:pPr marL="0" marR="0" lvl="0" indent="0" algn="ctr" rtl="0">
                        <a:spcBef>
                          <a:spcPts val="0"/>
                        </a:spcBef>
                        <a:spcAft>
                          <a:spcPts val="0"/>
                        </a:spcAft>
                        <a:buNone/>
                      </a:pPr>
                      <a:r>
                        <a:rPr lang="en-US" sz="1400" u="none" strike="noStrike">
                          <a:latin typeface="Times New Roman"/>
                          <a:ea typeface="Times New Roman"/>
                          <a:cs typeface="Times New Roman"/>
                          <a:sym typeface="Times New Roman"/>
                        </a:rPr>
                        <a:t>5</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l" rtl="0">
                        <a:spcBef>
                          <a:spcPts val="0"/>
                        </a:spcBef>
                        <a:spcAft>
                          <a:spcPts val="0"/>
                        </a:spcAft>
                        <a:buNone/>
                      </a:pPr>
                      <a:r>
                        <a:rPr lang="en-US" sz="1400" u="none" strike="noStrike">
                          <a:latin typeface="Times New Roman"/>
                          <a:ea typeface="Times New Roman"/>
                          <a:cs typeface="Times New Roman"/>
                          <a:sym typeface="Times New Roman"/>
                        </a:rPr>
                        <a:t> </a:t>
                      </a:r>
                      <a:r>
                        <a:rPr lang="en-US" sz="1400" b="1"/>
                        <a:t>"A Comprehensive Study on Anti-Theft Technologies for E-Bicycles"</a:t>
                      </a:r>
                      <a:endParaRPr/>
                    </a:p>
                    <a:p>
                      <a:pPr marL="0" marR="0" lvl="0" indent="0" algn="l" rtl="0">
                        <a:spcBef>
                          <a:spcPts val="0"/>
                        </a:spcBef>
                        <a:spcAft>
                          <a:spcPts val="0"/>
                        </a:spcAft>
                        <a:buNone/>
                      </a:pPr>
                      <a:r>
                        <a:rPr lang="en-US" sz="1400"/>
                        <a:t> Laura Adams, James Black</a:t>
                      </a:r>
                      <a:endParaRPr/>
                    </a:p>
                    <a:p>
                      <a:pPr marL="0" marR="0" lvl="0" indent="0" algn="l" rtl="0">
                        <a:spcBef>
                          <a:spcPts val="0"/>
                        </a:spcBef>
                        <a:spcAft>
                          <a:spcPts val="0"/>
                        </a:spcAft>
                        <a:buNone/>
                      </a:pPr>
                      <a:endParaRPr sz="1400"/>
                    </a:p>
                  </a:txBody>
                  <a:tcPr marL="9525" marR="9525" marT="9525" marB="0" anchor="ctr"/>
                </a:tc>
                <a:tc>
                  <a:txBody>
                    <a:bodyPr/>
                    <a:lstStyle/>
                    <a:p>
                      <a:pPr marL="0" marR="0" lvl="0" indent="0" algn="ctr" rtl="0">
                        <a:spcBef>
                          <a:spcPts val="0"/>
                        </a:spcBef>
                        <a:spcAft>
                          <a:spcPts val="0"/>
                        </a:spcAft>
                        <a:buNone/>
                      </a:pPr>
                      <a:r>
                        <a:rPr lang="en-US" sz="1400"/>
                        <a:t>This study reviews various anti-theft technologies, including mechanical, electronic</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Comprehensive evaluation of multiple technologiesInsights into user preferences</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400"/>
                        <a:t>Requires extensive testing and validationPotential biases in user feedback</a:t>
                      </a:r>
                      <a:r>
                        <a:rPr lang="en-US" sz="1400" u="none" strike="noStrike">
                          <a:latin typeface="Times New Roman"/>
                          <a:ea typeface="Times New Roman"/>
                          <a:cs typeface="Times New Roman"/>
                          <a:sym typeface="Times New Roman"/>
                        </a:rPr>
                        <a:t> </a:t>
                      </a:r>
                      <a:endParaRPr sz="1400" b="0" i="0" u="none" strike="noStrike">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2"/>
                  </a:ext>
                </a:extLst>
              </a:tr>
            </a:tbl>
          </a:graphicData>
        </a:graphic>
      </p:graphicFrame>
      <p:pic>
        <p:nvPicPr>
          <p:cNvPr id="180" name="Google Shape;180;p8"/>
          <p:cNvPicPr preferRelativeResize="0"/>
          <p:nvPr/>
        </p:nvPicPr>
        <p:blipFill rotWithShape="1">
          <a:blip r:embed="rId4">
            <a:alphaModFix/>
          </a:blip>
          <a:srcRect/>
          <a:stretch/>
        </p:blipFill>
        <p:spPr>
          <a:xfrm>
            <a:off x="263525" y="306388"/>
            <a:ext cx="1041400" cy="738187"/>
          </a:xfrm>
          <a:prstGeom prst="rect">
            <a:avLst/>
          </a:prstGeom>
          <a:noFill/>
          <a:ln>
            <a:noFill/>
          </a:ln>
        </p:spPr>
      </p:pic>
      <p:sp>
        <p:nvSpPr>
          <p:cNvPr id="181" name="Google Shape;181;p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914400" y="-296862"/>
            <a:ext cx="103632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COMPONENTS</a:t>
            </a:r>
            <a:endParaRPr/>
          </a:p>
        </p:txBody>
      </p:sp>
      <p:sp>
        <p:nvSpPr>
          <p:cNvPr id="187" name="Google Shape;187;p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b="0" i="0" u="none" strike="noStrike" cap="none">
                <a:solidFill>
                  <a:schemeClr val="dk2"/>
                </a:solidFill>
                <a:latin typeface="Palatino Linotype"/>
                <a:ea typeface="Palatino Linotype"/>
                <a:cs typeface="Palatino Linotype"/>
                <a:sym typeface="Palatino Linotype"/>
              </a:rPr>
              <a:t>12/4/2024</a:t>
            </a:r>
            <a:endParaRPr sz="1400" b="0" i="0" u="none" strike="noStrike" cap="none">
              <a:solidFill>
                <a:schemeClr val="dk2"/>
              </a:solidFill>
              <a:latin typeface="Palatino Linotype"/>
              <a:ea typeface="Palatino Linotype"/>
              <a:cs typeface="Palatino Linotype"/>
              <a:sym typeface="Palatino Linotype"/>
            </a:endParaRPr>
          </a:p>
        </p:txBody>
      </p:sp>
      <p:sp>
        <p:nvSpPr>
          <p:cNvPr id="188" name="Google Shape;188;p9"/>
          <p:cNvSpPr txBox="1">
            <a:spLocks noGrp="1"/>
          </p:cNvSpPr>
          <p:nvPr>
            <p:ph type="body" idx="1"/>
          </p:nvPr>
        </p:nvSpPr>
        <p:spPr>
          <a:xfrm>
            <a:off x="1487818" y="1043597"/>
            <a:ext cx="7305040" cy="22083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700"/>
              <a:buFont typeface="Noto Sans Symbols"/>
              <a:buNone/>
            </a:pPr>
            <a:endParaRPr sz="2000" b="0" i="0" u="none" strike="noStrike" cap="none">
              <a:solidFill>
                <a:srgbClr val="767575"/>
              </a:solidFill>
              <a:highlight>
                <a:srgbClr val="FFFFFF"/>
              </a:highlight>
              <a:latin typeface="Arial"/>
              <a:ea typeface="Arial"/>
              <a:cs typeface="Arial"/>
              <a:sym typeface="Arial"/>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Buzzer</a:t>
            </a:r>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Resistors</a:t>
            </a:r>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Capacitors</a:t>
            </a:r>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Transistors</a:t>
            </a:r>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IC sockets</a:t>
            </a:r>
            <a:endParaRPr sz="2600" b="0" i="0" u="none" strike="noStrike" cap="none">
              <a:solidFill>
                <a:srgbClr val="767575"/>
              </a:solidFill>
              <a:latin typeface="Times New Roman"/>
              <a:ea typeface="Times New Roman"/>
              <a:cs typeface="Times New Roman"/>
              <a:sym typeface="Times New Roman"/>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Diodes</a:t>
            </a:r>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PCB </a:t>
            </a:r>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LED</a:t>
            </a:r>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IC</a:t>
            </a:r>
            <a:endParaRPr sz="2600" b="0" i="0" u="none" strike="noStrike" cap="none">
              <a:solidFill>
                <a:srgbClr val="767575"/>
              </a:solidFill>
              <a:latin typeface="Times New Roman"/>
              <a:ea typeface="Times New Roman"/>
              <a:cs typeface="Times New Roman"/>
              <a:sym typeface="Times New Roman"/>
            </a:endParaRPr>
          </a:p>
          <a:p>
            <a:pPr marL="273050" marR="0" lvl="0" indent="-273050" algn="l" rtl="0">
              <a:spcBef>
                <a:spcPts val="575"/>
              </a:spcBef>
              <a:spcAft>
                <a:spcPts val="0"/>
              </a:spcAft>
              <a:buClr>
                <a:schemeClr val="accent1"/>
              </a:buClr>
              <a:buSzPts val="2210"/>
              <a:buFont typeface="Arial"/>
              <a:buChar char="•"/>
            </a:pPr>
            <a:r>
              <a:rPr lang="en-US" sz="2600" b="0" i="0" u="none" strike="noStrike" cap="none">
                <a:solidFill>
                  <a:srgbClr val="767575"/>
                </a:solidFill>
                <a:latin typeface="Times New Roman"/>
                <a:ea typeface="Times New Roman"/>
                <a:cs typeface="Times New Roman"/>
                <a:sym typeface="Times New Roman"/>
              </a:rPr>
              <a:t>Switch</a:t>
            </a:r>
            <a:endParaRPr/>
          </a:p>
          <a:p>
            <a:pPr marL="273050" lvl="0" indent="-132715" algn="l" rtl="0">
              <a:spcBef>
                <a:spcPts val="575"/>
              </a:spcBef>
              <a:spcAft>
                <a:spcPts val="0"/>
              </a:spcAft>
              <a:buClr>
                <a:schemeClr val="accent1"/>
              </a:buClr>
              <a:buSzPts val="2210"/>
              <a:buFont typeface="Noto Sans Symbols"/>
              <a:buNone/>
            </a:pPr>
            <a:endParaRPr sz="2600" b="0" i="0" u="none" strike="noStrike" cap="none">
              <a:solidFill>
                <a:srgbClr val="767575"/>
              </a:solidFill>
              <a:highlight>
                <a:srgbClr val="FFFFFF"/>
              </a:highlight>
              <a:latin typeface="Arial"/>
              <a:ea typeface="Arial"/>
              <a:cs typeface="Arial"/>
              <a:sym typeface="Arial"/>
            </a:endParaRPr>
          </a:p>
        </p:txBody>
      </p:sp>
      <p:sp>
        <p:nvSpPr>
          <p:cNvPr id="189" name="Google Shape;189;p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p>
        </p:txBody>
      </p:sp>
    </p:spTree>
  </p:cSld>
  <p:clrMapOvr>
    <a:masterClrMapping/>
  </p:clrMapOvr>
  <p:transition spd="med">
    <p:fade/>
  </p:transition>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20EC5203  ELECTRONIC DESIGN PROJECT- I MODULE 1 - E BICYCLE LOCKING SYSTEM MODULE 2 -AUTOMATIC STREET CUM-PORCH LIGHT</vt:lpstr>
      <vt:lpstr>OUTLINE</vt:lpstr>
      <vt:lpstr>MODULE 1 – E BICYCLE LOCKING SYSTEM</vt:lpstr>
      <vt:lpstr>ABSTRACT  - MODULE 1</vt:lpstr>
      <vt:lpstr>INTRODUCTION – MODULE 1</vt:lpstr>
      <vt:lpstr>PowerPoint Presentation</vt:lpstr>
      <vt:lpstr>PowerPoint Presentation</vt:lpstr>
      <vt:lpstr>PowerPoint Presentation</vt:lpstr>
      <vt:lpstr>COMPONENTS</vt:lpstr>
      <vt:lpstr>BLOCK DIAGRAM</vt:lpstr>
      <vt:lpstr>CIRCUIT DIAGRAM :</vt:lpstr>
      <vt:lpstr>HARDWARE MODULE :</vt:lpstr>
      <vt:lpstr>ADVANTAGES AND APPLICATIONS</vt:lpstr>
      <vt:lpstr>MODULE 2 –AUTOMATIC STREET CUM-PORCH LIGHT</vt:lpstr>
      <vt:lpstr>ABSTRACT  </vt:lpstr>
      <vt:lpstr>INTRODUCTION </vt:lpstr>
      <vt:lpstr>PowerPoint Presentation</vt:lpstr>
      <vt:lpstr>PowerPoint Presentation</vt:lpstr>
      <vt:lpstr>PowerPoint Presentation</vt:lpstr>
      <vt:lpstr>COMPONENTS USED</vt:lpstr>
      <vt:lpstr>BLOCK DIAGRAM</vt:lpstr>
      <vt:lpstr>CIRCUIT DIAGRAM :</vt:lpstr>
      <vt:lpstr>HARDWARE MODULE :</vt:lpstr>
      <vt:lpstr>ADVANTAGES AND APPLICATIONS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20EC5203  ELECTRONIC DESIGN PROJECT- I MODULE 1 - E BICYCLE LOCKING SYSTEM MODULE 2 -AUTOMATIC STREET CUM-PORCH LIGHT</dc:title>
  <dc:creator>EMBEDDED</dc:creator>
  <cp:lastModifiedBy>Sunilkumar Sunilkumar</cp:lastModifiedBy>
  <cp:revision>1</cp:revision>
  <dcterms:created xsi:type="dcterms:W3CDTF">2017-04-13T11:52:00Z</dcterms:created>
  <dcterms:modified xsi:type="dcterms:W3CDTF">2024-12-06T16:27:49Z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1033-12.2.0.18911</vt:lpwstr>
  </property>
</Properties>
</file>