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61" r:id="rId2"/>
    <p:sldId id="290" r:id="rId3"/>
    <p:sldId id="303" r:id="rId4"/>
    <p:sldId id="304" r:id="rId5"/>
    <p:sldId id="305" r:id="rId6"/>
    <p:sldId id="306" r:id="rId7"/>
    <p:sldId id="317" r:id="rId8"/>
    <p:sldId id="307" r:id="rId9"/>
    <p:sldId id="318" r:id="rId10"/>
    <p:sldId id="319" r:id="rId11"/>
    <p:sldId id="309" r:id="rId12"/>
    <p:sldId id="310" r:id="rId13"/>
    <p:sldId id="320" r:id="rId14"/>
    <p:sldId id="312" r:id="rId15"/>
    <p:sldId id="314" r:id="rId16"/>
    <p:sldId id="323" r:id="rId17"/>
    <p:sldId id="324" r:id="rId18"/>
    <p:sldId id="325" r:id="rId19"/>
    <p:sldId id="326" r:id="rId20"/>
    <p:sldId id="327" r:id="rId21"/>
    <p:sldId id="328" r:id="rId22"/>
    <p:sldId id="308" r:id="rId23"/>
    <p:sldId id="313" r:id="rId24"/>
    <p:sldId id="315" r:id="rId25"/>
    <p:sldId id="322" r:id="rId26"/>
    <p:sldId id="31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00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6457" autoAdjust="0"/>
  </p:normalViewPr>
  <p:slideViewPr>
    <p:cSldViewPr>
      <p:cViewPr varScale="1">
        <p:scale>
          <a:sx n="62" d="100"/>
          <a:sy n="62" d="100"/>
        </p:scale>
        <p:origin x="1692" y="60"/>
      </p:cViewPr>
      <p:guideLst>
        <p:guide orient="horz" pos="2160"/>
        <p:guide pos="2880"/>
      </p:guideLst>
    </p:cSldViewPr>
  </p:slideViewPr>
  <p:outlineViewPr>
    <p:cViewPr>
      <p:scale>
        <a:sx n="33" d="100"/>
        <a:sy n="33" d="100"/>
      </p:scale>
      <p:origin x="0" y="55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4/26/2023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33A642-EE62-4F4B-B7F4-D144E4854655}"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513A8-37EC-4750-97B7-96577E4D5234}"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3DD93-1E27-4557-A5AB-ED2A6C45899C}"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83227-74A0-4FC3-B207-6306594D552C}"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06751-7200-471B-98A6-2FDDAF13DBD1}" type="datetime3">
              <a:rPr lang="en-US" smtClean="0"/>
              <a:t>26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35D92D-E508-4C26-AD4A-7A92D8D7B446}" type="datetime3">
              <a:rPr lang="en-US" smtClean="0"/>
              <a:t>26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C7362A-122B-44F5-A5F9-46BAE5F76139}" type="datetime3">
              <a:rPr lang="en-US" smtClean="0"/>
              <a:t>26 April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6815-59D2-435E-8AB4-D77EB68B4CD4}" type="datetime3">
              <a:rPr lang="en-US" smtClean="0"/>
              <a:t>26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DFB81-83AE-4CD1-B705-D327E009BDAC}" type="datetime3">
              <a:rPr lang="en-US" smtClean="0"/>
              <a:t>26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D78FA-32B2-4CA5-B29E-2726D8901CFB}" type="datetime3">
              <a:rPr lang="en-US" smtClean="0"/>
              <a:t>26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9F5BD-47A7-4034-8C00-08B54E03B668}" type="datetime3">
              <a:rPr lang="en-US" smtClean="0"/>
              <a:t>26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risairam9881/heart-disease-prediction-using-machine-learning-PT-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simple.wikipedia.org/wiki/Heart_disease" TargetMode="External"/><Relationship Id="rId1" Type="http://schemas.openxmlformats.org/officeDocument/2006/relationships/slideLayout" Target="../slideLayouts/slideLayout2.xml"/><Relationship Id="rId4" Type="http://schemas.openxmlformats.org/officeDocument/2006/relationships/hyperlink" Target="https://en.wikipedia.org/wiki/Logistic_regress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457200" y="3810000"/>
            <a:ext cx="8229600" cy="944563"/>
          </a:xfrm>
        </p:spPr>
        <p:txBody>
          <a:bodyPr/>
          <a:lstStyle/>
          <a:p>
            <a:pPr>
              <a:buNone/>
            </a:pPr>
            <a:r>
              <a:rPr lang="en-US" dirty="0"/>
              <a:t> </a:t>
            </a:r>
          </a:p>
        </p:txBody>
      </p:sp>
      <p:sp>
        <p:nvSpPr>
          <p:cNvPr id="10" name="Date Placeholder 9"/>
          <p:cNvSpPr>
            <a:spLocks noGrp="1"/>
          </p:cNvSpPr>
          <p:nvPr>
            <p:ph type="dt" sz="half" idx="10"/>
          </p:nvPr>
        </p:nvSpPr>
        <p:spPr/>
        <p:txBody>
          <a:bodyPr/>
          <a:lstStyle/>
          <a:p>
            <a:fld id="{35FB1C9B-4B27-4B71-BB66-478AED1F9F9B}"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sz="1600" b="1"/>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t>1</a:t>
            </a:fld>
            <a:endParaRPr lang="en-US" sz="1600" dirty="0"/>
          </a:p>
        </p:txBody>
      </p:sp>
      <p:sp>
        <p:nvSpPr>
          <p:cNvPr id="8" name="Rectangle 7"/>
          <p:cNvSpPr/>
          <p:nvPr/>
        </p:nvSpPr>
        <p:spPr>
          <a:xfrm>
            <a:off x="464127" y="3936810"/>
            <a:ext cx="8540260" cy="1420325"/>
          </a:xfrm>
          <a:prstGeom prst="rect">
            <a:avLst/>
          </a:prstGeom>
        </p:spPr>
        <p:txBody>
          <a:bodyPr wrap="square">
            <a:spAutoFit/>
          </a:bodyPr>
          <a:lstStyle/>
          <a:p>
            <a:pPr algn="l">
              <a:lnSpc>
                <a:spcPct val="150000"/>
              </a:lnSpc>
            </a:pPr>
            <a:r>
              <a:rPr lang="en-IN" sz="2000" dirty="0">
                <a:latin typeface="Arial" panose="020B0604020202020204" pitchFamily="34" charset="0"/>
                <a:cs typeface="Arial" panose="020B0604020202020204" pitchFamily="34" charset="0"/>
              </a:rPr>
              <a:t>Project supervisor : </a:t>
            </a:r>
            <a:r>
              <a:rPr lang="en-IN" sz="2000" b="0" i="0" u="none" strike="noStrike" dirty="0" err="1">
                <a:solidFill>
                  <a:srgbClr val="000000"/>
                </a:solidFill>
                <a:effectLst/>
                <a:latin typeface="Arial" panose="020B0604020202020204" pitchFamily="34" charset="0"/>
                <a:cs typeface="Arial" panose="020B0604020202020204" pitchFamily="34" charset="0"/>
              </a:rPr>
              <a:t>Mr.Murari</a:t>
            </a:r>
            <a:r>
              <a:rPr lang="en-IN" sz="2000" b="0" i="0" u="none" strike="noStrike" dirty="0">
                <a:solidFill>
                  <a:srgbClr val="000000"/>
                </a:solidFill>
                <a:effectLst/>
                <a:latin typeface="Arial" panose="020B0604020202020204" pitchFamily="34" charset="0"/>
                <a:cs typeface="Arial" panose="020B0604020202020204" pitchFamily="34" charset="0"/>
              </a:rPr>
              <a:t> </a:t>
            </a:r>
            <a:r>
              <a:rPr lang="en-IN" sz="2000" b="0" i="0" u="none" strike="noStrike" dirty="0" err="1">
                <a:solidFill>
                  <a:srgbClr val="000000"/>
                </a:solidFill>
                <a:effectLst/>
                <a:latin typeface="Arial" panose="020B0604020202020204" pitchFamily="34" charset="0"/>
                <a:cs typeface="Arial" panose="020B0604020202020204" pitchFamily="34" charset="0"/>
              </a:rPr>
              <a:t>Devakannan</a:t>
            </a:r>
            <a:r>
              <a:rPr lang="en-IN" sz="2000" b="0" i="0" u="none" strike="noStrike" dirty="0">
                <a:solidFill>
                  <a:srgbClr val="000000"/>
                </a:solidFill>
                <a:effectLst/>
                <a:latin typeface="Arial" panose="020B0604020202020204" pitchFamily="34" charset="0"/>
                <a:cs typeface="Arial" panose="020B0604020202020204" pitchFamily="34" charset="0"/>
              </a:rPr>
              <a:t> Kamalesh. M.E..,</a:t>
            </a:r>
            <a:r>
              <a:rPr lang="en-IN" sz="2000" b="0" i="0" u="none" strike="noStrike" dirty="0" err="1">
                <a:solidFill>
                  <a:srgbClr val="000000"/>
                </a:solidFill>
                <a:effectLst/>
                <a:latin typeface="Arial" panose="020B0604020202020204" pitchFamily="34" charset="0"/>
                <a:cs typeface="Arial" panose="020B0604020202020204" pitchFamily="34" charset="0"/>
              </a:rPr>
              <a:t>Ph.D</a:t>
            </a:r>
            <a:r>
              <a:rPr lang="en-IN" sz="2000" dirty="0">
                <a:latin typeface="Arial" panose="020B0604020202020204" pitchFamily="34" charset="0"/>
                <a:cs typeface="Arial" panose="020B0604020202020204" pitchFamily="34" charset="0"/>
              </a:rPr>
              <a:t> </a:t>
            </a:r>
          </a:p>
          <a:p>
            <a:pPr algn="l">
              <a:lnSpc>
                <a:spcPct val="150000"/>
              </a:lnSpc>
            </a:pPr>
            <a:r>
              <a:rPr lang="en-IN" sz="2000" dirty="0">
                <a:latin typeface="Arial" panose="020B0604020202020204" pitchFamily="34" charset="0"/>
                <a:cs typeface="Arial" panose="020B0604020202020204" pitchFamily="34" charset="0"/>
              </a:rPr>
              <a:t>Name of the student : ALLAM SRI SAI RAM</a:t>
            </a:r>
          </a:p>
          <a:p>
            <a:pPr algn="l">
              <a:lnSpc>
                <a:spcPct val="150000"/>
              </a:lnSpc>
            </a:pPr>
            <a:r>
              <a:rPr lang="en-IN" sz="2000" dirty="0">
                <a:latin typeface="Arial" panose="020B0604020202020204" pitchFamily="34" charset="0"/>
                <a:cs typeface="Arial" panose="020B0604020202020204" pitchFamily="34" charset="0"/>
              </a:rPr>
              <a:t>Register Number : 40110069                                                                                                                        </a:t>
            </a:r>
          </a:p>
        </p:txBody>
      </p:sp>
      <p:pic>
        <p:nvPicPr>
          <p:cNvPr id="9" name="Picture 8" descr="new letter head July30_2020.png"/>
          <p:cNvPicPr/>
          <p:nvPr/>
        </p:nvPicPr>
        <p:blipFill>
          <a:blip r:embed="rId3" cstate="print"/>
          <a:stretch>
            <a:fillRect/>
          </a:stretch>
        </p:blipFill>
        <p:spPr>
          <a:xfrm>
            <a:off x="228600" y="1"/>
            <a:ext cx="8686800" cy="1752599"/>
          </a:xfrm>
          <a:prstGeom prst="rect">
            <a:avLst/>
          </a:prstGeom>
        </p:spPr>
      </p:pic>
      <p:sp>
        <p:nvSpPr>
          <p:cNvPr id="12" name="TextBox 11"/>
          <p:cNvSpPr txBox="1"/>
          <p:nvPr/>
        </p:nvSpPr>
        <p:spPr>
          <a:xfrm>
            <a:off x="1371600" y="2134969"/>
            <a:ext cx="5791200" cy="1697068"/>
          </a:xfrm>
          <a:prstGeom prst="rect">
            <a:avLst/>
          </a:prstGeom>
          <a:noFill/>
        </p:spPr>
        <p:txBody>
          <a:bodyPr wrap="square">
            <a:spAutoFit/>
          </a:bodyPr>
          <a:lstStyle/>
          <a:p>
            <a:pPr algn="ctr">
              <a:lnSpc>
                <a:spcPct val="150000"/>
              </a:lnSpc>
            </a:pPr>
            <a:r>
              <a:rPr lang="en-IN" dirty="0"/>
              <a:t>     </a:t>
            </a:r>
            <a:r>
              <a:rPr lang="en-IN" sz="2400" b="1" dirty="0"/>
              <a:t>HEART DISEASE PREDICTION AND REPORTING</a:t>
            </a:r>
            <a:br>
              <a:rPr lang="en-IN" sz="2400" b="1" dirty="0"/>
            </a:br>
            <a:r>
              <a:rPr lang="en-IN"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Libraries used</a:t>
            </a:r>
          </a:p>
        </p:txBody>
      </p:sp>
      <p:sp>
        <p:nvSpPr>
          <p:cNvPr id="3" name="Content Placeholder 2"/>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NumPy</a:t>
            </a:r>
          </a:p>
          <a:p>
            <a:r>
              <a:rPr lang="en-IN" sz="2000" dirty="0">
                <a:latin typeface="Arial" panose="020B0604020202020204" pitchFamily="34" charset="0"/>
                <a:cs typeface="Arial" panose="020B0604020202020204" pitchFamily="34" charset="0"/>
              </a:rPr>
              <a:t>SciPy</a:t>
            </a:r>
          </a:p>
          <a:p>
            <a:r>
              <a:rPr lang="en-IN" sz="2000" dirty="0">
                <a:latin typeface="Arial" panose="020B0604020202020204" pitchFamily="34" charset="0"/>
                <a:cs typeface="Arial" panose="020B0604020202020204" pitchFamily="34" charset="0"/>
              </a:rPr>
              <a:t>Matplotlib</a:t>
            </a:r>
          </a:p>
          <a:p>
            <a:r>
              <a:rPr lang="en-IN" sz="2000" dirty="0">
                <a:latin typeface="Arial" panose="020B0604020202020204" pitchFamily="34" charset="0"/>
                <a:cs typeface="Arial" panose="020B0604020202020204" pitchFamily="34" charset="0"/>
              </a:rPr>
              <a:t>Statsmodels</a:t>
            </a:r>
          </a:p>
          <a:p>
            <a:r>
              <a:rPr lang="en-IN" sz="2000" dirty="0">
                <a:latin typeface="Arial" panose="020B0604020202020204" pitchFamily="34" charset="0"/>
                <a:cs typeface="Arial" panose="020B0604020202020204" pitchFamily="34" charset="0"/>
              </a:rPr>
              <a:t>Pandas</a:t>
            </a:r>
          </a:p>
          <a:p>
            <a:r>
              <a:rPr lang="en-IN" sz="2000" dirty="0">
                <a:latin typeface="Arial" panose="020B0604020202020204" pitchFamily="34" charset="0"/>
                <a:cs typeface="Arial" panose="020B0604020202020204" pitchFamily="34" charset="0"/>
              </a:rPr>
              <a:t>Seaborn</a:t>
            </a:r>
          </a:p>
          <a:p>
            <a:r>
              <a:rPr lang="en-IN" sz="2000" dirty="0">
                <a:latin typeface="Arial" panose="020B0604020202020204" pitchFamily="34" charset="0"/>
                <a:cs typeface="Arial" panose="020B0604020202020204" pitchFamily="34" charset="0"/>
              </a:rPr>
              <a:t>Flask</a:t>
            </a:r>
          </a:p>
          <a:p>
            <a:r>
              <a:rPr lang="en-IN" sz="2000" dirty="0">
                <a:latin typeface="Arial" panose="020B0604020202020204" pitchFamily="34" charset="0"/>
                <a:cs typeface="Arial" panose="020B0604020202020204" pitchFamily="34" charset="0"/>
              </a:rPr>
              <a:t>Sklearn</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228601"/>
            <a:ext cx="7598569" cy="990600"/>
          </a:xfrm>
        </p:spPr>
        <p:txBody>
          <a:bodyPr/>
          <a:lstStyle/>
          <a:p>
            <a:r>
              <a:rPr lang="en-IN" dirty="0">
                <a:solidFill>
                  <a:srgbClr val="FF0000"/>
                </a:solidFill>
              </a:rPr>
              <a:t>Project implementation</a:t>
            </a:r>
          </a:p>
        </p:txBody>
      </p:sp>
      <p:sp>
        <p:nvSpPr>
          <p:cNvPr id="3" name="Content Placeholder 2"/>
          <p:cNvSpPr>
            <a:spLocks noGrp="1"/>
          </p:cNvSpPr>
          <p:nvPr>
            <p:ph idx="1"/>
          </p:nvPr>
        </p:nvSpPr>
        <p:spPr>
          <a:xfrm>
            <a:off x="457200" y="2209800"/>
            <a:ext cx="8229600" cy="3916363"/>
          </a:xfrm>
        </p:spPr>
        <p:txBody>
          <a:bodyPr>
            <a:normAutofit/>
          </a:bodyPr>
          <a:lstStyle/>
          <a:p>
            <a:pPr algn="just">
              <a:lnSpc>
                <a:spcPct val="150000"/>
              </a:lnSpc>
            </a:pPr>
            <a:r>
              <a:rPr lang="en-IN" sz="2000" dirty="0">
                <a:latin typeface="Arial" panose="020B0604020202020204" pitchFamily="34" charset="0"/>
                <a:cs typeface="Arial" panose="020B0604020202020204" pitchFamily="34" charset="0"/>
              </a:rPr>
              <a:t>We have designed our project by using python programming language.</a:t>
            </a:r>
          </a:p>
          <a:p>
            <a:pPr>
              <a:lnSpc>
                <a:spcPct val="150000"/>
              </a:lnSpc>
            </a:pPr>
            <a:r>
              <a:rPr lang="en-IN" sz="2000" dirty="0">
                <a:latin typeface="Arial" panose="020B0604020202020204" pitchFamily="34" charset="0"/>
                <a:cs typeface="Arial" panose="020B0604020202020204" pitchFamily="34" charset="0"/>
              </a:rPr>
              <a:t>We collect data from heart disease prediction  dataset from Kaggle.</a:t>
            </a:r>
          </a:p>
          <a:p>
            <a:pPr>
              <a:lnSpc>
                <a:spcPct val="150000"/>
              </a:lnSpc>
            </a:pPr>
            <a:r>
              <a:rPr lang="en-IN" sz="2000" dirty="0">
                <a:latin typeface="Arial" panose="020B0604020202020204" pitchFamily="34" charset="0"/>
                <a:cs typeface="Arial" panose="020B0604020202020204" pitchFamily="34" charset="0"/>
              </a:rPr>
              <a:t>Requirement of the project  </a:t>
            </a:r>
          </a:p>
          <a:p>
            <a:pPr>
              <a:lnSpc>
                <a:spcPct val="150000"/>
              </a:lnSpc>
            </a:pPr>
            <a:r>
              <a:rPr lang="en-IN" sz="2000" dirty="0">
                <a:latin typeface="Arial" panose="020B0604020202020204" pitchFamily="34" charset="0"/>
                <a:cs typeface="Arial" panose="020B0604020202020204" pitchFamily="34" charset="0"/>
              </a:rPr>
              <a:t>Software :  Python 3.10 , Jupyter notebook, Google</a:t>
            </a:r>
          </a:p>
          <a:p>
            <a:pPr>
              <a:lnSpc>
                <a:spcPct val="150000"/>
              </a:lnSpc>
            </a:pPr>
            <a:r>
              <a:rPr lang="en-IN" sz="2000" dirty="0">
                <a:latin typeface="Arial" panose="020B0604020202020204" pitchFamily="34" charset="0"/>
                <a:cs typeface="Arial" panose="020B0604020202020204" pitchFamily="34" charset="0"/>
              </a:rPr>
              <a:t>Hardware : PC or Desktop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228600"/>
            <a:ext cx="7598569" cy="990600"/>
          </a:xfrm>
        </p:spPr>
        <p:txBody>
          <a:bodyPr/>
          <a:lstStyle/>
          <a:p>
            <a:r>
              <a:rPr lang="en-IN" dirty="0"/>
              <a:t> </a:t>
            </a:r>
            <a:r>
              <a:rPr lang="en-IN" dirty="0">
                <a:solidFill>
                  <a:srgbClr val="FF0000"/>
                </a:solidFill>
              </a:rPr>
              <a:t>Project Construction</a:t>
            </a:r>
          </a:p>
        </p:txBody>
      </p:sp>
      <p:sp>
        <p:nvSpPr>
          <p:cNvPr id="3" name="Content Placeholder 2"/>
          <p:cNvSpPr>
            <a:spLocks noGrp="1"/>
          </p:cNvSpPr>
          <p:nvPr>
            <p:ph idx="1"/>
          </p:nvPr>
        </p:nvSpPr>
        <p:spPr>
          <a:xfrm>
            <a:off x="514350" y="1981200"/>
            <a:ext cx="8401050" cy="4114800"/>
          </a:xfrm>
        </p:spPr>
        <p:txBody>
          <a:bodyPr>
            <a:noAutofit/>
          </a:bodyPr>
          <a:lstStyle/>
          <a:p>
            <a:pPr algn="just">
              <a:lnSpc>
                <a:spcPct val="150000"/>
              </a:lnSpc>
            </a:pPr>
            <a:r>
              <a:rPr lang="en-IN" sz="2000" dirty="0">
                <a:latin typeface="Arial" panose="020B0604020202020204" pitchFamily="34" charset="0"/>
                <a:cs typeface="Arial" panose="020B0604020202020204" pitchFamily="34" charset="0"/>
              </a:rPr>
              <a:t>For construction of successful heart disease prediction project we have to collect good data.</a:t>
            </a:r>
          </a:p>
          <a:p>
            <a:pPr algn="just">
              <a:lnSpc>
                <a:spcPct val="170000"/>
              </a:lnSpc>
            </a:pPr>
            <a:r>
              <a:rPr lang="en-IN" sz="2000" dirty="0">
                <a:latin typeface="Arial" panose="020B0604020202020204" pitchFamily="34" charset="0"/>
                <a:cs typeface="Arial" panose="020B0604020202020204" pitchFamily="34" charset="0"/>
              </a:rPr>
              <a:t>For  our project we have collected our data source  from Kaggle.com.</a:t>
            </a:r>
          </a:p>
          <a:p>
            <a:pPr algn="just">
              <a:lnSpc>
                <a:spcPct val="150000"/>
              </a:lnSpc>
            </a:pPr>
            <a:r>
              <a:rPr lang="en-IN" sz="2000" dirty="0">
                <a:latin typeface="Arial" panose="020B0604020202020204" pitchFamily="34" charset="0"/>
                <a:cs typeface="Arial" panose="020B0604020202020204" pitchFamily="34" charset="0"/>
              </a:rPr>
              <a:t>After collecting data set we have to imported it to Jupyter notebook with the help of pandas library.</a:t>
            </a:r>
          </a:p>
          <a:p>
            <a:pPr algn="just">
              <a:lnSpc>
                <a:spcPct val="150000"/>
              </a:lnSpc>
            </a:pPr>
            <a:r>
              <a:rPr lang="en-IN" sz="2000" dirty="0">
                <a:latin typeface="Arial" panose="020B0604020202020204" pitchFamily="34" charset="0"/>
                <a:cs typeface="Arial" panose="020B0604020202020204" pitchFamily="34" charset="0"/>
              </a:rPr>
              <a:t>After importing the data set using logistic regression divide the data set into  training and testing part</a:t>
            </a:r>
            <a:r>
              <a:rPr lang="en-IN" sz="20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Project Flow chart</a:t>
            </a:r>
          </a:p>
        </p:txBody>
      </p:sp>
      <p:pic>
        <p:nvPicPr>
          <p:cNvPr id="7" name="Content Placeholder 6"/>
          <p:cNvPicPr>
            <a:picLocks noGrp="1" noChangeAspect="1"/>
          </p:cNvPicPr>
          <p:nvPr>
            <p:ph idx="1"/>
          </p:nvPr>
        </p:nvPicPr>
        <p:blipFill>
          <a:blip r:embed="rId2"/>
          <a:stretch>
            <a:fillRect/>
          </a:stretch>
        </p:blipFill>
        <p:spPr>
          <a:xfrm>
            <a:off x="1746740" y="1295400"/>
            <a:ext cx="5334000" cy="5060950"/>
          </a:xfrm>
          <a:prstGeom prst="rect">
            <a:avLst/>
          </a:prstGeo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Methodology</a:t>
            </a:r>
          </a:p>
        </p:txBody>
      </p:sp>
      <p:sp>
        <p:nvSpPr>
          <p:cNvPr id="3" name="Content Placeholder 2"/>
          <p:cNvSpPr>
            <a:spLocks noGrp="1"/>
          </p:cNvSpPr>
          <p:nvPr>
            <p:ph idx="1"/>
          </p:nvPr>
        </p:nvSpPr>
        <p:spPr>
          <a:xfrm>
            <a:off x="457200" y="1447800"/>
            <a:ext cx="8229600" cy="5181600"/>
          </a:xfrm>
        </p:spPr>
        <p:txBody>
          <a:bodyPr>
            <a:noAutofit/>
          </a:bodyPr>
          <a:lstStyle/>
          <a:p>
            <a:pPr algn="just">
              <a:lnSpc>
                <a:spcPct val="150000"/>
              </a:lnSpc>
            </a:pPr>
            <a:r>
              <a:rPr lang="en-IN" sz="2000" dirty="0">
                <a:latin typeface="Arial" panose="020B0604020202020204" pitchFamily="34" charset="0"/>
                <a:cs typeface="Arial" panose="020B0604020202020204" pitchFamily="34" charset="0"/>
              </a:rPr>
              <a:t>Our project is carried out to achieve a set of goals with some conditions keeping in mind that it is easy to understand.</a:t>
            </a:r>
          </a:p>
          <a:p>
            <a:pPr algn="just">
              <a:lnSpc>
                <a:spcPct val="150000"/>
              </a:lnSpc>
            </a:pPr>
            <a:r>
              <a:rPr lang="en-IN" sz="2000" dirty="0">
                <a:latin typeface="Arial" panose="020B0604020202020204" pitchFamily="34" charset="0"/>
                <a:cs typeface="Arial" panose="020B0604020202020204" pitchFamily="34" charset="0"/>
              </a:rPr>
              <a:t>For easy understanding we have used simple machine learning  modules in our project.</a:t>
            </a:r>
          </a:p>
          <a:p>
            <a:pPr algn="just">
              <a:lnSpc>
                <a:spcPct val="150000"/>
              </a:lnSpc>
            </a:pPr>
            <a:r>
              <a:rPr lang="en-IN" sz="2000" dirty="0">
                <a:latin typeface="Arial" panose="020B0604020202020204" pitchFamily="34" charset="0"/>
                <a:cs typeface="Arial" panose="020B0604020202020204" pitchFamily="34" charset="0"/>
              </a:rPr>
              <a:t>Pandas module have been used in our project for visualising the  collected data .</a:t>
            </a:r>
          </a:p>
          <a:p>
            <a:pPr algn="just">
              <a:lnSpc>
                <a:spcPct val="150000"/>
              </a:lnSpc>
            </a:pPr>
            <a:r>
              <a:rPr lang="en-IN" sz="2000" dirty="0">
                <a:latin typeface="Arial" panose="020B0604020202020204" pitchFamily="34" charset="0"/>
                <a:cs typeface="Arial" panose="020B0604020202020204" pitchFamily="34" charset="0"/>
              </a:rPr>
              <a:t>NumPy module have been used to help of a large collection of high-level mathematical functions .</a:t>
            </a:r>
          </a:p>
          <a:p>
            <a:pPr>
              <a:lnSpc>
                <a:spcPct val="150000"/>
              </a:lnSpc>
            </a:pPr>
            <a:r>
              <a:rPr lang="en-IN" sz="2000" dirty="0">
                <a:latin typeface="Arial" panose="020B0604020202020204" pitchFamily="34" charset="0"/>
                <a:cs typeface="Arial" panose="020B0604020202020204" pitchFamily="34" charset="0"/>
              </a:rPr>
              <a:t>The algorithm used in this project is Logistic Regression</a:t>
            </a:r>
          </a:p>
          <a:p>
            <a:pPr>
              <a:lnSpc>
                <a:spcPct val="150000"/>
              </a:lnSpc>
            </a:pPr>
            <a:r>
              <a:rPr lang="en-IN" sz="2000" dirty="0">
                <a:latin typeface="Arial" panose="020B0604020202020204" pitchFamily="34" charset="0"/>
                <a:cs typeface="Arial" panose="020B0604020202020204" pitchFamily="34" charset="0"/>
              </a:rPr>
              <a:t>The project is implemented in python using jupyter notebook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890" y="228600"/>
            <a:ext cx="7325285" cy="990600"/>
          </a:xfrm>
        </p:spPr>
        <p:txBody>
          <a:bodyPr/>
          <a:lstStyle/>
          <a:p>
            <a:r>
              <a:rPr lang="en-IN" dirty="0">
                <a:solidFill>
                  <a:srgbClr val="FF0000"/>
                </a:solidFill>
              </a:rPr>
              <a:t>Application snapshots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309256"/>
            <a:ext cx="8534400" cy="532014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Application Output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648199"/>
          </a:xfr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Index Snapshots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495800"/>
          </a:xfr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Index Snapshots</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756150"/>
          </a:xfr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Index Snapshots</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495799"/>
          </a:xfr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anose="020B0604020202020204" pitchFamily="34" charset="0"/>
                <a:cs typeface="Arial" panose="020B0604020202020204" pitchFamily="34" charset="0"/>
              </a:rPr>
              <a:t>        Presentation Outline  </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anose="020B0604020202020204" pitchFamily="34" charset="0"/>
                <a:cs typeface="Arial" panose="020B0604020202020204" pitchFamily="34" charset="0"/>
              </a:rPr>
              <a:t>Course Certificate</a:t>
            </a:r>
          </a:p>
          <a:p>
            <a:r>
              <a:rPr lang="en-US" sz="2000" dirty="0">
                <a:latin typeface="Arial" panose="020B0604020202020204" pitchFamily="34" charset="0"/>
                <a:cs typeface="Arial" panose="020B0604020202020204" pitchFamily="34" charset="0"/>
              </a:rPr>
              <a:t>Introduction</a:t>
            </a:r>
          </a:p>
          <a:p>
            <a:r>
              <a:rPr lang="en-US" sz="2000" dirty="0">
                <a:latin typeface="Arial" panose="020B0604020202020204" pitchFamily="34" charset="0"/>
                <a:cs typeface="Arial" panose="020B0604020202020204" pitchFamily="34" charset="0"/>
              </a:rPr>
              <a:t>Objectives</a:t>
            </a:r>
          </a:p>
          <a:p>
            <a:r>
              <a:rPr lang="en-US" sz="2000" dirty="0">
                <a:latin typeface="Arial" panose="020B0604020202020204" pitchFamily="34" charset="0"/>
                <a:cs typeface="Arial" panose="020B0604020202020204" pitchFamily="34" charset="0"/>
              </a:rPr>
              <a:t>System Architecture </a:t>
            </a:r>
          </a:p>
          <a:p>
            <a:r>
              <a:rPr lang="en-US" sz="2000" dirty="0">
                <a:latin typeface="Arial" panose="020B0604020202020204" pitchFamily="34" charset="0"/>
                <a:cs typeface="Arial" panose="020B0604020202020204" pitchFamily="34" charset="0"/>
              </a:rPr>
              <a:t>Ideation Map</a:t>
            </a:r>
          </a:p>
          <a:p>
            <a:r>
              <a:rPr lang="en-US" sz="2000" dirty="0">
                <a:latin typeface="Arial" panose="020B0604020202020204" pitchFamily="34" charset="0"/>
                <a:cs typeface="Arial" panose="020B0604020202020204" pitchFamily="34" charset="0"/>
              </a:rPr>
              <a:t>Module Implementation</a:t>
            </a:r>
          </a:p>
          <a:p>
            <a:r>
              <a:rPr lang="en-US" sz="2000" dirty="0">
                <a:latin typeface="Arial" panose="020B0604020202020204" pitchFamily="34" charset="0"/>
                <a:cs typeface="Arial" panose="020B0604020202020204" pitchFamily="34" charset="0"/>
              </a:rPr>
              <a:t>Application Snapshots</a:t>
            </a:r>
          </a:p>
          <a:p>
            <a:r>
              <a:rPr lang="en-US" sz="2000" dirty="0">
                <a:latin typeface="Arial" panose="020B0604020202020204" pitchFamily="34" charset="0"/>
                <a:cs typeface="Arial" panose="020B0604020202020204" pitchFamily="34" charset="0"/>
              </a:rPr>
              <a:t>Results and Discussions</a:t>
            </a:r>
          </a:p>
          <a:p>
            <a:r>
              <a:rPr lang="en-US" sz="2000" dirty="0">
                <a:latin typeface="Arial" panose="020B0604020202020204" pitchFamily="34" charset="0"/>
                <a:cs typeface="Arial" panose="020B0604020202020204" pitchFamily="34" charset="0"/>
              </a:rPr>
              <a:t>Conclusion &amp; Future work</a:t>
            </a:r>
          </a:p>
          <a:p>
            <a:r>
              <a:rPr lang="en-US" sz="2000" dirty="0">
                <a:latin typeface="Arial" panose="020B0604020202020204" pitchFamily="34" charset="0"/>
                <a:cs typeface="Arial" panose="020B0604020202020204" pitchFamily="34" charset="0"/>
              </a:rPr>
              <a:t>References</a:t>
            </a:r>
          </a:p>
          <a:p>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t>2</a:t>
            </a:fld>
            <a:endParaRPr lang="en-US"/>
          </a:p>
        </p:txBody>
      </p:sp>
      <p:sp>
        <p:nvSpPr>
          <p:cNvPr id="7" name="Date Placeholder 6"/>
          <p:cNvSpPr>
            <a:spLocks noGrp="1"/>
          </p:cNvSpPr>
          <p:nvPr>
            <p:ph type="dt" sz="half" idx="10"/>
          </p:nvPr>
        </p:nvSpPr>
        <p:spPr/>
        <p:txBody>
          <a:bodyPr/>
          <a:lstStyle/>
          <a:p>
            <a:fld id="{805D85AA-7693-4660-A311-0B2DBF524221}" type="datetime3">
              <a:rPr lang="en-US" smtClean="0"/>
              <a:t>26 April 2023</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Failure snapshot</a:t>
            </a:r>
          </a:p>
        </p:txBody>
      </p:sp>
      <p:pic>
        <p:nvPicPr>
          <p:cNvPr id="7" name="Content Placeholder 6"/>
          <p:cNvPicPr>
            <a:picLocks noGrp="1" noChangeAspect="1"/>
          </p:cNvPicPr>
          <p:nvPr>
            <p:ph idx="1"/>
          </p:nvPr>
        </p:nvPicPr>
        <p:blipFill>
          <a:blip r:embed="rId2"/>
          <a:stretch>
            <a:fillRect/>
          </a:stretch>
        </p:blipFill>
        <p:spPr>
          <a:xfrm>
            <a:off x="457200" y="1447800"/>
            <a:ext cx="8229600" cy="4648200"/>
          </a:xfrm>
          <a:prstGeom prst="rect">
            <a:avLst/>
          </a:prstGeo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Success Snapshot</a:t>
            </a:r>
          </a:p>
        </p:txBody>
      </p:sp>
      <p:pic>
        <p:nvPicPr>
          <p:cNvPr id="7" name="Content Placeholder 6"/>
          <p:cNvPicPr>
            <a:picLocks noGrp="1" noChangeAspect="1"/>
          </p:cNvPicPr>
          <p:nvPr>
            <p:ph idx="1"/>
          </p:nvPr>
        </p:nvPicPr>
        <p:blipFill>
          <a:blip r:embed="rId2"/>
          <a:stretch>
            <a:fillRect/>
          </a:stretch>
        </p:blipFill>
        <p:spPr>
          <a:xfrm>
            <a:off x="457200" y="1524000"/>
            <a:ext cx="8229600" cy="4832349"/>
          </a:xfrm>
          <a:prstGeom prst="rect">
            <a:avLst/>
          </a:prstGeom>
        </p:spPr>
      </p:pic>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000" dirty="0">
                <a:latin typeface="Arial" panose="020B0604020202020204" pitchFamily="34" charset="0"/>
                <a:cs typeface="Arial" panose="020B0604020202020204" pitchFamily="34" charset="0"/>
              </a:rPr>
              <a:t>                                                 </a:t>
            </a:r>
            <a:r>
              <a:rPr lang="en-IN" dirty="0">
                <a:solidFill>
                  <a:srgbClr val="FF0000"/>
                </a:solidFill>
                <a:cs typeface="Arial" panose="020B0604020202020204" pitchFamily="34" charset="0"/>
              </a:rPr>
              <a:t>Code</a:t>
            </a: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lnSpcReduction="10000"/>
          </a:bodyPr>
          <a:lstStyle/>
          <a:p>
            <a:r>
              <a:rPr lang="en-IN" sz="2000" dirty="0">
                <a:latin typeface="Arial" panose="020B0604020202020204" pitchFamily="34" charset="0"/>
                <a:cs typeface="Arial" panose="020B0604020202020204" pitchFamily="34" charset="0"/>
              </a:rPr>
              <a:t>The coding portion were carried out to prepare the data, visualize it,</a:t>
            </a:r>
          </a:p>
          <a:p>
            <a:pPr marL="0" indent="0">
              <a:buNone/>
            </a:pPr>
            <a:r>
              <a:rPr lang="en-IN" sz="2000" dirty="0">
                <a:latin typeface="Arial" panose="020B0604020202020204" pitchFamily="34" charset="0"/>
                <a:cs typeface="Arial" panose="020B0604020202020204" pitchFamily="34" charset="0"/>
              </a:rPr>
              <a:t>      pre-process it, building the model and then evaluating it.</a:t>
            </a:r>
          </a:p>
          <a:p>
            <a:pPr marL="0" indent="0">
              <a:buNone/>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code has been written in python programming language using Jupyter notebook as IDE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experiments and all the models building are done based on python libraries</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code is available in the Git repository given  in following link</a:t>
            </a:r>
          </a:p>
          <a:p>
            <a:pPr marL="0" indent="0">
              <a:buNone/>
            </a:pPr>
            <a:endParaRPr lang="en-IN" sz="2000" dirty="0">
              <a:latin typeface="Arial" panose="020B0604020202020204" pitchFamily="34" charset="0"/>
              <a:cs typeface="Arial" panose="020B0604020202020204" pitchFamily="34" charset="0"/>
            </a:endParaRPr>
          </a:p>
          <a:p>
            <a:pPr marL="0" indent="0" algn="ctr">
              <a:buNone/>
            </a:pP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2"/>
              </a:rPr>
              <a:t>GitHub - Srisairam9881/heart-disease-prediction-using-machine-learning-PT-2</a:t>
            </a:r>
            <a:endParaRPr lang="en-IN" sz="2000" u="sng" dirty="0">
              <a:solidFill>
                <a:srgbClr val="0000FF"/>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Result and Discussions</a:t>
            </a:r>
          </a:p>
        </p:txBody>
      </p:sp>
      <p:sp>
        <p:nvSpPr>
          <p:cNvPr id="3" name="Content Placeholder 2"/>
          <p:cNvSpPr>
            <a:spLocks noGrp="1"/>
          </p:cNvSpPr>
          <p:nvPr>
            <p:ph idx="1"/>
          </p:nvPr>
        </p:nvSpPr>
        <p:spPr>
          <a:xfrm>
            <a:off x="514351" y="1828801"/>
            <a:ext cx="7598569" cy="2895600"/>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 When performing various methods of feature selection testing it was found that backward elimination gave us the best results among other.</a:t>
            </a:r>
          </a:p>
          <a:p>
            <a:pPr>
              <a:lnSpc>
                <a:spcPct val="150000"/>
              </a:lnSpc>
            </a:pPr>
            <a:r>
              <a:rPr lang="en-IN" sz="2000" dirty="0">
                <a:latin typeface="Arial" panose="020B0604020202020204" pitchFamily="34" charset="0"/>
                <a:cs typeface="Arial" panose="020B0604020202020204" pitchFamily="34" charset="0"/>
              </a:rPr>
              <a:t>The various methods tried were backward elimination with and without Kfold, recursive feature elimination with cross validation.</a:t>
            </a:r>
          </a:p>
          <a:p>
            <a:pPr>
              <a:lnSpc>
                <a:spcPct val="150000"/>
              </a:lnSpc>
            </a:pPr>
            <a:r>
              <a:rPr lang="en-IN" sz="2000" dirty="0">
                <a:latin typeface="Arial" panose="020B0604020202020204" pitchFamily="34" charset="0"/>
                <a:cs typeface="Arial" panose="020B0604020202020204" pitchFamily="34" charset="0"/>
              </a:rPr>
              <a:t>The accuracy that was seen in them ranged around 86%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Conclusion</a:t>
            </a:r>
          </a:p>
        </p:txBody>
      </p:sp>
      <p:sp>
        <p:nvSpPr>
          <p:cNvPr id="3" name="Content Placeholder 2"/>
          <p:cNvSpPr>
            <a:spLocks noGrp="1"/>
          </p:cNvSpPr>
          <p:nvPr>
            <p:ph idx="1"/>
          </p:nvPr>
        </p:nvSpPr>
        <p:spPr>
          <a:xfrm>
            <a:off x="514351" y="1828801"/>
            <a:ext cx="7598569" cy="2948268"/>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The early prognosis of cardiovascular disease can aid in making decisions on lifestyle changes in  high risk patients and in turn reduce the complications, which can be great milestone in field  of medicine.</a:t>
            </a:r>
          </a:p>
          <a:p>
            <a:pPr>
              <a:lnSpc>
                <a:spcPct val="150000"/>
              </a:lnSpc>
            </a:pPr>
            <a:r>
              <a:rPr lang="en-IN" sz="2000" dirty="0">
                <a:latin typeface="Arial" panose="020B0604020202020204" pitchFamily="34" charset="0"/>
                <a:cs typeface="Arial" panose="020B0604020202020204" pitchFamily="34" charset="0"/>
              </a:rPr>
              <a:t>This project resolved the feature selection i.e. backward elimination and RFECV behind the models and successfully predict the heart disease, with 86% accuracy.</a:t>
            </a:r>
          </a:p>
          <a:p>
            <a:pPr marL="0" indent="0">
              <a:lnSpc>
                <a:spcPct val="150000"/>
              </a:lnSpc>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6815-59D2-435E-8AB4-D77EB68B4CD4}" type="datetime3">
              <a:rPr lang="en-US" smtClean="0"/>
              <a:t>26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25</a:t>
            </a:fld>
            <a:endParaRPr lang="en-US"/>
          </a:p>
        </p:txBody>
      </p:sp>
      <p:sp>
        <p:nvSpPr>
          <p:cNvPr id="7" name="Content Placeholder 6"/>
          <p:cNvSpPr>
            <a:spLocks noGrp="1"/>
          </p:cNvSpPr>
          <p:nvPr>
            <p:ph idx="4294967295"/>
          </p:nvPr>
        </p:nvSpPr>
        <p:spPr>
          <a:xfrm>
            <a:off x="609600" y="1600200"/>
            <a:ext cx="7620000" cy="4525963"/>
          </a:xfrm>
        </p:spPr>
        <p:txBody>
          <a:bodyPr>
            <a:normAutofit/>
          </a:bodyPr>
          <a:lstStyle/>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model used was logistic regression</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Further for this enhancement, we can train on models and predict the types of cardiovascular disease providing recommendations to users, and also use more enhanced models.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1" y="533400"/>
            <a:ext cx="7598569" cy="685800"/>
          </a:xfrm>
        </p:spPr>
        <p:txBody>
          <a:bodyPr>
            <a:normAutofit fontScale="90000"/>
          </a:bodyPr>
          <a:lstStyle/>
          <a:p>
            <a:r>
              <a:rPr lang="en-IN" dirty="0">
                <a:solidFill>
                  <a:srgbClr val="FF0000"/>
                </a:solidFill>
              </a:rPr>
              <a:t>References</a:t>
            </a:r>
          </a:p>
        </p:txBody>
      </p:sp>
      <p:sp>
        <p:nvSpPr>
          <p:cNvPr id="3" name="Content Placeholder 2"/>
          <p:cNvSpPr>
            <a:spLocks noGrp="1"/>
          </p:cNvSpPr>
          <p:nvPr>
            <p:ph idx="1"/>
          </p:nvPr>
        </p:nvSpPr>
        <p:spPr>
          <a:xfrm>
            <a:off x="514351" y="1371601"/>
            <a:ext cx="8248649" cy="5334000"/>
          </a:xfrm>
        </p:spPr>
        <p:txBody>
          <a:bodyPr>
            <a:normAutofit fontScale="42500" lnSpcReduction="20000"/>
          </a:bodyPr>
          <a:lstStyle/>
          <a:p>
            <a:pPr marL="0" indent="0">
              <a:lnSpc>
                <a:spcPct val="170000"/>
              </a:lnSpc>
              <a:buNone/>
            </a:pPr>
            <a:r>
              <a:rPr lang="en-IN" sz="6200" u="sng" dirty="0">
                <a:solidFill>
                  <a:srgbClr val="0000CC"/>
                </a:solidFill>
                <a:latin typeface="Arial" panose="020B0604020202020204" pitchFamily="34" charset="0"/>
                <a:cs typeface="Arial" panose="020B0604020202020204" pitchFamily="34" charset="0"/>
              </a:rPr>
              <a:t>https://www.kaggle.com/datasets/johnsmith88/heart-disease-dataset</a:t>
            </a:r>
          </a:p>
          <a:p>
            <a:pPr marL="0" indent="0">
              <a:lnSpc>
                <a:spcPct val="170000"/>
              </a:lnSpc>
              <a:buNone/>
            </a:pPr>
            <a:r>
              <a:rPr lang="en-IN" sz="6200" dirty="0">
                <a:latin typeface="Arial" panose="020B0604020202020204" pitchFamily="34" charset="0"/>
                <a:cs typeface="Arial" panose="020B0604020202020204" pitchFamily="34" charset="0"/>
                <a:hlinkClick r:id="rId2"/>
              </a:rPr>
              <a:t>https://simple.wikipedia.org/wiki/Heart_disease</a:t>
            </a:r>
            <a:endParaRPr lang="en-IN" sz="6200" dirty="0">
              <a:latin typeface="Arial" panose="020B0604020202020204" pitchFamily="34" charset="0"/>
              <a:cs typeface="Arial" panose="020B0604020202020204" pitchFamily="34" charset="0"/>
            </a:endParaRPr>
          </a:p>
          <a:p>
            <a:pPr marL="0" indent="0">
              <a:lnSpc>
                <a:spcPct val="170000"/>
              </a:lnSpc>
              <a:buNone/>
            </a:pPr>
            <a:r>
              <a:rPr lang="en-IN" sz="6200" dirty="0">
                <a:latin typeface="Arial" panose="020B0604020202020204" pitchFamily="34" charset="0"/>
                <a:cs typeface="Arial" panose="020B0604020202020204" pitchFamily="34" charset="0"/>
                <a:hlinkClick r:id="rId3"/>
              </a:rPr>
              <a:t>https://en.wikipedia.org/wiki/Machine_learning</a:t>
            </a:r>
            <a:endParaRPr lang="en-IN" sz="6200" dirty="0">
              <a:latin typeface="Arial" panose="020B0604020202020204" pitchFamily="34" charset="0"/>
              <a:cs typeface="Arial" panose="020B0604020202020204" pitchFamily="34" charset="0"/>
            </a:endParaRPr>
          </a:p>
          <a:p>
            <a:pPr marL="0" indent="0">
              <a:lnSpc>
                <a:spcPct val="170000"/>
              </a:lnSpc>
              <a:buNone/>
            </a:pPr>
            <a:r>
              <a:rPr lang="en-IN" sz="6200" dirty="0">
                <a:latin typeface="Arial" panose="020B0604020202020204" pitchFamily="34" charset="0"/>
                <a:cs typeface="Arial" panose="020B0604020202020204" pitchFamily="34" charset="0"/>
                <a:hlinkClick r:id="rId4"/>
              </a:rPr>
              <a:t>https://en.wikipedia.org/wiki/Logistic_regression</a:t>
            </a:r>
            <a:endParaRPr lang="en-IN" sz="6200" dirty="0">
              <a:latin typeface="Arial" panose="020B0604020202020204" pitchFamily="34" charset="0"/>
              <a:cs typeface="Arial" panose="020B0604020202020204" pitchFamily="34" charset="0"/>
            </a:endParaRPr>
          </a:p>
          <a:p>
            <a:pPr marL="0" indent="0">
              <a:lnSpc>
                <a:spcPct val="170000"/>
              </a:lnSpc>
              <a:buNone/>
            </a:pPr>
            <a:endParaRPr lang="en-IN" sz="6200" dirty="0">
              <a:latin typeface="Arial" panose="020B0604020202020204" pitchFamily="34" charset="0"/>
              <a:cs typeface="Arial" panose="020B0604020202020204" pitchFamily="34" charset="0"/>
            </a:endParaRPr>
          </a:p>
          <a:p>
            <a:pPr marL="0" indent="0">
              <a:lnSpc>
                <a:spcPct val="170000"/>
              </a:lnSpc>
              <a:buNone/>
            </a:pPr>
            <a:endParaRPr lang="en-IN" sz="2000" dirty="0">
              <a:latin typeface="Arial" panose="020B0604020202020204" pitchFamily="34" charset="0"/>
              <a:cs typeface="Arial" panose="020B0604020202020204" pitchFamily="34" charset="0"/>
            </a:endParaRPr>
          </a:p>
          <a:p>
            <a:pPr marL="0" indent="0">
              <a:lnSpc>
                <a:spcPct val="170000"/>
              </a:lnSpc>
              <a:buNone/>
            </a:pPr>
            <a:r>
              <a:rPr lang="en-IN" sz="5000" dirty="0">
                <a:latin typeface="Arial" panose="020B0604020202020204" pitchFamily="34" charset="0"/>
                <a:cs typeface="Arial" panose="020B0604020202020204" pitchFamily="34" charset="0"/>
              </a:rPr>
              <a:t> </a:t>
            </a:r>
          </a:p>
          <a:p>
            <a:pPr marL="0" indent="0">
              <a:buNone/>
            </a:pPr>
            <a:endParaRPr lang="en-IN" dirty="0"/>
          </a:p>
          <a:p>
            <a:pPr marL="0" indent="0">
              <a:buNone/>
            </a:pPr>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Course certificate</a:t>
            </a:r>
          </a:p>
        </p:txBody>
      </p:sp>
      <p:pic>
        <p:nvPicPr>
          <p:cNvPr id="9" name="Content Placeholder 8">
            <a:extLst>
              <a:ext uri="{FF2B5EF4-FFF2-40B4-BE49-F238E27FC236}">
                <a16:creationId xmlns:a16="http://schemas.microsoft.com/office/drawing/2014/main" id="{C27D4B3F-1E4D-4399-1EE1-CDCC56C78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93" y="1600200"/>
            <a:ext cx="5873614"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INTRODUCTION</a:t>
            </a:r>
          </a:p>
        </p:txBody>
      </p:sp>
      <p:sp>
        <p:nvSpPr>
          <p:cNvPr id="3" name="Content Placeholder 2"/>
          <p:cNvSpPr>
            <a:spLocks noGrp="1"/>
          </p:cNvSpPr>
          <p:nvPr>
            <p:ph idx="1"/>
          </p:nvPr>
        </p:nvSpPr>
        <p:spPr>
          <a:xfrm>
            <a:off x="514351" y="2209800"/>
            <a:ext cx="8096249" cy="3581400"/>
          </a:xfrm>
        </p:spPr>
        <p:txBody>
          <a:bodyPr>
            <a:normAutofit fontScale="25000" lnSpcReduction="20000"/>
          </a:bodyPr>
          <a:lstStyle/>
          <a:p>
            <a:pPr algn="just">
              <a:lnSpc>
                <a:spcPct val="170000"/>
              </a:lnSpc>
            </a:pPr>
            <a:r>
              <a:rPr lang="en-IN" sz="8000" dirty="0">
                <a:latin typeface="Arial" panose="020B0604020202020204" pitchFamily="34" charset="0"/>
                <a:cs typeface="Arial" panose="020B0604020202020204" pitchFamily="34" charset="0"/>
              </a:rPr>
              <a:t>Heart disease prediction application is developed using Python machine learning using logistic regression through Heart disease dataset from Kaggle.com.</a:t>
            </a:r>
          </a:p>
          <a:p>
            <a:pPr algn="just">
              <a:lnSpc>
                <a:spcPct val="170000"/>
              </a:lnSpc>
            </a:pPr>
            <a:r>
              <a:rPr lang="en-IN" sz="8000" dirty="0">
                <a:latin typeface="Arial" panose="020B0604020202020204" pitchFamily="34" charset="0"/>
                <a:cs typeface="Arial" panose="020B0604020202020204" pitchFamily="34" charset="0"/>
              </a:rPr>
              <a:t>Heart disease dataset is used to implement this application.</a:t>
            </a:r>
          </a:p>
          <a:p>
            <a:pPr algn="just">
              <a:lnSpc>
                <a:spcPct val="170000"/>
              </a:lnSpc>
            </a:pPr>
            <a:r>
              <a:rPr lang="en-IN" sz="8000" dirty="0">
                <a:latin typeface="Arial" panose="020B0604020202020204" pitchFamily="34" charset="0"/>
                <a:cs typeface="Arial" panose="020B0604020202020204" pitchFamily="34" charset="0"/>
              </a:rPr>
              <a:t>This project aims to predict future Heart Disease by </a:t>
            </a:r>
            <a:r>
              <a:rPr lang="en-IN" sz="8000" dirty="0" err="1">
                <a:latin typeface="Arial" panose="020B0604020202020204" pitchFamily="34" charset="0"/>
                <a:cs typeface="Arial" panose="020B0604020202020204" pitchFamily="34" charset="0"/>
              </a:rPr>
              <a:t>analyzing</a:t>
            </a:r>
            <a:r>
              <a:rPr lang="en-IN" sz="8000" dirty="0">
                <a:latin typeface="Arial" panose="020B0604020202020204" pitchFamily="34" charset="0"/>
                <a:cs typeface="Arial" panose="020B0604020202020204" pitchFamily="34" charset="0"/>
              </a:rPr>
              <a:t> data</a:t>
            </a:r>
          </a:p>
          <a:p>
            <a:pPr marL="0" indent="0" algn="just">
              <a:lnSpc>
                <a:spcPct val="170000"/>
              </a:lnSpc>
              <a:buNone/>
            </a:pPr>
            <a:r>
              <a:rPr lang="en-IN" sz="8000" dirty="0">
                <a:latin typeface="Arial" panose="020B0604020202020204" pitchFamily="34" charset="0"/>
                <a:cs typeface="Arial" panose="020B0604020202020204" pitchFamily="34" charset="0"/>
              </a:rPr>
              <a:t>      of patients which classifies whether they have heart disease or not</a:t>
            </a:r>
          </a:p>
          <a:p>
            <a:pPr marL="0" indent="0" algn="just">
              <a:lnSpc>
                <a:spcPct val="170000"/>
              </a:lnSpc>
              <a:buNone/>
            </a:pPr>
            <a:r>
              <a:rPr lang="en-IN" sz="8000" dirty="0">
                <a:latin typeface="Arial" panose="020B0604020202020204" pitchFamily="34" charset="0"/>
                <a:cs typeface="Arial" panose="020B0604020202020204" pitchFamily="34" charset="0"/>
              </a:rPr>
              <a:t>      using logistic regression.</a:t>
            </a:r>
          </a:p>
          <a:p>
            <a:pPr marL="0" indent="0">
              <a:lnSpc>
                <a:spcPct val="170000"/>
              </a:lnSpc>
              <a:buNone/>
            </a:pPr>
            <a:r>
              <a:rPr lang="en-IN" sz="8000" dirty="0">
                <a:latin typeface="Arial" panose="020B0604020202020204" pitchFamily="34" charset="0"/>
                <a:cs typeface="Arial" panose="020B0604020202020204" pitchFamily="34" charset="0"/>
              </a:rPr>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OBJECTIVES OF THE PROJECT</a:t>
            </a:r>
          </a:p>
        </p:txBody>
      </p:sp>
      <p:sp>
        <p:nvSpPr>
          <p:cNvPr id="3" name="Content Placeholder 2"/>
          <p:cNvSpPr>
            <a:spLocks noGrp="1"/>
          </p:cNvSpPr>
          <p:nvPr>
            <p:ph idx="1"/>
          </p:nvPr>
        </p:nvSpPr>
        <p:spPr/>
        <p:txBody>
          <a:bodyPr/>
          <a:lstStyle/>
          <a:p>
            <a:endParaRPr lang="en-IN" sz="2000" dirty="0"/>
          </a:p>
          <a:p>
            <a:endParaRPr lang="en-IN" sz="2000" dirty="0"/>
          </a:p>
          <a:p>
            <a:pPr marL="0" indent="0">
              <a:lnSpc>
                <a:spcPct val="150000"/>
              </a:lnSpc>
              <a:buNone/>
            </a:pPr>
            <a:r>
              <a:rPr lang="en-IN" sz="2000" dirty="0">
                <a:latin typeface="Arial" panose="020B0604020202020204" pitchFamily="34" charset="0"/>
                <a:cs typeface="Arial" panose="020B0604020202020204" pitchFamily="34" charset="0"/>
              </a:rPr>
              <a:t> The main objectives of developing this project are:</a:t>
            </a:r>
          </a:p>
          <a:p>
            <a:pPr algn="just">
              <a:lnSpc>
                <a:spcPct val="150000"/>
              </a:lnSpc>
            </a:pPr>
            <a:r>
              <a:rPr lang="en-IN" sz="2000" dirty="0">
                <a:latin typeface="Arial" panose="020B0604020202020204" pitchFamily="34" charset="0"/>
                <a:cs typeface="Arial" panose="020B0604020202020204" pitchFamily="34" charset="0"/>
              </a:rPr>
              <a:t>    To develop  machine learning model to predict future possibility of</a:t>
            </a:r>
          </a:p>
          <a:p>
            <a:pPr marL="0" indent="0" algn="just">
              <a:lnSpc>
                <a:spcPct val="150000"/>
              </a:lnSpc>
              <a:buNone/>
            </a:pPr>
            <a:r>
              <a:rPr lang="en-IN" sz="2000" dirty="0">
                <a:latin typeface="Arial" panose="020B0604020202020204" pitchFamily="34" charset="0"/>
                <a:cs typeface="Arial" panose="020B0604020202020204" pitchFamily="34" charset="0"/>
              </a:rPr>
              <a:t>         heart disease by implementing Logistic Regression.</a:t>
            </a:r>
          </a:p>
          <a:p>
            <a:pPr algn="just">
              <a:lnSpc>
                <a:spcPct val="150000"/>
              </a:lnSpc>
            </a:pPr>
            <a:r>
              <a:rPr lang="en-IN" sz="2000" dirty="0">
                <a:latin typeface="Arial" panose="020B0604020202020204" pitchFamily="34" charset="0"/>
                <a:cs typeface="Arial" panose="020B0604020202020204" pitchFamily="34" charset="0"/>
              </a:rPr>
              <a:t>    To determine significant risk factor based on medical dataset      </a:t>
            </a:r>
          </a:p>
          <a:p>
            <a:pPr marL="0" indent="0" algn="just">
              <a:lnSpc>
                <a:spcPct val="150000"/>
              </a:lnSpc>
              <a:buNone/>
            </a:pPr>
            <a:r>
              <a:rPr lang="en-IN" sz="2000" dirty="0">
                <a:latin typeface="Arial" panose="020B0604020202020204" pitchFamily="34" charset="0"/>
                <a:cs typeface="Arial" panose="020B0604020202020204" pitchFamily="34" charset="0"/>
              </a:rPr>
              <a:t>         which may leads to heart disease</a:t>
            </a:r>
          </a:p>
          <a:p>
            <a:pPr algn="just">
              <a:lnSpc>
                <a:spcPct val="150000"/>
              </a:lnSpc>
            </a:pPr>
            <a:r>
              <a:rPr lang="en-IN" sz="2000" dirty="0">
                <a:latin typeface="Arial" panose="020B0604020202020204" pitchFamily="34" charset="0"/>
                <a:cs typeface="Arial" panose="020B0604020202020204" pitchFamily="34" charset="0"/>
              </a:rPr>
              <a:t>    To </a:t>
            </a:r>
            <a:r>
              <a:rPr lang="en-IN" sz="2000" dirty="0" err="1">
                <a:latin typeface="Arial" panose="020B0604020202020204" pitchFamily="34" charset="0"/>
                <a:cs typeface="Arial" panose="020B0604020202020204" pitchFamily="34" charset="0"/>
              </a:rPr>
              <a:t>analyze</a:t>
            </a:r>
            <a:r>
              <a:rPr lang="en-IN" sz="2000" dirty="0">
                <a:latin typeface="Arial" panose="020B0604020202020204" pitchFamily="34" charset="0"/>
                <a:cs typeface="Arial" panose="020B0604020202020204" pitchFamily="34" charset="0"/>
              </a:rPr>
              <a:t> feature selection methods and understand their</a:t>
            </a:r>
          </a:p>
          <a:p>
            <a:pPr marL="0" indent="0" algn="just">
              <a:lnSpc>
                <a:spcPct val="150000"/>
              </a:lnSpc>
              <a:buNone/>
            </a:pPr>
            <a:r>
              <a:rPr lang="en-IN" sz="2000" dirty="0">
                <a:latin typeface="Arial" panose="020B0604020202020204" pitchFamily="34" charset="0"/>
                <a:cs typeface="Arial" panose="020B0604020202020204" pitchFamily="34" charset="0"/>
              </a:rPr>
              <a:t>         working principal.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228600"/>
            <a:ext cx="7379073" cy="914400"/>
          </a:xfrm>
        </p:spPr>
        <p:txBody>
          <a:bodyPr/>
          <a:lstStyle/>
          <a:p>
            <a:r>
              <a:rPr lang="en-IN" dirty="0">
                <a:solidFill>
                  <a:srgbClr val="FF0000"/>
                </a:solidFill>
              </a:rPr>
              <a:t>Architecture</a:t>
            </a:r>
          </a:p>
        </p:txBody>
      </p:sp>
      <p:pic>
        <p:nvPicPr>
          <p:cNvPr id="17" name="Content Placeholder 16">
            <a:extLst>
              <a:ext uri="{FF2B5EF4-FFF2-40B4-BE49-F238E27FC236}">
                <a16:creationId xmlns:a16="http://schemas.microsoft.com/office/drawing/2014/main" id="{3675DFBB-4E7F-7364-AD22-39832CAC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7010400" cy="52577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Dataset used</a:t>
            </a:r>
          </a:p>
        </p:txBody>
      </p:sp>
      <p:sp>
        <p:nvSpPr>
          <p:cNvPr id="3" name="Content Placeholder 2"/>
          <p:cNvSpPr>
            <a:spLocks noGrp="1"/>
          </p:cNvSpPr>
          <p:nvPr>
            <p:ph idx="1"/>
          </p:nvPr>
        </p:nvSpPr>
        <p:spPr>
          <a:xfrm>
            <a:off x="457200" y="1600200"/>
            <a:ext cx="8305800" cy="4525963"/>
          </a:xfrm>
        </p:spPr>
        <p:txBody>
          <a:bodyPr>
            <a:normAutofit lnSpcReduction="10000"/>
          </a:bodyPr>
          <a:lstStyle/>
          <a:p>
            <a:pPr>
              <a:lnSpc>
                <a:spcPct val="150000"/>
              </a:lnSpc>
            </a:pPr>
            <a:r>
              <a:rPr lang="en-IN" sz="2000" dirty="0">
                <a:latin typeface="Arial" panose="020B0604020202020204" pitchFamily="34" charset="0"/>
                <a:cs typeface="Arial" panose="020B0604020202020204" pitchFamily="34" charset="0"/>
              </a:rPr>
              <a:t>Heart disease prediction dataset from Kaggle.com</a:t>
            </a:r>
          </a:p>
          <a:p>
            <a:pPr marL="0" indent="0">
              <a:lnSpc>
                <a:spcPct val="150000"/>
              </a:lnSpc>
              <a:buNone/>
            </a:pPr>
            <a:r>
              <a:rPr lang="en-IN" sz="2000" u="sng" dirty="0">
                <a:solidFill>
                  <a:srgbClr val="0070C0"/>
                </a:solidFill>
                <a:latin typeface="Arial" panose="020B0604020202020204" pitchFamily="34" charset="0"/>
                <a:cs typeface="Arial" panose="020B0604020202020204" pitchFamily="34" charset="0"/>
              </a:rPr>
              <a:t>  </a:t>
            </a:r>
            <a:r>
              <a:rPr lang="en-IN" sz="2000" u="sng" dirty="0">
                <a:solidFill>
                  <a:srgbClr val="000099"/>
                </a:solidFill>
                <a:latin typeface="Arial" panose="020B0604020202020204" pitchFamily="34" charset="0"/>
                <a:cs typeface="Arial" panose="020B0604020202020204" pitchFamily="34" charset="0"/>
              </a:rPr>
              <a:t>https://www.kaggle.com/search?q=heart+disease+prediction</a:t>
            </a:r>
          </a:p>
          <a:p>
            <a:pPr marL="0" indent="0">
              <a:lnSpc>
                <a:spcPct val="150000"/>
              </a:lnSpc>
              <a:buNone/>
            </a:pPr>
            <a:r>
              <a:rPr lang="en-IN" sz="2000" dirty="0">
                <a:latin typeface="Arial" panose="020B0604020202020204" pitchFamily="34" charset="0"/>
                <a:cs typeface="Arial" panose="020B0604020202020204" pitchFamily="34" charset="0"/>
              </a:rPr>
              <a:t>The dataset contains </a:t>
            </a:r>
          </a:p>
          <a:p>
            <a:pPr>
              <a:lnSpc>
                <a:spcPct val="150000"/>
              </a:lnSpc>
            </a:pPr>
            <a:r>
              <a:rPr lang="en-IN" sz="2000" dirty="0">
                <a:latin typeface="Arial" panose="020B0604020202020204" pitchFamily="34" charset="0"/>
                <a:cs typeface="Arial" panose="020B0604020202020204" pitchFamily="34" charset="0"/>
              </a:rPr>
              <a:t>Age/Sex</a:t>
            </a:r>
          </a:p>
          <a:p>
            <a:pPr>
              <a:lnSpc>
                <a:spcPct val="150000"/>
              </a:lnSpc>
            </a:pPr>
            <a:r>
              <a:rPr lang="en-IN" sz="2000" dirty="0">
                <a:latin typeface="Arial" panose="020B0604020202020204" pitchFamily="34" charset="0"/>
                <a:cs typeface="Arial" panose="020B0604020202020204" pitchFamily="34" charset="0"/>
              </a:rPr>
              <a:t>Chest pain types(4 values)</a:t>
            </a:r>
          </a:p>
          <a:p>
            <a:pPr>
              <a:lnSpc>
                <a:spcPct val="150000"/>
              </a:lnSpc>
            </a:pPr>
            <a:r>
              <a:rPr lang="en-IN" sz="2000" dirty="0">
                <a:latin typeface="Arial" panose="020B0604020202020204" pitchFamily="34" charset="0"/>
                <a:cs typeface="Arial" panose="020B0604020202020204" pitchFamily="34" charset="0"/>
              </a:rPr>
              <a:t>Resting blood pressure</a:t>
            </a:r>
          </a:p>
          <a:p>
            <a:pPr>
              <a:lnSpc>
                <a:spcPct val="150000"/>
              </a:lnSpc>
            </a:pPr>
            <a:r>
              <a:rPr lang="en-IN" sz="2000" dirty="0">
                <a:latin typeface="Arial" panose="020B0604020202020204" pitchFamily="34" charset="0"/>
                <a:cs typeface="Arial" panose="020B0604020202020204" pitchFamily="34" charset="0"/>
              </a:rPr>
              <a:t>Fasting blood sugar &gt;120 mg/dl</a:t>
            </a:r>
          </a:p>
          <a:p>
            <a:pPr>
              <a:lnSpc>
                <a:spcPct val="150000"/>
              </a:lnSpc>
            </a:pPr>
            <a:r>
              <a:rPr lang="en-IN" sz="2000" dirty="0">
                <a:latin typeface="Arial" panose="020B0604020202020204" pitchFamily="34" charset="0"/>
                <a:cs typeface="Arial" panose="020B0604020202020204" pitchFamily="34" charset="0"/>
              </a:rPr>
              <a:t>Serum cholestoral in mg/dl</a:t>
            </a:r>
          </a:p>
          <a:p>
            <a:pPr>
              <a:lnSpc>
                <a:spcPct val="150000"/>
              </a:lnSpc>
            </a:pPr>
            <a:r>
              <a:rPr lang="en-IN" sz="2000" dirty="0">
                <a:latin typeface="Arial" panose="020B0604020202020204" pitchFamily="34" charset="0"/>
                <a:cs typeface="Arial" panose="020B0604020202020204" pitchFamily="34" charset="0"/>
              </a:rPr>
              <a:t>Maximum heart rate achieved</a:t>
            </a:r>
          </a:p>
          <a:p>
            <a:endParaRPr lang="en-IN"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ALGORITHM USED</a:t>
            </a:r>
          </a:p>
        </p:txBody>
      </p:sp>
      <p:sp>
        <p:nvSpPr>
          <p:cNvPr id="3" name="Content Placeholder 2"/>
          <p:cNvSpPr>
            <a:spLocks noGrp="1"/>
          </p:cNvSpPr>
          <p:nvPr>
            <p:ph idx="1"/>
          </p:nvPr>
        </p:nvSpPr>
        <p:spPr>
          <a:xfrm>
            <a:off x="514351" y="1649692"/>
            <a:ext cx="7459755" cy="3760508"/>
          </a:xfrm>
        </p:spPr>
        <p:txBody>
          <a:bodyPr>
            <a:normAutofit fontScale="25000" lnSpcReduction="20000"/>
          </a:bodyPr>
          <a:lstStyle/>
          <a:p>
            <a:pPr marL="0" indent="0">
              <a:lnSpc>
                <a:spcPct val="170000"/>
              </a:lnSpc>
              <a:buNone/>
            </a:pPr>
            <a:r>
              <a:rPr lang="en-IN" sz="8000" dirty="0">
                <a:latin typeface="Arial" panose="020B0604020202020204" pitchFamily="34" charset="0"/>
                <a:cs typeface="Arial" panose="020B0604020202020204" pitchFamily="34" charset="0"/>
              </a:rPr>
              <a:t>     </a:t>
            </a:r>
            <a:r>
              <a:rPr lang="en-IN" sz="9600" dirty="0">
                <a:latin typeface="Arial" panose="020B0604020202020204" pitchFamily="34" charset="0"/>
                <a:cs typeface="Arial" panose="020B0604020202020204" pitchFamily="34" charset="0"/>
              </a:rPr>
              <a:t>Logistic Regression</a:t>
            </a:r>
          </a:p>
          <a:p>
            <a:pPr>
              <a:lnSpc>
                <a:spcPct val="170000"/>
              </a:lnSpc>
            </a:pPr>
            <a:r>
              <a:rPr lang="en-IN" sz="8000" dirty="0">
                <a:latin typeface="Arial" panose="020B0604020202020204" pitchFamily="34" charset="0"/>
                <a:cs typeface="Arial" panose="020B0604020202020204" pitchFamily="34" charset="0"/>
              </a:rPr>
              <a:t>Logistic regression is a supervised classification algorithm. </a:t>
            </a:r>
          </a:p>
          <a:p>
            <a:pPr algn="just">
              <a:lnSpc>
                <a:spcPct val="170000"/>
              </a:lnSpc>
            </a:pPr>
            <a:r>
              <a:rPr lang="en-IN" sz="8000" dirty="0">
                <a:latin typeface="Arial" panose="020B0604020202020204" pitchFamily="34" charset="0"/>
                <a:cs typeface="Arial" panose="020B0604020202020204" pitchFamily="34" charset="0"/>
              </a:rPr>
              <a:t>It  is a predictive analysis algorithm based on concept of probability.</a:t>
            </a:r>
          </a:p>
          <a:p>
            <a:pPr>
              <a:lnSpc>
                <a:spcPct val="170000"/>
              </a:lnSpc>
            </a:pPr>
            <a:r>
              <a:rPr lang="en-IN" sz="8000" dirty="0">
                <a:latin typeface="Arial" panose="020B0604020202020204" pitchFamily="34" charset="0"/>
                <a:cs typeface="Arial" panose="020B0604020202020204" pitchFamily="34" charset="0"/>
              </a:rPr>
              <a:t>It measures the relationship between the dependent variable</a:t>
            </a:r>
          </a:p>
          <a:p>
            <a:pPr>
              <a:lnSpc>
                <a:spcPct val="170000"/>
              </a:lnSpc>
            </a:pPr>
            <a:r>
              <a:rPr lang="en-IN" sz="8000" dirty="0">
                <a:latin typeface="Arial" panose="020B0604020202020204" pitchFamily="34" charset="0"/>
                <a:cs typeface="Arial" panose="020B0604020202020204" pitchFamily="34" charset="0"/>
              </a:rPr>
              <a:t>In logistic regression cost function is defined as</a:t>
            </a:r>
          </a:p>
          <a:p>
            <a:pPr marL="0" indent="0">
              <a:lnSpc>
                <a:spcPct val="170000"/>
              </a:lnSpc>
              <a:buNone/>
            </a:pPr>
            <a:r>
              <a:rPr lang="en-IN" sz="8000" dirty="0">
                <a:latin typeface="Arial" panose="020B0604020202020204" pitchFamily="34" charset="0"/>
                <a:cs typeface="Arial" panose="020B0604020202020204" pitchFamily="34" charset="0"/>
              </a:rPr>
              <a:t>                 </a:t>
            </a:r>
          </a:p>
          <a:p>
            <a:endParaRPr lang="en-IN" sz="2000" dirty="0"/>
          </a:p>
        </p:txBody>
      </p:sp>
      <p:pic>
        <p:nvPicPr>
          <p:cNvPr id="4" name="Picture 3"/>
          <p:cNvPicPr>
            <a:picLocks noChangeAspect="1"/>
          </p:cNvPicPr>
          <p:nvPr/>
        </p:nvPicPr>
        <p:blipFill>
          <a:blip r:embed="rId2"/>
          <a:stretch>
            <a:fillRect/>
          </a:stretch>
        </p:blipFill>
        <p:spPr>
          <a:xfrm>
            <a:off x="2063232" y="4664402"/>
            <a:ext cx="4361992" cy="14915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Algorithm Flowchart</a:t>
            </a:r>
            <a:endParaRPr lang="en-IN" dirty="0"/>
          </a:p>
        </p:txBody>
      </p:sp>
      <p:sp>
        <p:nvSpPr>
          <p:cNvPr id="4" name="Date Placeholder 3"/>
          <p:cNvSpPr>
            <a:spLocks noGrp="1"/>
          </p:cNvSpPr>
          <p:nvPr>
            <p:ph type="dt" sz="half" idx="10"/>
          </p:nvPr>
        </p:nvSpPr>
        <p:spPr/>
        <p:txBody>
          <a:bodyPr/>
          <a:lstStyle/>
          <a:p>
            <a:fld id="{DE10D74A-0073-4435-AF09-85778B533B2F}" type="datetime3">
              <a:rPr lang="en-US" smtClean="0"/>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pic>
        <p:nvPicPr>
          <p:cNvPr id="9" name="Content Placeholder 8"/>
          <p:cNvPicPr>
            <a:picLocks noGrp="1" noChangeAspect="1"/>
          </p:cNvPicPr>
          <p:nvPr>
            <p:ph idx="1"/>
          </p:nvPr>
        </p:nvPicPr>
        <p:blipFill>
          <a:blip r:embed="rId2"/>
          <a:stretch>
            <a:fillRect/>
          </a:stretch>
        </p:blipFill>
        <p:spPr>
          <a:xfrm>
            <a:off x="2514600" y="1314739"/>
            <a:ext cx="5257800" cy="51816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871</Words>
  <Application>Microsoft Office PowerPoint</Application>
  <PresentationFormat>On-screen Show (4:3)</PresentationFormat>
  <Paragraphs>161</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Custom Design</vt:lpstr>
      <vt:lpstr> </vt:lpstr>
      <vt:lpstr>        Presentation Outline  </vt:lpstr>
      <vt:lpstr>Course certificate</vt:lpstr>
      <vt:lpstr>INTRODUCTION</vt:lpstr>
      <vt:lpstr>OBJECTIVES OF THE PROJECT</vt:lpstr>
      <vt:lpstr>Architecture</vt:lpstr>
      <vt:lpstr>Dataset used</vt:lpstr>
      <vt:lpstr>ALGORITHM USED</vt:lpstr>
      <vt:lpstr>Algorithm Flowchart</vt:lpstr>
      <vt:lpstr>Libraries used</vt:lpstr>
      <vt:lpstr>Project implementation</vt:lpstr>
      <vt:lpstr> Project Construction</vt:lpstr>
      <vt:lpstr>Project Flow chart</vt:lpstr>
      <vt:lpstr>Methodology</vt:lpstr>
      <vt:lpstr>Application snapshots</vt:lpstr>
      <vt:lpstr>Application Output</vt:lpstr>
      <vt:lpstr>Index Snapshots</vt:lpstr>
      <vt:lpstr>Index Snapshots</vt:lpstr>
      <vt:lpstr>Index Snapshots</vt:lpstr>
      <vt:lpstr>Failure snapshot</vt:lpstr>
      <vt:lpstr>Success Snapshot</vt:lpstr>
      <vt:lpstr>                                                 Code </vt:lpstr>
      <vt:lpstr>Result and Discussions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ALLAM</cp:lastModifiedBy>
  <cp:revision>114</cp:revision>
  <dcterms:created xsi:type="dcterms:W3CDTF">2019-11-06T07:48:00Z</dcterms:created>
  <dcterms:modified xsi:type="dcterms:W3CDTF">2023-04-26T09:46:16Z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E827AD79672B4CFD8A5823F7D5C91045</vt:lpwstr>
  </property>
  <property fmtid="{D5CDD505-2E9C-101B-9397-08002B2CF9AE}" pid="3" name="KSOProductBuildVer">
    <vt:lpwstr>1033-11.2.0.10451</vt:lpwstr>
  </property>
</Properties>
</file>